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84" r:id="rId2"/>
    <p:sldId id="285" r:id="rId3"/>
    <p:sldId id="258" r:id="rId4"/>
    <p:sldId id="261" r:id="rId5"/>
    <p:sldId id="264" r:id="rId6"/>
    <p:sldId id="282" r:id="rId7"/>
    <p:sldId id="262" r:id="rId8"/>
    <p:sldId id="263" r:id="rId9"/>
    <p:sldId id="266" r:id="rId10"/>
    <p:sldId id="267" r:id="rId11"/>
    <p:sldId id="268" r:id="rId12"/>
    <p:sldId id="270" r:id="rId13"/>
    <p:sldId id="271" r:id="rId14"/>
    <p:sldId id="272" r:id="rId15"/>
    <p:sldId id="275" r:id="rId16"/>
    <p:sldId id="273" r:id="rId17"/>
    <p:sldId id="274" r:id="rId18"/>
    <p:sldId id="276" r:id="rId19"/>
    <p:sldId id="277" r:id="rId20"/>
    <p:sldId id="281" r:id="rId21"/>
    <p:sldId id="278" r:id="rId22"/>
    <p:sldId id="283" r:id="rId23"/>
    <p:sldId id="280" r:id="rId2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7" autoAdjust="0"/>
    <p:restoredTop sz="94660"/>
  </p:normalViewPr>
  <p:slideViewPr>
    <p:cSldViewPr>
      <p:cViewPr>
        <p:scale>
          <a:sx n="70" d="100"/>
          <a:sy n="70" d="100"/>
        </p:scale>
        <p:origin x="-1374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2775D87E-D30C-44FD-9796-F2549F8FE9BE}" type="datetimeFigureOut">
              <a:rPr lang="en-US"/>
              <a:pPr>
                <a:defRPr/>
              </a:pPr>
              <a:t>1/6/2021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864A3C1C-3B07-46A2-8DD6-B6D4E0CDC4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84829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E04CC0E-6D8B-4275-9065-524357C273C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1CD3E4-3538-4539-8451-CDCDA63B0C09}" type="datetimeFigureOut">
              <a:rPr lang="en-US"/>
              <a:pPr>
                <a:defRPr/>
              </a:pPr>
              <a:t>1/6/2021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B839E6-97A6-47AB-BAEA-7218287493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8007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E70035-7916-4557-B5F0-FF0284376ED3}" type="datetimeFigureOut">
              <a:rPr lang="en-US"/>
              <a:pPr>
                <a:defRPr/>
              </a:pPr>
              <a:t>1/6/2021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CFE248-75B4-4D31-975D-4CDDD6E6C0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7758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413BE9-0B99-4CDD-A33D-303E2DEC8892}" type="datetimeFigureOut">
              <a:rPr lang="en-US"/>
              <a:pPr>
                <a:defRPr/>
              </a:pPr>
              <a:t>1/6/2021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0D3297-2B9F-492A-926C-B3EFCA981F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5618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8C8400-ABA9-4910-86CE-0BE2ED2D5D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8428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24CE9B-1FFE-4455-B0BA-79A2CB915A7D}" type="datetimeFigureOut">
              <a:rPr lang="en-US"/>
              <a:pPr>
                <a:defRPr/>
              </a:pPr>
              <a:t>1/6/2021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9E8F1A-54DD-41DC-9A1F-431BCA77E0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1871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FC0C77-2C35-4354-8628-976AFFD629E8}" type="datetimeFigureOut">
              <a:rPr lang="en-US"/>
              <a:pPr>
                <a:defRPr/>
              </a:pPr>
              <a:t>1/6/2021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867E79-8612-400A-BD30-D4E5523978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906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43B5AC-2766-4189-BD03-4B1CAA66A52D}" type="datetimeFigureOut">
              <a:rPr lang="en-US"/>
              <a:pPr>
                <a:defRPr/>
              </a:pPr>
              <a:t>1/6/2021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E52287-868A-4C29-AFED-A362B396C6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1867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8FC41B-3123-4F58-A4B3-B044C35D3020}" type="datetimeFigureOut">
              <a:rPr lang="en-US"/>
              <a:pPr>
                <a:defRPr/>
              </a:pPr>
              <a:t>1/6/2021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6E5B17-722D-487F-929F-0259FFA7BE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0609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A3C633-DBA4-4DC3-8C46-08F30F1AB892}" type="datetimeFigureOut">
              <a:rPr lang="en-US"/>
              <a:pPr>
                <a:defRPr/>
              </a:pPr>
              <a:t>1/6/2021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8FEA8C-94A2-4293-AB4E-BE9318AA1E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367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AC7A74-CCA3-4276-B5CF-0027757B7B49}" type="datetimeFigureOut">
              <a:rPr lang="en-US"/>
              <a:pPr>
                <a:defRPr/>
              </a:pPr>
              <a:t>1/6/2021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5A3E18-2327-44D5-A3CE-7D2700FA62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2978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D964A6-D5E3-4CB4-BC63-7C6FB1FFD0F3}" type="datetimeFigureOut">
              <a:rPr lang="en-US"/>
              <a:pPr>
                <a:defRPr/>
              </a:pPr>
              <a:t>1/6/2021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0EC5B7-D58E-41D5-8CC7-8FF0AB2A11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7472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C46542-8A4A-4993-A0D7-CEDCC55B3703}" type="datetimeFigureOut">
              <a:rPr lang="en-US"/>
              <a:pPr>
                <a:defRPr/>
              </a:pPr>
              <a:t>1/6/2021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E81737-4D3F-4F7E-AE3C-0F8D367E89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3147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AD22772-5082-4D39-AD18-56585BCB87E5}" type="datetimeFigureOut">
              <a:rPr lang="en-US"/>
              <a:pPr>
                <a:defRPr/>
              </a:pPr>
              <a:t>1/6/2021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EE44089-EFAB-4486-AFB4-E25A83A93E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031" name="Picture 2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0"/>
            <a:ext cx="4111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hyperlink" Target="http://www.killies.com/AquaticMosses01/MossTaiwan021.jpg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38" name="Group 14"/>
          <p:cNvGrpSpPr>
            <a:grpSpLocks/>
          </p:cNvGrpSpPr>
          <p:nvPr/>
        </p:nvGrpSpPr>
        <p:grpSpPr bwMode="auto">
          <a:xfrm>
            <a:off x="0" y="1895475"/>
            <a:ext cx="9144000" cy="5029200"/>
            <a:chOff x="477984" y="1828800"/>
            <a:chExt cx="8285016" cy="4114800"/>
          </a:xfrm>
        </p:grpSpPr>
        <p:pic>
          <p:nvPicPr>
            <p:cNvPr id="14346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5001"/>
            <a:stretch>
              <a:fillRect/>
            </a:stretch>
          </p:blipFill>
          <p:spPr bwMode="auto">
            <a:xfrm rot="-5400000">
              <a:off x="829677" y="3552094"/>
              <a:ext cx="2039813" cy="27431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47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411"/>
            <a:stretch>
              <a:fillRect/>
            </a:stretch>
          </p:blipFill>
          <p:spPr bwMode="auto">
            <a:xfrm>
              <a:off x="6054436" y="1828800"/>
              <a:ext cx="2708564" cy="20398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48" name="Picture 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40" r="8400" b="4823"/>
            <a:stretch>
              <a:fillRect/>
            </a:stretch>
          </p:blipFill>
          <p:spPr bwMode="auto">
            <a:xfrm>
              <a:off x="6054436" y="3886200"/>
              <a:ext cx="2708564" cy="2057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49" name="Picture 6" descr="Grizzly_Giant_Mariposa_Grove GNU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5817" y="1828800"/>
              <a:ext cx="2743201" cy="411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50" name="Picture 4" descr="http://2.bp.blogspot.com/_4IwHTsRufBg/TMt8hUtbiYI/AAAAAAAAFVk/AtrxRS0FcWs/s400/PAKU+MUDA.bmp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07" t="5229" r="4457" b="11111"/>
            <a:stretch>
              <a:fillRect/>
            </a:stretch>
          </p:blipFill>
          <p:spPr bwMode="auto">
            <a:xfrm>
              <a:off x="481263" y="1828800"/>
              <a:ext cx="2686050" cy="20293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" name="Freeform 15"/>
          <p:cNvSpPr/>
          <p:nvPr/>
        </p:nvSpPr>
        <p:spPr>
          <a:xfrm rot="16200000" flipH="1" flipV="1">
            <a:off x="5820569" y="2310606"/>
            <a:ext cx="5665788" cy="981075"/>
          </a:xfrm>
          <a:custGeom>
            <a:avLst/>
            <a:gdLst>
              <a:gd name="connsiteX0" fmla="*/ 0 w 5664820"/>
              <a:gd name="connsiteY0" fmla="*/ 0 h 981307"/>
              <a:gd name="connsiteX1" fmla="*/ 5664820 w 5664820"/>
              <a:gd name="connsiteY1" fmla="*/ 0 h 981307"/>
              <a:gd name="connsiteX2" fmla="*/ 22303 w 5664820"/>
              <a:gd name="connsiteY2" fmla="*/ 981307 h 981307"/>
              <a:gd name="connsiteX3" fmla="*/ 0 w 5664820"/>
              <a:gd name="connsiteY3" fmla="*/ 0 h 981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64820" h="981307">
                <a:moveTo>
                  <a:pt x="0" y="0"/>
                </a:moveTo>
                <a:lnTo>
                  <a:pt x="5664820" y="0"/>
                </a:lnTo>
                <a:lnTo>
                  <a:pt x="22303" y="98130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grpSp>
        <p:nvGrpSpPr>
          <p:cNvPr id="14340" name="Group 6"/>
          <p:cNvGrpSpPr>
            <a:grpSpLocks/>
          </p:cNvGrpSpPr>
          <p:nvPr/>
        </p:nvGrpSpPr>
        <p:grpSpPr bwMode="auto">
          <a:xfrm>
            <a:off x="-22225" y="0"/>
            <a:ext cx="9182100" cy="6880225"/>
            <a:chOff x="-22303" y="-1"/>
            <a:chExt cx="9182069" cy="6880954"/>
          </a:xfrm>
        </p:grpSpPr>
        <p:sp>
          <p:nvSpPr>
            <p:cNvPr id="2" name="Freeform 1"/>
            <p:cNvSpPr/>
            <p:nvPr/>
          </p:nvSpPr>
          <p:spPr>
            <a:xfrm>
              <a:off x="-22303" y="-1"/>
              <a:ext cx="5664181" cy="981179"/>
            </a:xfrm>
            <a:custGeom>
              <a:avLst/>
              <a:gdLst>
                <a:gd name="connsiteX0" fmla="*/ 0 w 5664820"/>
                <a:gd name="connsiteY0" fmla="*/ 0 h 981307"/>
                <a:gd name="connsiteX1" fmla="*/ 5664820 w 5664820"/>
                <a:gd name="connsiteY1" fmla="*/ 0 h 981307"/>
                <a:gd name="connsiteX2" fmla="*/ 22303 w 5664820"/>
                <a:gd name="connsiteY2" fmla="*/ 981307 h 981307"/>
                <a:gd name="connsiteX3" fmla="*/ 0 w 5664820"/>
                <a:gd name="connsiteY3" fmla="*/ 0 h 9813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664820" h="981307">
                  <a:moveTo>
                    <a:pt x="0" y="0"/>
                  </a:moveTo>
                  <a:lnTo>
                    <a:pt x="5664820" y="0"/>
                  </a:lnTo>
                  <a:lnTo>
                    <a:pt x="22303" y="9813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" name="Freeform 3"/>
            <p:cNvSpPr/>
            <p:nvPr/>
          </p:nvSpPr>
          <p:spPr>
            <a:xfrm flipH="1" flipV="1">
              <a:off x="3495585" y="5899774"/>
              <a:ext cx="5664181" cy="981179"/>
            </a:xfrm>
            <a:custGeom>
              <a:avLst/>
              <a:gdLst>
                <a:gd name="connsiteX0" fmla="*/ 0 w 5664820"/>
                <a:gd name="connsiteY0" fmla="*/ 0 h 981307"/>
                <a:gd name="connsiteX1" fmla="*/ 5664820 w 5664820"/>
                <a:gd name="connsiteY1" fmla="*/ 0 h 981307"/>
                <a:gd name="connsiteX2" fmla="*/ 22303 w 5664820"/>
                <a:gd name="connsiteY2" fmla="*/ 981307 h 981307"/>
                <a:gd name="connsiteX3" fmla="*/ 0 w 5664820"/>
                <a:gd name="connsiteY3" fmla="*/ 0 h 9813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664820" h="981307">
                  <a:moveTo>
                    <a:pt x="0" y="0"/>
                  </a:moveTo>
                  <a:lnTo>
                    <a:pt x="5664820" y="0"/>
                  </a:lnTo>
                  <a:lnTo>
                    <a:pt x="22303" y="9813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6" name="Freeform 5"/>
            <p:cNvSpPr/>
            <p:nvPr/>
          </p:nvSpPr>
          <p:spPr>
            <a:xfrm rot="16200000">
              <a:off x="-2344323" y="3549285"/>
              <a:ext cx="5664800" cy="982660"/>
            </a:xfrm>
            <a:custGeom>
              <a:avLst/>
              <a:gdLst>
                <a:gd name="connsiteX0" fmla="*/ 0 w 5664820"/>
                <a:gd name="connsiteY0" fmla="*/ 0 h 981307"/>
                <a:gd name="connsiteX1" fmla="*/ 5664820 w 5664820"/>
                <a:gd name="connsiteY1" fmla="*/ 0 h 981307"/>
                <a:gd name="connsiteX2" fmla="*/ 22303 w 5664820"/>
                <a:gd name="connsiteY2" fmla="*/ 981307 h 981307"/>
                <a:gd name="connsiteX3" fmla="*/ 0 w 5664820"/>
                <a:gd name="connsiteY3" fmla="*/ 0 h 9813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664820" h="981307">
                  <a:moveTo>
                    <a:pt x="0" y="0"/>
                  </a:moveTo>
                  <a:lnTo>
                    <a:pt x="5664820" y="0"/>
                  </a:lnTo>
                  <a:lnTo>
                    <a:pt x="22303" y="9813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</p:grpSp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-228600" y="76200"/>
            <a:ext cx="2514600" cy="868363"/>
          </a:xfrm>
          <a:prstGeom prst="rect">
            <a:avLst/>
          </a:prstGeo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BAB  VII </a:t>
            </a: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>
          <a:xfrm rot="24735">
            <a:off x="546100" y="762000"/>
            <a:ext cx="7529513" cy="990600"/>
          </a:xfrm>
          <a:prstGeom prst="rect">
            <a:avLst/>
          </a:prstGeo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600" b="1" dirty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DUNIA TUMBUHAN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en-US" b="1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By. HAMDANI, M. Si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76200" y="0"/>
            <a:ext cx="8229600" cy="762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200" b="1" dirty="0" err="1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Skema</a:t>
            </a: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dirty="0" err="1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Metagenesis</a:t>
            </a: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dirty="0" err="1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Tumbuhan</a:t>
            </a: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dirty="0" err="1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Paku</a:t>
            </a:r>
            <a:endParaRPr lang="en-US" sz="3200" b="1" dirty="0">
              <a:solidFill>
                <a:schemeClr val="accent3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355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t="19333" r="26563" b="22000"/>
          <a:stretch>
            <a:fillRect/>
          </a:stretch>
        </p:blipFill>
        <p:spPr bwMode="auto">
          <a:xfrm>
            <a:off x="381000" y="609600"/>
            <a:ext cx="837565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76200" y="347663"/>
            <a:ext cx="9067800" cy="762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200" b="1" dirty="0" err="1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Skema</a:t>
            </a: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dirty="0" err="1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Metagenesis</a:t>
            </a: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dirty="0" err="1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Paku</a:t>
            </a: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dirty="0" err="1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Homospora</a:t>
            </a:r>
            <a:endParaRPr lang="en-US" sz="3200" b="1" dirty="0">
              <a:solidFill>
                <a:schemeClr val="accent3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457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31" t="19333" r="23438" b="15334"/>
          <a:stretch>
            <a:fillRect/>
          </a:stretch>
        </p:blipFill>
        <p:spPr bwMode="auto">
          <a:xfrm>
            <a:off x="76200" y="1338263"/>
            <a:ext cx="4648200" cy="399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75" t="14000" r="26563" b="24667"/>
          <a:stretch>
            <a:fillRect/>
          </a:stretch>
        </p:blipFill>
        <p:spPr bwMode="auto">
          <a:xfrm>
            <a:off x="4760913" y="1338263"/>
            <a:ext cx="4306887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76200" y="0"/>
            <a:ext cx="8229600" cy="762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200" b="1" dirty="0" err="1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Klasifikasi</a:t>
            </a: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dirty="0" err="1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Tumbuhan</a:t>
            </a: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dirty="0" err="1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Paku</a:t>
            </a:r>
            <a:endParaRPr lang="en-US" sz="3200" b="1" dirty="0">
              <a:solidFill>
                <a:schemeClr val="accent3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25603" name="Group 12"/>
          <p:cNvGrpSpPr>
            <a:grpSpLocks/>
          </p:cNvGrpSpPr>
          <p:nvPr/>
        </p:nvGrpSpPr>
        <p:grpSpPr bwMode="auto">
          <a:xfrm>
            <a:off x="0" y="762000"/>
            <a:ext cx="4191000" cy="2857500"/>
            <a:chOff x="0" y="838200"/>
            <a:chExt cx="3810000" cy="2857500"/>
          </a:xfrm>
        </p:grpSpPr>
        <p:pic>
          <p:nvPicPr>
            <p:cNvPr id="25612" name="Picture 2" descr="http://3.bp.blogspot.com/_C5k1cOlMYMo/TQDAUcfwl6I/AAAAAAAAAA4/ScByliyVg3M/s1600/Psilotum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838200"/>
              <a:ext cx="3810000" cy="2857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Rectangle 2"/>
            <p:cNvSpPr txBox="1">
              <a:spLocks noChangeArrowheads="1"/>
            </p:cNvSpPr>
            <p:nvPr/>
          </p:nvSpPr>
          <p:spPr>
            <a:xfrm>
              <a:off x="0" y="838200"/>
              <a:ext cx="1981489" cy="7620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  <p:txBody>
            <a:bodyPr anchor="ctr">
              <a:normAutofit/>
            </a:bodyPr>
            <a:lstStyle/>
            <a:p>
              <a:pPr algn="ctr" fontAlgn="auto">
                <a:spcAft>
                  <a:spcPts val="0"/>
                </a:spcAft>
                <a:defRPr/>
              </a:pPr>
              <a:r>
                <a:rPr lang="en-US" sz="2400" b="1" i="1" dirty="0" err="1">
                  <a:solidFill>
                    <a:schemeClr val="bg1"/>
                  </a:solidFill>
                  <a:latin typeface="+mj-lt"/>
                  <a:ea typeface="+mj-ea"/>
                  <a:cs typeface="+mj-cs"/>
                </a:rPr>
                <a:t>Psilotophyta</a:t>
              </a:r>
              <a:endParaRPr lang="en-US" sz="2400" b="1" i="1" dirty="0">
                <a:solidFill>
                  <a:schemeClr val="bg1"/>
                </a:solidFill>
                <a:latin typeface="+mj-lt"/>
                <a:ea typeface="+mj-ea"/>
                <a:cs typeface="+mj-cs"/>
              </a:endParaRPr>
            </a:p>
          </p:txBody>
        </p:sp>
      </p:grpSp>
      <p:grpSp>
        <p:nvGrpSpPr>
          <p:cNvPr id="25604" name="Group 7"/>
          <p:cNvGrpSpPr>
            <a:grpSpLocks/>
          </p:cNvGrpSpPr>
          <p:nvPr/>
        </p:nvGrpSpPr>
        <p:grpSpPr bwMode="auto">
          <a:xfrm>
            <a:off x="6858000" y="2514600"/>
            <a:ext cx="2286000" cy="4343400"/>
            <a:chOff x="5181600" y="333376"/>
            <a:chExt cx="1981200" cy="4267200"/>
          </a:xfrm>
        </p:grpSpPr>
        <p:pic>
          <p:nvPicPr>
            <p:cNvPr id="25610" name="Picture 4" descr="http://2.bp.blogspot.com/_97xRKC5I6Fw/TPj_IMGsUqI/AAAAAAAAAIQ/Um_ZHskRwdA/s1600/Lycopodium+squarosum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5180"/>
            <a:stretch>
              <a:fillRect/>
            </a:stretch>
          </p:blipFill>
          <p:spPr bwMode="auto">
            <a:xfrm>
              <a:off x="5181600" y="1066800"/>
              <a:ext cx="1981200" cy="3533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ectangle 2"/>
            <p:cNvSpPr txBox="1">
              <a:spLocks noChangeArrowheads="1"/>
            </p:cNvSpPr>
            <p:nvPr/>
          </p:nvSpPr>
          <p:spPr>
            <a:xfrm>
              <a:off x="5313680" y="333376"/>
              <a:ext cx="1752812" cy="762669"/>
            </a:xfrm>
            <a:prstGeom prst="rect">
              <a:avLst/>
            </a:prstGeom>
            <a:noFill/>
          </p:spPr>
          <p:txBody>
            <a:bodyPr anchor="ctr">
              <a:normAutofit/>
            </a:bodyPr>
            <a:lstStyle/>
            <a:p>
              <a:pPr algn="r" fontAlgn="auto">
                <a:spcAft>
                  <a:spcPts val="0"/>
                </a:spcAft>
                <a:defRPr/>
              </a:pPr>
              <a:r>
                <a:rPr lang="en-US" sz="2400" b="1" i="1" dirty="0" err="1">
                  <a:solidFill>
                    <a:schemeClr val="accent3">
                      <a:lumMod val="50000"/>
                    </a:schemeClr>
                  </a:solidFill>
                  <a:latin typeface="+mj-lt"/>
                  <a:ea typeface="+mj-ea"/>
                  <a:cs typeface="+mj-cs"/>
                </a:rPr>
                <a:t>Lycophyta</a:t>
              </a:r>
              <a:endParaRPr lang="en-US" sz="2400" b="1" i="1" dirty="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endParaRPr>
            </a:p>
          </p:txBody>
        </p:sp>
      </p:grpSp>
      <p:pic>
        <p:nvPicPr>
          <p:cNvPr id="25605" name="Picture 8" descr="http://aqua-plant.com.ua/Image/marsilea%20crenat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81400"/>
            <a:ext cx="5284788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606" name="Group 10"/>
          <p:cNvGrpSpPr>
            <a:grpSpLocks/>
          </p:cNvGrpSpPr>
          <p:nvPr/>
        </p:nvGrpSpPr>
        <p:grpSpPr bwMode="auto">
          <a:xfrm>
            <a:off x="4953000" y="990600"/>
            <a:ext cx="2133600" cy="4038600"/>
            <a:chOff x="3276600" y="2438400"/>
            <a:chExt cx="2133600" cy="4038600"/>
          </a:xfrm>
        </p:grpSpPr>
        <p:pic>
          <p:nvPicPr>
            <p:cNvPr id="25608" name="Picture 6" descr="http://www.naturespot.org.uk/sites/default/files/imagecache/large/species_images/Horse-tail,+Marsh+(Equisetum+palustre)+Near+'The+Wash+Pit+Sapcote+SP+4852+9368+(taken+23.5.2007).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72" r="11926" b="7278"/>
            <a:stretch>
              <a:fillRect/>
            </a:stretch>
          </p:blipFill>
          <p:spPr bwMode="auto">
            <a:xfrm>
              <a:off x="3276600" y="3200400"/>
              <a:ext cx="2133600" cy="3276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Rectangle 2"/>
            <p:cNvSpPr txBox="1">
              <a:spLocks noChangeArrowheads="1"/>
            </p:cNvSpPr>
            <p:nvPr/>
          </p:nvSpPr>
          <p:spPr>
            <a:xfrm>
              <a:off x="3505200" y="2438400"/>
              <a:ext cx="1905000" cy="762000"/>
            </a:xfrm>
            <a:prstGeom prst="rect">
              <a:avLst/>
            </a:prstGeom>
            <a:noFill/>
          </p:spPr>
          <p:txBody>
            <a:bodyPr anchor="ctr">
              <a:normAutofit/>
            </a:bodyPr>
            <a:lstStyle/>
            <a:p>
              <a:pPr algn="ctr" fontAlgn="auto">
                <a:spcAft>
                  <a:spcPts val="0"/>
                </a:spcAft>
                <a:defRPr/>
              </a:pPr>
              <a:r>
                <a:rPr lang="en-US" sz="2400" b="1" dirty="0" err="1">
                  <a:solidFill>
                    <a:schemeClr val="accent3">
                      <a:lumMod val="50000"/>
                    </a:schemeClr>
                  </a:solidFill>
                  <a:latin typeface="+mj-lt"/>
                  <a:ea typeface="+mj-ea"/>
                  <a:cs typeface="+mj-cs"/>
                </a:rPr>
                <a:t>Sphenophyta</a:t>
              </a:r>
              <a:endParaRPr lang="en-US" sz="2400" b="1" dirty="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endParaRPr>
            </a:p>
          </p:txBody>
        </p:sp>
      </p:grpSp>
      <p:sp>
        <p:nvSpPr>
          <p:cNvPr id="14" name="Rectangle 2"/>
          <p:cNvSpPr txBox="1">
            <a:spLocks noChangeArrowheads="1"/>
          </p:cNvSpPr>
          <p:nvPr/>
        </p:nvSpPr>
        <p:spPr>
          <a:xfrm>
            <a:off x="0" y="3581400"/>
            <a:ext cx="1981200" cy="76200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2400" b="1" i="1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Pterophyta</a:t>
            </a:r>
            <a:endParaRPr lang="en-US" sz="2400" b="1" i="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76200" y="0"/>
            <a:ext cx="8229600" cy="762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200" b="1" dirty="0" err="1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Peranan</a:t>
            </a: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dirty="0" err="1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Tumbuhan</a:t>
            </a: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dirty="0" err="1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Paku</a:t>
            </a: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dirty="0" err="1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bagi</a:t>
            </a: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dirty="0" err="1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Kehidupan</a:t>
            </a:r>
            <a:endParaRPr lang="en-US" sz="3200" b="1" dirty="0">
              <a:solidFill>
                <a:schemeClr val="accent3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6705600" y="990600"/>
            <a:ext cx="2438400" cy="762000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Aft>
                <a:spcPts val="0"/>
              </a:spcAft>
              <a:defRPr/>
            </a:pPr>
            <a:r>
              <a:rPr lang="en-US" sz="2400" b="1" dirty="0" err="1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Tanaman</a:t>
            </a:r>
            <a:r>
              <a:rPr lang="en-US" sz="2400" b="1" dirty="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b="1" dirty="0" err="1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hias</a:t>
            </a:r>
            <a:endParaRPr lang="en-US" sz="2400" b="1" dirty="0">
              <a:solidFill>
                <a:schemeClr val="accent3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3581400" y="4267200"/>
            <a:ext cx="2438400" cy="762000"/>
          </a:xfrm>
          <a:prstGeom prst="rect">
            <a:avLst/>
          </a:prstGeom>
          <a:noFill/>
        </p:spPr>
        <p:txBody>
          <a:bodyPr anchor="ctr"/>
          <a:lstStyle/>
          <a:p>
            <a:pPr fontAlgn="auto">
              <a:spcAft>
                <a:spcPts val="0"/>
              </a:spcAft>
              <a:defRPr/>
            </a:pPr>
            <a:r>
              <a:rPr lang="en-US" sz="2400" b="1" dirty="0" err="1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Sayuran</a:t>
            </a:r>
            <a:endParaRPr lang="en-US" sz="2400" b="1" dirty="0">
              <a:solidFill>
                <a:schemeClr val="accent3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3657600" y="1676400"/>
            <a:ext cx="1371600" cy="762000"/>
          </a:xfrm>
          <a:prstGeom prst="rect">
            <a:avLst/>
          </a:prstGeom>
          <a:noFill/>
        </p:spPr>
        <p:txBody>
          <a:bodyPr anchor="ctr"/>
          <a:lstStyle/>
          <a:p>
            <a:pPr fontAlgn="auto">
              <a:spcAft>
                <a:spcPts val="0"/>
              </a:spcAft>
              <a:defRPr/>
            </a:pPr>
            <a:r>
              <a:rPr lang="en-US" sz="2400" dirty="0" err="1">
                <a:latin typeface="+mj-lt"/>
                <a:ea typeface="+mj-ea"/>
                <a:cs typeface="+mj-cs"/>
              </a:rPr>
              <a:t>Karangan</a:t>
            </a:r>
            <a:r>
              <a:rPr lang="en-US" sz="2400" dirty="0">
                <a:latin typeface="+mj-lt"/>
                <a:ea typeface="+mj-ea"/>
                <a:cs typeface="+mj-cs"/>
              </a:rPr>
              <a:t> </a:t>
            </a:r>
            <a:r>
              <a:rPr lang="en-US" sz="2400" dirty="0" err="1">
                <a:latin typeface="+mj-lt"/>
                <a:ea typeface="+mj-ea"/>
                <a:cs typeface="+mj-cs"/>
              </a:rPr>
              <a:t>bunga</a:t>
            </a:r>
            <a:endParaRPr lang="en-US" sz="2400" dirty="0">
              <a:latin typeface="+mj-lt"/>
              <a:ea typeface="+mj-ea"/>
              <a:cs typeface="+mj-cs"/>
            </a:endParaRPr>
          </a:p>
        </p:txBody>
      </p:sp>
      <p:pic>
        <p:nvPicPr>
          <p:cNvPr id="26630" name="Picture 2" descr="http://www.nrm.se/images/18.169b66e1074fecc67d800084/platycerium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21"/>
          <a:stretch>
            <a:fillRect/>
          </a:stretch>
        </p:blipFill>
        <p:spPr bwMode="auto">
          <a:xfrm>
            <a:off x="5575300" y="1752600"/>
            <a:ext cx="35687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1" name="Picture 6" descr="http://cakraningrat.blogdetik.com/files/2011/01/semangg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00" t="24023" r="13600"/>
          <a:stretch>
            <a:fillRect/>
          </a:stretch>
        </p:blipFill>
        <p:spPr bwMode="auto">
          <a:xfrm>
            <a:off x="0" y="4343400"/>
            <a:ext cx="3578225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8200"/>
            <a:ext cx="3581400" cy="353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76200" y="0"/>
            <a:ext cx="8229600" cy="762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C. </a:t>
            </a:r>
            <a:r>
              <a:rPr lang="en-US" sz="3200" b="1" dirty="0" err="1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Tumbuhan</a:t>
            </a: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dirty="0" err="1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Biji</a:t>
            </a:r>
            <a:endParaRPr lang="en-US" sz="3200" b="1" dirty="0">
              <a:solidFill>
                <a:schemeClr val="accent3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7838" y="685800"/>
            <a:ext cx="8285162" cy="2616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514350" indent="-514350"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lang="en-US" sz="2400" b="1" dirty="0" err="1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Ciri-ciri</a:t>
            </a:r>
            <a:r>
              <a:rPr lang="en-US" sz="2400" b="1" dirty="0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en-US" sz="2400" b="1" dirty="0" err="1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Tumbuhan</a:t>
            </a:r>
            <a:r>
              <a:rPr lang="en-US" sz="2400" b="1" dirty="0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en-US" sz="2400" b="1" dirty="0" err="1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Biji</a:t>
            </a:r>
            <a:r>
              <a:rPr lang="en-US" sz="2400" b="1" dirty="0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:</a:t>
            </a:r>
          </a:p>
          <a:p>
            <a:pPr marL="514350" indent="-514350" fontAlgn="auto">
              <a:spcBef>
                <a:spcPts val="60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n-US" sz="2400" dirty="0" err="1">
                <a:latin typeface="+mn-lt"/>
                <a:cs typeface="+mn-cs"/>
              </a:rPr>
              <a:t>Biji</a:t>
            </a:r>
            <a:r>
              <a:rPr lang="en-US" sz="2400" dirty="0">
                <a:latin typeface="+mn-lt"/>
                <a:cs typeface="+mn-cs"/>
              </a:rPr>
              <a:t> </a:t>
            </a:r>
            <a:r>
              <a:rPr lang="en-US" sz="2400" dirty="0" err="1">
                <a:latin typeface="+mn-lt"/>
                <a:cs typeface="+mn-cs"/>
              </a:rPr>
              <a:t>dihasilkan</a:t>
            </a:r>
            <a:r>
              <a:rPr lang="en-US" sz="2400" dirty="0">
                <a:latin typeface="+mn-lt"/>
                <a:cs typeface="+mn-cs"/>
              </a:rPr>
              <a:t> </a:t>
            </a:r>
            <a:r>
              <a:rPr lang="en-US" sz="2400" dirty="0" err="1">
                <a:latin typeface="+mn-lt"/>
                <a:cs typeface="+mn-cs"/>
              </a:rPr>
              <a:t>oleh</a:t>
            </a:r>
            <a:r>
              <a:rPr lang="en-US" sz="2400" dirty="0">
                <a:latin typeface="+mn-lt"/>
                <a:cs typeface="+mn-cs"/>
              </a:rPr>
              <a:t> </a:t>
            </a:r>
            <a:r>
              <a:rPr lang="en-US" sz="2400" dirty="0" err="1">
                <a:latin typeface="+mn-lt"/>
                <a:cs typeface="+mn-cs"/>
              </a:rPr>
              <a:t>bunga</a:t>
            </a:r>
            <a:r>
              <a:rPr lang="en-US" sz="2400" dirty="0">
                <a:latin typeface="+mn-lt"/>
                <a:cs typeface="+mn-cs"/>
              </a:rPr>
              <a:t> </a:t>
            </a:r>
            <a:r>
              <a:rPr lang="en-US" sz="2400" dirty="0" err="1">
                <a:latin typeface="+mn-lt"/>
                <a:cs typeface="+mn-cs"/>
              </a:rPr>
              <a:t>atau</a:t>
            </a:r>
            <a:r>
              <a:rPr lang="en-US" sz="2400" dirty="0">
                <a:latin typeface="+mn-lt"/>
                <a:cs typeface="+mn-cs"/>
              </a:rPr>
              <a:t> </a:t>
            </a:r>
            <a:r>
              <a:rPr lang="en-US" sz="2400" dirty="0" err="1">
                <a:latin typeface="+mn-lt"/>
                <a:cs typeface="+mn-cs"/>
              </a:rPr>
              <a:t>runjung</a:t>
            </a:r>
            <a:endParaRPr lang="en-US" sz="2400" dirty="0">
              <a:latin typeface="+mn-lt"/>
              <a:cs typeface="+mn-cs"/>
            </a:endParaRPr>
          </a:p>
          <a:p>
            <a:pPr marL="514350" indent="-514350" fontAlgn="auto">
              <a:spcBef>
                <a:spcPts val="60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n-US" sz="2400" dirty="0" err="1">
                <a:latin typeface="+mn-lt"/>
                <a:cs typeface="+mn-cs"/>
              </a:rPr>
              <a:t>Sperma</a:t>
            </a:r>
            <a:r>
              <a:rPr lang="en-US" sz="2400" dirty="0">
                <a:latin typeface="+mn-lt"/>
                <a:cs typeface="+mn-cs"/>
              </a:rPr>
              <a:t> </a:t>
            </a:r>
            <a:r>
              <a:rPr lang="en-US" sz="2400" dirty="0" err="1">
                <a:latin typeface="+mn-lt"/>
                <a:cs typeface="+mn-cs"/>
              </a:rPr>
              <a:t>menuju</a:t>
            </a:r>
            <a:r>
              <a:rPr lang="en-US" sz="2400" dirty="0">
                <a:latin typeface="+mn-lt"/>
                <a:cs typeface="+mn-cs"/>
              </a:rPr>
              <a:t> </a:t>
            </a:r>
            <a:r>
              <a:rPr lang="en-US" sz="2400" dirty="0" err="1">
                <a:latin typeface="+mn-lt"/>
                <a:cs typeface="+mn-cs"/>
              </a:rPr>
              <a:t>sel</a:t>
            </a:r>
            <a:r>
              <a:rPr lang="en-US" sz="2400" dirty="0">
                <a:latin typeface="+mn-lt"/>
                <a:cs typeface="+mn-cs"/>
              </a:rPr>
              <a:t> </a:t>
            </a:r>
            <a:r>
              <a:rPr lang="en-US" sz="2400" dirty="0" err="1">
                <a:latin typeface="+mn-lt"/>
                <a:cs typeface="+mn-cs"/>
              </a:rPr>
              <a:t>telur</a:t>
            </a:r>
            <a:r>
              <a:rPr lang="en-US" sz="2400" dirty="0">
                <a:latin typeface="+mn-lt"/>
                <a:cs typeface="+mn-cs"/>
              </a:rPr>
              <a:t> </a:t>
            </a:r>
            <a:r>
              <a:rPr lang="en-US" sz="2400" dirty="0" err="1">
                <a:latin typeface="+mn-lt"/>
                <a:cs typeface="+mn-cs"/>
              </a:rPr>
              <a:t>melalui</a:t>
            </a:r>
            <a:r>
              <a:rPr lang="en-US" sz="2400" dirty="0">
                <a:latin typeface="+mn-lt"/>
                <a:cs typeface="+mn-cs"/>
              </a:rPr>
              <a:t> </a:t>
            </a:r>
            <a:r>
              <a:rPr lang="en-US" sz="2400" dirty="0" err="1">
                <a:latin typeface="+mn-lt"/>
                <a:cs typeface="+mn-cs"/>
              </a:rPr>
              <a:t>tabung</a:t>
            </a:r>
            <a:r>
              <a:rPr lang="en-US" sz="2400" dirty="0">
                <a:latin typeface="+mn-lt"/>
                <a:cs typeface="+mn-cs"/>
              </a:rPr>
              <a:t> </a:t>
            </a:r>
            <a:r>
              <a:rPr lang="en-US" sz="2400" dirty="0" err="1">
                <a:latin typeface="+mn-lt"/>
                <a:cs typeface="+mn-cs"/>
              </a:rPr>
              <a:t>serbuk</a:t>
            </a:r>
            <a:r>
              <a:rPr lang="en-US" sz="2400" dirty="0">
                <a:latin typeface="+mn-lt"/>
                <a:cs typeface="+mn-cs"/>
              </a:rPr>
              <a:t> sari</a:t>
            </a:r>
          </a:p>
          <a:p>
            <a:pPr marL="514350" indent="-514350" fontAlgn="auto">
              <a:spcBef>
                <a:spcPts val="60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n-US" sz="2400" dirty="0" err="1">
                <a:latin typeface="+mn-lt"/>
                <a:cs typeface="+mn-cs"/>
              </a:rPr>
              <a:t>Memiliki</a:t>
            </a:r>
            <a:r>
              <a:rPr lang="en-US" sz="2400" dirty="0">
                <a:latin typeface="+mn-lt"/>
                <a:cs typeface="+mn-cs"/>
              </a:rPr>
              <a:t> </a:t>
            </a:r>
            <a:r>
              <a:rPr lang="en-US" sz="2400" dirty="0" err="1">
                <a:latin typeface="+mn-lt"/>
                <a:cs typeface="+mn-cs"/>
              </a:rPr>
              <a:t>saluran</a:t>
            </a:r>
            <a:r>
              <a:rPr lang="en-US" sz="2400" dirty="0">
                <a:latin typeface="+mn-lt"/>
                <a:cs typeface="+mn-cs"/>
              </a:rPr>
              <a:t> (</a:t>
            </a:r>
            <a:r>
              <a:rPr lang="en-US" sz="2400" dirty="0" err="1">
                <a:latin typeface="+mn-lt"/>
                <a:cs typeface="+mn-cs"/>
              </a:rPr>
              <a:t>xilem</a:t>
            </a:r>
            <a:r>
              <a:rPr lang="en-US" sz="2400" dirty="0">
                <a:latin typeface="+mn-lt"/>
                <a:cs typeface="+mn-cs"/>
              </a:rPr>
              <a:t> </a:t>
            </a:r>
            <a:r>
              <a:rPr lang="en-US" sz="2400" dirty="0" err="1">
                <a:latin typeface="+mn-lt"/>
                <a:cs typeface="+mn-cs"/>
              </a:rPr>
              <a:t>dan</a:t>
            </a:r>
            <a:r>
              <a:rPr lang="en-US" sz="2400" dirty="0">
                <a:latin typeface="+mn-lt"/>
                <a:cs typeface="+mn-cs"/>
              </a:rPr>
              <a:t> </a:t>
            </a:r>
            <a:r>
              <a:rPr lang="en-US" sz="2400" dirty="0" err="1">
                <a:latin typeface="+mn-lt"/>
                <a:cs typeface="+mn-cs"/>
              </a:rPr>
              <a:t>floem</a:t>
            </a:r>
            <a:r>
              <a:rPr lang="en-US" sz="2400" dirty="0">
                <a:latin typeface="+mn-lt"/>
                <a:cs typeface="+mn-cs"/>
              </a:rPr>
              <a:t>) </a:t>
            </a:r>
            <a:r>
              <a:rPr lang="en-US" sz="2400" dirty="0" err="1">
                <a:latin typeface="+mn-lt"/>
                <a:cs typeface="+mn-cs"/>
              </a:rPr>
              <a:t>untuk</a:t>
            </a:r>
            <a:r>
              <a:rPr lang="en-US" sz="2400" dirty="0">
                <a:latin typeface="+mn-lt"/>
                <a:cs typeface="+mn-cs"/>
              </a:rPr>
              <a:t> </a:t>
            </a:r>
            <a:r>
              <a:rPr lang="en-US" sz="2400" dirty="0" err="1">
                <a:latin typeface="+mn-lt"/>
                <a:cs typeface="+mn-cs"/>
              </a:rPr>
              <a:t>mengangkut</a:t>
            </a:r>
            <a:r>
              <a:rPr lang="en-US" sz="2400" dirty="0">
                <a:latin typeface="+mn-lt"/>
                <a:cs typeface="+mn-cs"/>
              </a:rPr>
              <a:t> air, mineral, </a:t>
            </a:r>
            <a:r>
              <a:rPr lang="en-US" sz="2400" dirty="0" err="1">
                <a:latin typeface="+mn-lt"/>
                <a:cs typeface="+mn-cs"/>
              </a:rPr>
              <a:t>makanan</a:t>
            </a:r>
            <a:r>
              <a:rPr lang="en-US" sz="2400" dirty="0">
                <a:latin typeface="+mn-lt"/>
                <a:cs typeface="+mn-cs"/>
              </a:rPr>
              <a:t>, </a:t>
            </a:r>
            <a:r>
              <a:rPr lang="en-US" sz="2400" dirty="0" err="1">
                <a:latin typeface="+mn-lt"/>
                <a:cs typeface="+mn-cs"/>
              </a:rPr>
              <a:t>dan</a:t>
            </a:r>
            <a:r>
              <a:rPr lang="en-US" sz="2400" dirty="0">
                <a:latin typeface="+mn-lt"/>
                <a:cs typeface="+mn-cs"/>
              </a:rPr>
              <a:t> </a:t>
            </a:r>
            <a:r>
              <a:rPr lang="en-US" sz="2400" dirty="0" err="1">
                <a:latin typeface="+mn-lt"/>
                <a:cs typeface="+mn-cs"/>
              </a:rPr>
              <a:t>bahan-bahan</a:t>
            </a:r>
            <a:r>
              <a:rPr lang="en-US" sz="2400" dirty="0">
                <a:latin typeface="+mn-lt"/>
                <a:cs typeface="+mn-cs"/>
              </a:rPr>
              <a:t> lain</a:t>
            </a:r>
          </a:p>
          <a:p>
            <a:pPr marL="514350" indent="-514350" fontAlgn="auto">
              <a:spcBef>
                <a:spcPts val="60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n-US" sz="2400" dirty="0" err="1">
                <a:latin typeface="+mn-lt"/>
                <a:cs typeface="+mn-cs"/>
              </a:rPr>
              <a:t>Memiliki</a:t>
            </a:r>
            <a:r>
              <a:rPr lang="en-US" sz="2400" dirty="0">
                <a:latin typeface="+mn-lt"/>
                <a:cs typeface="+mn-cs"/>
              </a:rPr>
              <a:t> </a:t>
            </a:r>
            <a:r>
              <a:rPr lang="en-US" sz="2400" dirty="0" err="1">
                <a:latin typeface="+mn-lt"/>
                <a:cs typeface="+mn-cs"/>
              </a:rPr>
              <a:t>klorofil</a:t>
            </a:r>
            <a:endParaRPr lang="en-US" sz="2400" dirty="0">
              <a:latin typeface="+mn-lt"/>
              <a:cs typeface="+mn-cs"/>
            </a:endParaRPr>
          </a:p>
        </p:txBody>
      </p:sp>
      <p:pic>
        <p:nvPicPr>
          <p:cNvPr id="2765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71"/>
          <a:stretch>
            <a:fillRect/>
          </a:stretch>
        </p:blipFill>
        <p:spPr bwMode="auto">
          <a:xfrm>
            <a:off x="1401763" y="3429000"/>
            <a:ext cx="6142037" cy="308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76200" y="173038"/>
            <a:ext cx="8229600" cy="762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1. </a:t>
            </a:r>
            <a:r>
              <a:rPr lang="en-US" sz="3200" b="1" dirty="0" err="1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Tumbuhan</a:t>
            </a: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dirty="0" err="1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Biji</a:t>
            </a: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Terbuka (</a:t>
            </a:r>
            <a:r>
              <a:rPr lang="en-US" sz="3200" b="1" i="1" dirty="0" err="1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Gymnospermae</a:t>
            </a: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77838" y="838200"/>
            <a:ext cx="5618162" cy="57245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514350" indent="-514350"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lang="en-US" sz="2400" b="1" dirty="0" err="1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Ciri-ciri</a:t>
            </a:r>
            <a:r>
              <a:rPr lang="en-US" sz="2400" b="1" dirty="0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en-US" sz="2400" b="1" dirty="0" err="1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Tumbuhan</a:t>
            </a:r>
            <a:r>
              <a:rPr lang="en-US" sz="2400" b="1" dirty="0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en-US" sz="2400" b="1" dirty="0" err="1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Biji</a:t>
            </a:r>
            <a:r>
              <a:rPr lang="en-US" sz="2400" b="1" dirty="0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 Terbuka:</a:t>
            </a:r>
          </a:p>
          <a:p>
            <a:pPr marL="514350" indent="-514350" fontAlgn="auto">
              <a:spcBef>
                <a:spcPts val="60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n-US" sz="2400" dirty="0" err="1">
                <a:latin typeface="+mn-lt"/>
                <a:cs typeface="+mn-cs"/>
              </a:rPr>
              <a:t>Meliputi</a:t>
            </a:r>
            <a:r>
              <a:rPr lang="en-US" sz="2400" dirty="0">
                <a:latin typeface="+mn-lt"/>
                <a:cs typeface="+mn-cs"/>
              </a:rPr>
              <a:t> </a:t>
            </a:r>
            <a:r>
              <a:rPr lang="en-US" sz="2400" dirty="0" err="1">
                <a:latin typeface="+mn-lt"/>
                <a:cs typeface="+mn-cs"/>
              </a:rPr>
              <a:t>tumbuhan</a:t>
            </a:r>
            <a:r>
              <a:rPr lang="en-US" sz="2400" dirty="0">
                <a:latin typeface="+mn-lt"/>
                <a:cs typeface="+mn-cs"/>
              </a:rPr>
              <a:t> yang </a:t>
            </a:r>
            <a:r>
              <a:rPr lang="en-US" sz="2400" dirty="0" err="1">
                <a:latin typeface="+mn-lt"/>
                <a:cs typeface="+mn-cs"/>
              </a:rPr>
              <a:t>berupa</a:t>
            </a:r>
            <a:r>
              <a:rPr lang="en-US" sz="2400" dirty="0">
                <a:latin typeface="+mn-lt"/>
                <a:cs typeface="+mn-cs"/>
              </a:rPr>
              <a:t> </a:t>
            </a:r>
            <a:r>
              <a:rPr lang="en-US" sz="2400" dirty="0" err="1">
                <a:latin typeface="+mn-lt"/>
                <a:cs typeface="+mn-cs"/>
              </a:rPr>
              <a:t>semak-semak</a:t>
            </a:r>
            <a:r>
              <a:rPr lang="en-US" sz="2400" dirty="0">
                <a:latin typeface="+mn-lt"/>
                <a:cs typeface="+mn-cs"/>
              </a:rPr>
              <a:t> </a:t>
            </a:r>
            <a:r>
              <a:rPr lang="en-US" sz="2400" dirty="0" err="1">
                <a:latin typeface="+mn-lt"/>
                <a:cs typeface="+mn-cs"/>
              </a:rPr>
              <a:t>atau</a:t>
            </a:r>
            <a:r>
              <a:rPr lang="en-US" sz="2400" dirty="0">
                <a:latin typeface="+mn-lt"/>
                <a:cs typeface="+mn-cs"/>
              </a:rPr>
              <a:t> </a:t>
            </a:r>
            <a:r>
              <a:rPr lang="en-US" sz="2400" dirty="0" err="1">
                <a:latin typeface="+mn-lt"/>
                <a:cs typeface="+mn-cs"/>
              </a:rPr>
              <a:t>pohon-pohon</a:t>
            </a:r>
            <a:r>
              <a:rPr lang="en-US" sz="2400" dirty="0">
                <a:latin typeface="+mn-lt"/>
                <a:cs typeface="+mn-cs"/>
              </a:rPr>
              <a:t> yang </a:t>
            </a:r>
            <a:r>
              <a:rPr lang="en-US" sz="2400" dirty="0" err="1">
                <a:latin typeface="+mn-lt"/>
                <a:cs typeface="+mn-cs"/>
              </a:rPr>
              <a:t>batangnya</a:t>
            </a:r>
            <a:r>
              <a:rPr lang="en-US" sz="2400" dirty="0">
                <a:latin typeface="+mn-lt"/>
                <a:cs typeface="+mn-cs"/>
              </a:rPr>
              <a:t> </a:t>
            </a:r>
            <a:r>
              <a:rPr lang="en-US" sz="2400" dirty="0" err="1">
                <a:latin typeface="+mn-lt"/>
                <a:cs typeface="+mn-cs"/>
              </a:rPr>
              <a:t>keras</a:t>
            </a:r>
            <a:r>
              <a:rPr lang="en-US" sz="2400" dirty="0">
                <a:latin typeface="+mn-lt"/>
                <a:cs typeface="+mn-cs"/>
              </a:rPr>
              <a:t> </a:t>
            </a:r>
            <a:r>
              <a:rPr lang="en-US" sz="2400" dirty="0" err="1">
                <a:latin typeface="+mn-lt"/>
                <a:cs typeface="+mn-cs"/>
              </a:rPr>
              <a:t>dan</a:t>
            </a:r>
            <a:r>
              <a:rPr lang="en-US" sz="2400" dirty="0">
                <a:latin typeface="+mn-lt"/>
                <a:cs typeface="+mn-cs"/>
              </a:rPr>
              <a:t> </a:t>
            </a:r>
            <a:r>
              <a:rPr lang="en-US" sz="2400" dirty="0" err="1">
                <a:latin typeface="+mn-lt"/>
                <a:cs typeface="+mn-cs"/>
              </a:rPr>
              <a:t>berkayu</a:t>
            </a:r>
            <a:endParaRPr lang="en-US" sz="2400" dirty="0">
              <a:latin typeface="+mn-lt"/>
              <a:cs typeface="+mn-cs"/>
            </a:endParaRPr>
          </a:p>
          <a:p>
            <a:pPr marL="514350" indent="-514350" fontAlgn="auto">
              <a:spcBef>
                <a:spcPts val="60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n-US" sz="2400" dirty="0" err="1">
                <a:latin typeface="+mn-lt"/>
                <a:cs typeface="+mn-cs"/>
              </a:rPr>
              <a:t>Merupakan</a:t>
            </a:r>
            <a:r>
              <a:rPr lang="en-US" sz="2400" dirty="0">
                <a:latin typeface="+mn-lt"/>
                <a:cs typeface="+mn-cs"/>
              </a:rPr>
              <a:t> </a:t>
            </a:r>
            <a:r>
              <a:rPr lang="en-US" sz="2400" dirty="0" err="1">
                <a:latin typeface="+mn-lt"/>
                <a:cs typeface="+mn-cs"/>
              </a:rPr>
              <a:t>akar</a:t>
            </a:r>
            <a:r>
              <a:rPr lang="en-US" sz="2400" dirty="0">
                <a:latin typeface="+mn-lt"/>
                <a:cs typeface="+mn-cs"/>
              </a:rPr>
              <a:t> </a:t>
            </a:r>
            <a:r>
              <a:rPr lang="en-US" sz="2400" dirty="0" err="1">
                <a:latin typeface="+mn-lt"/>
                <a:cs typeface="+mn-cs"/>
              </a:rPr>
              <a:t>tunggang</a:t>
            </a:r>
            <a:r>
              <a:rPr lang="en-US" sz="2400" dirty="0">
                <a:latin typeface="+mn-lt"/>
                <a:cs typeface="+mn-cs"/>
              </a:rPr>
              <a:t> </a:t>
            </a:r>
            <a:r>
              <a:rPr lang="en-US" sz="2400" dirty="0" err="1">
                <a:latin typeface="+mn-lt"/>
                <a:cs typeface="+mn-cs"/>
              </a:rPr>
              <a:t>dan</a:t>
            </a:r>
            <a:r>
              <a:rPr lang="en-US" sz="2400" dirty="0">
                <a:latin typeface="+mn-lt"/>
                <a:cs typeface="+mn-cs"/>
              </a:rPr>
              <a:t> </a:t>
            </a:r>
            <a:r>
              <a:rPr lang="en-US" sz="2400" dirty="0" err="1">
                <a:latin typeface="+mn-lt"/>
                <a:cs typeface="+mn-cs"/>
              </a:rPr>
              <a:t>batangnya</a:t>
            </a:r>
            <a:r>
              <a:rPr lang="en-US" sz="2400" dirty="0">
                <a:latin typeface="+mn-lt"/>
                <a:cs typeface="+mn-cs"/>
              </a:rPr>
              <a:t> </a:t>
            </a:r>
            <a:r>
              <a:rPr lang="en-US" sz="2400" dirty="0" err="1">
                <a:latin typeface="+mn-lt"/>
                <a:cs typeface="+mn-cs"/>
              </a:rPr>
              <a:t>bercabang-cabang</a:t>
            </a:r>
            <a:endParaRPr lang="en-US" sz="2400" dirty="0">
              <a:latin typeface="+mn-lt"/>
              <a:cs typeface="+mn-cs"/>
            </a:endParaRPr>
          </a:p>
          <a:p>
            <a:pPr marL="514350" indent="-514350" fontAlgn="auto">
              <a:spcBef>
                <a:spcPts val="60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n-US" sz="2400" dirty="0" err="1">
                <a:latin typeface="+mn-lt"/>
                <a:cs typeface="+mn-cs"/>
              </a:rPr>
              <a:t>Daunnya</a:t>
            </a:r>
            <a:r>
              <a:rPr lang="en-US" sz="2400" dirty="0">
                <a:latin typeface="+mn-lt"/>
                <a:cs typeface="+mn-cs"/>
              </a:rPr>
              <a:t> </a:t>
            </a:r>
            <a:r>
              <a:rPr lang="en-US" sz="2400" dirty="0" err="1">
                <a:latin typeface="+mn-lt"/>
                <a:cs typeface="+mn-cs"/>
              </a:rPr>
              <a:t>kaku</a:t>
            </a:r>
            <a:r>
              <a:rPr lang="en-US" sz="2400" dirty="0">
                <a:latin typeface="+mn-lt"/>
                <a:cs typeface="+mn-cs"/>
              </a:rPr>
              <a:t>, </a:t>
            </a:r>
            <a:r>
              <a:rPr lang="en-US" sz="2400" dirty="0" err="1">
                <a:latin typeface="+mn-lt"/>
                <a:cs typeface="+mn-cs"/>
              </a:rPr>
              <a:t>sempit</a:t>
            </a:r>
            <a:r>
              <a:rPr lang="en-US" sz="2400" dirty="0">
                <a:latin typeface="+mn-lt"/>
                <a:cs typeface="+mn-cs"/>
              </a:rPr>
              <a:t>, </a:t>
            </a:r>
            <a:r>
              <a:rPr lang="en-US" sz="2400" dirty="0" err="1">
                <a:latin typeface="+mn-lt"/>
                <a:cs typeface="+mn-cs"/>
              </a:rPr>
              <a:t>jarang</a:t>
            </a:r>
            <a:r>
              <a:rPr lang="en-US" sz="2400" dirty="0">
                <a:latin typeface="+mn-lt"/>
                <a:cs typeface="+mn-cs"/>
              </a:rPr>
              <a:t>, </a:t>
            </a:r>
            <a:r>
              <a:rPr lang="en-US" sz="2400" dirty="0" err="1">
                <a:latin typeface="+mn-lt"/>
                <a:cs typeface="+mn-cs"/>
              </a:rPr>
              <a:t>serta</a:t>
            </a:r>
            <a:r>
              <a:rPr lang="en-US" sz="2400" dirty="0">
                <a:latin typeface="+mn-lt"/>
                <a:cs typeface="+mn-cs"/>
              </a:rPr>
              <a:t> </a:t>
            </a:r>
            <a:r>
              <a:rPr lang="en-US" sz="2400" dirty="0" err="1">
                <a:latin typeface="+mn-lt"/>
                <a:cs typeface="+mn-cs"/>
              </a:rPr>
              <a:t>berdaun</a:t>
            </a:r>
            <a:r>
              <a:rPr lang="en-US" sz="2400" dirty="0">
                <a:latin typeface="+mn-lt"/>
                <a:cs typeface="+mn-cs"/>
              </a:rPr>
              <a:t> </a:t>
            </a:r>
            <a:r>
              <a:rPr lang="en-US" sz="2400" dirty="0" err="1">
                <a:latin typeface="+mn-lt"/>
                <a:cs typeface="+mn-cs"/>
              </a:rPr>
              <a:t>pipih</a:t>
            </a:r>
            <a:endParaRPr lang="en-US" sz="2400" dirty="0">
              <a:latin typeface="+mn-lt"/>
              <a:cs typeface="+mn-cs"/>
            </a:endParaRPr>
          </a:p>
          <a:p>
            <a:pPr marL="514350" indent="-514350" fontAlgn="auto">
              <a:spcBef>
                <a:spcPts val="60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n-US" sz="2400" dirty="0" err="1">
                <a:latin typeface="+mn-lt"/>
                <a:cs typeface="+mn-cs"/>
              </a:rPr>
              <a:t>Bunga</a:t>
            </a:r>
            <a:r>
              <a:rPr lang="en-US" sz="2400" dirty="0">
                <a:latin typeface="+mn-lt"/>
                <a:cs typeface="+mn-cs"/>
              </a:rPr>
              <a:t> yang </a:t>
            </a:r>
            <a:r>
              <a:rPr lang="en-US" sz="2400" dirty="0" err="1">
                <a:latin typeface="+mn-lt"/>
                <a:cs typeface="+mn-cs"/>
              </a:rPr>
              <a:t>sesungguhnya</a:t>
            </a:r>
            <a:r>
              <a:rPr lang="en-US" sz="2400" dirty="0">
                <a:latin typeface="+mn-lt"/>
                <a:cs typeface="+mn-cs"/>
              </a:rPr>
              <a:t> </a:t>
            </a:r>
            <a:r>
              <a:rPr lang="en-US" sz="2400" dirty="0" err="1">
                <a:latin typeface="+mn-lt"/>
                <a:cs typeface="+mn-cs"/>
              </a:rPr>
              <a:t>belum</a:t>
            </a:r>
            <a:r>
              <a:rPr lang="en-US" sz="2400" dirty="0">
                <a:latin typeface="+mn-lt"/>
                <a:cs typeface="+mn-cs"/>
              </a:rPr>
              <a:t> </a:t>
            </a:r>
            <a:r>
              <a:rPr lang="en-US" sz="2400" dirty="0" err="1">
                <a:latin typeface="+mn-lt"/>
                <a:cs typeface="+mn-cs"/>
              </a:rPr>
              <a:t>ada</a:t>
            </a:r>
            <a:endParaRPr lang="en-US" sz="2400" dirty="0">
              <a:latin typeface="+mn-lt"/>
              <a:cs typeface="+mn-cs"/>
            </a:endParaRPr>
          </a:p>
          <a:p>
            <a:pPr marL="514350" indent="-514350" fontAlgn="auto">
              <a:spcBef>
                <a:spcPts val="60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n-US" sz="2400" dirty="0" err="1">
                <a:latin typeface="+mn-lt"/>
                <a:cs typeface="+mn-cs"/>
              </a:rPr>
              <a:t>Bakal</a:t>
            </a:r>
            <a:r>
              <a:rPr lang="en-US" sz="2400" dirty="0">
                <a:latin typeface="+mn-lt"/>
                <a:cs typeface="+mn-cs"/>
              </a:rPr>
              <a:t> </a:t>
            </a:r>
            <a:r>
              <a:rPr lang="en-US" sz="2400" dirty="0" err="1">
                <a:latin typeface="+mn-lt"/>
                <a:cs typeface="+mn-cs"/>
              </a:rPr>
              <a:t>biji</a:t>
            </a:r>
            <a:r>
              <a:rPr lang="en-US" sz="2400" dirty="0">
                <a:latin typeface="+mn-lt"/>
                <a:cs typeface="+mn-cs"/>
              </a:rPr>
              <a:t> </a:t>
            </a:r>
            <a:r>
              <a:rPr lang="en-US" sz="2400" dirty="0" err="1">
                <a:latin typeface="+mn-lt"/>
                <a:cs typeface="+mn-cs"/>
              </a:rPr>
              <a:t>terdapat</a:t>
            </a:r>
            <a:r>
              <a:rPr lang="en-US" sz="2400" dirty="0">
                <a:latin typeface="+mn-lt"/>
                <a:cs typeface="+mn-cs"/>
              </a:rPr>
              <a:t> </a:t>
            </a:r>
            <a:r>
              <a:rPr lang="en-US" sz="2400" dirty="0" err="1">
                <a:latin typeface="+mn-lt"/>
                <a:cs typeface="+mn-cs"/>
              </a:rPr>
              <a:t>pada</a:t>
            </a:r>
            <a:r>
              <a:rPr lang="en-US" sz="2400" dirty="0">
                <a:latin typeface="+mn-lt"/>
                <a:cs typeface="+mn-cs"/>
              </a:rPr>
              <a:t> </a:t>
            </a:r>
            <a:r>
              <a:rPr lang="en-US" sz="2400" dirty="0" err="1">
                <a:latin typeface="+mn-lt"/>
                <a:cs typeface="+mn-cs"/>
              </a:rPr>
              <a:t>badan</a:t>
            </a:r>
            <a:r>
              <a:rPr lang="en-US" sz="2400" dirty="0">
                <a:latin typeface="+mn-lt"/>
                <a:cs typeface="+mn-cs"/>
              </a:rPr>
              <a:t> </a:t>
            </a:r>
            <a:r>
              <a:rPr lang="en-US" sz="2400" dirty="0" err="1">
                <a:latin typeface="+mn-lt"/>
                <a:cs typeface="+mn-cs"/>
              </a:rPr>
              <a:t>mirip</a:t>
            </a:r>
            <a:r>
              <a:rPr lang="en-US" sz="2400" dirty="0">
                <a:latin typeface="+mn-lt"/>
                <a:cs typeface="+mn-cs"/>
              </a:rPr>
              <a:t> </a:t>
            </a:r>
            <a:r>
              <a:rPr lang="en-US" sz="2400" dirty="0" err="1">
                <a:latin typeface="+mn-lt"/>
                <a:cs typeface="+mn-cs"/>
              </a:rPr>
              <a:t>makroskofil</a:t>
            </a:r>
            <a:r>
              <a:rPr lang="en-US" sz="2400" dirty="0">
                <a:latin typeface="+mn-lt"/>
                <a:cs typeface="+mn-cs"/>
              </a:rPr>
              <a:t> </a:t>
            </a:r>
            <a:r>
              <a:rPr lang="en-US" sz="2400" dirty="0" err="1">
                <a:latin typeface="+mn-lt"/>
                <a:cs typeface="+mn-cs"/>
              </a:rPr>
              <a:t>dan</a:t>
            </a:r>
            <a:r>
              <a:rPr lang="en-US" sz="2400" dirty="0">
                <a:latin typeface="+mn-lt"/>
                <a:cs typeface="+mn-cs"/>
              </a:rPr>
              <a:t> </a:t>
            </a:r>
            <a:r>
              <a:rPr lang="en-US" sz="2400" dirty="0" err="1">
                <a:latin typeface="+mn-lt"/>
                <a:cs typeface="+mn-cs"/>
              </a:rPr>
              <a:t>disebut</a:t>
            </a:r>
            <a:r>
              <a:rPr lang="en-US" sz="2400" dirty="0">
                <a:latin typeface="+mn-lt"/>
                <a:cs typeface="+mn-cs"/>
              </a:rPr>
              <a:t> </a:t>
            </a:r>
            <a:r>
              <a:rPr lang="en-US" sz="2400" dirty="0" err="1">
                <a:latin typeface="+mn-lt"/>
                <a:cs typeface="+mn-cs"/>
              </a:rPr>
              <a:t>daun</a:t>
            </a:r>
            <a:r>
              <a:rPr lang="en-US" sz="2400" dirty="0">
                <a:latin typeface="+mn-lt"/>
                <a:cs typeface="+mn-cs"/>
              </a:rPr>
              <a:t> </a:t>
            </a:r>
            <a:r>
              <a:rPr lang="en-US" sz="2400" dirty="0" err="1">
                <a:latin typeface="+mn-lt"/>
                <a:cs typeface="+mn-cs"/>
              </a:rPr>
              <a:t>buah</a:t>
            </a:r>
            <a:endParaRPr lang="en-US" sz="2400" dirty="0">
              <a:latin typeface="+mn-lt"/>
              <a:cs typeface="+mn-cs"/>
            </a:endParaRPr>
          </a:p>
          <a:p>
            <a:pPr marL="514350" indent="-514350" fontAlgn="auto">
              <a:spcBef>
                <a:spcPts val="60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n-US" sz="2400" dirty="0" err="1">
                <a:latin typeface="+mn-lt"/>
                <a:cs typeface="+mn-cs"/>
              </a:rPr>
              <a:t>Serbuk</a:t>
            </a:r>
            <a:r>
              <a:rPr lang="en-US" sz="2400" dirty="0">
                <a:latin typeface="+mn-lt"/>
                <a:cs typeface="+mn-cs"/>
              </a:rPr>
              <a:t> sari </a:t>
            </a:r>
            <a:r>
              <a:rPr lang="en-US" sz="2400" dirty="0" err="1">
                <a:latin typeface="+mn-lt"/>
                <a:cs typeface="+mn-cs"/>
              </a:rPr>
              <a:t>terdapat</a:t>
            </a:r>
            <a:r>
              <a:rPr lang="en-US" sz="2400" dirty="0">
                <a:latin typeface="+mn-lt"/>
                <a:cs typeface="+mn-cs"/>
              </a:rPr>
              <a:t> </a:t>
            </a:r>
            <a:r>
              <a:rPr lang="en-US" sz="2400" dirty="0" err="1">
                <a:latin typeface="+mn-lt"/>
                <a:cs typeface="+mn-cs"/>
              </a:rPr>
              <a:t>pada</a:t>
            </a:r>
            <a:r>
              <a:rPr lang="en-US" sz="2400" dirty="0">
                <a:latin typeface="+mn-lt"/>
                <a:cs typeface="+mn-cs"/>
              </a:rPr>
              <a:t> </a:t>
            </a:r>
            <a:r>
              <a:rPr lang="en-US" sz="2400" dirty="0" err="1">
                <a:latin typeface="+mn-lt"/>
                <a:cs typeface="+mn-cs"/>
              </a:rPr>
              <a:t>badan</a:t>
            </a:r>
            <a:r>
              <a:rPr lang="en-US" sz="2400" dirty="0">
                <a:latin typeface="+mn-lt"/>
                <a:cs typeface="+mn-cs"/>
              </a:rPr>
              <a:t> </a:t>
            </a:r>
            <a:r>
              <a:rPr lang="en-US" sz="2400" dirty="0" err="1">
                <a:latin typeface="+mn-lt"/>
                <a:cs typeface="+mn-cs"/>
              </a:rPr>
              <a:t>sehungga</a:t>
            </a:r>
            <a:r>
              <a:rPr lang="en-US" sz="2400" dirty="0">
                <a:latin typeface="+mn-lt"/>
                <a:cs typeface="+mn-cs"/>
              </a:rPr>
              <a:t> </a:t>
            </a:r>
            <a:r>
              <a:rPr lang="en-US" sz="2400" dirty="0" err="1">
                <a:latin typeface="+mn-lt"/>
                <a:cs typeface="+mn-cs"/>
              </a:rPr>
              <a:t>tumbuhan</a:t>
            </a:r>
            <a:r>
              <a:rPr lang="en-US" sz="2400" dirty="0">
                <a:latin typeface="+mn-lt"/>
                <a:cs typeface="+mn-cs"/>
              </a:rPr>
              <a:t> </a:t>
            </a:r>
            <a:r>
              <a:rPr lang="en-US" sz="2400" dirty="0" err="1">
                <a:latin typeface="+mn-lt"/>
                <a:cs typeface="+mn-cs"/>
              </a:rPr>
              <a:t>biji</a:t>
            </a:r>
            <a:r>
              <a:rPr lang="en-US" sz="2400" dirty="0">
                <a:latin typeface="+mn-lt"/>
                <a:cs typeface="+mn-cs"/>
              </a:rPr>
              <a:t> </a:t>
            </a:r>
            <a:r>
              <a:rPr lang="en-US" sz="2400" dirty="0" err="1">
                <a:latin typeface="+mn-lt"/>
                <a:cs typeface="+mn-cs"/>
              </a:rPr>
              <a:t>disejajarkan</a:t>
            </a:r>
            <a:r>
              <a:rPr lang="en-US" sz="2400" dirty="0">
                <a:latin typeface="+mn-lt"/>
                <a:cs typeface="+mn-cs"/>
              </a:rPr>
              <a:t> </a:t>
            </a:r>
            <a:r>
              <a:rPr lang="en-US" sz="2400" dirty="0" err="1">
                <a:latin typeface="+mn-lt"/>
                <a:cs typeface="+mn-cs"/>
              </a:rPr>
              <a:t>dengan</a:t>
            </a:r>
            <a:r>
              <a:rPr lang="en-US" sz="2400" dirty="0">
                <a:latin typeface="+mn-lt"/>
                <a:cs typeface="+mn-cs"/>
              </a:rPr>
              <a:t> </a:t>
            </a:r>
            <a:r>
              <a:rPr lang="en-US" sz="2400" dirty="0" err="1">
                <a:latin typeface="+mn-lt"/>
                <a:cs typeface="+mn-cs"/>
              </a:rPr>
              <a:t>paku</a:t>
            </a:r>
            <a:r>
              <a:rPr lang="en-US" sz="2400" dirty="0">
                <a:latin typeface="+mn-lt"/>
                <a:cs typeface="+mn-cs"/>
              </a:rPr>
              <a:t> </a:t>
            </a:r>
            <a:r>
              <a:rPr lang="en-US" sz="2400" dirty="0" err="1">
                <a:latin typeface="+mn-lt"/>
                <a:cs typeface="+mn-cs"/>
              </a:rPr>
              <a:t>heterospora</a:t>
            </a:r>
            <a:endParaRPr lang="en-US" sz="2400" dirty="0">
              <a:latin typeface="+mn-lt"/>
              <a:cs typeface="+mn-cs"/>
            </a:endParaRPr>
          </a:p>
        </p:txBody>
      </p:sp>
      <p:pic>
        <p:nvPicPr>
          <p:cNvPr id="2867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76"/>
          <a:stretch>
            <a:fillRect/>
          </a:stretch>
        </p:blipFill>
        <p:spPr bwMode="auto">
          <a:xfrm>
            <a:off x="7135813" y="1600200"/>
            <a:ext cx="2008187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5338" y="4038600"/>
            <a:ext cx="3268662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69" t="22000" r="26563" b="22000"/>
          <a:stretch>
            <a:fillRect/>
          </a:stretch>
        </p:blipFill>
        <p:spPr bwMode="auto">
          <a:xfrm>
            <a:off x="533400" y="533400"/>
            <a:ext cx="8181975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76200" y="0"/>
            <a:ext cx="8229600" cy="762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200" b="1" dirty="0" err="1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Siklus</a:t>
            </a: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dirty="0" err="1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Hidup</a:t>
            </a: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dirty="0" err="1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Pinus</a:t>
            </a:r>
            <a:endParaRPr lang="en-US" sz="3200" b="1" dirty="0">
              <a:solidFill>
                <a:schemeClr val="accent3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304800" y="609600"/>
            <a:ext cx="8382000" cy="762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200" b="1" dirty="0" err="1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Skema</a:t>
            </a: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dirty="0" err="1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Daur</a:t>
            </a: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dirty="0" err="1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Hidup</a:t>
            </a: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dirty="0" err="1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Tumbuhan</a:t>
            </a: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dirty="0" err="1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Biji</a:t>
            </a: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Terbuka</a:t>
            </a:r>
          </a:p>
        </p:txBody>
      </p:sp>
      <p:pic>
        <p:nvPicPr>
          <p:cNvPr id="3072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25" t="25999" r="27344" b="35333"/>
          <a:stretch>
            <a:fillRect/>
          </a:stretch>
        </p:blipFill>
        <p:spPr bwMode="auto">
          <a:xfrm>
            <a:off x="373063" y="1600200"/>
            <a:ext cx="8377237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4400"/>
            <a:ext cx="2449513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76200" y="0"/>
            <a:ext cx="8229600" cy="762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200" b="1" dirty="0" err="1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Contoh</a:t>
            </a: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dirty="0" err="1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Tumbuhan</a:t>
            </a: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dirty="0" err="1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Biji</a:t>
            </a: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Terbuka</a:t>
            </a:r>
          </a:p>
        </p:txBody>
      </p:sp>
      <p:pic>
        <p:nvPicPr>
          <p:cNvPr id="3174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3075" y="1447800"/>
            <a:ext cx="3590925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/>
          <a:srcRect l="4839" t="3735" r="11290" b="3735"/>
          <a:stretch>
            <a:fillRect/>
          </a:stretch>
        </p:blipFill>
        <p:spPr bwMode="auto">
          <a:xfrm rot="16200000">
            <a:off x="4129667" y="975734"/>
            <a:ext cx="2484865" cy="2057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3175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0213" y="3962400"/>
            <a:ext cx="3862387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2133600" y="914400"/>
            <a:ext cx="1435100" cy="4619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i="1" dirty="0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Araucaria</a:t>
            </a:r>
            <a:endParaRPr lang="en-US" sz="2400" b="1" i="1" dirty="0">
              <a:latin typeface="+mn-lt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676400" y="3505200"/>
            <a:ext cx="3492500" cy="4619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i="1" dirty="0" err="1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Cycas</a:t>
            </a:r>
            <a:r>
              <a:rPr lang="en-US" sz="2400" b="1" i="1" dirty="0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en-US" sz="2400" b="1" i="1" dirty="0" err="1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rumphii</a:t>
            </a:r>
            <a:r>
              <a:rPr lang="en-US" sz="2400" b="1" i="1" dirty="0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  </a:t>
            </a:r>
            <a:r>
              <a:rPr lang="en-US" sz="2400" b="1" dirty="0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(</a:t>
            </a:r>
            <a:r>
              <a:rPr lang="en-US" sz="2400" b="1" dirty="0" err="1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pakis</a:t>
            </a:r>
            <a:r>
              <a:rPr lang="en-US" sz="2400" b="1" dirty="0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en-US" sz="2400" b="1" dirty="0" err="1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haji</a:t>
            </a:r>
            <a:r>
              <a:rPr lang="en-US" sz="2400" b="1" dirty="0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)</a:t>
            </a:r>
            <a:endParaRPr lang="en-US" sz="2400" b="1" i="1" dirty="0">
              <a:latin typeface="+mn-lt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477000" y="685800"/>
            <a:ext cx="868363" cy="4619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i="1" dirty="0" err="1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Pinus</a:t>
            </a:r>
            <a:endParaRPr lang="en-US" sz="2400" b="1" i="1" dirty="0"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76200" y="76200"/>
            <a:ext cx="8229600" cy="762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2. </a:t>
            </a:r>
            <a:r>
              <a:rPr lang="en-US" sz="3200" b="1" dirty="0" err="1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Tumbuhan</a:t>
            </a: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dirty="0" err="1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Biji</a:t>
            </a: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dirty="0" err="1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Tertutup</a:t>
            </a: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(</a:t>
            </a:r>
            <a:r>
              <a:rPr lang="en-US" sz="3200" b="1" i="1" dirty="0" err="1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Angiospermae</a:t>
            </a: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77838" y="741363"/>
            <a:ext cx="8666162" cy="29241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514350" indent="-514350"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lang="en-US" sz="2200" b="1" dirty="0" err="1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Ciri-ciri</a:t>
            </a:r>
            <a:r>
              <a:rPr lang="en-US" sz="2200" b="1" dirty="0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en-US" sz="2200" b="1" dirty="0" err="1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Tumbuhan</a:t>
            </a:r>
            <a:r>
              <a:rPr lang="en-US" sz="2200" b="1" dirty="0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en-US" sz="2200" b="1" dirty="0" err="1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Biji</a:t>
            </a:r>
            <a:r>
              <a:rPr lang="en-US" sz="2200" b="1" dirty="0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en-US" sz="2200" b="1" dirty="0" err="1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Tertutup</a:t>
            </a:r>
            <a:r>
              <a:rPr lang="en-US" sz="2200" b="1" dirty="0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:</a:t>
            </a:r>
          </a:p>
          <a:p>
            <a:pPr marL="514350" indent="-514350" fontAlgn="auto">
              <a:spcBef>
                <a:spcPts val="60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n-US" sz="2200" dirty="0" err="1">
                <a:latin typeface="+mn-lt"/>
                <a:cs typeface="+mn-cs"/>
              </a:rPr>
              <a:t>Ada</a:t>
            </a:r>
            <a:r>
              <a:rPr lang="en-US" sz="2200" dirty="0">
                <a:latin typeface="+mn-lt"/>
                <a:cs typeface="+mn-cs"/>
              </a:rPr>
              <a:t> </a:t>
            </a:r>
            <a:r>
              <a:rPr lang="en-US" sz="2200" dirty="0" err="1">
                <a:latin typeface="+mn-lt"/>
                <a:cs typeface="+mn-cs"/>
              </a:rPr>
              <a:t>bunga</a:t>
            </a:r>
            <a:r>
              <a:rPr lang="en-US" sz="2200" dirty="0">
                <a:latin typeface="+mn-lt"/>
                <a:cs typeface="+mn-cs"/>
              </a:rPr>
              <a:t> yang </a:t>
            </a:r>
            <a:r>
              <a:rPr lang="en-US" sz="2200" dirty="0" err="1">
                <a:latin typeface="+mn-lt"/>
                <a:cs typeface="+mn-cs"/>
              </a:rPr>
              <a:t>sesungguhnya</a:t>
            </a:r>
            <a:endParaRPr lang="en-US" sz="2200" dirty="0">
              <a:latin typeface="+mn-lt"/>
              <a:cs typeface="+mn-cs"/>
            </a:endParaRPr>
          </a:p>
          <a:p>
            <a:pPr marL="514350" indent="-514350" fontAlgn="auto">
              <a:spcBef>
                <a:spcPts val="60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n-US" sz="2200" dirty="0" err="1">
                <a:latin typeface="+mn-lt"/>
                <a:cs typeface="+mn-cs"/>
              </a:rPr>
              <a:t>Daunnya</a:t>
            </a:r>
            <a:r>
              <a:rPr lang="en-US" sz="2200" dirty="0">
                <a:latin typeface="+mn-lt"/>
                <a:cs typeface="+mn-cs"/>
              </a:rPr>
              <a:t> </a:t>
            </a:r>
            <a:r>
              <a:rPr lang="en-US" sz="2200" dirty="0" err="1">
                <a:latin typeface="+mn-lt"/>
                <a:cs typeface="+mn-cs"/>
              </a:rPr>
              <a:t>pipih,lebar</a:t>
            </a:r>
            <a:r>
              <a:rPr lang="en-US" sz="2200" dirty="0">
                <a:latin typeface="+mn-lt"/>
                <a:cs typeface="+mn-cs"/>
              </a:rPr>
              <a:t>, </a:t>
            </a:r>
            <a:r>
              <a:rPr lang="en-US" sz="2200" dirty="0" err="1">
                <a:latin typeface="+mn-lt"/>
                <a:cs typeface="+mn-cs"/>
              </a:rPr>
              <a:t>dengan</a:t>
            </a:r>
            <a:r>
              <a:rPr lang="en-US" sz="2200" dirty="0">
                <a:latin typeface="+mn-lt"/>
                <a:cs typeface="+mn-cs"/>
              </a:rPr>
              <a:t> </a:t>
            </a:r>
            <a:r>
              <a:rPr lang="en-US" sz="2200" dirty="0" err="1">
                <a:latin typeface="+mn-lt"/>
                <a:cs typeface="+mn-cs"/>
              </a:rPr>
              <a:t>susunan</a:t>
            </a:r>
            <a:r>
              <a:rPr lang="en-US" sz="2200" dirty="0">
                <a:latin typeface="+mn-lt"/>
                <a:cs typeface="+mn-cs"/>
              </a:rPr>
              <a:t> </a:t>
            </a:r>
            <a:r>
              <a:rPr lang="en-US" sz="2200" dirty="0" err="1">
                <a:latin typeface="+mn-lt"/>
                <a:cs typeface="+mn-cs"/>
              </a:rPr>
              <a:t>tulang</a:t>
            </a:r>
            <a:r>
              <a:rPr lang="en-US" sz="2200" dirty="0">
                <a:latin typeface="+mn-lt"/>
                <a:cs typeface="+mn-cs"/>
              </a:rPr>
              <a:t> yang </a:t>
            </a:r>
            <a:r>
              <a:rPr lang="en-US" sz="2200" dirty="0" err="1">
                <a:latin typeface="+mn-lt"/>
                <a:cs typeface="+mn-cs"/>
              </a:rPr>
              <a:t>beraneka</a:t>
            </a:r>
            <a:r>
              <a:rPr lang="en-US" sz="2200" dirty="0">
                <a:latin typeface="+mn-lt"/>
                <a:cs typeface="+mn-cs"/>
              </a:rPr>
              <a:t> </a:t>
            </a:r>
            <a:r>
              <a:rPr lang="en-US" sz="2200" dirty="0" err="1">
                <a:latin typeface="+mn-lt"/>
                <a:cs typeface="+mn-cs"/>
              </a:rPr>
              <a:t>ragam</a:t>
            </a:r>
            <a:endParaRPr lang="en-US" sz="2200" dirty="0">
              <a:latin typeface="+mn-lt"/>
              <a:cs typeface="+mn-cs"/>
            </a:endParaRPr>
          </a:p>
          <a:p>
            <a:pPr marL="514350" indent="-514350" fontAlgn="auto">
              <a:spcBef>
                <a:spcPts val="60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n-US" sz="2200" dirty="0" err="1">
                <a:latin typeface="+mn-lt"/>
                <a:cs typeface="+mn-cs"/>
              </a:rPr>
              <a:t>Bakal</a:t>
            </a:r>
            <a:r>
              <a:rPr lang="en-US" sz="2200" dirty="0">
                <a:latin typeface="+mn-lt"/>
                <a:cs typeface="+mn-cs"/>
              </a:rPr>
              <a:t> </a:t>
            </a:r>
            <a:r>
              <a:rPr lang="en-US" sz="2200" dirty="0" err="1">
                <a:latin typeface="+mn-lt"/>
                <a:cs typeface="+mn-cs"/>
              </a:rPr>
              <a:t>biji</a:t>
            </a:r>
            <a:r>
              <a:rPr lang="en-US" sz="2200" dirty="0">
                <a:latin typeface="+mn-lt"/>
                <a:cs typeface="+mn-cs"/>
              </a:rPr>
              <a:t> </a:t>
            </a:r>
            <a:r>
              <a:rPr lang="en-US" sz="2200" dirty="0" err="1">
                <a:latin typeface="+mn-lt"/>
                <a:cs typeface="+mn-cs"/>
              </a:rPr>
              <a:t>atau</a:t>
            </a:r>
            <a:r>
              <a:rPr lang="en-US" sz="2200" dirty="0">
                <a:latin typeface="+mn-lt"/>
                <a:cs typeface="+mn-cs"/>
              </a:rPr>
              <a:t> </a:t>
            </a:r>
            <a:r>
              <a:rPr lang="en-US" sz="2200" dirty="0" err="1">
                <a:latin typeface="+mn-lt"/>
                <a:cs typeface="+mn-cs"/>
              </a:rPr>
              <a:t>biji</a:t>
            </a:r>
            <a:r>
              <a:rPr lang="en-US" sz="2200" dirty="0">
                <a:latin typeface="+mn-lt"/>
                <a:cs typeface="+mn-cs"/>
              </a:rPr>
              <a:t> </a:t>
            </a:r>
            <a:r>
              <a:rPr lang="en-US" sz="2200" dirty="0" err="1">
                <a:latin typeface="+mn-lt"/>
                <a:cs typeface="+mn-cs"/>
              </a:rPr>
              <a:t>tidak</a:t>
            </a:r>
            <a:r>
              <a:rPr lang="en-US" sz="2200" dirty="0">
                <a:latin typeface="+mn-lt"/>
                <a:cs typeface="+mn-cs"/>
              </a:rPr>
              <a:t> </a:t>
            </a:r>
            <a:r>
              <a:rPr lang="en-US" sz="2200" dirty="0" err="1">
                <a:latin typeface="+mn-lt"/>
                <a:cs typeface="+mn-cs"/>
              </a:rPr>
              <a:t>tampak</a:t>
            </a:r>
            <a:endParaRPr lang="en-US" sz="2200" dirty="0">
              <a:latin typeface="+mn-lt"/>
              <a:cs typeface="+mn-cs"/>
            </a:endParaRPr>
          </a:p>
          <a:p>
            <a:pPr marL="514350" indent="-514350" fontAlgn="auto">
              <a:spcBef>
                <a:spcPts val="60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n-US" sz="2200" dirty="0" err="1">
                <a:latin typeface="+mn-lt"/>
                <a:cs typeface="+mn-cs"/>
              </a:rPr>
              <a:t>Selisih</a:t>
            </a:r>
            <a:r>
              <a:rPr lang="en-US" sz="2200" dirty="0">
                <a:latin typeface="+mn-lt"/>
                <a:cs typeface="+mn-cs"/>
              </a:rPr>
              <a:t> </a:t>
            </a:r>
            <a:r>
              <a:rPr lang="en-US" sz="2200" dirty="0" err="1">
                <a:latin typeface="+mn-lt"/>
                <a:cs typeface="+mn-cs"/>
              </a:rPr>
              <a:t>waktu</a:t>
            </a:r>
            <a:r>
              <a:rPr lang="en-US" sz="2200" dirty="0">
                <a:latin typeface="+mn-lt"/>
                <a:cs typeface="+mn-cs"/>
              </a:rPr>
              <a:t> yang </a:t>
            </a:r>
            <a:r>
              <a:rPr lang="en-US" sz="2200" dirty="0" err="1">
                <a:latin typeface="+mn-lt"/>
                <a:cs typeface="+mn-cs"/>
              </a:rPr>
              <a:t>relatif</a:t>
            </a:r>
            <a:r>
              <a:rPr lang="en-US" sz="2200" dirty="0">
                <a:latin typeface="+mn-lt"/>
                <a:cs typeface="+mn-cs"/>
              </a:rPr>
              <a:t> </a:t>
            </a:r>
            <a:r>
              <a:rPr lang="en-US" sz="2200" dirty="0" err="1">
                <a:latin typeface="+mn-lt"/>
                <a:cs typeface="+mn-cs"/>
              </a:rPr>
              <a:t>pendek</a:t>
            </a:r>
            <a:r>
              <a:rPr lang="en-US" sz="2200" dirty="0">
                <a:latin typeface="+mn-lt"/>
                <a:cs typeface="+mn-cs"/>
              </a:rPr>
              <a:t> </a:t>
            </a:r>
            <a:r>
              <a:rPr lang="en-US" sz="2200" dirty="0" err="1">
                <a:latin typeface="+mn-lt"/>
                <a:cs typeface="+mn-cs"/>
              </a:rPr>
              <a:t>antara</a:t>
            </a:r>
            <a:r>
              <a:rPr lang="en-US" sz="2200" dirty="0">
                <a:latin typeface="+mn-lt"/>
                <a:cs typeface="+mn-cs"/>
              </a:rPr>
              <a:t> </a:t>
            </a:r>
            <a:r>
              <a:rPr lang="en-US" sz="2200" dirty="0" err="1">
                <a:latin typeface="+mn-lt"/>
                <a:cs typeface="+mn-cs"/>
              </a:rPr>
              <a:t>penyerbukan</a:t>
            </a:r>
            <a:r>
              <a:rPr lang="en-US" sz="2200" dirty="0">
                <a:latin typeface="+mn-lt"/>
                <a:cs typeface="+mn-cs"/>
              </a:rPr>
              <a:t> </a:t>
            </a:r>
            <a:r>
              <a:rPr lang="en-US" sz="2200" dirty="0" err="1">
                <a:latin typeface="+mn-lt"/>
                <a:cs typeface="+mn-cs"/>
              </a:rPr>
              <a:t>dan</a:t>
            </a:r>
            <a:r>
              <a:rPr lang="en-US" sz="2200" dirty="0">
                <a:latin typeface="+mn-lt"/>
                <a:cs typeface="+mn-cs"/>
              </a:rPr>
              <a:t> </a:t>
            </a:r>
            <a:r>
              <a:rPr lang="en-US" sz="2200" dirty="0" err="1">
                <a:latin typeface="+mn-lt"/>
                <a:cs typeface="+mn-cs"/>
              </a:rPr>
              <a:t>pembuahan</a:t>
            </a:r>
            <a:endParaRPr lang="en-US" sz="2200" dirty="0">
              <a:latin typeface="+mn-lt"/>
              <a:cs typeface="+mn-cs"/>
            </a:endParaRPr>
          </a:p>
          <a:p>
            <a:pPr marL="514350" indent="-514350" fontAlgn="auto">
              <a:spcBef>
                <a:spcPts val="60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n-US" sz="2200" dirty="0" err="1">
                <a:latin typeface="+mn-lt"/>
                <a:cs typeface="+mn-cs"/>
              </a:rPr>
              <a:t>Adanya</a:t>
            </a:r>
            <a:r>
              <a:rPr lang="en-US" sz="2200" dirty="0">
                <a:latin typeface="+mn-lt"/>
                <a:cs typeface="+mn-cs"/>
              </a:rPr>
              <a:t> </a:t>
            </a:r>
            <a:r>
              <a:rPr lang="en-US" sz="2200" dirty="0" err="1">
                <a:latin typeface="+mn-lt"/>
                <a:cs typeface="+mn-cs"/>
              </a:rPr>
              <a:t>pembuahan</a:t>
            </a:r>
            <a:r>
              <a:rPr lang="en-US" sz="2200" dirty="0">
                <a:latin typeface="+mn-lt"/>
                <a:cs typeface="+mn-cs"/>
              </a:rPr>
              <a:t> </a:t>
            </a:r>
            <a:r>
              <a:rPr lang="en-US" sz="2200" dirty="0" err="1">
                <a:latin typeface="+mn-lt"/>
                <a:cs typeface="+mn-cs"/>
              </a:rPr>
              <a:t>ganda</a:t>
            </a:r>
            <a:endParaRPr lang="en-US" sz="2200" dirty="0">
              <a:latin typeface="+mn-lt"/>
              <a:cs typeface="+mn-cs"/>
            </a:endParaRPr>
          </a:p>
          <a:p>
            <a:pPr marL="514350" indent="-514350" fontAlgn="auto">
              <a:spcBef>
                <a:spcPts val="60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n-US" sz="2200" dirty="0" err="1">
                <a:latin typeface="+mn-lt"/>
                <a:cs typeface="+mn-cs"/>
              </a:rPr>
              <a:t>Meliputi</a:t>
            </a:r>
            <a:r>
              <a:rPr lang="en-US" sz="2200" dirty="0">
                <a:latin typeface="+mn-lt"/>
                <a:cs typeface="+mn-cs"/>
              </a:rPr>
              <a:t> </a:t>
            </a:r>
            <a:r>
              <a:rPr lang="en-US" sz="2200" dirty="0" err="1">
                <a:latin typeface="+mn-lt"/>
                <a:cs typeface="+mn-cs"/>
              </a:rPr>
              <a:t>tumbuhan</a:t>
            </a:r>
            <a:r>
              <a:rPr lang="en-US" sz="2200" dirty="0">
                <a:latin typeface="+mn-lt"/>
                <a:cs typeface="+mn-cs"/>
              </a:rPr>
              <a:t> </a:t>
            </a:r>
            <a:r>
              <a:rPr lang="en-US" sz="2200" dirty="0" err="1">
                <a:latin typeface="+mn-lt"/>
                <a:cs typeface="+mn-cs"/>
              </a:rPr>
              <a:t>kecil</a:t>
            </a:r>
            <a:r>
              <a:rPr lang="en-US" sz="2200" dirty="0">
                <a:latin typeface="+mn-lt"/>
                <a:cs typeface="+mn-cs"/>
              </a:rPr>
              <a:t>, </a:t>
            </a:r>
            <a:r>
              <a:rPr lang="en-US" sz="2200" dirty="0" err="1">
                <a:latin typeface="+mn-lt"/>
                <a:cs typeface="+mn-cs"/>
              </a:rPr>
              <a:t>semak-semak</a:t>
            </a:r>
            <a:r>
              <a:rPr lang="en-US" sz="2200" dirty="0">
                <a:latin typeface="+mn-lt"/>
                <a:cs typeface="+mn-cs"/>
              </a:rPr>
              <a:t> </a:t>
            </a:r>
            <a:r>
              <a:rPr lang="en-US" sz="2200" dirty="0" err="1">
                <a:latin typeface="+mn-lt"/>
                <a:cs typeface="+mn-cs"/>
              </a:rPr>
              <a:t>dan</a:t>
            </a:r>
            <a:r>
              <a:rPr lang="en-US" sz="2200" dirty="0">
                <a:latin typeface="+mn-lt"/>
                <a:cs typeface="+mn-cs"/>
              </a:rPr>
              <a:t> </a:t>
            </a:r>
            <a:r>
              <a:rPr lang="en-US" sz="2200" dirty="0" err="1">
                <a:latin typeface="+mn-lt"/>
                <a:cs typeface="+mn-cs"/>
              </a:rPr>
              <a:t>perdu</a:t>
            </a:r>
            <a:r>
              <a:rPr lang="en-US" sz="2200" dirty="0">
                <a:latin typeface="+mn-lt"/>
                <a:cs typeface="+mn-cs"/>
              </a:rPr>
              <a:t>, </a:t>
            </a:r>
            <a:r>
              <a:rPr lang="en-US" sz="2200" dirty="0" err="1">
                <a:latin typeface="+mn-lt"/>
                <a:cs typeface="+mn-cs"/>
              </a:rPr>
              <a:t>dan</a:t>
            </a:r>
            <a:r>
              <a:rPr lang="en-US" sz="2200" dirty="0">
                <a:latin typeface="+mn-lt"/>
                <a:cs typeface="+mn-cs"/>
              </a:rPr>
              <a:t> </a:t>
            </a:r>
            <a:r>
              <a:rPr lang="en-US" sz="2200" dirty="0" err="1">
                <a:latin typeface="+mn-lt"/>
                <a:cs typeface="+mn-cs"/>
              </a:rPr>
              <a:t>pohon</a:t>
            </a:r>
            <a:r>
              <a:rPr lang="en-US" sz="2200" dirty="0">
                <a:latin typeface="+mn-lt"/>
                <a:cs typeface="+mn-cs"/>
              </a:rPr>
              <a:t> </a:t>
            </a:r>
            <a:r>
              <a:rPr lang="en-US" sz="2200" dirty="0" err="1">
                <a:latin typeface="+mn-lt"/>
                <a:cs typeface="+mn-cs"/>
              </a:rPr>
              <a:t>besar</a:t>
            </a:r>
            <a:endParaRPr lang="en-US" sz="2200" dirty="0">
              <a:latin typeface="+mn-lt"/>
              <a:cs typeface="+mn-cs"/>
            </a:endParaRPr>
          </a:p>
        </p:txBody>
      </p:sp>
      <p:pic>
        <p:nvPicPr>
          <p:cNvPr id="3277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5050" y="3810000"/>
            <a:ext cx="429895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67"/>
          <a:stretch>
            <a:fillRect/>
          </a:stretch>
        </p:blipFill>
        <p:spPr bwMode="auto">
          <a:xfrm>
            <a:off x="0" y="3810000"/>
            <a:ext cx="47498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b="1" smtClean="0">
                <a:solidFill>
                  <a:srgbClr val="003300"/>
                </a:solidFill>
                <a:latin typeface="Arial" charset="0"/>
                <a:cs typeface="Arial" charset="0"/>
              </a:rPr>
              <a:t>Tujuan Pembelajaran:</a:t>
            </a: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685800" y="1762125"/>
            <a:ext cx="7924800" cy="394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r>
              <a:rPr lang="en-US" sz="2000" dirty="0" err="1">
                <a:latin typeface="Arial" pitchFamily="34" charset="0"/>
                <a:ea typeface="Calibri" pitchFamily="34" charset="0"/>
                <a:cs typeface="Arial" pitchFamily="34" charset="0"/>
              </a:rPr>
              <a:t>Setelah</a:t>
            </a:r>
            <a:r>
              <a:rPr lang="en-US" sz="2000" dirty="0"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ea typeface="Calibri" pitchFamily="34" charset="0"/>
                <a:cs typeface="Arial" pitchFamily="34" charset="0"/>
              </a:rPr>
              <a:t>mempelajari</a:t>
            </a:r>
            <a:r>
              <a:rPr lang="en-US" sz="2000" dirty="0"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ea typeface="Calibri" pitchFamily="34" charset="0"/>
                <a:cs typeface="Arial" pitchFamily="34" charset="0"/>
              </a:rPr>
              <a:t>bab</a:t>
            </a:r>
            <a:r>
              <a:rPr lang="en-US" sz="2000" dirty="0"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ea typeface="Calibri" pitchFamily="34" charset="0"/>
                <a:cs typeface="Arial" pitchFamily="34" charset="0"/>
              </a:rPr>
              <a:t>ini</a:t>
            </a:r>
            <a:r>
              <a:rPr lang="en-US" sz="2000" dirty="0">
                <a:latin typeface="Arial" pitchFamily="34" charset="0"/>
                <a:ea typeface="Calibri" pitchFamily="34" charset="0"/>
                <a:cs typeface="Arial" pitchFamily="34" charset="0"/>
              </a:rPr>
              <a:t>, </a:t>
            </a:r>
            <a:r>
              <a:rPr lang="en-US" sz="2000" dirty="0" err="1">
                <a:latin typeface="Arial" pitchFamily="34" charset="0"/>
                <a:ea typeface="Calibri" pitchFamily="34" charset="0"/>
                <a:cs typeface="Arial" pitchFamily="34" charset="0"/>
              </a:rPr>
              <a:t>siswa</a:t>
            </a:r>
            <a:r>
              <a:rPr lang="en-US" sz="2000" dirty="0"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ea typeface="Calibri" pitchFamily="34" charset="0"/>
                <a:cs typeface="Arial" pitchFamily="34" charset="0"/>
              </a:rPr>
              <a:t>diharapkan</a:t>
            </a:r>
            <a:r>
              <a:rPr lang="en-US" sz="2000" dirty="0"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ea typeface="Calibri" pitchFamily="34" charset="0"/>
                <a:cs typeface="Arial" pitchFamily="34" charset="0"/>
              </a:rPr>
              <a:t>dapat</a:t>
            </a:r>
            <a:r>
              <a:rPr lang="en-US" sz="2000" dirty="0">
                <a:latin typeface="Arial" pitchFamily="34" charset="0"/>
                <a:ea typeface="Calibri" pitchFamily="34" charset="0"/>
                <a:cs typeface="Arial" pitchFamily="34" charset="0"/>
              </a:rPr>
              <a:t>:</a:t>
            </a:r>
            <a:endParaRPr lang="en-US" sz="2000" dirty="0">
              <a:latin typeface="Arial" pitchFamily="34" charset="0"/>
              <a:cs typeface="Arial" pitchFamily="34" charset="0"/>
            </a:endParaRPr>
          </a:p>
          <a:p>
            <a:pPr marL="287338" indent="-287338" eaLnBrk="0" hangingPunct="0">
              <a:spcBef>
                <a:spcPts val="1200"/>
              </a:spcBef>
              <a:buFont typeface="Wingdings" pitchFamily="2" charset="2"/>
              <a:buChar char="§"/>
              <a:defRPr/>
            </a:pPr>
            <a:r>
              <a:rPr lang="en-US" sz="2000" dirty="0" err="1">
                <a:latin typeface="Arial" pitchFamily="34" charset="0"/>
                <a:ea typeface="Calibri" pitchFamily="34" charset="0"/>
                <a:cs typeface="Arial" pitchFamily="34" charset="0"/>
              </a:rPr>
              <a:t>Mengindentifikasi</a:t>
            </a:r>
            <a:r>
              <a:rPr lang="en-US" sz="2000" dirty="0">
                <a:latin typeface="Arial" pitchFamily="34" charset="0"/>
                <a:ea typeface="Calibri" pitchFamily="34" charset="0"/>
                <a:cs typeface="Arial" pitchFamily="34" charset="0"/>
              </a:rPr>
              <a:t>, </a:t>
            </a:r>
            <a:r>
              <a:rPr lang="en-US" sz="2000" dirty="0" err="1">
                <a:latin typeface="Arial" pitchFamily="34" charset="0"/>
                <a:ea typeface="Calibri" pitchFamily="34" charset="0"/>
                <a:cs typeface="Arial" pitchFamily="34" charset="0"/>
              </a:rPr>
              <a:t>membedakan</a:t>
            </a:r>
            <a:r>
              <a:rPr lang="en-US" sz="2000" dirty="0">
                <a:latin typeface="Arial" pitchFamily="34" charset="0"/>
                <a:ea typeface="Calibri" pitchFamily="34" charset="0"/>
                <a:cs typeface="Arial" pitchFamily="34" charset="0"/>
              </a:rPr>
              <a:t>, </a:t>
            </a:r>
            <a:r>
              <a:rPr lang="en-US" sz="2000" dirty="0" err="1">
                <a:latin typeface="Arial" pitchFamily="34" charset="0"/>
                <a:ea typeface="Calibri" pitchFamily="34" charset="0"/>
                <a:cs typeface="Arial" pitchFamily="34" charset="0"/>
              </a:rPr>
              <a:t>dan</a:t>
            </a:r>
            <a:r>
              <a:rPr lang="en-US" sz="2000" dirty="0"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ea typeface="Calibri" pitchFamily="34" charset="0"/>
                <a:cs typeface="Arial" pitchFamily="34" charset="0"/>
              </a:rPr>
              <a:t>mengkomunikasikan</a:t>
            </a:r>
            <a:r>
              <a:rPr lang="en-US" sz="2000" dirty="0"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ea typeface="Calibri" pitchFamily="34" charset="0"/>
                <a:cs typeface="Arial" pitchFamily="34" charset="0"/>
              </a:rPr>
              <a:t>ciri-ciri</a:t>
            </a:r>
            <a:r>
              <a:rPr lang="en-US" sz="2000" dirty="0"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ea typeface="Calibri" pitchFamily="34" charset="0"/>
                <a:cs typeface="Arial" pitchFamily="34" charset="0"/>
              </a:rPr>
              <a:t>divisi</a:t>
            </a:r>
            <a:r>
              <a:rPr lang="en-US" sz="2000" dirty="0"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ea typeface="Calibri" pitchFamily="34" charset="0"/>
                <a:cs typeface="Arial" pitchFamily="34" charset="0"/>
              </a:rPr>
              <a:t>dalam</a:t>
            </a:r>
            <a:r>
              <a:rPr lang="en-US" sz="2000" dirty="0"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ea typeface="Calibri" pitchFamily="34" charset="0"/>
                <a:cs typeface="Arial" pitchFamily="34" charset="0"/>
              </a:rPr>
              <a:t>Dunia</a:t>
            </a:r>
            <a:r>
              <a:rPr lang="en-US" sz="2000" dirty="0"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ea typeface="Calibri" pitchFamily="34" charset="0"/>
                <a:cs typeface="Arial" pitchFamily="34" charset="0"/>
              </a:rPr>
              <a:t>Tumbuhan</a:t>
            </a:r>
            <a:r>
              <a:rPr lang="en-US" sz="2000" dirty="0">
                <a:latin typeface="Arial" pitchFamily="34" charset="0"/>
                <a:ea typeface="Calibri" pitchFamily="34" charset="0"/>
                <a:cs typeface="Arial" pitchFamily="34" charset="0"/>
              </a:rPr>
              <a:t>.</a:t>
            </a:r>
            <a:endParaRPr lang="en-US" sz="2000" dirty="0">
              <a:latin typeface="Arial" pitchFamily="34" charset="0"/>
              <a:cs typeface="Arial" pitchFamily="34" charset="0"/>
            </a:endParaRPr>
          </a:p>
          <a:p>
            <a:pPr marL="287338" indent="-287338" eaLnBrk="0" hangingPunct="0">
              <a:buFont typeface="Wingdings" pitchFamily="2" charset="2"/>
              <a:buChar char="§"/>
              <a:defRPr/>
            </a:pPr>
            <a:r>
              <a:rPr lang="en-US" sz="2000" dirty="0">
                <a:latin typeface="Arial" pitchFamily="34" charset="0"/>
                <a:ea typeface="Calibri" pitchFamily="34" charset="0"/>
                <a:cs typeface="Arial" pitchFamily="34" charset="0"/>
              </a:rPr>
              <a:t>Member </a:t>
            </a:r>
            <a:r>
              <a:rPr lang="en-US" sz="2000" dirty="0" err="1">
                <a:latin typeface="Arial" pitchFamily="34" charset="0"/>
                <a:ea typeface="Calibri" pitchFamily="34" charset="0"/>
                <a:cs typeface="Arial" pitchFamily="34" charset="0"/>
              </a:rPr>
              <a:t>contoh</a:t>
            </a:r>
            <a:r>
              <a:rPr lang="en-US" sz="2000" dirty="0"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ea typeface="Calibri" pitchFamily="34" charset="0"/>
                <a:cs typeface="Arial" pitchFamily="34" charset="0"/>
              </a:rPr>
              <a:t>anggota</a:t>
            </a:r>
            <a:r>
              <a:rPr lang="en-US" sz="2000" dirty="0"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ea typeface="Calibri" pitchFamily="34" charset="0"/>
                <a:cs typeface="Arial" pitchFamily="34" charset="0"/>
              </a:rPr>
              <a:t>tiap</a:t>
            </a:r>
            <a:r>
              <a:rPr lang="en-US" sz="2000" dirty="0"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ea typeface="Calibri" pitchFamily="34" charset="0"/>
                <a:cs typeface="Arial" pitchFamily="34" charset="0"/>
              </a:rPr>
              <a:t>divisi</a:t>
            </a:r>
            <a:r>
              <a:rPr lang="en-US" sz="2000" dirty="0"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ea typeface="Calibri" pitchFamily="34" charset="0"/>
                <a:cs typeface="Arial" pitchFamily="34" charset="0"/>
              </a:rPr>
              <a:t>dalam</a:t>
            </a:r>
            <a:r>
              <a:rPr lang="en-US" sz="2000" dirty="0"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ea typeface="Calibri" pitchFamily="34" charset="0"/>
                <a:cs typeface="Arial" pitchFamily="34" charset="0"/>
              </a:rPr>
              <a:t>Dunia</a:t>
            </a:r>
            <a:r>
              <a:rPr lang="en-US" sz="2000" dirty="0"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ea typeface="Calibri" pitchFamily="34" charset="0"/>
                <a:cs typeface="Arial" pitchFamily="34" charset="0"/>
              </a:rPr>
              <a:t>Tumbuhan</a:t>
            </a:r>
            <a:r>
              <a:rPr lang="en-US" sz="2000" dirty="0">
                <a:latin typeface="Arial" pitchFamily="34" charset="0"/>
                <a:ea typeface="Calibri" pitchFamily="34" charset="0"/>
                <a:cs typeface="Arial" pitchFamily="34" charset="0"/>
              </a:rPr>
              <a:t>.</a:t>
            </a:r>
            <a:endParaRPr lang="en-US" sz="2000" dirty="0">
              <a:latin typeface="Arial" pitchFamily="34" charset="0"/>
              <a:cs typeface="Arial" pitchFamily="34" charset="0"/>
            </a:endParaRPr>
          </a:p>
          <a:p>
            <a:pPr marL="287338" indent="-287338" eaLnBrk="0" hangingPunct="0">
              <a:buFont typeface="Wingdings" pitchFamily="2" charset="2"/>
              <a:buChar char="§"/>
              <a:defRPr/>
            </a:pPr>
            <a:r>
              <a:rPr lang="en-US" sz="2000" dirty="0" err="1">
                <a:latin typeface="Arial" pitchFamily="34" charset="0"/>
                <a:ea typeface="Calibri" pitchFamily="34" charset="0"/>
                <a:cs typeface="Arial" pitchFamily="34" charset="0"/>
              </a:rPr>
              <a:t>Mengidentifikasi</a:t>
            </a:r>
            <a:r>
              <a:rPr lang="en-US" sz="2000" dirty="0"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ea typeface="Calibri" pitchFamily="34" charset="0"/>
                <a:cs typeface="Arial" pitchFamily="34" charset="0"/>
              </a:rPr>
              <a:t>cara</a:t>
            </a:r>
            <a:r>
              <a:rPr lang="en-US" sz="2000" dirty="0"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ea typeface="Calibri" pitchFamily="34" charset="0"/>
                <a:cs typeface="Arial" pitchFamily="34" charset="0"/>
              </a:rPr>
              <a:t>perkembangbiakan</a:t>
            </a:r>
            <a:r>
              <a:rPr lang="en-US" sz="2000" dirty="0"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ea typeface="Calibri" pitchFamily="34" charset="0"/>
                <a:cs typeface="Arial" pitchFamily="34" charset="0"/>
              </a:rPr>
              <a:t>divisi-devisi</a:t>
            </a:r>
            <a:r>
              <a:rPr lang="en-US" sz="2000" dirty="0"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ea typeface="Calibri" pitchFamily="34" charset="0"/>
                <a:cs typeface="Arial" pitchFamily="34" charset="0"/>
              </a:rPr>
              <a:t>dalam</a:t>
            </a:r>
            <a:r>
              <a:rPr lang="en-US" sz="2000" dirty="0"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ea typeface="Calibri" pitchFamily="34" charset="0"/>
                <a:cs typeface="Arial" pitchFamily="34" charset="0"/>
              </a:rPr>
              <a:t>Dunia</a:t>
            </a:r>
            <a:r>
              <a:rPr lang="en-US" sz="2000" dirty="0"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ea typeface="Calibri" pitchFamily="34" charset="0"/>
                <a:cs typeface="Arial" pitchFamily="34" charset="0"/>
              </a:rPr>
              <a:t>Tumbuhan</a:t>
            </a:r>
            <a:r>
              <a:rPr lang="en-US" sz="2000" dirty="0">
                <a:latin typeface="Arial" pitchFamily="34" charset="0"/>
                <a:ea typeface="Calibri" pitchFamily="34" charset="0"/>
                <a:cs typeface="Arial" pitchFamily="34" charset="0"/>
              </a:rPr>
              <a:t>.</a:t>
            </a:r>
            <a:endParaRPr lang="en-US" sz="2000" dirty="0">
              <a:latin typeface="Arial" pitchFamily="34" charset="0"/>
              <a:cs typeface="Arial" pitchFamily="34" charset="0"/>
            </a:endParaRPr>
          </a:p>
          <a:p>
            <a:pPr marL="287338" indent="-287338" eaLnBrk="0" hangingPunct="0">
              <a:buFont typeface="Wingdings" pitchFamily="2" charset="2"/>
              <a:buChar char="§"/>
              <a:defRPr/>
            </a:pPr>
            <a:r>
              <a:rPr lang="en-US" sz="2000" dirty="0" err="1">
                <a:latin typeface="Arial" pitchFamily="34" charset="0"/>
                <a:ea typeface="Calibri" pitchFamily="34" charset="0"/>
                <a:cs typeface="Arial" pitchFamily="34" charset="0"/>
              </a:rPr>
              <a:t>Mengenal</a:t>
            </a:r>
            <a:r>
              <a:rPr lang="en-US" sz="2000" dirty="0"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ea typeface="Calibri" pitchFamily="34" charset="0"/>
                <a:cs typeface="Arial" pitchFamily="34" charset="0"/>
              </a:rPr>
              <a:t>tiap</a:t>
            </a:r>
            <a:r>
              <a:rPr lang="en-US" sz="2000" dirty="0"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ea typeface="Calibri" pitchFamily="34" charset="0"/>
                <a:cs typeface="Arial" pitchFamily="34" charset="0"/>
              </a:rPr>
              <a:t>anggota</a:t>
            </a:r>
            <a:r>
              <a:rPr lang="en-US" sz="2000" dirty="0"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ea typeface="Calibri" pitchFamily="34" charset="0"/>
                <a:cs typeface="Arial" pitchFamily="34" charset="0"/>
              </a:rPr>
              <a:t>divisi</a:t>
            </a:r>
            <a:r>
              <a:rPr lang="en-US" sz="2000" dirty="0"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ea typeface="Calibri" pitchFamily="34" charset="0"/>
                <a:cs typeface="Arial" pitchFamily="34" charset="0"/>
              </a:rPr>
              <a:t>dalam</a:t>
            </a:r>
            <a:r>
              <a:rPr lang="en-US" sz="2000" dirty="0"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ea typeface="Calibri" pitchFamily="34" charset="0"/>
                <a:cs typeface="Arial" pitchFamily="34" charset="0"/>
              </a:rPr>
              <a:t>Dunia</a:t>
            </a:r>
            <a:r>
              <a:rPr lang="en-US" sz="2000" dirty="0"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ea typeface="Calibri" pitchFamily="34" charset="0"/>
                <a:cs typeface="Arial" pitchFamily="34" charset="0"/>
              </a:rPr>
              <a:t>Tumbuhan</a:t>
            </a:r>
            <a:r>
              <a:rPr lang="en-US" sz="2000" dirty="0"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ea typeface="Calibri" pitchFamily="34" charset="0"/>
                <a:cs typeface="Arial" pitchFamily="34" charset="0"/>
              </a:rPr>
              <a:t>berdasarkan</a:t>
            </a:r>
            <a:r>
              <a:rPr lang="en-US" sz="2000" dirty="0"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ea typeface="Calibri" pitchFamily="34" charset="0"/>
                <a:cs typeface="Arial" pitchFamily="34" charset="0"/>
              </a:rPr>
              <a:t>morfologinya</a:t>
            </a:r>
            <a:r>
              <a:rPr lang="en-US" sz="2000" dirty="0">
                <a:latin typeface="Arial" pitchFamily="34" charset="0"/>
                <a:ea typeface="Calibri" pitchFamily="34" charset="0"/>
                <a:cs typeface="Arial" pitchFamily="34" charset="0"/>
              </a:rPr>
              <a:t>.</a:t>
            </a:r>
            <a:endParaRPr lang="en-US" sz="2000" dirty="0">
              <a:latin typeface="Arial" pitchFamily="34" charset="0"/>
              <a:cs typeface="Arial" pitchFamily="34" charset="0"/>
            </a:endParaRPr>
          </a:p>
          <a:p>
            <a:pPr marL="287338" indent="-287338" eaLnBrk="0" hangingPunct="0">
              <a:buFont typeface="Wingdings" pitchFamily="2" charset="2"/>
              <a:buChar char="§"/>
              <a:defRPr/>
            </a:pPr>
            <a:r>
              <a:rPr lang="en-US" sz="2000" dirty="0" err="1">
                <a:latin typeface="Arial" pitchFamily="34" charset="0"/>
                <a:ea typeface="Calibri" pitchFamily="34" charset="0"/>
                <a:cs typeface="Arial" pitchFamily="34" charset="0"/>
              </a:rPr>
              <a:t>Mengidentifikasi</a:t>
            </a:r>
            <a:r>
              <a:rPr lang="en-US" sz="2000" dirty="0"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ea typeface="Calibri" pitchFamily="34" charset="0"/>
                <a:cs typeface="Arial" pitchFamily="34" charset="0"/>
              </a:rPr>
              <a:t>peran</a:t>
            </a:r>
            <a:r>
              <a:rPr lang="en-US" sz="2000" dirty="0"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ea typeface="Calibri" pitchFamily="34" charset="0"/>
                <a:cs typeface="Arial" pitchFamily="34" charset="0"/>
              </a:rPr>
              <a:t>anggota</a:t>
            </a:r>
            <a:r>
              <a:rPr lang="en-US" sz="2000" dirty="0"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ea typeface="Calibri" pitchFamily="34" charset="0"/>
                <a:cs typeface="Arial" pitchFamily="34" charset="0"/>
              </a:rPr>
              <a:t>Dunia</a:t>
            </a:r>
            <a:r>
              <a:rPr lang="en-US" sz="2000" dirty="0"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ea typeface="Calibri" pitchFamily="34" charset="0"/>
                <a:cs typeface="Arial" pitchFamily="34" charset="0"/>
              </a:rPr>
              <a:t>Tumbuhan</a:t>
            </a:r>
            <a:r>
              <a:rPr lang="en-US" sz="2000" dirty="0"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ea typeface="Calibri" pitchFamily="34" charset="0"/>
                <a:cs typeface="Arial" pitchFamily="34" charset="0"/>
              </a:rPr>
              <a:t>bagi</a:t>
            </a:r>
            <a:r>
              <a:rPr lang="en-US" sz="2000" dirty="0"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ea typeface="Calibri" pitchFamily="34" charset="0"/>
                <a:cs typeface="Arial" pitchFamily="34" charset="0"/>
              </a:rPr>
              <a:t>kehidupan</a:t>
            </a:r>
            <a:r>
              <a:rPr lang="en-US" sz="2000" dirty="0">
                <a:latin typeface="Arial" pitchFamily="34" charset="0"/>
                <a:ea typeface="Calibri" pitchFamily="34" charset="0"/>
                <a:cs typeface="Arial" pitchFamily="34" charset="0"/>
              </a:rPr>
              <a:t>.</a:t>
            </a:r>
            <a:endParaRPr lang="en-US" sz="2000" dirty="0">
              <a:latin typeface="Arial" pitchFamily="34" charset="0"/>
              <a:cs typeface="Arial" pitchFamily="34" charset="0"/>
            </a:endParaRPr>
          </a:p>
          <a:p>
            <a:pPr marL="287338" indent="-287338" eaLnBrk="0" hangingPunct="0">
              <a:buFont typeface="Wingdings" pitchFamily="2" charset="2"/>
              <a:buChar char="§"/>
              <a:defRPr/>
            </a:pPr>
            <a:r>
              <a:rPr lang="en-US" sz="2000" dirty="0" err="1">
                <a:latin typeface="Arial" pitchFamily="34" charset="0"/>
                <a:ea typeface="Calibri" pitchFamily="34" charset="0"/>
                <a:cs typeface="Arial" pitchFamily="34" charset="0"/>
              </a:rPr>
              <a:t>Mengusulkan</a:t>
            </a:r>
            <a:r>
              <a:rPr lang="en-US" sz="2000" dirty="0"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ea typeface="Calibri" pitchFamily="34" charset="0"/>
                <a:cs typeface="Arial" pitchFamily="34" charset="0"/>
              </a:rPr>
              <a:t>alternatif</a:t>
            </a:r>
            <a:r>
              <a:rPr lang="en-US" sz="2000" dirty="0"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ea typeface="Calibri" pitchFamily="34" charset="0"/>
                <a:cs typeface="Arial" pitchFamily="34" charset="0"/>
              </a:rPr>
              <a:t>pemanfaatan</a:t>
            </a:r>
            <a:r>
              <a:rPr lang="en-US" sz="2000" dirty="0"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ea typeface="Calibri" pitchFamily="34" charset="0"/>
                <a:cs typeface="Arial" pitchFamily="34" charset="0"/>
              </a:rPr>
              <a:t>Dunia</a:t>
            </a:r>
            <a:r>
              <a:rPr lang="en-US" sz="2000" dirty="0"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ea typeface="Calibri" pitchFamily="34" charset="0"/>
                <a:cs typeface="Arial" pitchFamily="34" charset="0"/>
              </a:rPr>
              <a:t>Tumbuhan</a:t>
            </a:r>
            <a:r>
              <a:rPr lang="en-US" sz="2000" dirty="0"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ea typeface="Calibri" pitchFamily="34" charset="0"/>
                <a:cs typeface="Arial" pitchFamily="34" charset="0"/>
              </a:rPr>
              <a:t>bagi</a:t>
            </a:r>
            <a:r>
              <a:rPr lang="en-US" sz="2000" dirty="0"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ea typeface="Calibri" pitchFamily="34" charset="0"/>
                <a:cs typeface="Arial" pitchFamily="34" charset="0"/>
              </a:rPr>
              <a:t>perkembangan</a:t>
            </a:r>
            <a:r>
              <a:rPr lang="en-US" sz="2000" dirty="0"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ea typeface="Calibri" pitchFamily="34" charset="0"/>
                <a:cs typeface="Arial" pitchFamily="34" charset="0"/>
              </a:rPr>
              <a:t>sains</a:t>
            </a:r>
            <a:r>
              <a:rPr lang="en-US" sz="2000" dirty="0">
                <a:latin typeface="Arial" pitchFamily="34" charset="0"/>
                <a:ea typeface="Calibri" pitchFamily="34" charset="0"/>
                <a:cs typeface="Arial" pitchFamily="34" charset="0"/>
              </a:rPr>
              <a:t>, </a:t>
            </a:r>
            <a:r>
              <a:rPr lang="en-US" sz="2000" dirty="0" err="1">
                <a:latin typeface="Arial" pitchFamily="34" charset="0"/>
                <a:ea typeface="Calibri" pitchFamily="34" charset="0"/>
                <a:cs typeface="Arial" pitchFamily="34" charset="0"/>
              </a:rPr>
              <a:t>teknologi</a:t>
            </a:r>
            <a:r>
              <a:rPr lang="en-US" sz="2000" dirty="0">
                <a:latin typeface="Arial" pitchFamily="34" charset="0"/>
                <a:ea typeface="Calibri" pitchFamily="34" charset="0"/>
                <a:cs typeface="Arial" pitchFamily="34" charset="0"/>
              </a:rPr>
              <a:t>, </a:t>
            </a:r>
            <a:r>
              <a:rPr lang="en-US" sz="2000" dirty="0" err="1">
                <a:latin typeface="Arial" pitchFamily="34" charset="0"/>
                <a:ea typeface="Calibri" pitchFamily="34" charset="0"/>
                <a:cs typeface="Arial" pitchFamily="34" charset="0"/>
              </a:rPr>
              <a:t>dan</a:t>
            </a:r>
            <a:r>
              <a:rPr lang="en-US" sz="2000" dirty="0"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ea typeface="Calibri" pitchFamily="34" charset="0"/>
                <a:cs typeface="Arial" pitchFamily="34" charset="0"/>
              </a:rPr>
              <a:t>lingkungan</a:t>
            </a:r>
            <a:r>
              <a:rPr lang="en-US" sz="2000" dirty="0"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ea typeface="Calibri" pitchFamily="34" charset="0"/>
                <a:cs typeface="Arial" pitchFamily="34" charset="0"/>
              </a:rPr>
              <a:t>pada</a:t>
            </a:r>
            <a:r>
              <a:rPr lang="en-US" sz="2000" dirty="0"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ea typeface="Calibri" pitchFamily="34" charset="0"/>
                <a:cs typeface="Arial" pitchFamily="34" charset="0"/>
              </a:rPr>
              <a:t>masyarakat</a:t>
            </a:r>
            <a:r>
              <a:rPr lang="en-US" sz="2000" dirty="0">
                <a:latin typeface="Arial" pitchFamily="34" charset="0"/>
                <a:ea typeface="Calibri" pitchFamily="34" charset="0"/>
                <a:cs typeface="Arial" pitchFamily="34" charset="0"/>
              </a:rPr>
              <a:t>.  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76200" y="76200"/>
            <a:ext cx="8229600" cy="762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200" b="1" dirty="0" err="1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Perbedaan</a:t>
            </a: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dirty="0" err="1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Dikotil</a:t>
            </a: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dirty="0" err="1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dan</a:t>
            </a: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dirty="0" err="1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Monokotil</a:t>
            </a:r>
            <a:endParaRPr lang="en-US" sz="3200" b="1" dirty="0">
              <a:solidFill>
                <a:schemeClr val="accent3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139700" y="838200"/>
          <a:ext cx="8839200" cy="5657850"/>
        </p:xfrm>
        <a:graphic>
          <a:graphicData uri="http://schemas.openxmlformats.org/drawingml/2006/table">
            <a:tbl>
              <a:tblPr firstRow="1" bandRow="1">
                <a:tableStyleId>{EB344D84-9AFB-497E-A393-DC336BA19D2E}</a:tableStyleId>
              </a:tblPr>
              <a:tblGrid>
                <a:gridCol w="2299008"/>
                <a:gridCol w="3276600"/>
                <a:gridCol w="3263592"/>
              </a:tblGrid>
              <a:tr h="53340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/>
                        <a:t>Faktor</a:t>
                      </a:r>
                      <a:r>
                        <a:rPr lang="en-US" sz="2000" dirty="0" smtClean="0"/>
                        <a:t> </a:t>
                      </a:r>
                      <a:r>
                        <a:rPr lang="en-US" sz="2000" dirty="0" err="1" smtClean="0"/>
                        <a:t>Pembanding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/>
                        <a:t>Dikotil</a:t>
                      </a:r>
                      <a:r>
                        <a:rPr lang="en-US" sz="2000" dirty="0" smtClean="0"/>
                        <a:t> 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/>
                        <a:t>Monokotil</a:t>
                      </a:r>
                      <a:r>
                        <a:rPr lang="en-US" sz="2000" dirty="0" smtClean="0"/>
                        <a:t> </a:t>
                      </a:r>
                      <a:endParaRPr lang="en-US" sz="2000" dirty="0"/>
                    </a:p>
                  </a:txBody>
                  <a:tcPr/>
                </a:tc>
              </a:tr>
              <a:tr h="609600">
                <a:tc>
                  <a:txBody>
                    <a:bodyPr/>
                    <a:lstStyle/>
                    <a:p>
                      <a:r>
                        <a:rPr lang="en-US" sz="2000" dirty="0" err="1" smtClean="0"/>
                        <a:t>Akar</a:t>
                      </a:r>
                      <a:r>
                        <a:rPr lang="en-US" sz="2000" dirty="0" smtClean="0"/>
                        <a:t> 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err="1" smtClean="0"/>
                        <a:t>Sistem</a:t>
                      </a:r>
                      <a:r>
                        <a:rPr lang="en-US" sz="2000" dirty="0" smtClean="0"/>
                        <a:t> </a:t>
                      </a:r>
                      <a:r>
                        <a:rPr lang="en-US" sz="2000" dirty="0" err="1" smtClean="0"/>
                        <a:t>akar</a:t>
                      </a:r>
                      <a:r>
                        <a:rPr lang="en-US" sz="2000" dirty="0" smtClean="0"/>
                        <a:t> </a:t>
                      </a:r>
                      <a:r>
                        <a:rPr lang="en-US" sz="2000" dirty="0" err="1" smtClean="0"/>
                        <a:t>tunggang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err="1" smtClean="0"/>
                        <a:t>Sistem</a:t>
                      </a:r>
                      <a:r>
                        <a:rPr lang="en-US" sz="2000" dirty="0" smtClean="0"/>
                        <a:t> </a:t>
                      </a:r>
                      <a:r>
                        <a:rPr lang="en-US" sz="2000" dirty="0" err="1" smtClean="0"/>
                        <a:t>akar</a:t>
                      </a:r>
                      <a:r>
                        <a:rPr lang="en-US" sz="2000" dirty="0" smtClean="0"/>
                        <a:t> </a:t>
                      </a:r>
                      <a:r>
                        <a:rPr lang="en-US" sz="2000" dirty="0" err="1" smtClean="0"/>
                        <a:t>serabut</a:t>
                      </a:r>
                      <a:endParaRPr lang="en-US" sz="2000" dirty="0"/>
                    </a:p>
                  </a:txBody>
                  <a:tcPr/>
                </a:tc>
              </a:tr>
              <a:tr h="752475">
                <a:tc>
                  <a:txBody>
                    <a:bodyPr/>
                    <a:lstStyle/>
                    <a:p>
                      <a:r>
                        <a:rPr lang="en-US" sz="2000" dirty="0" err="1" smtClean="0"/>
                        <a:t>Batang</a:t>
                      </a:r>
                      <a:r>
                        <a:rPr lang="en-US" sz="2000" dirty="0" smtClean="0"/>
                        <a:t> </a:t>
                      </a:r>
                      <a:r>
                        <a:rPr lang="en-US" sz="2000" dirty="0" err="1" smtClean="0"/>
                        <a:t>dan</a:t>
                      </a:r>
                      <a:r>
                        <a:rPr lang="en-US" sz="2000" dirty="0" smtClean="0"/>
                        <a:t> </a:t>
                      </a:r>
                      <a:r>
                        <a:rPr lang="en-US" sz="2000" dirty="0" err="1" smtClean="0"/>
                        <a:t>akar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err="1" smtClean="0"/>
                        <a:t>Memiliki</a:t>
                      </a:r>
                      <a:r>
                        <a:rPr lang="en-US" sz="2000" dirty="0" smtClean="0"/>
                        <a:t> </a:t>
                      </a:r>
                      <a:r>
                        <a:rPr lang="en-US" sz="2000" dirty="0" err="1" smtClean="0"/>
                        <a:t>kambium</a:t>
                      </a:r>
                      <a:r>
                        <a:rPr lang="en-US" sz="2000" dirty="0" smtClean="0"/>
                        <a:t> </a:t>
                      </a:r>
                      <a:r>
                        <a:rPr lang="en-US" sz="2000" dirty="0" err="1" smtClean="0"/>
                        <a:t>sehingga</a:t>
                      </a:r>
                      <a:r>
                        <a:rPr lang="en-US" sz="2000" dirty="0" smtClean="0"/>
                        <a:t> </a:t>
                      </a:r>
                      <a:r>
                        <a:rPr lang="en-US" sz="2000" dirty="0" err="1" smtClean="0"/>
                        <a:t>dapat</a:t>
                      </a:r>
                      <a:r>
                        <a:rPr lang="en-US" sz="2000" dirty="0" smtClean="0"/>
                        <a:t> </a:t>
                      </a:r>
                      <a:r>
                        <a:rPr lang="en-US" sz="2000" dirty="0" err="1" smtClean="0"/>
                        <a:t>membesar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err="1" smtClean="0"/>
                        <a:t>Tidak</a:t>
                      </a:r>
                      <a:r>
                        <a:rPr lang="en-US" sz="2000" dirty="0" smtClean="0"/>
                        <a:t> </a:t>
                      </a:r>
                      <a:r>
                        <a:rPr lang="en-US" sz="2000" dirty="0" err="1" smtClean="0"/>
                        <a:t>berkambium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err="1" smtClean="0"/>
                        <a:t>sehingga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err="1" smtClean="0"/>
                        <a:t>tidak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err="1" smtClean="0"/>
                        <a:t>dapat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err="1" smtClean="0"/>
                        <a:t>membesar</a:t>
                      </a:r>
                      <a:endParaRPr lang="en-US" sz="2000" dirty="0"/>
                    </a:p>
                  </a:txBody>
                  <a:tcPr/>
                </a:tc>
              </a:tr>
              <a:tr h="752475">
                <a:tc>
                  <a:txBody>
                    <a:bodyPr/>
                    <a:lstStyle/>
                    <a:p>
                      <a:r>
                        <a:rPr lang="en-US" sz="2000" dirty="0" err="1" smtClean="0"/>
                        <a:t>Daun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err="1" smtClean="0"/>
                        <a:t>Susunan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err="1" smtClean="0"/>
                        <a:t>t</a:t>
                      </a:r>
                      <a:r>
                        <a:rPr lang="en-US" sz="2000" dirty="0" err="1" smtClean="0"/>
                        <a:t>ulang</a:t>
                      </a:r>
                      <a:r>
                        <a:rPr lang="en-US" sz="2000" dirty="0" smtClean="0"/>
                        <a:t> </a:t>
                      </a:r>
                      <a:r>
                        <a:rPr lang="en-US" sz="2000" dirty="0" err="1" smtClean="0"/>
                        <a:t>daun</a:t>
                      </a:r>
                      <a:r>
                        <a:rPr lang="en-US" sz="2000" dirty="0" smtClean="0"/>
                        <a:t> </a:t>
                      </a:r>
                      <a:r>
                        <a:rPr lang="en-US" sz="2000" dirty="0" err="1" smtClean="0"/>
                        <a:t>menyirip</a:t>
                      </a:r>
                      <a:r>
                        <a:rPr lang="en-US" sz="2000" dirty="0" smtClean="0"/>
                        <a:t> </a:t>
                      </a:r>
                      <a:r>
                        <a:rPr lang="en-US" sz="2000" dirty="0" err="1" smtClean="0"/>
                        <a:t>atau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err="1" smtClean="0"/>
                        <a:t>menjari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err="1" smtClean="0"/>
                        <a:t>Susunan</a:t>
                      </a:r>
                      <a:r>
                        <a:rPr lang="en-US" sz="2000" baseline="0" dirty="0" smtClean="0"/>
                        <a:t>  </a:t>
                      </a:r>
                      <a:r>
                        <a:rPr lang="en-US" sz="2000" baseline="0" dirty="0" err="1" smtClean="0"/>
                        <a:t>t</a:t>
                      </a:r>
                      <a:r>
                        <a:rPr lang="en-US" sz="2000" dirty="0" err="1" smtClean="0"/>
                        <a:t>ulang</a:t>
                      </a:r>
                      <a:r>
                        <a:rPr lang="en-US" sz="2000" dirty="0" smtClean="0"/>
                        <a:t> </a:t>
                      </a:r>
                      <a:r>
                        <a:rPr lang="en-US" sz="2000" dirty="0" err="1" smtClean="0"/>
                        <a:t>daun</a:t>
                      </a:r>
                      <a:r>
                        <a:rPr lang="en-US" sz="2000" dirty="0" smtClean="0"/>
                        <a:t> </a:t>
                      </a:r>
                      <a:r>
                        <a:rPr lang="en-US" sz="2000" dirty="0" err="1" smtClean="0"/>
                        <a:t>sejajar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err="1" smtClean="0"/>
                        <a:t>atau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err="1" smtClean="0"/>
                        <a:t>melengkung</a:t>
                      </a:r>
                      <a:endParaRPr lang="en-US" sz="2000" dirty="0"/>
                    </a:p>
                  </a:txBody>
                  <a:tcPr/>
                </a:tc>
              </a:tr>
              <a:tr h="752475">
                <a:tc>
                  <a:txBody>
                    <a:bodyPr/>
                    <a:lstStyle/>
                    <a:p>
                      <a:r>
                        <a:rPr lang="en-US" sz="2000" dirty="0" err="1" smtClean="0"/>
                        <a:t>Bunga</a:t>
                      </a:r>
                      <a:r>
                        <a:rPr lang="en-US" sz="2000" dirty="0" smtClean="0"/>
                        <a:t> 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err="1" smtClean="0"/>
                        <a:t>Jumlah</a:t>
                      </a:r>
                      <a:r>
                        <a:rPr lang="en-US" sz="2000" dirty="0" smtClean="0"/>
                        <a:t> </a:t>
                      </a:r>
                      <a:r>
                        <a:rPr lang="en-US" sz="2000" dirty="0" err="1" smtClean="0"/>
                        <a:t>bagian</a:t>
                      </a:r>
                      <a:r>
                        <a:rPr lang="en-US" sz="2000" dirty="0" smtClean="0"/>
                        <a:t> </a:t>
                      </a:r>
                      <a:r>
                        <a:rPr lang="en-US" sz="2000" dirty="0" err="1" smtClean="0"/>
                        <a:t>bunga</a:t>
                      </a:r>
                      <a:r>
                        <a:rPr lang="en-US" sz="2000" dirty="0" smtClean="0"/>
                        <a:t> 4, 5, </a:t>
                      </a:r>
                      <a:r>
                        <a:rPr lang="en-US" sz="2000" dirty="0" err="1" smtClean="0"/>
                        <a:t>atau</a:t>
                      </a:r>
                      <a:r>
                        <a:rPr lang="en-US" sz="2000" dirty="0" smtClean="0"/>
                        <a:t> </a:t>
                      </a:r>
                      <a:r>
                        <a:rPr lang="en-US" sz="2000" dirty="0" err="1" smtClean="0"/>
                        <a:t>kelipatannya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err="1" smtClean="0"/>
                        <a:t>Jumlah</a:t>
                      </a:r>
                      <a:r>
                        <a:rPr lang="en-US" sz="2000" dirty="0" smtClean="0"/>
                        <a:t> </a:t>
                      </a:r>
                      <a:r>
                        <a:rPr lang="en-US" sz="2000" dirty="0" err="1" smtClean="0"/>
                        <a:t>bagian</a:t>
                      </a:r>
                      <a:r>
                        <a:rPr lang="en-US" sz="2000" dirty="0" smtClean="0"/>
                        <a:t> </a:t>
                      </a:r>
                      <a:r>
                        <a:rPr lang="en-US" sz="2000" dirty="0" err="1" smtClean="0"/>
                        <a:t>bunga</a:t>
                      </a:r>
                      <a:r>
                        <a:rPr lang="en-US" sz="2000" dirty="0" smtClean="0"/>
                        <a:t> 3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dirty="0" err="1" smtClean="0"/>
                        <a:t>atau</a:t>
                      </a:r>
                      <a:r>
                        <a:rPr lang="en-US" sz="2000" dirty="0" smtClean="0"/>
                        <a:t> </a:t>
                      </a:r>
                      <a:r>
                        <a:rPr lang="en-US" sz="2000" dirty="0" err="1" smtClean="0"/>
                        <a:t>kelipatannya</a:t>
                      </a:r>
                      <a:endParaRPr lang="en-US" sz="2000" dirty="0"/>
                    </a:p>
                  </a:txBody>
                  <a:tcPr/>
                </a:tc>
              </a:tr>
              <a:tr h="752475">
                <a:tc>
                  <a:txBody>
                    <a:bodyPr/>
                    <a:lstStyle/>
                    <a:p>
                      <a:r>
                        <a:rPr lang="en-US" sz="2000" dirty="0" err="1" smtClean="0"/>
                        <a:t>Biji</a:t>
                      </a:r>
                      <a:r>
                        <a:rPr lang="en-US" sz="2000" dirty="0" smtClean="0"/>
                        <a:t> 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err="1" smtClean="0"/>
                        <a:t>Saat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err="1" smtClean="0"/>
                        <a:t>berkecambah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err="1" smtClean="0"/>
                        <a:t>membelah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err="1" smtClean="0"/>
                        <a:t>dua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err="1" smtClean="0"/>
                        <a:t>menjadi</a:t>
                      </a:r>
                      <a:r>
                        <a:rPr lang="en-US" sz="2000" baseline="0" dirty="0" smtClean="0"/>
                        <a:t> 2 </a:t>
                      </a:r>
                      <a:r>
                        <a:rPr lang="en-US" sz="2000" baseline="0" dirty="0" err="1" smtClean="0"/>
                        <a:t>daun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err="1" smtClean="0"/>
                        <a:t>lembaga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err="1" smtClean="0"/>
                        <a:t>Saat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err="1" smtClean="0"/>
                        <a:t>berkecambah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err="1" smtClean="0"/>
                        <a:t>tetap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err="1" smtClean="0"/>
                        <a:t>utuh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err="1" smtClean="0"/>
                        <a:t>tidak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err="1" smtClean="0"/>
                        <a:t>membelah</a:t>
                      </a:r>
                      <a:endParaRPr lang="en-US" sz="2000" dirty="0"/>
                    </a:p>
                  </a:txBody>
                  <a:tcPr/>
                </a:tc>
              </a:tr>
              <a:tr h="752475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Ujung </a:t>
                      </a:r>
                      <a:r>
                        <a:rPr lang="en-US" sz="2000" dirty="0" err="1" smtClean="0"/>
                        <a:t>akar</a:t>
                      </a:r>
                      <a:r>
                        <a:rPr lang="en-US" sz="2000" dirty="0" smtClean="0"/>
                        <a:t> </a:t>
                      </a:r>
                      <a:r>
                        <a:rPr lang="en-US" sz="2000" dirty="0" err="1" smtClean="0"/>
                        <a:t>lembaga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err="1" smtClean="0"/>
                        <a:t>Tidak</a:t>
                      </a:r>
                      <a:r>
                        <a:rPr lang="en-US" sz="2000" dirty="0" smtClean="0"/>
                        <a:t> </a:t>
                      </a:r>
                      <a:r>
                        <a:rPr lang="en-US" sz="2000" dirty="0" err="1" smtClean="0"/>
                        <a:t>mempunyai</a:t>
                      </a:r>
                      <a:r>
                        <a:rPr lang="en-US" sz="2000" dirty="0" smtClean="0"/>
                        <a:t> </a:t>
                      </a:r>
                      <a:r>
                        <a:rPr lang="en-US" sz="2000" dirty="0" err="1" smtClean="0"/>
                        <a:t>sarung</a:t>
                      </a:r>
                      <a:r>
                        <a:rPr lang="en-US" sz="2000" dirty="0" smtClean="0"/>
                        <a:t> </a:t>
                      </a:r>
                      <a:r>
                        <a:rPr lang="en-US" sz="2000" dirty="0" err="1" smtClean="0"/>
                        <a:t>pelindung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err="1" smtClean="0"/>
                        <a:t>Mempunyai</a:t>
                      </a:r>
                      <a:r>
                        <a:rPr lang="en-US" sz="2000" dirty="0" smtClean="0"/>
                        <a:t> </a:t>
                      </a:r>
                      <a:r>
                        <a:rPr lang="en-US" sz="2000" dirty="0" err="1" smtClean="0"/>
                        <a:t>sarung</a:t>
                      </a:r>
                      <a:r>
                        <a:rPr lang="en-US" sz="2000" dirty="0" smtClean="0"/>
                        <a:t> </a:t>
                      </a:r>
                      <a:r>
                        <a:rPr lang="en-US" sz="2000" dirty="0" err="1" smtClean="0"/>
                        <a:t>pelindung</a:t>
                      </a:r>
                      <a:r>
                        <a:rPr lang="en-US" sz="2000" dirty="0" smtClean="0"/>
                        <a:t>, </a:t>
                      </a:r>
                      <a:r>
                        <a:rPr lang="en-US" sz="2000" dirty="0" err="1" smtClean="0"/>
                        <a:t>yaitu</a:t>
                      </a:r>
                      <a:r>
                        <a:rPr lang="en-US" sz="2000" dirty="0" smtClean="0"/>
                        <a:t> </a:t>
                      </a:r>
                      <a:r>
                        <a:rPr lang="en-US" sz="2000" i="1" dirty="0" err="1" smtClean="0"/>
                        <a:t>koleoriza</a:t>
                      </a:r>
                      <a:endParaRPr lang="en-US" sz="2000" i="1" dirty="0"/>
                    </a:p>
                  </a:txBody>
                  <a:tcPr/>
                </a:tc>
              </a:tr>
              <a:tr h="752475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Ujung </a:t>
                      </a:r>
                      <a:r>
                        <a:rPr lang="en-US" sz="2000" dirty="0" err="1" smtClean="0"/>
                        <a:t>pucuk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err="1" smtClean="0"/>
                        <a:t>Tidak</a:t>
                      </a:r>
                      <a:r>
                        <a:rPr lang="en-US" sz="2000" dirty="0" smtClean="0"/>
                        <a:t> </a:t>
                      </a:r>
                      <a:r>
                        <a:rPr lang="en-US" sz="2000" dirty="0" err="1" smtClean="0"/>
                        <a:t>mempunyai</a:t>
                      </a:r>
                      <a:r>
                        <a:rPr lang="en-US" sz="2000" dirty="0" smtClean="0"/>
                        <a:t> </a:t>
                      </a:r>
                      <a:r>
                        <a:rPr lang="en-US" sz="2000" dirty="0" err="1" smtClean="0"/>
                        <a:t>sarung</a:t>
                      </a:r>
                      <a:r>
                        <a:rPr lang="en-US" sz="2000" dirty="0" smtClean="0"/>
                        <a:t> </a:t>
                      </a:r>
                      <a:r>
                        <a:rPr lang="en-US" sz="2000" dirty="0" err="1" smtClean="0"/>
                        <a:t>pelindung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err="1" smtClean="0"/>
                        <a:t>Mempunyai</a:t>
                      </a:r>
                      <a:r>
                        <a:rPr lang="en-US" sz="2000" dirty="0" smtClean="0"/>
                        <a:t> </a:t>
                      </a:r>
                      <a:r>
                        <a:rPr lang="en-US" sz="2000" dirty="0" err="1" smtClean="0"/>
                        <a:t>sarung</a:t>
                      </a:r>
                      <a:r>
                        <a:rPr lang="en-US" sz="2000" dirty="0" smtClean="0"/>
                        <a:t> </a:t>
                      </a:r>
                      <a:r>
                        <a:rPr lang="en-US" sz="2000" dirty="0" err="1" smtClean="0"/>
                        <a:t>pelindung</a:t>
                      </a:r>
                      <a:r>
                        <a:rPr lang="en-US" sz="2000" dirty="0" smtClean="0"/>
                        <a:t>, </a:t>
                      </a:r>
                      <a:r>
                        <a:rPr lang="en-US" sz="2000" dirty="0" err="1" smtClean="0"/>
                        <a:t>yaitu</a:t>
                      </a:r>
                      <a:r>
                        <a:rPr lang="en-US" sz="2000" dirty="0" smtClean="0"/>
                        <a:t> </a:t>
                      </a:r>
                      <a:r>
                        <a:rPr lang="en-US" sz="2000" i="1" dirty="0" err="1" smtClean="0"/>
                        <a:t>koleoptil</a:t>
                      </a:r>
                      <a:endParaRPr lang="en-US" sz="2000" i="1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76200" y="0"/>
            <a:ext cx="8229600" cy="762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200" b="1" dirty="0" err="1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Siklus</a:t>
            </a: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dirty="0" err="1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Hidup</a:t>
            </a: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dirty="0" err="1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Tumbuhan</a:t>
            </a: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dirty="0" err="1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Berbunga</a:t>
            </a:r>
            <a:endParaRPr lang="en-US" sz="3200" b="1" dirty="0">
              <a:solidFill>
                <a:schemeClr val="accent3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481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88" t="16667" r="25000" b="24667"/>
          <a:stretch>
            <a:fillRect/>
          </a:stretch>
        </p:blipFill>
        <p:spPr bwMode="auto">
          <a:xfrm>
            <a:off x="609600" y="685800"/>
            <a:ext cx="7924800" cy="6011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304800" y="304800"/>
            <a:ext cx="8382000" cy="762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200" b="1" dirty="0" err="1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Skema</a:t>
            </a: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dirty="0" err="1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Daur</a:t>
            </a: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dirty="0" err="1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Hidup</a:t>
            </a: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dirty="0" err="1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Tumbuhan</a:t>
            </a: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dirty="0" err="1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Biji</a:t>
            </a: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dirty="0" err="1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Tertutup</a:t>
            </a:r>
            <a:endParaRPr lang="en-US" sz="3200" b="1" dirty="0">
              <a:solidFill>
                <a:schemeClr val="accent3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584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06" t="24667" r="28125" b="30000"/>
          <a:stretch>
            <a:fillRect/>
          </a:stretch>
        </p:blipFill>
        <p:spPr bwMode="auto">
          <a:xfrm>
            <a:off x="239713" y="1066800"/>
            <a:ext cx="8751887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3088"/>
            <a:ext cx="2971800" cy="2322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76200" y="0"/>
            <a:ext cx="8229600" cy="762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200" b="1" dirty="0" err="1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Contoh</a:t>
            </a: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dirty="0" err="1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Tumbuhan</a:t>
            </a: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dirty="0" err="1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Biji</a:t>
            </a: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dirty="0" err="1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Tertutup</a:t>
            </a:r>
            <a:endParaRPr lang="en-US" sz="3200" b="1" dirty="0">
              <a:solidFill>
                <a:schemeClr val="accent3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743200"/>
            <a:ext cx="3187700" cy="4619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i="1" dirty="0" err="1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Carica</a:t>
            </a:r>
            <a:r>
              <a:rPr lang="en-US" sz="2400" b="1" i="1" dirty="0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 papaya </a:t>
            </a:r>
            <a:r>
              <a:rPr lang="en-US" sz="2400" b="1" dirty="0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(</a:t>
            </a:r>
            <a:r>
              <a:rPr lang="en-US" sz="2400" b="1" dirty="0" err="1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pepaya</a:t>
            </a:r>
            <a:r>
              <a:rPr lang="en-US" sz="2400" b="1" dirty="0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)</a:t>
            </a:r>
            <a:endParaRPr lang="en-US" sz="2400" b="1" i="1" dirty="0">
              <a:latin typeface="+mn-lt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819400" y="5638800"/>
            <a:ext cx="2362200" cy="830263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i="1" dirty="0" err="1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Cocos</a:t>
            </a:r>
            <a:r>
              <a:rPr lang="en-US" sz="2400" b="1" i="1" dirty="0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en-US" sz="2400" b="1" i="1" dirty="0" err="1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nucifera</a:t>
            </a:r>
            <a:r>
              <a:rPr lang="en-US" sz="2400" b="1" i="1" dirty="0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en-US" sz="2400" b="1" dirty="0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(</a:t>
            </a:r>
            <a:r>
              <a:rPr lang="en-US" sz="2400" b="1" dirty="0" err="1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kelapa</a:t>
            </a:r>
            <a:r>
              <a:rPr lang="en-US" sz="2400" b="1" dirty="0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)</a:t>
            </a:r>
            <a:endParaRPr lang="en-US" sz="2400" b="1" i="1" dirty="0">
              <a:latin typeface="+mn-lt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648200" y="685800"/>
            <a:ext cx="1676400" cy="830263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i="1" dirty="0" err="1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Gossypium</a:t>
            </a:r>
            <a:r>
              <a:rPr lang="en-US" sz="2400" b="1" i="1" dirty="0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 sp. </a:t>
            </a:r>
            <a:r>
              <a:rPr lang="en-US" sz="2400" b="1" dirty="0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(</a:t>
            </a:r>
            <a:r>
              <a:rPr lang="en-US" sz="2400" b="1" dirty="0" err="1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kapas</a:t>
            </a:r>
            <a:r>
              <a:rPr lang="en-US" sz="2400" b="1" dirty="0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)</a:t>
            </a:r>
            <a:endParaRPr lang="en-US" sz="2400" b="1" i="1" dirty="0">
              <a:latin typeface="+mn-lt"/>
              <a:cs typeface="+mn-cs"/>
            </a:endParaRPr>
          </a:p>
        </p:txBody>
      </p:sp>
      <p:pic>
        <p:nvPicPr>
          <p:cNvPr id="3687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0" y="762000"/>
            <a:ext cx="28575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2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00400"/>
            <a:ext cx="27432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3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4495800"/>
            <a:ext cx="35814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6096000" y="3733800"/>
            <a:ext cx="3048000" cy="8302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i="1" dirty="0" err="1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Brassica</a:t>
            </a:r>
            <a:r>
              <a:rPr lang="en-US" sz="2400" b="1" i="1" dirty="0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en-US" sz="2400" b="1" i="1" dirty="0" err="1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oleracea</a:t>
            </a:r>
            <a:endParaRPr lang="en-US" sz="2400" b="1" i="1" dirty="0">
              <a:solidFill>
                <a:schemeClr val="accent3">
                  <a:lumMod val="50000"/>
                </a:schemeClr>
              </a:solidFill>
              <a:latin typeface="+mn-lt"/>
              <a:cs typeface="+mn-cs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i="1" dirty="0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en-US" sz="2400" b="1" dirty="0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(</a:t>
            </a:r>
            <a:r>
              <a:rPr lang="en-US" sz="2400" b="1" dirty="0" err="1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kubis</a:t>
            </a:r>
            <a:r>
              <a:rPr lang="en-US" sz="2400" b="1" dirty="0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)</a:t>
            </a:r>
            <a:endParaRPr lang="en-US" sz="2400" b="1" i="1" dirty="0">
              <a:latin typeface="+mn-lt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048000" y="4419600"/>
            <a:ext cx="2362200" cy="830263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i="1" dirty="0" err="1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Glycine</a:t>
            </a:r>
            <a:r>
              <a:rPr lang="en-US" sz="2400" b="1" i="1" dirty="0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 max </a:t>
            </a:r>
            <a:r>
              <a:rPr lang="en-US" sz="2400" b="1" dirty="0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(</a:t>
            </a:r>
            <a:r>
              <a:rPr lang="en-US" sz="2400" b="1" dirty="0" err="1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kacang</a:t>
            </a:r>
            <a:r>
              <a:rPr lang="en-US" sz="2400" b="1" dirty="0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en-US" sz="2400" b="1" dirty="0" err="1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kedelai</a:t>
            </a:r>
            <a:r>
              <a:rPr lang="en-US" sz="2400" b="1" dirty="0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)</a:t>
            </a:r>
            <a:endParaRPr lang="en-US" sz="2400" b="1" i="1" dirty="0">
              <a:latin typeface="+mn-lt"/>
              <a:cs typeface="+mn-cs"/>
            </a:endParaRPr>
          </a:p>
        </p:txBody>
      </p:sp>
      <p:pic>
        <p:nvPicPr>
          <p:cNvPr id="36876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676400"/>
            <a:ext cx="2779713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76200" y="0"/>
            <a:ext cx="8229600" cy="762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A. </a:t>
            </a:r>
            <a:r>
              <a:rPr lang="en-US" sz="3200" b="1" dirty="0" err="1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Lumut</a:t>
            </a: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(Bryophytes)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92125" y="609600"/>
            <a:ext cx="8915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514350" indent="-514350"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lang="en-US" sz="2400" b="1" dirty="0" err="1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Lumut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en-US" sz="2400" dirty="0" err="1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berasal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en-US" sz="2400" dirty="0" err="1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dari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en-US" sz="2400" dirty="0" err="1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bahasa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en-US" sz="2400" dirty="0" err="1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Yunani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en-US" sz="2400" b="1" i="1" dirty="0" err="1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bryon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 yang </a:t>
            </a:r>
            <a:r>
              <a:rPr lang="en-US" sz="2400" dirty="0" err="1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artinya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en-US" sz="2400" b="1" dirty="0" err="1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tumbuhan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.</a:t>
            </a:r>
            <a:endParaRPr lang="en-US" sz="2400" b="1" dirty="0">
              <a:solidFill>
                <a:schemeClr val="accent3">
                  <a:lumMod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7838" y="1066800"/>
            <a:ext cx="8132762" cy="32400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514350" indent="-514350" fontAlgn="auto">
              <a:spcBef>
                <a:spcPts val="300"/>
              </a:spcBef>
              <a:spcAft>
                <a:spcPts val="0"/>
              </a:spcAft>
              <a:defRPr/>
            </a:pPr>
            <a:r>
              <a:rPr lang="en-US" sz="2400" b="1" dirty="0" err="1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Ciri-ciri</a:t>
            </a:r>
            <a:r>
              <a:rPr lang="en-US" sz="2400" b="1" dirty="0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en-US" sz="2400" b="1" dirty="0" err="1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Lumut</a:t>
            </a:r>
            <a:r>
              <a:rPr lang="en-US" sz="2400" b="1" dirty="0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:</a:t>
            </a:r>
          </a:p>
          <a:p>
            <a:pPr marL="514350" indent="-514350" fontAlgn="auto">
              <a:spcBef>
                <a:spcPts val="30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n-US" sz="2400" dirty="0" err="1">
                <a:latin typeface="+mn-lt"/>
                <a:cs typeface="+mn-cs"/>
              </a:rPr>
              <a:t>sel-sel</a:t>
            </a:r>
            <a:r>
              <a:rPr lang="en-US" sz="2400" dirty="0">
                <a:latin typeface="+mn-lt"/>
                <a:cs typeface="+mn-cs"/>
              </a:rPr>
              <a:t> </a:t>
            </a:r>
            <a:r>
              <a:rPr lang="en-US" sz="2400" dirty="0" err="1">
                <a:latin typeface="+mn-lt"/>
                <a:cs typeface="+mn-cs"/>
              </a:rPr>
              <a:t>penyusun</a:t>
            </a:r>
            <a:r>
              <a:rPr lang="en-US" sz="2400" dirty="0">
                <a:latin typeface="+mn-lt"/>
                <a:cs typeface="+mn-cs"/>
              </a:rPr>
              <a:t> </a:t>
            </a:r>
            <a:r>
              <a:rPr lang="en-US" sz="2400" dirty="0" err="1">
                <a:latin typeface="+mn-lt"/>
                <a:cs typeface="+mn-cs"/>
              </a:rPr>
              <a:t>tubuhnya</a:t>
            </a:r>
            <a:r>
              <a:rPr lang="en-US" sz="2400" dirty="0">
                <a:latin typeface="+mn-lt"/>
                <a:cs typeface="+mn-cs"/>
              </a:rPr>
              <a:t> </a:t>
            </a:r>
            <a:r>
              <a:rPr lang="en-US" sz="2400" dirty="0" err="1">
                <a:latin typeface="+mn-lt"/>
                <a:cs typeface="+mn-cs"/>
              </a:rPr>
              <a:t>telah</a:t>
            </a:r>
            <a:r>
              <a:rPr lang="en-US" sz="2400" dirty="0">
                <a:latin typeface="+mn-lt"/>
                <a:cs typeface="+mn-cs"/>
              </a:rPr>
              <a:t> </a:t>
            </a:r>
            <a:r>
              <a:rPr lang="en-US" sz="2400" dirty="0" err="1">
                <a:latin typeface="+mn-lt"/>
                <a:cs typeface="+mn-cs"/>
              </a:rPr>
              <a:t>memiliki</a:t>
            </a:r>
            <a:r>
              <a:rPr lang="en-US" sz="2400" dirty="0">
                <a:latin typeface="+mn-lt"/>
                <a:cs typeface="+mn-cs"/>
              </a:rPr>
              <a:t> </a:t>
            </a:r>
            <a:r>
              <a:rPr lang="en-US" sz="2400" dirty="0" err="1">
                <a:latin typeface="+mn-lt"/>
                <a:cs typeface="+mn-cs"/>
              </a:rPr>
              <a:t>dinding</a:t>
            </a:r>
            <a:r>
              <a:rPr lang="en-US" sz="2400" dirty="0">
                <a:latin typeface="+mn-lt"/>
                <a:cs typeface="+mn-cs"/>
              </a:rPr>
              <a:t> </a:t>
            </a:r>
            <a:r>
              <a:rPr lang="en-US" sz="2400" dirty="0" err="1">
                <a:latin typeface="+mn-lt"/>
                <a:cs typeface="+mn-cs"/>
              </a:rPr>
              <a:t>sel</a:t>
            </a:r>
            <a:endParaRPr lang="en-US" sz="2400" dirty="0">
              <a:latin typeface="+mn-lt"/>
              <a:cs typeface="+mn-cs"/>
            </a:endParaRPr>
          </a:p>
          <a:p>
            <a:pPr marL="514350" indent="-514350" fontAlgn="auto">
              <a:spcBef>
                <a:spcPts val="30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n-US" sz="2400" dirty="0" err="1">
                <a:latin typeface="+mn-lt"/>
                <a:cs typeface="+mn-cs"/>
              </a:rPr>
              <a:t>Susunan</a:t>
            </a:r>
            <a:r>
              <a:rPr lang="en-US" sz="2400" dirty="0">
                <a:latin typeface="+mn-lt"/>
                <a:cs typeface="+mn-cs"/>
              </a:rPr>
              <a:t> </a:t>
            </a:r>
            <a:r>
              <a:rPr lang="en-US" sz="2400" dirty="0" err="1">
                <a:latin typeface="+mn-lt"/>
                <a:cs typeface="+mn-cs"/>
              </a:rPr>
              <a:t>arkegoniumnya</a:t>
            </a:r>
            <a:r>
              <a:rPr lang="en-US" sz="2400" dirty="0">
                <a:latin typeface="+mn-lt"/>
                <a:cs typeface="+mn-cs"/>
              </a:rPr>
              <a:t> </a:t>
            </a:r>
            <a:r>
              <a:rPr lang="en-US" sz="2400" dirty="0" err="1">
                <a:latin typeface="+mn-lt"/>
                <a:cs typeface="+mn-cs"/>
              </a:rPr>
              <a:t>sama</a:t>
            </a:r>
            <a:r>
              <a:rPr lang="en-US" sz="2400" dirty="0">
                <a:latin typeface="+mn-lt"/>
                <a:cs typeface="+mn-cs"/>
              </a:rPr>
              <a:t> </a:t>
            </a:r>
            <a:r>
              <a:rPr lang="en-US" sz="2400" dirty="0" err="1">
                <a:latin typeface="+mn-lt"/>
                <a:cs typeface="+mn-cs"/>
              </a:rPr>
              <a:t>dengan</a:t>
            </a:r>
            <a:r>
              <a:rPr lang="en-US" sz="2400" dirty="0">
                <a:latin typeface="+mn-lt"/>
                <a:cs typeface="+mn-cs"/>
              </a:rPr>
              <a:t> </a:t>
            </a:r>
            <a:r>
              <a:rPr lang="en-US" sz="2400" dirty="0" err="1">
                <a:latin typeface="+mn-lt"/>
                <a:cs typeface="+mn-cs"/>
              </a:rPr>
              <a:t>tumbuhan</a:t>
            </a:r>
            <a:r>
              <a:rPr lang="en-US" sz="2400" dirty="0">
                <a:latin typeface="+mn-lt"/>
                <a:cs typeface="+mn-cs"/>
              </a:rPr>
              <a:t> </a:t>
            </a:r>
            <a:r>
              <a:rPr lang="en-US" sz="2400" dirty="0" err="1">
                <a:latin typeface="+mn-lt"/>
                <a:cs typeface="+mn-cs"/>
              </a:rPr>
              <a:t>paku</a:t>
            </a:r>
            <a:r>
              <a:rPr lang="en-US" sz="2400" dirty="0">
                <a:latin typeface="+mn-lt"/>
                <a:cs typeface="+mn-cs"/>
              </a:rPr>
              <a:t>. </a:t>
            </a:r>
            <a:r>
              <a:rPr lang="en-US" sz="2400" dirty="0" err="1">
                <a:latin typeface="+mn-lt"/>
                <a:cs typeface="+mn-cs"/>
              </a:rPr>
              <a:t>Lumut</a:t>
            </a:r>
            <a:r>
              <a:rPr lang="en-US" sz="2400" dirty="0">
                <a:latin typeface="+mn-lt"/>
                <a:cs typeface="+mn-cs"/>
              </a:rPr>
              <a:t> </a:t>
            </a:r>
            <a:r>
              <a:rPr lang="en-US" sz="2400" dirty="0" err="1">
                <a:latin typeface="+mn-lt"/>
                <a:cs typeface="+mn-cs"/>
              </a:rPr>
              <a:t>dan</a:t>
            </a:r>
            <a:r>
              <a:rPr lang="en-US" sz="2400" dirty="0">
                <a:latin typeface="+mn-lt"/>
                <a:cs typeface="+mn-cs"/>
              </a:rPr>
              <a:t> </a:t>
            </a:r>
            <a:r>
              <a:rPr lang="en-US" sz="2400" dirty="0" err="1">
                <a:latin typeface="+mn-lt"/>
                <a:cs typeface="+mn-cs"/>
              </a:rPr>
              <a:t>paku</a:t>
            </a:r>
            <a:r>
              <a:rPr lang="en-US" sz="2400" dirty="0">
                <a:latin typeface="+mn-lt"/>
                <a:cs typeface="+mn-cs"/>
              </a:rPr>
              <a:t> </a:t>
            </a:r>
            <a:r>
              <a:rPr lang="en-US" sz="2400" dirty="0" err="1">
                <a:latin typeface="+mn-lt"/>
                <a:cs typeface="+mn-cs"/>
              </a:rPr>
              <a:t>disebut</a:t>
            </a:r>
            <a:r>
              <a:rPr lang="en-US" sz="2400" dirty="0">
                <a:latin typeface="+mn-lt"/>
                <a:cs typeface="+mn-cs"/>
              </a:rPr>
              <a:t> </a:t>
            </a:r>
            <a:r>
              <a:rPr lang="en-US" sz="2400" dirty="0" err="1">
                <a:latin typeface="+mn-lt"/>
                <a:cs typeface="+mn-cs"/>
              </a:rPr>
              <a:t>arkegoniata</a:t>
            </a:r>
            <a:r>
              <a:rPr lang="en-US" sz="2400" dirty="0">
                <a:latin typeface="+mn-lt"/>
                <a:cs typeface="+mn-cs"/>
              </a:rPr>
              <a:t>.</a:t>
            </a:r>
          </a:p>
          <a:p>
            <a:pPr marL="514350" indent="-514350" fontAlgn="auto">
              <a:spcBef>
                <a:spcPts val="30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n-US" sz="2400" dirty="0" err="1">
                <a:latin typeface="+mn-lt"/>
                <a:cs typeface="+mn-cs"/>
              </a:rPr>
              <a:t>Batang</a:t>
            </a:r>
            <a:r>
              <a:rPr lang="en-US" sz="2400" dirty="0">
                <a:latin typeface="+mn-lt"/>
                <a:cs typeface="+mn-cs"/>
              </a:rPr>
              <a:t> </a:t>
            </a:r>
            <a:r>
              <a:rPr lang="en-US" sz="2400" dirty="0" err="1">
                <a:latin typeface="+mn-lt"/>
                <a:cs typeface="+mn-cs"/>
              </a:rPr>
              <a:t>terdiri</a:t>
            </a:r>
            <a:r>
              <a:rPr lang="en-US" sz="2400" dirty="0">
                <a:latin typeface="+mn-lt"/>
                <a:cs typeface="+mn-cs"/>
              </a:rPr>
              <a:t> </a:t>
            </a:r>
            <a:r>
              <a:rPr lang="en-US" sz="2400" dirty="0" err="1">
                <a:latin typeface="+mn-lt"/>
                <a:cs typeface="+mn-cs"/>
              </a:rPr>
              <a:t>dari</a:t>
            </a:r>
            <a:r>
              <a:rPr lang="en-US" sz="2400" dirty="0">
                <a:latin typeface="+mn-lt"/>
                <a:cs typeface="+mn-cs"/>
              </a:rPr>
              <a:t> </a:t>
            </a:r>
            <a:r>
              <a:rPr lang="en-US" sz="2400" dirty="0" err="1">
                <a:latin typeface="+mn-lt"/>
                <a:cs typeface="+mn-cs"/>
              </a:rPr>
              <a:t>selapis</a:t>
            </a:r>
            <a:r>
              <a:rPr lang="en-US" sz="2400" dirty="0">
                <a:latin typeface="+mn-lt"/>
                <a:cs typeface="+mn-cs"/>
              </a:rPr>
              <a:t> </a:t>
            </a:r>
            <a:r>
              <a:rPr lang="en-US" sz="2400" dirty="0" err="1">
                <a:latin typeface="+mn-lt"/>
                <a:cs typeface="+mn-cs"/>
              </a:rPr>
              <a:t>sel</a:t>
            </a:r>
            <a:r>
              <a:rPr lang="en-US" sz="2400" dirty="0">
                <a:latin typeface="+mn-lt"/>
                <a:cs typeface="+mn-cs"/>
              </a:rPr>
              <a:t> </a:t>
            </a:r>
            <a:r>
              <a:rPr lang="en-US" sz="2400" dirty="0" err="1">
                <a:latin typeface="+mn-lt"/>
                <a:cs typeface="+mn-cs"/>
              </a:rPr>
              <a:t>kulit</a:t>
            </a:r>
            <a:r>
              <a:rPr lang="en-US" sz="2400" dirty="0">
                <a:latin typeface="+mn-lt"/>
                <a:cs typeface="+mn-cs"/>
              </a:rPr>
              <a:t>, </a:t>
            </a:r>
            <a:r>
              <a:rPr lang="en-US" sz="2400" dirty="0" err="1">
                <a:latin typeface="+mn-lt"/>
                <a:cs typeface="+mn-cs"/>
              </a:rPr>
              <a:t>lapisan</a:t>
            </a:r>
            <a:r>
              <a:rPr lang="en-US" sz="2400" dirty="0">
                <a:latin typeface="+mn-lt"/>
                <a:cs typeface="+mn-cs"/>
              </a:rPr>
              <a:t> </a:t>
            </a:r>
            <a:r>
              <a:rPr lang="en-US" sz="2400" dirty="0" err="1">
                <a:latin typeface="+mn-lt"/>
                <a:cs typeface="+mn-cs"/>
              </a:rPr>
              <a:t>kulit</a:t>
            </a:r>
            <a:r>
              <a:rPr lang="en-US" sz="2400" dirty="0">
                <a:latin typeface="+mn-lt"/>
                <a:cs typeface="+mn-cs"/>
              </a:rPr>
              <a:t> </a:t>
            </a:r>
            <a:r>
              <a:rPr lang="en-US" sz="2400" dirty="0" err="1">
                <a:latin typeface="+mn-lt"/>
                <a:cs typeface="+mn-cs"/>
              </a:rPr>
              <a:t>dalam</a:t>
            </a:r>
            <a:r>
              <a:rPr lang="en-US" sz="2400" dirty="0">
                <a:latin typeface="+mn-lt"/>
                <a:cs typeface="+mn-cs"/>
              </a:rPr>
              <a:t>, </a:t>
            </a:r>
            <a:r>
              <a:rPr lang="en-US" sz="2400" dirty="0" err="1">
                <a:latin typeface="+mn-lt"/>
                <a:cs typeface="+mn-cs"/>
              </a:rPr>
              <a:t>dan</a:t>
            </a:r>
            <a:r>
              <a:rPr lang="en-US" sz="2400" dirty="0">
                <a:latin typeface="+mn-lt"/>
                <a:cs typeface="+mn-cs"/>
              </a:rPr>
              <a:t> </a:t>
            </a:r>
            <a:r>
              <a:rPr lang="en-US" sz="2400" dirty="0" err="1">
                <a:latin typeface="+mn-lt"/>
                <a:cs typeface="+mn-cs"/>
              </a:rPr>
              <a:t>silinder</a:t>
            </a:r>
            <a:r>
              <a:rPr lang="en-US" sz="2400" dirty="0">
                <a:latin typeface="+mn-lt"/>
                <a:cs typeface="+mn-cs"/>
              </a:rPr>
              <a:t> </a:t>
            </a:r>
            <a:r>
              <a:rPr lang="en-US" sz="2400" dirty="0" err="1">
                <a:latin typeface="+mn-lt"/>
                <a:cs typeface="+mn-cs"/>
              </a:rPr>
              <a:t>pusat</a:t>
            </a:r>
            <a:endParaRPr lang="en-US" sz="2400" dirty="0">
              <a:latin typeface="+mn-lt"/>
              <a:cs typeface="+mn-cs"/>
            </a:endParaRPr>
          </a:p>
          <a:p>
            <a:pPr marL="514350" indent="-514350" fontAlgn="auto">
              <a:spcBef>
                <a:spcPts val="30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n-US" sz="2400" dirty="0" err="1">
                <a:latin typeface="+mn-lt"/>
                <a:cs typeface="+mn-cs"/>
              </a:rPr>
              <a:t>Hanya</a:t>
            </a:r>
            <a:r>
              <a:rPr lang="en-US" sz="2400" dirty="0">
                <a:latin typeface="+mn-lt"/>
                <a:cs typeface="+mn-cs"/>
              </a:rPr>
              <a:t> </a:t>
            </a:r>
            <a:r>
              <a:rPr lang="en-US" sz="2400" dirty="0" err="1">
                <a:latin typeface="+mn-lt"/>
                <a:cs typeface="+mn-cs"/>
              </a:rPr>
              <a:t>tumbuh</a:t>
            </a:r>
            <a:r>
              <a:rPr lang="en-US" sz="2400" dirty="0">
                <a:latin typeface="+mn-lt"/>
                <a:cs typeface="+mn-cs"/>
              </a:rPr>
              <a:t> </a:t>
            </a:r>
            <a:r>
              <a:rPr lang="en-US" sz="2400" dirty="0" err="1">
                <a:latin typeface="+mn-lt"/>
                <a:cs typeface="+mn-cs"/>
              </a:rPr>
              <a:t>memanjang</a:t>
            </a:r>
            <a:r>
              <a:rPr lang="en-US" sz="2400" dirty="0">
                <a:latin typeface="+mn-lt"/>
                <a:cs typeface="+mn-cs"/>
              </a:rPr>
              <a:t> </a:t>
            </a:r>
            <a:r>
              <a:rPr lang="en-US" sz="2400" dirty="0" err="1">
                <a:latin typeface="+mn-lt"/>
                <a:cs typeface="+mn-cs"/>
              </a:rPr>
              <a:t>dan</a:t>
            </a:r>
            <a:r>
              <a:rPr lang="en-US" sz="2400" dirty="0">
                <a:latin typeface="+mn-lt"/>
                <a:cs typeface="+mn-cs"/>
              </a:rPr>
              <a:t> </a:t>
            </a:r>
            <a:r>
              <a:rPr lang="en-US" sz="2400" dirty="0" err="1">
                <a:latin typeface="+mn-lt"/>
                <a:cs typeface="+mn-cs"/>
              </a:rPr>
              <a:t>tidak</a:t>
            </a:r>
            <a:r>
              <a:rPr lang="en-US" sz="2400" dirty="0">
                <a:latin typeface="+mn-lt"/>
                <a:cs typeface="+mn-cs"/>
              </a:rPr>
              <a:t> </a:t>
            </a:r>
            <a:r>
              <a:rPr lang="en-US" sz="2400" dirty="0" err="1">
                <a:latin typeface="+mn-lt"/>
                <a:cs typeface="+mn-cs"/>
              </a:rPr>
              <a:t>tumbuh</a:t>
            </a:r>
            <a:r>
              <a:rPr lang="en-US" sz="2400" dirty="0">
                <a:latin typeface="+mn-lt"/>
                <a:cs typeface="+mn-cs"/>
              </a:rPr>
              <a:t> </a:t>
            </a:r>
            <a:r>
              <a:rPr lang="en-US" sz="2400" dirty="0" err="1">
                <a:latin typeface="+mn-lt"/>
                <a:cs typeface="+mn-cs"/>
              </a:rPr>
              <a:t>membesar</a:t>
            </a:r>
            <a:endParaRPr lang="en-US" sz="2400" dirty="0">
              <a:latin typeface="+mn-lt"/>
              <a:cs typeface="+mn-cs"/>
            </a:endParaRPr>
          </a:p>
          <a:p>
            <a:pPr marL="514350" indent="-514350" fontAlgn="auto">
              <a:spcBef>
                <a:spcPts val="30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n-US" sz="2400" dirty="0" err="1">
                <a:latin typeface="+mn-lt"/>
                <a:cs typeface="+mn-cs"/>
              </a:rPr>
              <a:t>Rizoid</a:t>
            </a:r>
            <a:r>
              <a:rPr lang="en-US" sz="2400" dirty="0">
                <a:latin typeface="+mn-lt"/>
                <a:cs typeface="+mn-cs"/>
              </a:rPr>
              <a:t> </a:t>
            </a:r>
            <a:r>
              <a:rPr lang="en-US" sz="2400" dirty="0" err="1">
                <a:latin typeface="+mn-lt"/>
                <a:cs typeface="+mn-cs"/>
              </a:rPr>
              <a:t>tampak</a:t>
            </a:r>
            <a:r>
              <a:rPr lang="en-US" sz="2400" dirty="0">
                <a:latin typeface="+mn-lt"/>
                <a:cs typeface="+mn-cs"/>
              </a:rPr>
              <a:t> </a:t>
            </a:r>
            <a:r>
              <a:rPr lang="en-US" sz="2400" dirty="0" err="1">
                <a:latin typeface="+mn-lt"/>
                <a:cs typeface="+mn-cs"/>
              </a:rPr>
              <a:t>seperti</a:t>
            </a:r>
            <a:r>
              <a:rPr lang="en-US" sz="2400" dirty="0">
                <a:latin typeface="+mn-lt"/>
                <a:cs typeface="+mn-cs"/>
              </a:rPr>
              <a:t> </a:t>
            </a:r>
            <a:r>
              <a:rPr lang="en-US" sz="2400" dirty="0" err="1">
                <a:latin typeface="+mn-lt"/>
                <a:cs typeface="+mn-cs"/>
              </a:rPr>
              <a:t>benang-benang</a:t>
            </a:r>
            <a:endParaRPr lang="en-US" sz="2400" dirty="0">
              <a:latin typeface="+mn-lt"/>
              <a:cs typeface="+mn-cs"/>
            </a:endParaRPr>
          </a:p>
        </p:txBody>
      </p:sp>
      <p:pic>
        <p:nvPicPr>
          <p:cNvPr id="16389" name="Picture 2" descr="http://cdn.muxlim.com/photos/2009/11/Dhidhoe_LA/lumut-hati_e4df7__800xx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38" r="19148" b="22664"/>
          <a:stretch>
            <a:fillRect/>
          </a:stretch>
        </p:blipFill>
        <p:spPr bwMode="auto">
          <a:xfrm>
            <a:off x="3203575" y="4572000"/>
            <a:ext cx="3184525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4" descr="http://1.bp.blogspot.com/_-PNceHyQJqA/S4wDI9lzOOI/AAAAAAAAADU/DsIncAfs6m4/s400/lycopodium_clavatu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000" b="16422"/>
          <a:stretch>
            <a:fillRect/>
          </a:stretch>
        </p:blipFill>
        <p:spPr bwMode="auto">
          <a:xfrm>
            <a:off x="0" y="4572000"/>
            <a:ext cx="3157538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94" t="55333" r="22032" b="11333"/>
          <a:stretch>
            <a:fillRect/>
          </a:stretch>
        </p:blipFill>
        <p:spPr bwMode="auto">
          <a:xfrm>
            <a:off x="6324600" y="3886200"/>
            <a:ext cx="2743200" cy="283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228600" y="152400"/>
            <a:ext cx="8229600" cy="762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200" b="1" dirty="0" err="1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Skema</a:t>
            </a: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dirty="0" err="1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Metagenesis</a:t>
            </a: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dirty="0" err="1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Tumbuhan</a:t>
            </a: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dirty="0" err="1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Lumut</a:t>
            </a:r>
            <a:endParaRPr lang="en-US" sz="3200" b="1" dirty="0">
              <a:solidFill>
                <a:schemeClr val="accent3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741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31" t="16667" r="19531" b="24667"/>
          <a:stretch>
            <a:fillRect/>
          </a:stretch>
        </p:blipFill>
        <p:spPr bwMode="auto">
          <a:xfrm>
            <a:off x="228600" y="1066800"/>
            <a:ext cx="8510588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0" y="0"/>
            <a:ext cx="8229600" cy="762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200" b="1" dirty="0" err="1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Klasifikasi</a:t>
            </a: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dirty="0" err="1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Lumut</a:t>
            </a:r>
            <a:endParaRPr lang="en-US" sz="3200" b="1" dirty="0">
              <a:solidFill>
                <a:schemeClr val="accent3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2133600" y="609600"/>
            <a:ext cx="2362200" cy="762000"/>
          </a:xfrm>
          <a:prstGeom prst="rect">
            <a:avLst/>
          </a:prstGeom>
        </p:spPr>
        <p:txBody>
          <a:bodyPr anchor="ctr"/>
          <a:lstStyle/>
          <a:p>
            <a:pPr algn="r" fontAlgn="auto">
              <a:spcAft>
                <a:spcPts val="0"/>
              </a:spcAft>
              <a:defRPr/>
            </a:pPr>
            <a:r>
              <a:rPr lang="en-US" sz="2400" dirty="0" err="1">
                <a:solidFill>
                  <a:srgbClr val="FF0000"/>
                </a:solidFill>
                <a:latin typeface="+mj-lt"/>
                <a:ea typeface="+mj-ea"/>
                <a:cs typeface="+mj-cs"/>
              </a:rPr>
              <a:t>Lumut</a:t>
            </a:r>
            <a:r>
              <a:rPr lang="en-US" sz="24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+mj-lt"/>
                <a:ea typeface="+mj-ea"/>
                <a:cs typeface="+mj-cs"/>
              </a:rPr>
              <a:t>Daun</a:t>
            </a:r>
            <a:r>
              <a:rPr lang="en-US" sz="24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(</a:t>
            </a:r>
            <a:r>
              <a:rPr lang="en-US" sz="2400" i="1" dirty="0" err="1">
                <a:solidFill>
                  <a:srgbClr val="FF0000"/>
                </a:solidFill>
                <a:latin typeface="+mj-lt"/>
                <a:ea typeface="+mj-ea"/>
                <a:cs typeface="+mj-cs"/>
              </a:rPr>
              <a:t>Bryophyta</a:t>
            </a:r>
            <a:r>
              <a:rPr lang="en-US" sz="24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)</a:t>
            </a:r>
          </a:p>
        </p:txBody>
      </p:sp>
      <p:pic>
        <p:nvPicPr>
          <p:cNvPr id="18436" name="Picture 2" descr="http://1.bp.blogspot.com/_pLj2zB13Wcc/TLrF_fqf5aI/AAAAAAAAAHg/oO8mR9pBKJM/s1600/article-0-0B95BCD1000005DC-739_468x4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30"/>
          <a:stretch>
            <a:fillRect/>
          </a:stretch>
        </p:blipFill>
        <p:spPr bwMode="auto">
          <a:xfrm>
            <a:off x="0" y="1524000"/>
            <a:ext cx="44196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0" y="4976813"/>
            <a:ext cx="2362200" cy="762000"/>
          </a:xfrm>
          <a:prstGeom prst="rect">
            <a:avLst/>
          </a:prstGeom>
        </p:spPr>
        <p:txBody>
          <a:bodyPr anchor="ctr"/>
          <a:lstStyle/>
          <a:p>
            <a:pPr fontAlgn="auto">
              <a:spcAft>
                <a:spcPts val="0"/>
              </a:spcAft>
              <a:defRPr/>
            </a:pPr>
            <a:r>
              <a:rPr lang="en-US" sz="2400" dirty="0" err="1">
                <a:solidFill>
                  <a:srgbClr val="FF0000"/>
                </a:solidFill>
                <a:latin typeface="+mj-lt"/>
                <a:ea typeface="+mj-ea"/>
                <a:cs typeface="+mj-cs"/>
              </a:rPr>
              <a:t>Lumut</a:t>
            </a:r>
            <a:r>
              <a:rPr lang="en-US" sz="24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+mj-lt"/>
                <a:ea typeface="+mj-ea"/>
                <a:cs typeface="+mj-cs"/>
              </a:rPr>
              <a:t>Hati</a:t>
            </a:r>
            <a:r>
              <a:rPr lang="en-US" sz="24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(</a:t>
            </a:r>
            <a:r>
              <a:rPr lang="en-US" sz="2400" i="1" dirty="0" err="1">
                <a:solidFill>
                  <a:srgbClr val="FF0000"/>
                </a:solidFill>
                <a:latin typeface="+mj-lt"/>
                <a:ea typeface="+mj-ea"/>
                <a:cs typeface="+mj-cs"/>
              </a:rPr>
              <a:t>Hepaticophyta</a:t>
            </a:r>
            <a:r>
              <a:rPr lang="en-US" sz="24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)</a:t>
            </a:r>
          </a:p>
        </p:txBody>
      </p:sp>
      <p:pic>
        <p:nvPicPr>
          <p:cNvPr id="18438" name="Picture 4" descr="http://4.bp.blogspot.com/_97xRKC5I6Fw/TQgoGgKF78I/AAAAAAAAAK8/EH8h5C--9Aw/s1600/Anthoceros_agrestis-SM_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2" t="2727" r="9525" b="28778"/>
          <a:stretch>
            <a:fillRect/>
          </a:stretch>
        </p:blipFill>
        <p:spPr bwMode="auto">
          <a:xfrm>
            <a:off x="4495800" y="3603625"/>
            <a:ext cx="4648200" cy="325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1752600" y="5486400"/>
            <a:ext cx="2743200" cy="914400"/>
          </a:xfrm>
          <a:prstGeom prst="rect">
            <a:avLst/>
          </a:prstGeom>
        </p:spPr>
        <p:txBody>
          <a:bodyPr anchor="ctr">
            <a:normAutofit fontScale="85000" lnSpcReduction="10000"/>
          </a:bodyPr>
          <a:lstStyle/>
          <a:p>
            <a:pPr algn="r" fontAlgn="auto">
              <a:spcAft>
                <a:spcPts val="0"/>
              </a:spcAft>
              <a:defRPr/>
            </a:pPr>
            <a:r>
              <a:rPr lang="en-US" sz="2800" dirty="0" err="1">
                <a:solidFill>
                  <a:srgbClr val="FF0000"/>
                </a:solidFill>
                <a:latin typeface="+mj-lt"/>
                <a:ea typeface="+mj-ea"/>
                <a:cs typeface="+mj-cs"/>
              </a:rPr>
              <a:t>Lumut</a:t>
            </a:r>
            <a:r>
              <a:rPr lang="en-US" sz="28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  <a:ea typeface="+mj-ea"/>
                <a:cs typeface="+mj-cs"/>
              </a:rPr>
              <a:t>Tanduk</a:t>
            </a:r>
            <a:r>
              <a:rPr lang="en-US" sz="28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(</a:t>
            </a:r>
            <a:r>
              <a:rPr lang="en-US" sz="2800" i="1" dirty="0" err="1">
                <a:solidFill>
                  <a:srgbClr val="FF0000"/>
                </a:solidFill>
                <a:latin typeface="+mj-lt"/>
                <a:ea typeface="+mj-ea"/>
                <a:cs typeface="+mj-cs"/>
              </a:rPr>
              <a:t>Anthocerotophyta</a:t>
            </a:r>
            <a:r>
              <a:rPr lang="en-US" sz="28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)</a:t>
            </a:r>
          </a:p>
        </p:txBody>
      </p:sp>
      <p:pic>
        <p:nvPicPr>
          <p:cNvPr id="18440" name="Picture 4" descr="http://www.killies.com/AquaticMosses01/MossTaiwan021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00"/>
          <a:stretch>
            <a:fillRect/>
          </a:stretch>
        </p:blipFill>
        <p:spPr bwMode="auto">
          <a:xfrm>
            <a:off x="4495800" y="381000"/>
            <a:ext cx="38862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0" y="0"/>
            <a:ext cx="9144000" cy="762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200" b="1" dirty="0" err="1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Siklus</a:t>
            </a: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dirty="0" err="1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Hidup</a:t>
            </a: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dirty="0" err="1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Lumut</a:t>
            </a: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dirty="0" err="1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Daun</a:t>
            </a:r>
            <a:endParaRPr lang="en-US" sz="3200" b="1" dirty="0">
              <a:solidFill>
                <a:schemeClr val="accent3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945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63" t="20667" r="22656" b="16667"/>
          <a:stretch>
            <a:fillRect/>
          </a:stretch>
        </p:blipFill>
        <p:spPr bwMode="auto">
          <a:xfrm>
            <a:off x="609600" y="781050"/>
            <a:ext cx="8077200" cy="584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6" descr="http://photos-e.ak.fbcdn.net/hphotos-ak-snc6/230149_124704310943073_100002105132106_198702_7436229_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2" r="11336"/>
          <a:stretch>
            <a:fillRect/>
          </a:stretch>
        </p:blipFill>
        <p:spPr bwMode="auto">
          <a:xfrm>
            <a:off x="5029200" y="2362200"/>
            <a:ext cx="37338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2" descr="http://www.inhabitat.com/wp-content/uploads/2010/03/real-moss-tables-by-ayodhya-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95638"/>
            <a:ext cx="4876800" cy="3662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76200" y="0"/>
            <a:ext cx="8229600" cy="762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200" b="1" dirty="0" err="1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Peranan</a:t>
            </a: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dirty="0" err="1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Lumut</a:t>
            </a: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dirty="0" err="1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bagi</a:t>
            </a: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dirty="0" err="1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Kehidupan</a:t>
            </a:r>
            <a:endParaRPr lang="en-US" sz="3200" b="1" dirty="0">
              <a:solidFill>
                <a:schemeClr val="accent3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0" y="5486400"/>
            <a:ext cx="1981200" cy="762000"/>
          </a:xfrm>
          <a:prstGeom prst="rect">
            <a:avLst/>
          </a:prstGeom>
          <a:noFill/>
        </p:spPr>
        <p:txBody>
          <a:bodyPr anchor="ctr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200" b="1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Hiasan</a:t>
            </a:r>
            <a:endParaRPr lang="en-US" sz="3200" b="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4876800" y="1905000"/>
            <a:ext cx="3886200" cy="762000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Aft>
                <a:spcPts val="0"/>
              </a:spcAft>
              <a:defRPr/>
            </a:pPr>
            <a:r>
              <a:rPr lang="en-US" sz="2400" dirty="0" err="1">
                <a:solidFill>
                  <a:srgbClr val="FF0000"/>
                </a:solidFill>
                <a:latin typeface="+mj-lt"/>
                <a:ea typeface="+mj-ea"/>
                <a:cs typeface="+mj-cs"/>
              </a:rPr>
              <a:t>Menyerap</a:t>
            </a:r>
            <a:r>
              <a:rPr lang="en-US" sz="24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air </a:t>
            </a:r>
            <a:r>
              <a:rPr lang="en-US" sz="2400" dirty="0" err="1">
                <a:solidFill>
                  <a:srgbClr val="FF0000"/>
                </a:solidFill>
                <a:latin typeface="+mj-lt"/>
                <a:ea typeface="+mj-ea"/>
                <a:cs typeface="+mj-cs"/>
              </a:rPr>
              <a:t>dan</a:t>
            </a:r>
            <a:r>
              <a:rPr lang="en-US" sz="24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</a:t>
            </a:r>
          </a:p>
          <a:p>
            <a:pPr algn="r" fontAlgn="auto">
              <a:spcAft>
                <a:spcPts val="0"/>
              </a:spcAft>
              <a:defRPr/>
            </a:pPr>
            <a:r>
              <a:rPr lang="en-US" sz="2400" dirty="0" err="1">
                <a:solidFill>
                  <a:srgbClr val="FF0000"/>
                </a:solidFill>
                <a:latin typeface="+mj-lt"/>
                <a:ea typeface="+mj-ea"/>
                <a:cs typeface="+mj-cs"/>
              </a:rPr>
              <a:t>melembapkan</a:t>
            </a:r>
            <a:r>
              <a:rPr lang="en-US" sz="24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+mj-lt"/>
                <a:ea typeface="+mj-ea"/>
                <a:cs typeface="+mj-cs"/>
              </a:rPr>
              <a:t>tanah</a:t>
            </a:r>
            <a:endParaRPr lang="en-US" sz="2400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0487" name="Picture 10" descr="http://www.anneahira.com/images/topic/pembalut-bersali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418"/>
          <a:stretch>
            <a:fillRect/>
          </a:stretch>
        </p:blipFill>
        <p:spPr bwMode="auto">
          <a:xfrm>
            <a:off x="304800" y="990600"/>
            <a:ext cx="3228975" cy="208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3429000" y="990600"/>
            <a:ext cx="2438400" cy="762000"/>
          </a:xfrm>
          <a:prstGeom prst="rect">
            <a:avLst/>
          </a:prstGeom>
          <a:noFill/>
        </p:spPr>
        <p:txBody>
          <a:bodyPr anchor="ctr"/>
          <a:lstStyle/>
          <a:p>
            <a:pPr fontAlgn="auto">
              <a:spcAft>
                <a:spcPts val="0"/>
              </a:spcAft>
              <a:defRPr/>
            </a:pPr>
            <a:r>
              <a:rPr lang="en-US" sz="2400" dirty="0" err="1">
                <a:solidFill>
                  <a:srgbClr val="FF0000"/>
                </a:solidFill>
                <a:latin typeface="+mj-lt"/>
                <a:ea typeface="+mj-ea"/>
                <a:cs typeface="+mj-cs"/>
              </a:rPr>
              <a:t>Pembalut</a:t>
            </a:r>
            <a:r>
              <a:rPr lang="en-US" sz="24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+mj-lt"/>
                <a:ea typeface="+mj-ea"/>
                <a:cs typeface="+mj-cs"/>
              </a:rPr>
              <a:t>atau</a:t>
            </a:r>
            <a:endParaRPr lang="en-US" sz="2400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en-US" sz="2400" dirty="0" err="1">
                <a:solidFill>
                  <a:srgbClr val="FF0000"/>
                </a:solidFill>
                <a:latin typeface="+mj-lt"/>
                <a:ea typeface="+mj-ea"/>
                <a:cs typeface="+mj-cs"/>
              </a:rPr>
              <a:t>pengganti</a:t>
            </a:r>
            <a:r>
              <a:rPr lang="en-US" sz="24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+mj-lt"/>
                <a:ea typeface="+mj-ea"/>
                <a:cs typeface="+mj-cs"/>
              </a:rPr>
              <a:t>kapas</a:t>
            </a:r>
            <a:endParaRPr lang="en-US" sz="2400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76200" y="0"/>
            <a:ext cx="8229600" cy="762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B. </a:t>
            </a:r>
            <a:r>
              <a:rPr lang="en-US" sz="3200" b="1" dirty="0" err="1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Tumbuhan</a:t>
            </a: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dirty="0" err="1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Paku</a:t>
            </a:r>
            <a:endParaRPr lang="en-US" sz="3200" b="1" dirty="0">
              <a:solidFill>
                <a:schemeClr val="accent3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7838" y="685800"/>
            <a:ext cx="8285162" cy="28321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514350" indent="-514350" fontAlgn="auto">
              <a:spcBef>
                <a:spcPts val="300"/>
              </a:spcBef>
              <a:spcAft>
                <a:spcPts val="0"/>
              </a:spcAft>
              <a:defRPr/>
            </a:pPr>
            <a:r>
              <a:rPr lang="en-US" sz="2400" b="1" dirty="0" err="1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Ciri-ciri</a:t>
            </a:r>
            <a:r>
              <a:rPr lang="en-US" sz="2400" b="1" dirty="0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en-US" sz="2400" b="1" dirty="0" err="1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Paku</a:t>
            </a:r>
            <a:r>
              <a:rPr lang="en-US" sz="2400" b="1" dirty="0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:</a:t>
            </a:r>
          </a:p>
          <a:p>
            <a:pPr marL="514350" indent="-514350" fontAlgn="auto">
              <a:spcBef>
                <a:spcPts val="30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n-US" sz="2400" dirty="0" err="1">
                <a:latin typeface="+mn-lt"/>
                <a:cs typeface="+mn-cs"/>
              </a:rPr>
              <a:t>Lapisan</a:t>
            </a:r>
            <a:r>
              <a:rPr lang="en-US" sz="2400" dirty="0">
                <a:latin typeface="+mn-lt"/>
                <a:cs typeface="+mn-cs"/>
              </a:rPr>
              <a:t> </a:t>
            </a:r>
            <a:r>
              <a:rPr lang="en-US" sz="2400" dirty="0" err="1">
                <a:latin typeface="+mn-lt"/>
                <a:cs typeface="+mn-cs"/>
              </a:rPr>
              <a:t>pelindung</a:t>
            </a:r>
            <a:r>
              <a:rPr lang="en-US" sz="2400" dirty="0">
                <a:latin typeface="+mn-lt"/>
                <a:cs typeface="+mn-cs"/>
              </a:rPr>
              <a:t> </a:t>
            </a:r>
            <a:r>
              <a:rPr lang="en-US" sz="2400" dirty="0" err="1">
                <a:latin typeface="+mn-lt"/>
                <a:cs typeface="+mn-cs"/>
              </a:rPr>
              <a:t>sel</a:t>
            </a:r>
            <a:r>
              <a:rPr lang="en-US" sz="2400" dirty="0">
                <a:latin typeface="+mn-lt"/>
                <a:cs typeface="+mn-cs"/>
              </a:rPr>
              <a:t> (</a:t>
            </a:r>
            <a:r>
              <a:rPr lang="en-US" sz="2400" dirty="0" err="1">
                <a:latin typeface="+mn-lt"/>
                <a:cs typeface="+mn-cs"/>
              </a:rPr>
              <a:t>jaket</a:t>
            </a:r>
            <a:r>
              <a:rPr lang="en-US" sz="2400" dirty="0">
                <a:latin typeface="+mn-lt"/>
                <a:cs typeface="+mn-cs"/>
              </a:rPr>
              <a:t> </a:t>
            </a:r>
            <a:r>
              <a:rPr lang="en-US" sz="2400" dirty="0" err="1">
                <a:latin typeface="+mn-lt"/>
                <a:cs typeface="+mn-cs"/>
              </a:rPr>
              <a:t>steril</a:t>
            </a:r>
            <a:r>
              <a:rPr lang="en-US" sz="2400" dirty="0">
                <a:latin typeface="+mn-lt"/>
                <a:cs typeface="+mn-cs"/>
              </a:rPr>
              <a:t>) yang </a:t>
            </a:r>
            <a:r>
              <a:rPr lang="en-US" sz="2400" dirty="0" err="1">
                <a:latin typeface="+mn-lt"/>
                <a:cs typeface="+mn-cs"/>
              </a:rPr>
              <a:t>terdapat</a:t>
            </a:r>
            <a:r>
              <a:rPr lang="en-US" sz="2400" dirty="0">
                <a:latin typeface="+mn-lt"/>
                <a:cs typeface="+mn-cs"/>
              </a:rPr>
              <a:t> </a:t>
            </a:r>
            <a:r>
              <a:rPr lang="en-US" sz="2400" dirty="0" err="1">
                <a:latin typeface="+mn-lt"/>
                <a:cs typeface="+mn-cs"/>
              </a:rPr>
              <a:t>di</a:t>
            </a:r>
            <a:r>
              <a:rPr lang="en-US" sz="2400" dirty="0">
                <a:latin typeface="+mn-lt"/>
                <a:cs typeface="+mn-cs"/>
              </a:rPr>
              <a:t> </a:t>
            </a:r>
            <a:r>
              <a:rPr lang="en-US" sz="2400" dirty="0" err="1">
                <a:latin typeface="+mn-lt"/>
                <a:cs typeface="+mn-cs"/>
              </a:rPr>
              <a:t>sekeliling</a:t>
            </a:r>
            <a:r>
              <a:rPr lang="en-US" sz="2400" dirty="0">
                <a:latin typeface="+mn-lt"/>
                <a:cs typeface="+mn-cs"/>
              </a:rPr>
              <a:t> organ </a:t>
            </a:r>
            <a:r>
              <a:rPr lang="en-US" sz="2400" dirty="0" err="1">
                <a:latin typeface="+mn-lt"/>
                <a:cs typeface="+mn-cs"/>
              </a:rPr>
              <a:t>reproduksi</a:t>
            </a:r>
            <a:endParaRPr lang="en-US" sz="2400" dirty="0">
              <a:latin typeface="+mn-lt"/>
              <a:cs typeface="+mn-cs"/>
            </a:endParaRPr>
          </a:p>
          <a:p>
            <a:pPr marL="514350" indent="-514350" fontAlgn="auto">
              <a:spcBef>
                <a:spcPts val="30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n-US" sz="2400" dirty="0" err="1">
                <a:latin typeface="+mn-lt"/>
                <a:cs typeface="+mn-cs"/>
              </a:rPr>
              <a:t>Embrio</a:t>
            </a:r>
            <a:r>
              <a:rPr lang="en-US" sz="2400" dirty="0">
                <a:latin typeface="+mn-lt"/>
                <a:cs typeface="+mn-cs"/>
              </a:rPr>
              <a:t> </a:t>
            </a:r>
            <a:r>
              <a:rPr lang="en-US" sz="2400" dirty="0" err="1">
                <a:latin typeface="+mn-lt"/>
                <a:cs typeface="+mn-cs"/>
              </a:rPr>
              <a:t>multiseluler</a:t>
            </a:r>
            <a:r>
              <a:rPr lang="en-US" sz="2400" dirty="0">
                <a:latin typeface="+mn-lt"/>
                <a:cs typeface="+mn-cs"/>
              </a:rPr>
              <a:t> </a:t>
            </a:r>
            <a:r>
              <a:rPr lang="en-US" sz="2400" dirty="0" err="1">
                <a:latin typeface="+mn-lt"/>
                <a:cs typeface="+mn-cs"/>
              </a:rPr>
              <a:t>terdapat</a:t>
            </a:r>
            <a:r>
              <a:rPr lang="en-US" sz="2400" dirty="0">
                <a:latin typeface="+mn-lt"/>
                <a:cs typeface="+mn-cs"/>
              </a:rPr>
              <a:t> </a:t>
            </a:r>
            <a:r>
              <a:rPr lang="en-US" sz="2400" dirty="0" err="1">
                <a:latin typeface="+mn-lt"/>
                <a:cs typeface="+mn-cs"/>
              </a:rPr>
              <a:t>dalam</a:t>
            </a:r>
            <a:r>
              <a:rPr lang="en-US" sz="2400" dirty="0">
                <a:latin typeface="+mn-lt"/>
                <a:cs typeface="+mn-cs"/>
              </a:rPr>
              <a:t> </a:t>
            </a:r>
            <a:r>
              <a:rPr lang="en-US" sz="2400" dirty="0" err="1">
                <a:latin typeface="+mn-lt"/>
                <a:cs typeface="+mn-cs"/>
              </a:rPr>
              <a:t>arkegonium</a:t>
            </a:r>
            <a:endParaRPr lang="en-US" sz="2400" dirty="0">
              <a:latin typeface="+mn-lt"/>
              <a:cs typeface="+mn-cs"/>
            </a:endParaRPr>
          </a:p>
          <a:p>
            <a:pPr marL="514350" indent="-514350" fontAlgn="auto">
              <a:spcBef>
                <a:spcPts val="30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n-US" sz="2400" dirty="0" err="1">
                <a:latin typeface="+mn-lt"/>
                <a:cs typeface="+mn-cs"/>
              </a:rPr>
              <a:t>Kutikula</a:t>
            </a:r>
            <a:r>
              <a:rPr lang="en-US" sz="2400" dirty="0">
                <a:latin typeface="+mn-lt"/>
                <a:cs typeface="+mn-cs"/>
              </a:rPr>
              <a:t> </a:t>
            </a:r>
            <a:r>
              <a:rPr lang="en-US" sz="2400" dirty="0" err="1">
                <a:latin typeface="+mn-lt"/>
                <a:cs typeface="+mn-cs"/>
              </a:rPr>
              <a:t>pada</a:t>
            </a:r>
            <a:r>
              <a:rPr lang="en-US" sz="2400" dirty="0">
                <a:latin typeface="+mn-lt"/>
                <a:cs typeface="+mn-cs"/>
              </a:rPr>
              <a:t> </a:t>
            </a:r>
            <a:r>
              <a:rPr lang="en-US" sz="2400" dirty="0" err="1">
                <a:latin typeface="+mn-lt"/>
                <a:cs typeface="+mn-cs"/>
              </a:rPr>
              <a:t>bagian</a:t>
            </a:r>
            <a:r>
              <a:rPr lang="en-US" sz="2400" dirty="0">
                <a:latin typeface="+mn-lt"/>
                <a:cs typeface="+mn-cs"/>
              </a:rPr>
              <a:t> </a:t>
            </a:r>
            <a:r>
              <a:rPr lang="en-US" sz="2400" dirty="0" err="1">
                <a:latin typeface="+mn-lt"/>
                <a:cs typeface="+mn-cs"/>
              </a:rPr>
              <a:t>luar</a:t>
            </a:r>
            <a:endParaRPr lang="en-US" sz="2400" dirty="0">
              <a:latin typeface="+mn-lt"/>
              <a:cs typeface="+mn-cs"/>
            </a:endParaRPr>
          </a:p>
          <a:p>
            <a:pPr marL="514350" indent="-514350" fontAlgn="auto">
              <a:spcBef>
                <a:spcPts val="30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n-US" sz="2400" dirty="0" err="1">
                <a:latin typeface="+mn-lt"/>
                <a:cs typeface="+mn-cs"/>
              </a:rPr>
              <a:t>Sistem</a:t>
            </a:r>
            <a:r>
              <a:rPr lang="en-US" sz="2400" dirty="0">
                <a:latin typeface="+mn-lt"/>
                <a:cs typeface="+mn-cs"/>
              </a:rPr>
              <a:t> </a:t>
            </a:r>
            <a:r>
              <a:rPr lang="en-US" sz="2400" dirty="0" err="1">
                <a:latin typeface="+mn-lt"/>
                <a:cs typeface="+mn-cs"/>
              </a:rPr>
              <a:t>transpor</a:t>
            </a:r>
            <a:r>
              <a:rPr lang="en-US" sz="2400" dirty="0">
                <a:latin typeface="+mn-lt"/>
                <a:cs typeface="+mn-cs"/>
              </a:rPr>
              <a:t> internal </a:t>
            </a:r>
            <a:r>
              <a:rPr lang="en-US" sz="2400" dirty="0" err="1">
                <a:latin typeface="+mn-lt"/>
                <a:cs typeface="+mn-cs"/>
              </a:rPr>
              <a:t>mengangkut</a:t>
            </a:r>
            <a:r>
              <a:rPr lang="en-US" sz="2400" dirty="0">
                <a:latin typeface="+mn-lt"/>
                <a:cs typeface="+mn-cs"/>
              </a:rPr>
              <a:t> air </a:t>
            </a:r>
            <a:r>
              <a:rPr lang="en-US" sz="2400" dirty="0" err="1">
                <a:latin typeface="+mn-lt"/>
                <a:cs typeface="+mn-cs"/>
              </a:rPr>
              <a:t>dan</a:t>
            </a:r>
            <a:r>
              <a:rPr lang="en-US" sz="2400" dirty="0">
                <a:latin typeface="+mn-lt"/>
                <a:cs typeface="+mn-cs"/>
              </a:rPr>
              <a:t> </a:t>
            </a:r>
            <a:r>
              <a:rPr lang="en-US" sz="2400" dirty="0" err="1">
                <a:latin typeface="+mn-lt"/>
                <a:cs typeface="+mn-cs"/>
              </a:rPr>
              <a:t>zat</a:t>
            </a:r>
            <a:r>
              <a:rPr lang="en-US" sz="2400" dirty="0">
                <a:latin typeface="+mn-lt"/>
                <a:cs typeface="+mn-cs"/>
              </a:rPr>
              <a:t> </a:t>
            </a:r>
            <a:r>
              <a:rPr lang="en-US" sz="2400" dirty="0" err="1">
                <a:latin typeface="+mn-lt"/>
                <a:cs typeface="+mn-cs"/>
              </a:rPr>
              <a:t>makanan</a:t>
            </a:r>
            <a:r>
              <a:rPr lang="en-US" sz="2400" dirty="0">
                <a:latin typeface="+mn-lt"/>
                <a:cs typeface="+mn-cs"/>
              </a:rPr>
              <a:t> </a:t>
            </a:r>
            <a:r>
              <a:rPr lang="en-US" sz="2400" dirty="0" err="1">
                <a:latin typeface="+mn-lt"/>
                <a:cs typeface="+mn-cs"/>
              </a:rPr>
              <a:t>dari</a:t>
            </a:r>
            <a:r>
              <a:rPr lang="en-US" sz="2400" dirty="0">
                <a:latin typeface="+mn-lt"/>
                <a:cs typeface="+mn-cs"/>
              </a:rPr>
              <a:t> </a:t>
            </a:r>
            <a:r>
              <a:rPr lang="en-US" sz="2400" dirty="0" err="1">
                <a:latin typeface="+mn-lt"/>
                <a:cs typeface="+mn-cs"/>
              </a:rPr>
              <a:t>dalam</a:t>
            </a:r>
            <a:r>
              <a:rPr lang="en-US" sz="2400" dirty="0">
                <a:latin typeface="+mn-lt"/>
                <a:cs typeface="+mn-cs"/>
              </a:rPr>
              <a:t> </a:t>
            </a:r>
            <a:r>
              <a:rPr lang="en-US" sz="2400" dirty="0" err="1">
                <a:latin typeface="+mn-lt"/>
                <a:cs typeface="+mn-cs"/>
              </a:rPr>
              <a:t>tanah</a:t>
            </a:r>
            <a:endParaRPr lang="en-US" sz="2400" dirty="0">
              <a:latin typeface="+mn-lt"/>
              <a:cs typeface="+mn-cs"/>
            </a:endParaRPr>
          </a:p>
        </p:txBody>
      </p:sp>
      <p:pic>
        <p:nvPicPr>
          <p:cNvPr id="21508" name="Picture 2" descr="http://2.bp.blogspot.com/-J44eNw-MOTA/TWT9sp4pA3I/AAAAAAAAHX4/cGaxLDDlYfU/s1600/daunsuplir3700udah81343yf9%2B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24"/>
          <a:stretch>
            <a:fillRect/>
          </a:stretch>
        </p:blipFill>
        <p:spPr bwMode="auto">
          <a:xfrm>
            <a:off x="0" y="4419600"/>
            <a:ext cx="32766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4" descr="http://meme.zenfs.com/u/412323008c02b4c711ac0499c91a864e2c948cbd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688"/>
          <a:stretch>
            <a:fillRect/>
          </a:stretch>
        </p:blipFill>
        <p:spPr bwMode="auto">
          <a:xfrm>
            <a:off x="3276600" y="3962400"/>
            <a:ext cx="31242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6" descr="http://2.bp.blogspot.com/_IklvIhrotHY/S2RLnuLJmiI/AAAAAAAAADY/acdIWcp3M38/s320/pakis-sarangburung-iqma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33"/>
          <a:stretch>
            <a:fillRect/>
          </a:stretch>
        </p:blipFill>
        <p:spPr bwMode="auto">
          <a:xfrm>
            <a:off x="6400800" y="3505200"/>
            <a:ext cx="27432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3" name="Rectangle 7"/>
          <p:cNvSpPr>
            <a:spLocks noGrp="1" noChangeArrowheads="1"/>
          </p:cNvSpPr>
          <p:nvPr>
            <p:ph type="title"/>
          </p:nvPr>
        </p:nvSpPr>
        <p:spPr>
          <a:xfrm>
            <a:off x="304800" y="76200"/>
            <a:ext cx="8229600" cy="715963"/>
          </a:xfrm>
        </p:spPr>
        <p:txBody>
          <a:bodyPr rtlCol="0">
            <a:norm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sz="3200" b="1" dirty="0" err="1">
                <a:solidFill>
                  <a:schemeClr val="accent3">
                    <a:lumMod val="50000"/>
                  </a:schemeClr>
                </a:solidFill>
              </a:rPr>
              <a:t>Struktur</a:t>
            </a: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3200" b="1" dirty="0" err="1" smtClean="0">
                <a:solidFill>
                  <a:schemeClr val="accent3">
                    <a:lumMod val="50000"/>
                  </a:schemeClr>
                </a:solidFill>
              </a:rPr>
              <a:t>Tubuh</a:t>
            </a:r>
            <a:r>
              <a:rPr lang="en-US" sz="3200" b="1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3200" b="1" dirty="0" err="1" smtClean="0">
                <a:solidFill>
                  <a:schemeClr val="accent3">
                    <a:lumMod val="50000"/>
                  </a:schemeClr>
                </a:solidFill>
              </a:rPr>
              <a:t>Tumbuhan</a:t>
            </a:r>
            <a:r>
              <a:rPr lang="en-US" sz="3200" b="1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3200" b="1" dirty="0" err="1" smtClean="0">
                <a:solidFill>
                  <a:schemeClr val="accent3">
                    <a:lumMod val="50000"/>
                  </a:schemeClr>
                </a:solidFill>
              </a:rPr>
              <a:t>Paku</a:t>
            </a:r>
            <a:endParaRPr lang="en-US" sz="32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grpSp>
        <p:nvGrpSpPr>
          <p:cNvPr id="22531" name="Group 22"/>
          <p:cNvGrpSpPr>
            <a:grpSpLocks/>
          </p:cNvGrpSpPr>
          <p:nvPr/>
        </p:nvGrpSpPr>
        <p:grpSpPr bwMode="auto">
          <a:xfrm>
            <a:off x="349250" y="609600"/>
            <a:ext cx="8489950" cy="6005513"/>
            <a:chOff x="762000" y="1600200"/>
            <a:chExt cx="7714023" cy="5014913"/>
          </a:xfrm>
        </p:grpSpPr>
        <p:sp>
          <p:nvSpPr>
            <p:cNvPr id="22533" name="Text Box 14"/>
            <p:cNvSpPr txBox="1">
              <a:spLocks noChangeArrowheads="1"/>
            </p:cNvSpPr>
            <p:nvPr/>
          </p:nvSpPr>
          <p:spPr bwMode="auto">
            <a:xfrm>
              <a:off x="1225323" y="5481687"/>
              <a:ext cx="2127250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>
                  <a:latin typeface="Calibri" pitchFamily="34" charset="0"/>
                </a:rPr>
                <a:t>Paku berdaun kecil</a:t>
              </a:r>
            </a:p>
          </p:txBody>
        </p:sp>
        <p:sp>
          <p:nvSpPr>
            <p:cNvPr id="22534" name="Text Box 15"/>
            <p:cNvSpPr txBox="1">
              <a:spLocks noChangeArrowheads="1"/>
            </p:cNvSpPr>
            <p:nvPr/>
          </p:nvSpPr>
          <p:spPr bwMode="auto">
            <a:xfrm>
              <a:off x="6580652" y="4145437"/>
              <a:ext cx="1895371" cy="3084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>
                  <a:latin typeface="Calibri" pitchFamily="34" charset="0"/>
                </a:rPr>
                <a:t>Paku berdaun besar</a:t>
              </a:r>
            </a:p>
          </p:txBody>
        </p:sp>
        <p:sp>
          <p:nvSpPr>
            <p:cNvPr id="22535" name="Text Box 16"/>
            <p:cNvSpPr txBox="1">
              <a:spLocks noChangeArrowheads="1"/>
            </p:cNvSpPr>
            <p:nvPr/>
          </p:nvSpPr>
          <p:spPr bwMode="auto">
            <a:xfrm>
              <a:off x="3657600" y="6248400"/>
              <a:ext cx="3562350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>
                  <a:latin typeface="Calibri" pitchFamily="34" charset="0"/>
                </a:rPr>
                <a:t>Sorus pada daun tumbuhan paku</a:t>
              </a:r>
            </a:p>
          </p:txBody>
        </p:sp>
        <p:grpSp>
          <p:nvGrpSpPr>
            <p:cNvPr id="22536" name="Group 35"/>
            <p:cNvGrpSpPr>
              <a:grpSpLocks/>
            </p:cNvGrpSpPr>
            <p:nvPr/>
          </p:nvGrpSpPr>
          <p:grpSpPr bwMode="auto">
            <a:xfrm>
              <a:off x="762000" y="1752600"/>
              <a:ext cx="2590800" cy="3657600"/>
              <a:chOff x="480" y="1104"/>
              <a:chExt cx="1393" cy="1872"/>
            </a:xfrm>
          </p:grpSpPr>
          <p:pic>
            <p:nvPicPr>
              <p:cNvPr id="22546" name="Picture 31" descr="Gb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0" y="1104"/>
                <a:ext cx="1393" cy="18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2547" name="Text Box 19"/>
              <p:cNvSpPr txBox="1">
                <a:spLocks noChangeArrowheads="1"/>
              </p:cNvSpPr>
              <p:nvPr/>
            </p:nvSpPr>
            <p:spPr bwMode="auto">
              <a:xfrm>
                <a:off x="1338" y="1337"/>
                <a:ext cx="363" cy="1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en-US" sz="1000">
                    <a:latin typeface="Calibri" pitchFamily="34" charset="0"/>
                  </a:rPr>
                  <a:t>Strobilus</a:t>
                </a:r>
              </a:p>
            </p:txBody>
          </p:sp>
          <p:sp>
            <p:nvSpPr>
              <p:cNvPr id="22548" name="Text Box 20"/>
              <p:cNvSpPr txBox="1">
                <a:spLocks noChangeArrowheads="1"/>
              </p:cNvSpPr>
              <p:nvPr/>
            </p:nvSpPr>
            <p:spPr bwMode="auto">
              <a:xfrm>
                <a:off x="1290" y="1578"/>
                <a:ext cx="316" cy="1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en-US" sz="1000">
                    <a:latin typeface="Calibri" pitchFamily="34" charset="0"/>
                  </a:rPr>
                  <a:t>Mikrofil</a:t>
                </a:r>
              </a:p>
            </p:txBody>
          </p:sp>
          <p:sp>
            <p:nvSpPr>
              <p:cNvPr id="22549" name="Text Box 21"/>
              <p:cNvSpPr txBox="1">
                <a:spLocks noChangeArrowheads="1"/>
              </p:cNvSpPr>
              <p:nvPr/>
            </p:nvSpPr>
            <p:spPr bwMode="auto">
              <a:xfrm>
                <a:off x="1410" y="2615"/>
                <a:ext cx="293" cy="1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en-US" sz="1000">
                    <a:latin typeface="Calibri" pitchFamily="34" charset="0"/>
                  </a:rPr>
                  <a:t>Rizom</a:t>
                </a:r>
              </a:p>
            </p:txBody>
          </p:sp>
          <p:sp>
            <p:nvSpPr>
              <p:cNvPr id="22550" name="Text Box 22"/>
              <p:cNvSpPr txBox="1">
                <a:spLocks noChangeArrowheads="1"/>
              </p:cNvSpPr>
              <p:nvPr/>
            </p:nvSpPr>
            <p:spPr bwMode="auto">
              <a:xfrm>
                <a:off x="1106" y="2822"/>
                <a:ext cx="288" cy="1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en-US" sz="1000">
                    <a:latin typeface="Calibri" pitchFamily="34" charset="0"/>
                  </a:rPr>
                  <a:t>Rizoid</a:t>
                </a:r>
              </a:p>
            </p:txBody>
          </p:sp>
        </p:grpSp>
        <p:sp>
          <p:nvSpPr>
            <p:cNvPr id="22537" name="Text Box 28"/>
            <p:cNvSpPr txBox="1">
              <a:spLocks noChangeArrowheads="1"/>
            </p:cNvSpPr>
            <p:nvPr/>
          </p:nvSpPr>
          <p:spPr bwMode="auto">
            <a:xfrm>
              <a:off x="5838825" y="3067050"/>
              <a:ext cx="508000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900">
                  <a:latin typeface="Calibri" pitchFamily="34" charset="0"/>
                </a:rPr>
                <a:t>Rizom</a:t>
              </a:r>
            </a:p>
          </p:txBody>
        </p:sp>
        <p:grpSp>
          <p:nvGrpSpPr>
            <p:cNvPr id="22538" name="Group 46"/>
            <p:cNvGrpSpPr>
              <a:grpSpLocks/>
            </p:cNvGrpSpPr>
            <p:nvPr/>
          </p:nvGrpSpPr>
          <p:grpSpPr bwMode="auto">
            <a:xfrm>
              <a:off x="3581400" y="1600200"/>
              <a:ext cx="4724400" cy="2601913"/>
              <a:chOff x="2256" y="1008"/>
              <a:chExt cx="2976" cy="1639"/>
            </a:xfrm>
          </p:grpSpPr>
          <p:pic>
            <p:nvPicPr>
              <p:cNvPr id="22539" name="Picture 33" descr="Gb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31" y="1008"/>
                <a:ext cx="2801" cy="16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2540" name="Text Box 24"/>
              <p:cNvSpPr txBox="1">
                <a:spLocks noChangeArrowheads="1"/>
              </p:cNvSpPr>
              <p:nvPr/>
            </p:nvSpPr>
            <p:spPr bwMode="auto">
              <a:xfrm>
                <a:off x="2256" y="1374"/>
                <a:ext cx="496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en-US" sz="1000">
                    <a:latin typeface="Calibri" pitchFamily="34" charset="0"/>
                  </a:rPr>
                  <a:t>Daun steril</a:t>
                </a:r>
              </a:p>
              <a:p>
                <a:pPr eaLnBrk="1" hangingPunct="1"/>
                <a:r>
                  <a:rPr lang="en-US" sz="1000">
                    <a:latin typeface="Calibri" pitchFamily="34" charset="0"/>
                  </a:rPr>
                  <a:t>(tropofil)</a:t>
                </a:r>
              </a:p>
            </p:txBody>
          </p:sp>
          <p:sp>
            <p:nvSpPr>
              <p:cNvPr id="22541" name="Text Box 25"/>
              <p:cNvSpPr txBox="1">
                <a:spLocks noChangeArrowheads="1"/>
              </p:cNvSpPr>
              <p:nvPr/>
            </p:nvSpPr>
            <p:spPr bwMode="auto">
              <a:xfrm>
                <a:off x="3577" y="1499"/>
                <a:ext cx="479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en-US" sz="1000">
                    <a:latin typeface="Calibri" pitchFamily="34" charset="0"/>
                  </a:rPr>
                  <a:t>Daun fertil</a:t>
                </a:r>
              </a:p>
              <a:p>
                <a:pPr eaLnBrk="1" hangingPunct="1"/>
                <a:r>
                  <a:rPr lang="en-US" sz="1000">
                    <a:latin typeface="Calibri" pitchFamily="34" charset="0"/>
                  </a:rPr>
                  <a:t>(sporofil)</a:t>
                </a:r>
              </a:p>
            </p:txBody>
          </p:sp>
          <p:sp>
            <p:nvSpPr>
              <p:cNvPr id="22542" name="Text Box 26"/>
              <p:cNvSpPr txBox="1">
                <a:spLocks noChangeArrowheads="1"/>
              </p:cNvSpPr>
              <p:nvPr/>
            </p:nvSpPr>
            <p:spPr bwMode="auto">
              <a:xfrm>
                <a:off x="2468" y="1896"/>
                <a:ext cx="367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en-US" sz="1000">
                    <a:latin typeface="Calibri" pitchFamily="34" charset="0"/>
                  </a:rPr>
                  <a:t>Batang</a:t>
                </a:r>
              </a:p>
            </p:txBody>
          </p:sp>
          <p:sp>
            <p:nvSpPr>
              <p:cNvPr id="22543" name="Text Box 27"/>
              <p:cNvSpPr txBox="1">
                <a:spLocks noChangeArrowheads="1"/>
              </p:cNvSpPr>
              <p:nvPr/>
            </p:nvSpPr>
            <p:spPr bwMode="auto">
              <a:xfrm>
                <a:off x="3264" y="1920"/>
                <a:ext cx="1097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en-US" sz="1000">
                    <a:latin typeface="Calibri" pitchFamily="34" charset="0"/>
                  </a:rPr>
                  <a:t>Daun muda yang</a:t>
                </a:r>
              </a:p>
              <a:p>
                <a:pPr eaLnBrk="1" hangingPunct="1"/>
                <a:r>
                  <a:rPr lang="en-US" sz="1000">
                    <a:latin typeface="Calibri" pitchFamily="34" charset="0"/>
                  </a:rPr>
                  <a:t>Menggulung (circinatus)</a:t>
                </a:r>
              </a:p>
            </p:txBody>
          </p:sp>
          <p:sp>
            <p:nvSpPr>
              <p:cNvPr id="22544" name="Text Box 29"/>
              <p:cNvSpPr txBox="1">
                <a:spLocks noChangeArrowheads="1"/>
              </p:cNvSpPr>
              <p:nvPr/>
            </p:nvSpPr>
            <p:spPr bwMode="auto">
              <a:xfrm>
                <a:off x="3358" y="2372"/>
                <a:ext cx="337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en-US" sz="1000">
                    <a:latin typeface="Calibri" pitchFamily="34" charset="0"/>
                  </a:rPr>
                  <a:t>Rizoid</a:t>
                </a:r>
              </a:p>
            </p:txBody>
          </p:sp>
          <p:sp>
            <p:nvSpPr>
              <p:cNvPr id="22545" name="Text Box 45"/>
              <p:cNvSpPr txBox="1">
                <a:spLocks noChangeArrowheads="1"/>
              </p:cNvSpPr>
              <p:nvPr/>
            </p:nvSpPr>
            <p:spPr bwMode="auto">
              <a:xfrm>
                <a:off x="3408" y="2160"/>
                <a:ext cx="343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en-US" sz="1000">
                    <a:latin typeface="Calibri" pitchFamily="34" charset="0"/>
                  </a:rPr>
                  <a:t>Rizom</a:t>
                </a:r>
              </a:p>
            </p:txBody>
          </p:sp>
        </p:grpSp>
      </p:grpSp>
      <p:pic>
        <p:nvPicPr>
          <p:cNvPr id="22532" name="Picture 13" descr="Gb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47483647" y="2147483647"/>
            <a:ext cx="2147482688" cy="214748268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697</TotalTime>
  <Words>622</Words>
  <Application>Microsoft Office PowerPoint</Application>
  <PresentationFormat>On-screen Show (4:3)</PresentationFormat>
  <Paragraphs>129</Paragraphs>
  <Slides>23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Arial</vt:lpstr>
      <vt:lpstr>Calibri</vt:lpstr>
      <vt:lpstr>Times New Roman</vt:lpstr>
      <vt:lpstr>Wingdings</vt:lpstr>
      <vt:lpstr>Office Theme</vt:lpstr>
      <vt:lpstr>PowerPoint Presentation</vt:lpstr>
      <vt:lpstr>Tujuan Pembelajaran: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Struktur Tubuh Tumbuhan Paku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Asus</cp:lastModifiedBy>
  <cp:revision>75</cp:revision>
  <dcterms:created xsi:type="dcterms:W3CDTF">2011-12-02T08:41:22Z</dcterms:created>
  <dcterms:modified xsi:type="dcterms:W3CDTF">2021-01-06T02:02:39Z</dcterms:modified>
</cp:coreProperties>
</file>