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Lst>
  <p:sldIdLst>
    <p:sldId id="329" r:id="rId3"/>
    <p:sldId id="256" r:id="rId4"/>
    <p:sldId id="272" r:id="rId5"/>
    <p:sldId id="293" r:id="rId6"/>
    <p:sldId id="273" r:id="rId7"/>
    <p:sldId id="274" r:id="rId8"/>
    <p:sldId id="294" r:id="rId9"/>
    <p:sldId id="289" r:id="rId10"/>
    <p:sldId id="288" r:id="rId11"/>
    <p:sldId id="290" r:id="rId12"/>
    <p:sldId id="301" r:id="rId13"/>
    <p:sldId id="291" r:id="rId14"/>
    <p:sldId id="302" r:id="rId15"/>
    <p:sldId id="292" r:id="rId16"/>
    <p:sldId id="275" r:id="rId17"/>
    <p:sldId id="324" r:id="rId18"/>
    <p:sldId id="276" r:id="rId19"/>
    <p:sldId id="277" r:id="rId20"/>
    <p:sldId id="325" r:id="rId21"/>
    <p:sldId id="295" r:id="rId22"/>
    <p:sldId id="278" r:id="rId23"/>
    <p:sldId id="279" r:id="rId24"/>
    <p:sldId id="296" r:id="rId25"/>
    <p:sldId id="280" r:id="rId26"/>
    <p:sldId id="281" r:id="rId27"/>
    <p:sldId id="327" r:id="rId28"/>
    <p:sldId id="328" r:id="rId29"/>
    <p:sldId id="282" r:id="rId30"/>
    <p:sldId id="283" r:id="rId31"/>
    <p:sldId id="284" r:id="rId32"/>
    <p:sldId id="285" r:id="rId33"/>
    <p:sldId id="286" r:id="rId34"/>
    <p:sldId id="287" r:id="rId35"/>
    <p:sldId id="326" r:id="rId36"/>
    <p:sldId id="303" r:id="rId37"/>
    <p:sldId id="318" r:id="rId38"/>
    <p:sldId id="257" r:id="rId39"/>
    <p:sldId id="317" r:id="rId40"/>
    <p:sldId id="258" r:id="rId41"/>
    <p:sldId id="259" r:id="rId42"/>
    <p:sldId id="260" r:id="rId43"/>
    <p:sldId id="261" r:id="rId44"/>
    <p:sldId id="262" r:id="rId45"/>
    <p:sldId id="263" r:id="rId46"/>
    <p:sldId id="319" r:id="rId47"/>
    <p:sldId id="264" r:id="rId48"/>
    <p:sldId id="265" r:id="rId49"/>
    <p:sldId id="323" r:id="rId50"/>
    <p:sldId id="266" r:id="rId51"/>
    <p:sldId id="267" r:id="rId52"/>
    <p:sldId id="268" r:id="rId53"/>
    <p:sldId id="297" r:id="rId54"/>
    <p:sldId id="269" r:id="rId55"/>
    <p:sldId id="321" r:id="rId56"/>
    <p:sldId id="270" r:id="rId57"/>
    <p:sldId id="271" r:id="rId58"/>
    <p:sldId id="299" r:id="rId59"/>
    <p:sldId id="300" r:id="rId60"/>
    <p:sldId id="312" r:id="rId61"/>
    <p:sldId id="304" r:id="rId62"/>
    <p:sldId id="313" r:id="rId63"/>
    <p:sldId id="305" r:id="rId64"/>
    <p:sldId id="306" r:id="rId65"/>
    <p:sldId id="307" r:id="rId66"/>
    <p:sldId id="314" r:id="rId67"/>
    <p:sldId id="308" r:id="rId68"/>
    <p:sldId id="315" r:id="rId69"/>
    <p:sldId id="316" r:id="rId70"/>
    <p:sldId id="309" r:id="rId71"/>
    <p:sldId id="310" r:id="rId72"/>
    <p:sldId id="311" r:id="rId73"/>
    <p:sldId id="298"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34" autoAdjust="0"/>
    <p:restoredTop sz="94660"/>
  </p:normalViewPr>
  <p:slideViewPr>
    <p:cSldViewPr>
      <p:cViewPr>
        <p:scale>
          <a:sx n="76" d="100"/>
          <a:sy n="76" d="100"/>
        </p:scale>
        <p:origin x="-1110"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01"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2050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0DF3E3B8-08ED-4ACE-B6DB-ACC75EB69FEF}" type="slidenum">
              <a:rPr lang="en-US"/>
              <a:pPr>
                <a:defRPr/>
              </a:pPr>
              <a:t>‹#›</a:t>
            </a:fld>
            <a:endParaRPr lang="en-US"/>
          </a:p>
        </p:txBody>
      </p:sp>
    </p:spTree>
    <p:extLst>
      <p:ext uri="{BB962C8B-B14F-4D97-AF65-F5344CB8AC3E}">
        <p14:creationId xmlns:p14="http://schemas.microsoft.com/office/powerpoint/2010/main" val="354218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5C57F1F2-7F4B-4356-8546-A82151A8404E}" type="slidenum">
              <a:rPr lang="en-US"/>
              <a:pPr>
                <a:defRPr/>
              </a:pPr>
              <a:t>‹#›</a:t>
            </a:fld>
            <a:endParaRPr lang="en-US"/>
          </a:p>
        </p:txBody>
      </p:sp>
    </p:spTree>
    <p:extLst>
      <p:ext uri="{BB962C8B-B14F-4D97-AF65-F5344CB8AC3E}">
        <p14:creationId xmlns:p14="http://schemas.microsoft.com/office/powerpoint/2010/main" val="232365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AE7E4DE6-51CF-41D7-B2B9-50E5C152C1C1}" type="slidenum">
              <a:rPr lang="en-US"/>
              <a:pPr>
                <a:defRPr/>
              </a:pPr>
              <a:t>‹#›</a:t>
            </a:fld>
            <a:endParaRPr lang="en-US"/>
          </a:p>
        </p:txBody>
      </p:sp>
    </p:spTree>
    <p:extLst>
      <p:ext uri="{BB962C8B-B14F-4D97-AF65-F5344CB8AC3E}">
        <p14:creationId xmlns:p14="http://schemas.microsoft.com/office/powerpoint/2010/main" val="3620385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06CE9C-5137-4397-AD39-6BE970319B18}" type="slidenum">
              <a:rPr lang="en-US"/>
              <a:pPr>
                <a:defRPr/>
              </a:pPr>
              <a:t>‹#›</a:t>
            </a:fld>
            <a:endParaRPr lang="en-US"/>
          </a:p>
        </p:txBody>
      </p:sp>
    </p:spTree>
    <p:extLst>
      <p:ext uri="{BB962C8B-B14F-4D97-AF65-F5344CB8AC3E}">
        <p14:creationId xmlns:p14="http://schemas.microsoft.com/office/powerpoint/2010/main" val="744304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B5FEB-C0EF-460D-87D4-6ACEDAD0B574}" type="slidenum">
              <a:rPr lang="en-US"/>
              <a:pPr>
                <a:defRPr/>
              </a:pPr>
              <a:t>‹#›</a:t>
            </a:fld>
            <a:endParaRPr lang="en-US"/>
          </a:p>
        </p:txBody>
      </p:sp>
    </p:spTree>
    <p:extLst>
      <p:ext uri="{BB962C8B-B14F-4D97-AF65-F5344CB8AC3E}">
        <p14:creationId xmlns:p14="http://schemas.microsoft.com/office/powerpoint/2010/main" val="218015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E8EB59-B62A-4D2B-BF53-FBC666A15D17}" type="slidenum">
              <a:rPr lang="en-US"/>
              <a:pPr>
                <a:defRPr/>
              </a:pPr>
              <a:t>‹#›</a:t>
            </a:fld>
            <a:endParaRPr lang="en-US"/>
          </a:p>
        </p:txBody>
      </p:sp>
    </p:spTree>
    <p:extLst>
      <p:ext uri="{BB962C8B-B14F-4D97-AF65-F5344CB8AC3E}">
        <p14:creationId xmlns:p14="http://schemas.microsoft.com/office/powerpoint/2010/main" val="349754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93EAC8-249D-4992-8A07-022A43831538}" type="slidenum">
              <a:rPr lang="en-US"/>
              <a:pPr>
                <a:defRPr/>
              </a:pPr>
              <a:t>‹#›</a:t>
            </a:fld>
            <a:endParaRPr lang="en-US"/>
          </a:p>
        </p:txBody>
      </p:sp>
    </p:spTree>
    <p:extLst>
      <p:ext uri="{BB962C8B-B14F-4D97-AF65-F5344CB8AC3E}">
        <p14:creationId xmlns:p14="http://schemas.microsoft.com/office/powerpoint/2010/main" val="2934944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95E1C4-B4FD-40A3-82DF-E3E02148820E}" type="slidenum">
              <a:rPr lang="en-US"/>
              <a:pPr>
                <a:defRPr/>
              </a:pPr>
              <a:t>‹#›</a:t>
            </a:fld>
            <a:endParaRPr lang="en-US"/>
          </a:p>
        </p:txBody>
      </p:sp>
    </p:spTree>
    <p:extLst>
      <p:ext uri="{BB962C8B-B14F-4D97-AF65-F5344CB8AC3E}">
        <p14:creationId xmlns:p14="http://schemas.microsoft.com/office/powerpoint/2010/main" val="121038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C46104-44FA-4590-A32D-B57CFF1B3310}" type="slidenum">
              <a:rPr lang="en-US"/>
              <a:pPr>
                <a:defRPr/>
              </a:pPr>
              <a:t>‹#›</a:t>
            </a:fld>
            <a:endParaRPr lang="en-US"/>
          </a:p>
        </p:txBody>
      </p:sp>
    </p:spTree>
    <p:extLst>
      <p:ext uri="{BB962C8B-B14F-4D97-AF65-F5344CB8AC3E}">
        <p14:creationId xmlns:p14="http://schemas.microsoft.com/office/powerpoint/2010/main" val="1521527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A9524-31E3-443C-B060-A0D457A1FA09}" type="slidenum">
              <a:rPr lang="en-US"/>
              <a:pPr>
                <a:defRPr/>
              </a:pPr>
              <a:t>‹#›</a:t>
            </a:fld>
            <a:endParaRPr lang="en-US"/>
          </a:p>
        </p:txBody>
      </p:sp>
    </p:spTree>
    <p:extLst>
      <p:ext uri="{BB962C8B-B14F-4D97-AF65-F5344CB8AC3E}">
        <p14:creationId xmlns:p14="http://schemas.microsoft.com/office/powerpoint/2010/main" val="4217137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77191-B194-45C9-AE32-591DA8920452}" type="slidenum">
              <a:rPr lang="en-US"/>
              <a:pPr>
                <a:defRPr/>
              </a:pPr>
              <a:t>‹#›</a:t>
            </a:fld>
            <a:endParaRPr lang="en-US"/>
          </a:p>
        </p:txBody>
      </p:sp>
    </p:spTree>
    <p:extLst>
      <p:ext uri="{BB962C8B-B14F-4D97-AF65-F5344CB8AC3E}">
        <p14:creationId xmlns:p14="http://schemas.microsoft.com/office/powerpoint/2010/main" val="292060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8952976F-1F63-48C2-B95E-3D339B2BD565}" type="slidenum">
              <a:rPr lang="en-US"/>
              <a:pPr>
                <a:defRPr/>
              </a:pPr>
              <a:t>‹#›</a:t>
            </a:fld>
            <a:endParaRPr lang="en-US"/>
          </a:p>
        </p:txBody>
      </p:sp>
    </p:spTree>
    <p:extLst>
      <p:ext uri="{BB962C8B-B14F-4D97-AF65-F5344CB8AC3E}">
        <p14:creationId xmlns:p14="http://schemas.microsoft.com/office/powerpoint/2010/main" val="242947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D597E2-1795-43B4-AD62-AA3C00EE3882}" type="slidenum">
              <a:rPr lang="en-US"/>
              <a:pPr>
                <a:defRPr/>
              </a:pPr>
              <a:t>‹#›</a:t>
            </a:fld>
            <a:endParaRPr lang="en-US"/>
          </a:p>
        </p:txBody>
      </p:sp>
    </p:spTree>
    <p:extLst>
      <p:ext uri="{BB962C8B-B14F-4D97-AF65-F5344CB8AC3E}">
        <p14:creationId xmlns:p14="http://schemas.microsoft.com/office/powerpoint/2010/main" val="1163682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F80BAF-0C06-40D0-AC8A-E2DCE08BA683}" type="slidenum">
              <a:rPr lang="en-US"/>
              <a:pPr>
                <a:defRPr/>
              </a:pPr>
              <a:t>‹#›</a:t>
            </a:fld>
            <a:endParaRPr lang="en-US"/>
          </a:p>
        </p:txBody>
      </p:sp>
    </p:spTree>
    <p:extLst>
      <p:ext uri="{BB962C8B-B14F-4D97-AF65-F5344CB8AC3E}">
        <p14:creationId xmlns:p14="http://schemas.microsoft.com/office/powerpoint/2010/main" val="169641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0C1C90-FA8E-4EDD-A3F4-C963B25236C2}" type="slidenum">
              <a:rPr lang="en-US"/>
              <a:pPr>
                <a:defRPr/>
              </a:pPr>
              <a:t>‹#›</a:t>
            </a:fld>
            <a:endParaRPr lang="en-US"/>
          </a:p>
        </p:txBody>
      </p:sp>
    </p:spTree>
    <p:extLst>
      <p:ext uri="{BB962C8B-B14F-4D97-AF65-F5344CB8AC3E}">
        <p14:creationId xmlns:p14="http://schemas.microsoft.com/office/powerpoint/2010/main" val="230551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24C77FA1-86F1-419A-B00B-3EDFA9E1D710}" type="slidenum">
              <a:rPr lang="en-US"/>
              <a:pPr>
                <a:defRPr/>
              </a:pPr>
              <a:t>‹#›</a:t>
            </a:fld>
            <a:endParaRPr lang="en-US"/>
          </a:p>
        </p:txBody>
      </p:sp>
    </p:spTree>
    <p:extLst>
      <p:ext uri="{BB962C8B-B14F-4D97-AF65-F5344CB8AC3E}">
        <p14:creationId xmlns:p14="http://schemas.microsoft.com/office/powerpoint/2010/main" val="146808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1DD96BB7-30F5-4502-86F1-2EAB531B002D}" type="slidenum">
              <a:rPr lang="en-US"/>
              <a:pPr>
                <a:defRPr/>
              </a:pPr>
              <a:t>‹#›</a:t>
            </a:fld>
            <a:endParaRPr lang="en-US"/>
          </a:p>
        </p:txBody>
      </p:sp>
    </p:spTree>
    <p:extLst>
      <p:ext uri="{BB962C8B-B14F-4D97-AF65-F5344CB8AC3E}">
        <p14:creationId xmlns:p14="http://schemas.microsoft.com/office/powerpoint/2010/main" val="42824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211168D0-1013-42A2-BBDF-E86C74FF82D3}" type="slidenum">
              <a:rPr lang="en-US"/>
              <a:pPr>
                <a:defRPr/>
              </a:pPr>
              <a:t>‹#›</a:t>
            </a:fld>
            <a:endParaRPr lang="en-US"/>
          </a:p>
        </p:txBody>
      </p:sp>
    </p:spTree>
    <p:extLst>
      <p:ext uri="{BB962C8B-B14F-4D97-AF65-F5344CB8AC3E}">
        <p14:creationId xmlns:p14="http://schemas.microsoft.com/office/powerpoint/2010/main" val="78247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82CCE4AD-A69B-4CDF-B98F-D656B05431A2}" type="slidenum">
              <a:rPr lang="en-US"/>
              <a:pPr>
                <a:defRPr/>
              </a:pPr>
              <a:t>‹#›</a:t>
            </a:fld>
            <a:endParaRPr lang="en-US"/>
          </a:p>
        </p:txBody>
      </p:sp>
    </p:spTree>
    <p:extLst>
      <p:ext uri="{BB962C8B-B14F-4D97-AF65-F5344CB8AC3E}">
        <p14:creationId xmlns:p14="http://schemas.microsoft.com/office/powerpoint/2010/main" val="46308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4D04E2E5-6E18-451F-971C-616F29386AFA}" type="slidenum">
              <a:rPr lang="en-US"/>
              <a:pPr>
                <a:defRPr/>
              </a:pPr>
              <a:t>‹#›</a:t>
            </a:fld>
            <a:endParaRPr lang="en-US"/>
          </a:p>
        </p:txBody>
      </p:sp>
    </p:spTree>
    <p:extLst>
      <p:ext uri="{BB962C8B-B14F-4D97-AF65-F5344CB8AC3E}">
        <p14:creationId xmlns:p14="http://schemas.microsoft.com/office/powerpoint/2010/main" val="402550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CD45665F-857D-4157-8211-B2F9F9F88583}" type="slidenum">
              <a:rPr lang="en-US"/>
              <a:pPr>
                <a:defRPr/>
              </a:pPr>
              <a:t>‹#›</a:t>
            </a:fld>
            <a:endParaRPr lang="en-US"/>
          </a:p>
        </p:txBody>
      </p:sp>
    </p:spTree>
    <p:extLst>
      <p:ext uri="{BB962C8B-B14F-4D97-AF65-F5344CB8AC3E}">
        <p14:creationId xmlns:p14="http://schemas.microsoft.com/office/powerpoint/2010/main" val="286329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4D63983C-7583-47E6-B7AD-C7AA63CD3558}" type="slidenum">
              <a:rPr lang="en-US"/>
              <a:pPr>
                <a:defRPr/>
              </a:pPr>
              <a:t>‹#›</a:t>
            </a:fld>
            <a:endParaRPr lang="en-US"/>
          </a:p>
        </p:txBody>
      </p:sp>
    </p:spTree>
    <p:extLst>
      <p:ext uri="{BB962C8B-B14F-4D97-AF65-F5344CB8AC3E}">
        <p14:creationId xmlns:p14="http://schemas.microsoft.com/office/powerpoint/2010/main" val="424511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945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33"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7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947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947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49"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47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7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7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1948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1948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103B8561-036F-470F-8D6F-405F802A724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8"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228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228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2EDDA090-FF78-4676-8BD2-4E35D7DA18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0.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229600" cy="992188"/>
          </a:xfrm>
        </p:spPr>
        <p:txBody>
          <a:bodyPr/>
          <a:lstStyle/>
          <a:p>
            <a:pPr eaLnBrk="1" hangingPunct="1">
              <a:defRPr/>
            </a:pPr>
            <a:r>
              <a:rPr lang="en-US" dirty="0" smtClean="0"/>
              <a:t>SISTEM PENCERNAAN MAKANAN</a:t>
            </a:r>
            <a:br>
              <a:rPr lang="en-US" dirty="0" smtClean="0"/>
            </a:br>
            <a:r>
              <a:rPr lang="en-US" sz="1400" dirty="0" smtClean="0"/>
              <a:t>by</a:t>
            </a:r>
            <a:r>
              <a:rPr lang="en-US" dirty="0" smtClean="0"/>
              <a:t> </a:t>
            </a:r>
            <a:r>
              <a:rPr lang="en-US" sz="2000" dirty="0" smtClean="0">
                <a:solidFill>
                  <a:schemeClr val="tx1"/>
                </a:solidFill>
              </a:rPr>
              <a:t>HAMDANI, M. Si</a:t>
            </a:r>
          </a:p>
        </p:txBody>
      </p:sp>
      <p:pic>
        <p:nvPicPr>
          <p:cNvPr id="4099"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55675" y="2214563"/>
            <a:ext cx="6973888" cy="445135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95288" y="0"/>
            <a:ext cx="8229600" cy="836613"/>
          </a:xfrm>
        </p:spPr>
        <p:txBody>
          <a:bodyPr/>
          <a:lstStyle/>
          <a:p>
            <a:pPr eaLnBrk="1" hangingPunct="1">
              <a:defRPr/>
            </a:pPr>
            <a:r>
              <a:rPr lang="en-US" smtClean="0"/>
              <a:t>Metabolisme Karbohidrat</a:t>
            </a:r>
          </a:p>
        </p:txBody>
      </p:sp>
      <p:sp>
        <p:nvSpPr>
          <p:cNvPr id="81923" name="Rectangle 3"/>
          <p:cNvSpPr>
            <a:spLocks noGrp="1" noChangeArrowheads="1"/>
          </p:cNvSpPr>
          <p:nvPr>
            <p:ph type="body" idx="1"/>
          </p:nvPr>
        </p:nvSpPr>
        <p:spPr>
          <a:xfrm>
            <a:off x="0" y="1196975"/>
            <a:ext cx="9144000" cy="5661025"/>
          </a:xfrm>
        </p:spPr>
        <p:txBody>
          <a:bodyPr/>
          <a:lstStyle/>
          <a:p>
            <a:pPr eaLnBrk="1" hangingPunct="1">
              <a:defRPr/>
            </a:pPr>
            <a:r>
              <a:rPr lang="en-US" smtClean="0"/>
              <a:t>Karbohidrat mengalami pencernaan secara mekanis dan kimiawi.</a:t>
            </a:r>
          </a:p>
          <a:p>
            <a:pPr eaLnBrk="1" hangingPunct="1">
              <a:defRPr/>
            </a:pPr>
            <a:r>
              <a:rPr lang="en-US" smtClean="0"/>
              <a:t>Hasil pencernaan tersebut berupa monosakarida seperti glukosa, fruktosa dan galaktosa</a:t>
            </a:r>
          </a:p>
          <a:p>
            <a:pPr eaLnBrk="1" hangingPunct="1">
              <a:defRPr/>
            </a:pPr>
            <a:r>
              <a:rPr lang="en-US" smtClean="0"/>
              <a:t>Monosakarida diserap oleh darah di jonjot usus halus, selanjutnya melalui vena porta hepatica dibawa ke hati</a:t>
            </a:r>
          </a:p>
          <a:p>
            <a:pPr eaLnBrk="1" hangingPunct="1">
              <a:defRPr/>
            </a:pPr>
            <a:r>
              <a:rPr lang="en-US" smtClean="0"/>
              <a:t>Fruktosa dan galaktosa diubah menjadi glukosa agar dapat diproses dalam respirasi sel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dissolve">
                                      <p:cBhvr>
                                        <p:cTn id="7" dur="500"/>
                                        <p:tgtEl>
                                          <p:spTgt spid="8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dissolve">
                                      <p:cBhvr>
                                        <p:cTn id="12" dur="500"/>
                                        <p:tgtEl>
                                          <p:spTgt spid="819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23">
                                            <p:txEl>
                                              <p:pRg st="1" end="1"/>
                                            </p:txEl>
                                          </p:spTgt>
                                        </p:tgtEl>
                                        <p:attrNameLst>
                                          <p:attrName>style.visibility</p:attrName>
                                        </p:attrNameLst>
                                      </p:cBhvr>
                                      <p:to>
                                        <p:strVal val="visible"/>
                                      </p:to>
                                    </p:set>
                                    <p:animEffect transition="in" filter="dissolve">
                                      <p:cBhvr>
                                        <p:cTn id="17" dur="500"/>
                                        <p:tgtEl>
                                          <p:spTgt spid="819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23">
                                            <p:txEl>
                                              <p:pRg st="2" end="2"/>
                                            </p:txEl>
                                          </p:spTgt>
                                        </p:tgtEl>
                                        <p:attrNameLst>
                                          <p:attrName>style.visibility</p:attrName>
                                        </p:attrNameLst>
                                      </p:cBhvr>
                                      <p:to>
                                        <p:strVal val="visible"/>
                                      </p:to>
                                    </p:set>
                                    <p:animEffect transition="in" filter="dissolve">
                                      <p:cBhvr>
                                        <p:cTn id="22" dur="500"/>
                                        <p:tgtEl>
                                          <p:spTgt spid="819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23">
                                            <p:txEl>
                                              <p:pRg st="3" end="3"/>
                                            </p:txEl>
                                          </p:spTgt>
                                        </p:tgtEl>
                                        <p:attrNameLst>
                                          <p:attrName>style.visibility</p:attrName>
                                        </p:attrNameLst>
                                      </p:cBhvr>
                                      <p:to>
                                        <p:strVal val="visible"/>
                                      </p:to>
                                    </p:set>
                                    <p:animEffect transition="in" filter="dissolve">
                                      <p:cBhvr>
                                        <p:cTn id="27" dur="500"/>
                                        <p:tgtEl>
                                          <p:spTgt spid="81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457200" y="620713"/>
            <a:ext cx="8229600" cy="5510212"/>
          </a:xfrm>
        </p:spPr>
        <p:txBody>
          <a:bodyPr/>
          <a:lstStyle/>
          <a:p>
            <a:pPr eaLnBrk="1" hangingPunct="1">
              <a:defRPr/>
            </a:pPr>
            <a:r>
              <a:rPr lang="en-US" smtClean="0"/>
              <a:t>Di dalam hati, glukosa mengalami dua kemungkinan:</a:t>
            </a:r>
          </a:p>
          <a:p>
            <a:pPr eaLnBrk="1" hangingPunct="1">
              <a:defRPr/>
            </a:pPr>
            <a:endParaRPr lang="en-US" smtClean="0"/>
          </a:p>
          <a:p>
            <a:pPr lvl="1" eaLnBrk="1" hangingPunct="1">
              <a:defRPr/>
            </a:pPr>
            <a:r>
              <a:rPr lang="en-US" sz="3000" smtClean="0"/>
              <a:t>Beredar bersama aliran darah untuk memenuhi kebutuhan energi sel-sel tubuh.</a:t>
            </a:r>
          </a:p>
          <a:p>
            <a:pPr lvl="1" eaLnBrk="1" hangingPunct="1">
              <a:defRPr/>
            </a:pPr>
            <a:endParaRPr lang="en-US" sz="3000" smtClean="0"/>
          </a:p>
          <a:p>
            <a:pPr lvl="1" eaLnBrk="1" hangingPunct="1">
              <a:defRPr/>
            </a:pPr>
            <a:r>
              <a:rPr lang="en-US" sz="3000" smtClean="0"/>
              <a:t>Jika terdapat kelebihan akan diubah menjadi glikogen dengan bantuan hormon insulin.</a:t>
            </a:r>
          </a:p>
          <a:p>
            <a:pPr eaLnBrk="1" hangingPunct="1">
              <a:defRPr/>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dissolve">
                                      <p:cBhvr>
                                        <p:cTn id="7" dur="500"/>
                                        <p:tgtEl>
                                          <p:spTgt spid="95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235">
                                            <p:txEl>
                                              <p:pRg st="2" end="2"/>
                                            </p:txEl>
                                          </p:spTgt>
                                        </p:tgtEl>
                                        <p:attrNameLst>
                                          <p:attrName>style.visibility</p:attrName>
                                        </p:attrNameLst>
                                      </p:cBhvr>
                                      <p:to>
                                        <p:strVal val="visible"/>
                                      </p:to>
                                    </p:set>
                                    <p:animEffect transition="in" filter="dissolve">
                                      <p:cBhvr>
                                        <p:cTn id="12" dur="500"/>
                                        <p:tgtEl>
                                          <p:spTgt spid="952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5235">
                                            <p:txEl>
                                              <p:pRg st="4" end="4"/>
                                            </p:txEl>
                                          </p:spTgt>
                                        </p:tgtEl>
                                        <p:attrNameLst>
                                          <p:attrName>style.visibility</p:attrName>
                                        </p:attrNameLst>
                                      </p:cBhvr>
                                      <p:to>
                                        <p:strVal val="visible"/>
                                      </p:to>
                                    </p:set>
                                    <p:animEffect transition="in" filter="dissolve">
                                      <p:cBhvr>
                                        <p:cTn id="17" dur="500"/>
                                        <p:tgtEl>
                                          <p:spTgt spid="95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0" y="188913"/>
            <a:ext cx="5364163" cy="6669087"/>
          </a:xfrm>
        </p:spPr>
        <p:txBody>
          <a:bodyPr/>
          <a:lstStyle/>
          <a:p>
            <a:pPr marL="365125" indent="-365125" eaLnBrk="1" hangingPunct="1">
              <a:lnSpc>
                <a:spcPct val="90000"/>
              </a:lnSpc>
              <a:defRPr/>
            </a:pPr>
            <a:r>
              <a:rPr lang="en-US" smtClean="0"/>
              <a:t>Untuk menghasilkan energi, glukosa mengalami proses oksidasi yaitu:</a:t>
            </a:r>
          </a:p>
          <a:p>
            <a:pPr marL="365125" indent="-365125" eaLnBrk="1" hangingPunct="1">
              <a:lnSpc>
                <a:spcPct val="90000"/>
              </a:lnSpc>
              <a:buFont typeface="Wingdings" pitchFamily="2" charset="2"/>
              <a:buAutoNum type="arabicPeriod"/>
              <a:defRPr/>
            </a:pPr>
            <a:r>
              <a:rPr lang="en-US" smtClean="0">
                <a:solidFill>
                  <a:srgbClr val="66FF66"/>
                </a:solidFill>
              </a:rPr>
              <a:t>Glikolisis</a:t>
            </a:r>
          </a:p>
          <a:p>
            <a:pPr marL="898525" lvl="1" indent="-354013" eaLnBrk="1" hangingPunct="1">
              <a:lnSpc>
                <a:spcPct val="90000"/>
              </a:lnSpc>
              <a:defRPr/>
            </a:pPr>
            <a:r>
              <a:rPr lang="en-US" sz="3200" smtClean="0"/>
              <a:t>Glukosa diaktifkan oleh molekul ATP menjadi glukosa fosfat</a:t>
            </a:r>
          </a:p>
          <a:p>
            <a:pPr marL="898525" lvl="1" indent="-354013" eaLnBrk="1" hangingPunct="1">
              <a:lnSpc>
                <a:spcPct val="90000"/>
              </a:lnSpc>
              <a:defRPr/>
            </a:pPr>
            <a:r>
              <a:rPr lang="en-US" sz="3200" smtClean="0"/>
              <a:t>Melalui tahap-tahap proses kimia yang kompleks, glukosa fosfat diubah menjadi asam piruvat, yaitu senyawa hasil akhir glikolisis yang memiliki 3 atom karbon.</a:t>
            </a:r>
          </a:p>
        </p:txBody>
      </p:sp>
      <p:pic>
        <p:nvPicPr>
          <p:cNvPr id="82948" name="Picture 4" descr="15F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200" y="188913"/>
            <a:ext cx="3825875"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fade">
                                      <p:cBhvr>
                                        <p:cTn id="7" dur="500">
                                          <p:stCondLst>
                                            <p:cond delay="0"/>
                                          </p:stCondLst>
                                        </p:cTn>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fade">
                                      <p:cBhvr>
                                        <p:cTn id="12" dur="500">
                                          <p:stCondLst>
                                            <p:cond delay="0"/>
                                          </p:stCondLst>
                                        </p:cTn>
                                        <p:tgtEl>
                                          <p:spTgt spid="829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2948"/>
                                        </p:tgtEl>
                                        <p:attrNameLst>
                                          <p:attrName>style.visibility</p:attrName>
                                        </p:attrNameLst>
                                      </p:cBhvr>
                                      <p:to>
                                        <p:strVal val="visible"/>
                                      </p:to>
                                    </p:set>
                                    <p:animEffect transition="in" filter="checkerboard(across)">
                                      <p:cBhvr>
                                        <p:cTn id="17" dur="500"/>
                                        <p:tgtEl>
                                          <p:spTgt spid="82948"/>
                                        </p:tgtEl>
                                      </p:cBhvr>
                                    </p:animEffect>
                                  </p:childTnLst>
                                </p:cTn>
                              </p:par>
                              <p:par>
                                <p:cTn id="18" presetID="10" presetClass="entr" presetSubtype="0" fill="hold" grpId="0" nodeType="withEffect">
                                  <p:stCondLst>
                                    <p:cond delay="0"/>
                                  </p:stCondLst>
                                  <p:iterate type="lt">
                                    <p:tmPct val="10000"/>
                                  </p:iterate>
                                  <p:childTnLst>
                                    <p:set>
                                      <p:cBhvr>
                                        <p:cTn id="19" dur="1" fill="hold">
                                          <p:stCondLst>
                                            <p:cond delay="0"/>
                                          </p:stCondLst>
                                        </p:cTn>
                                        <p:tgtEl>
                                          <p:spTgt spid="82947">
                                            <p:txEl>
                                              <p:pRg st="2" end="2"/>
                                            </p:txEl>
                                          </p:spTgt>
                                        </p:tgtEl>
                                        <p:attrNameLst>
                                          <p:attrName>style.visibility</p:attrName>
                                        </p:attrNameLst>
                                      </p:cBhvr>
                                      <p:to>
                                        <p:strVal val="visible"/>
                                      </p:to>
                                    </p:set>
                                    <p:animEffect transition="in" filter="fade">
                                      <p:cBhvr>
                                        <p:cTn id="20" dur="500">
                                          <p:stCondLst>
                                            <p:cond delay="0"/>
                                          </p:stCondLst>
                                        </p:cTn>
                                        <p:tgtEl>
                                          <p:spTgt spid="82947">
                                            <p:txEl>
                                              <p:pRg st="2" end="2"/>
                                            </p:txEl>
                                          </p:spTgt>
                                        </p:tgtEl>
                                      </p:cBhvr>
                                    </p:animEffect>
                                  </p:childTnLst>
                                </p:cTn>
                              </p:par>
                              <p:par>
                                <p:cTn id="21" presetID="10" presetClass="entr" presetSubtype="0" fill="hold" grpId="0" nodeType="withEffect">
                                  <p:stCondLst>
                                    <p:cond delay="0"/>
                                  </p:stCondLst>
                                  <p:iterate type="lt">
                                    <p:tmPct val="10000"/>
                                  </p:iterate>
                                  <p:childTnLst>
                                    <p:set>
                                      <p:cBhvr>
                                        <p:cTn id="22" dur="1" fill="hold">
                                          <p:stCondLst>
                                            <p:cond delay="0"/>
                                          </p:stCondLst>
                                        </p:cTn>
                                        <p:tgtEl>
                                          <p:spTgt spid="82947">
                                            <p:txEl>
                                              <p:pRg st="3" end="3"/>
                                            </p:txEl>
                                          </p:spTgt>
                                        </p:tgtEl>
                                        <p:attrNameLst>
                                          <p:attrName>style.visibility</p:attrName>
                                        </p:attrNameLst>
                                      </p:cBhvr>
                                      <p:to>
                                        <p:strVal val="visible"/>
                                      </p:to>
                                    </p:set>
                                    <p:animEffect transition="in" filter="fade">
                                      <p:cBhvr>
                                        <p:cTn id="23" dur="500">
                                          <p:stCondLst>
                                            <p:cond delay="0"/>
                                          </p:stCondLst>
                                        </p:cTn>
                                        <p:tgtEl>
                                          <p:spTgt spid="829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0" y="188913"/>
            <a:ext cx="9144000" cy="2376487"/>
          </a:xfrm>
        </p:spPr>
        <p:txBody>
          <a:bodyPr/>
          <a:lstStyle/>
          <a:p>
            <a:pPr marL="609600" indent="-609600" eaLnBrk="1" hangingPunct="1">
              <a:lnSpc>
                <a:spcPct val="90000"/>
              </a:lnSpc>
              <a:buFont typeface="Wingdings" pitchFamily="2" charset="2"/>
              <a:buAutoNum type="arabicPeriod" startAt="2"/>
              <a:tabLst>
                <a:tab pos="898525" algn="l"/>
              </a:tabLst>
              <a:defRPr/>
            </a:pPr>
            <a:r>
              <a:rPr lang="en-US" sz="2600" smtClean="0">
                <a:solidFill>
                  <a:srgbClr val="66FF66"/>
                </a:solidFill>
              </a:rPr>
              <a:t>Daur Kreb’s</a:t>
            </a:r>
          </a:p>
          <a:p>
            <a:pPr marL="957263" lvl="1" indent="-500063" eaLnBrk="1" hangingPunct="1">
              <a:lnSpc>
                <a:spcPct val="90000"/>
              </a:lnSpc>
              <a:tabLst>
                <a:tab pos="898525" algn="l"/>
              </a:tabLst>
              <a:defRPr/>
            </a:pPr>
            <a:r>
              <a:rPr lang="en-US" sz="2600" smtClean="0"/>
              <a:t>Asam piruvat mengalami oksidasi sehingga melepaskan CO</a:t>
            </a:r>
            <a:r>
              <a:rPr lang="en-US" sz="2600" baseline="-25000" smtClean="0"/>
              <a:t>2</a:t>
            </a:r>
            <a:r>
              <a:rPr lang="en-US" sz="2600" smtClean="0"/>
              <a:t> dan asetil Ko-A.</a:t>
            </a:r>
          </a:p>
          <a:p>
            <a:pPr marL="957263" lvl="1" indent="-500063" eaLnBrk="1" hangingPunct="1">
              <a:lnSpc>
                <a:spcPct val="90000"/>
              </a:lnSpc>
              <a:tabLst>
                <a:tab pos="898525" algn="l"/>
              </a:tabLst>
              <a:defRPr/>
            </a:pPr>
            <a:r>
              <a:rPr lang="en-US" sz="2600" smtClean="0"/>
              <a:t>Asetil Ko-A mengalami oksidasi sempurna di dalam siklus asam sitrat (daur kreb’s) sehingga menghasilkan atom Hidrogen berenergi tinggi, serta membebaskan molekul CO</a:t>
            </a:r>
            <a:r>
              <a:rPr lang="en-US" sz="2600" baseline="-25000" smtClean="0"/>
              <a:t>2</a:t>
            </a:r>
            <a:endParaRPr lang="en-US" sz="2600" smtClean="0"/>
          </a:p>
        </p:txBody>
      </p:sp>
      <p:pic>
        <p:nvPicPr>
          <p:cNvPr id="96261" name="Picture 5" descr="calvin_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565400"/>
            <a:ext cx="590391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500">
                                          <p:stCondLst>
                                            <p:cond delay="0"/>
                                          </p:stCondLst>
                                        </p:cTn>
                                        <p:tgtEl>
                                          <p:spTgt spid="96259">
                                            <p:txEl>
                                              <p:pRg st="0" end="0"/>
                                            </p:txEl>
                                          </p:spTgt>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96259">
                                            <p:txEl>
                                              <p:pRg st="1" end="1"/>
                                            </p:txEl>
                                          </p:spTgt>
                                        </p:tgtEl>
                                        <p:attrNameLst>
                                          <p:attrName>style.visibility</p:attrName>
                                        </p:attrNameLst>
                                      </p:cBhvr>
                                      <p:to>
                                        <p:strVal val="visible"/>
                                      </p:to>
                                    </p:set>
                                    <p:animEffect transition="in" filter="fade">
                                      <p:cBhvr>
                                        <p:cTn id="10" dur="500">
                                          <p:stCondLst>
                                            <p:cond delay="0"/>
                                          </p:stCondLst>
                                        </p:cTn>
                                        <p:tgtEl>
                                          <p:spTgt spid="96259">
                                            <p:txEl>
                                              <p:pRg st="1" end="1"/>
                                            </p:txEl>
                                          </p:spTgt>
                                        </p:tgtEl>
                                      </p:cBhvr>
                                    </p:animEffect>
                                  </p:childTnLst>
                                </p:cTn>
                              </p:par>
                              <p:par>
                                <p:cTn id="11" presetID="10" presetClass="entr" presetSubtype="0" fill="hold" grpId="0" nodeType="withEffect">
                                  <p:stCondLst>
                                    <p:cond delay="0"/>
                                  </p:stCondLst>
                                  <p:iterate type="lt">
                                    <p:tmPct val="10000"/>
                                  </p:iterate>
                                  <p:childTnLst>
                                    <p:set>
                                      <p:cBhvr>
                                        <p:cTn id="12" dur="1" fill="hold">
                                          <p:stCondLst>
                                            <p:cond delay="0"/>
                                          </p:stCondLst>
                                        </p:cTn>
                                        <p:tgtEl>
                                          <p:spTgt spid="96259">
                                            <p:txEl>
                                              <p:pRg st="2" end="2"/>
                                            </p:txEl>
                                          </p:spTgt>
                                        </p:tgtEl>
                                        <p:attrNameLst>
                                          <p:attrName>style.visibility</p:attrName>
                                        </p:attrNameLst>
                                      </p:cBhvr>
                                      <p:to>
                                        <p:strVal val="visible"/>
                                      </p:to>
                                    </p:set>
                                    <p:animEffect transition="in" filter="fade">
                                      <p:cBhvr>
                                        <p:cTn id="13" dur="500">
                                          <p:stCondLst>
                                            <p:cond delay="0"/>
                                          </p:stCondLst>
                                        </p:cTn>
                                        <p:tgtEl>
                                          <p:spTgt spid="9625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96261"/>
                                        </p:tgtEl>
                                        <p:attrNameLst>
                                          <p:attrName>style.visibility</p:attrName>
                                        </p:attrNameLst>
                                      </p:cBhvr>
                                      <p:to>
                                        <p:strVal val="visible"/>
                                      </p:to>
                                    </p:set>
                                    <p:animEffect transition="in" filter="box(in)">
                                      <p:cBhvr>
                                        <p:cTn id="18"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0" y="260350"/>
            <a:ext cx="9144000" cy="6597650"/>
          </a:xfrm>
        </p:spPr>
        <p:txBody>
          <a:bodyPr/>
          <a:lstStyle/>
          <a:p>
            <a:pPr marL="365125" indent="-365125" eaLnBrk="1" hangingPunct="1">
              <a:lnSpc>
                <a:spcPct val="90000"/>
              </a:lnSpc>
              <a:buFont typeface="Wingdings" pitchFamily="2" charset="2"/>
              <a:buAutoNum type="arabicPeriod" startAt="3"/>
              <a:defRPr/>
            </a:pPr>
            <a:r>
              <a:rPr lang="en-US" smtClean="0">
                <a:solidFill>
                  <a:srgbClr val="66FF66"/>
                </a:solidFill>
              </a:rPr>
              <a:t>Sistem Transpor elektron</a:t>
            </a:r>
          </a:p>
          <a:p>
            <a:pPr marL="898525" lvl="1" indent="-354013" eaLnBrk="1" hangingPunct="1">
              <a:lnSpc>
                <a:spcPct val="90000"/>
              </a:lnSpc>
              <a:defRPr/>
            </a:pPr>
            <a:r>
              <a:rPr lang="en-US" sz="3200" smtClean="0"/>
              <a:t>Atom hidrogen berenergi tinggi dari siklus kreb’s aka dipisahkan menjadi proton (H</a:t>
            </a:r>
            <a:r>
              <a:rPr lang="en-US" sz="3200" baseline="30000" smtClean="0"/>
              <a:t>+</a:t>
            </a:r>
            <a:r>
              <a:rPr lang="en-US" sz="3200" smtClean="0"/>
              <a:t>) dan elektron berenergi tinggi. </a:t>
            </a:r>
          </a:p>
          <a:p>
            <a:pPr marL="898525" lvl="1" indent="-354013" eaLnBrk="1" hangingPunct="1">
              <a:lnSpc>
                <a:spcPct val="90000"/>
              </a:lnSpc>
              <a:defRPr/>
            </a:pPr>
            <a:r>
              <a:rPr lang="en-US" sz="3200" smtClean="0"/>
              <a:t>Ion H</a:t>
            </a:r>
            <a:r>
              <a:rPr lang="en-US" sz="3200" baseline="30000" smtClean="0"/>
              <a:t>+ </a:t>
            </a:r>
            <a:r>
              <a:rPr lang="en-US" sz="3200" smtClean="0"/>
              <a:t>menangkap elektron dari</a:t>
            </a:r>
            <a:r>
              <a:rPr lang="en-US" sz="3200" baseline="30000" smtClean="0"/>
              <a:t> </a:t>
            </a:r>
            <a:r>
              <a:rPr lang="en-US" sz="3200" smtClean="0"/>
              <a:t>oksigen bebas membentuk senyawa air.</a:t>
            </a:r>
          </a:p>
          <a:p>
            <a:pPr marL="898525" lvl="1" indent="-354013" eaLnBrk="1" hangingPunct="1">
              <a:lnSpc>
                <a:spcPct val="90000"/>
              </a:lnSpc>
              <a:defRPr/>
            </a:pPr>
            <a:r>
              <a:rPr lang="en-US" sz="3200" smtClean="0"/>
              <a:t>Elektron berenergi tinggi dipindahkan ke dalam molekul pembawa elektron (NAD dan FAD) untuk masuk ke dalam rantai transpor elektron dan fosforilasi oksidatif yang akhirnya menghasilkan energi berupa ATP.</a:t>
            </a:r>
          </a:p>
          <a:p>
            <a:pPr marL="898525" lvl="1" indent="-354013" eaLnBrk="1" hangingPunct="1">
              <a:lnSpc>
                <a:spcPct val="90000"/>
              </a:lnSpc>
              <a:defRPr/>
            </a:pPr>
            <a:r>
              <a:rPr lang="en-US" sz="3200" smtClean="0"/>
              <a:t>Proses ini berlangsung dengan bantuan enzim sitokrom</a:t>
            </a:r>
            <a:r>
              <a:rPr lang="en-US"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dissolve">
                                      <p:cBhvr>
                                        <p:cTn id="7" dur="5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dissolve">
                                      <p:cBhvr>
                                        <p:cTn id="12" dur="500"/>
                                        <p:tgtEl>
                                          <p:spTgt spid="83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dissolve">
                                      <p:cBhvr>
                                        <p:cTn id="17" dur="500"/>
                                        <p:tgtEl>
                                          <p:spTgt spid="839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dissolve">
                                      <p:cBhvr>
                                        <p:cTn id="22" dur="500"/>
                                        <p:tgtEl>
                                          <p:spTgt spid="839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971">
                                            <p:txEl>
                                              <p:pRg st="4" end="4"/>
                                            </p:txEl>
                                          </p:spTgt>
                                        </p:tgtEl>
                                        <p:attrNameLst>
                                          <p:attrName>style.visibility</p:attrName>
                                        </p:attrNameLst>
                                      </p:cBhvr>
                                      <p:to>
                                        <p:strVal val="visible"/>
                                      </p:to>
                                    </p:set>
                                    <p:animEffect transition="in" filter="dissolve">
                                      <p:cBhvr>
                                        <p:cTn id="27" dur="5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0"/>
            <a:ext cx="8291513" cy="908050"/>
          </a:xfrm>
        </p:spPr>
        <p:txBody>
          <a:bodyPr/>
          <a:lstStyle/>
          <a:p>
            <a:pPr eaLnBrk="1" hangingPunct="1">
              <a:defRPr/>
            </a:pPr>
            <a:r>
              <a:rPr lang="ms-MY" sz="4000" smtClean="0"/>
              <a:t>Lemak</a:t>
            </a:r>
            <a:r>
              <a:rPr lang="en-US" sz="4000" smtClean="0"/>
              <a:t> </a:t>
            </a:r>
          </a:p>
        </p:txBody>
      </p:sp>
      <p:sp>
        <p:nvSpPr>
          <p:cNvPr id="65539" name="Rectangle 3"/>
          <p:cNvSpPr>
            <a:spLocks noGrp="1" noChangeArrowheads="1"/>
          </p:cNvSpPr>
          <p:nvPr>
            <p:ph type="body" idx="1"/>
          </p:nvPr>
        </p:nvSpPr>
        <p:spPr>
          <a:xfrm>
            <a:off x="179388" y="908050"/>
            <a:ext cx="8785225" cy="5761038"/>
          </a:xfrm>
        </p:spPr>
        <p:txBody>
          <a:bodyPr/>
          <a:lstStyle/>
          <a:p>
            <a:pPr eaLnBrk="1" hangingPunct="1">
              <a:lnSpc>
                <a:spcPct val="90000"/>
              </a:lnSpc>
              <a:defRPr/>
            </a:pPr>
            <a:r>
              <a:rPr lang="ms-MY" sz="2900" smtClean="0"/>
              <a:t>Lemak adalah sumber energi yang tinggi. Satu gram lemak menghasilkan energi 9 kilokalori. </a:t>
            </a:r>
          </a:p>
          <a:p>
            <a:pPr eaLnBrk="1" hangingPunct="1">
              <a:lnSpc>
                <a:spcPct val="90000"/>
              </a:lnSpc>
              <a:defRPr/>
            </a:pPr>
            <a:r>
              <a:rPr lang="ms-MY" sz="2900" smtClean="0"/>
              <a:t>Lemak tersusun oleh unsur karbon (C), hidrogen (H), Oksigen (O), dan kadang-kadang fosfor (P) serta nitrogen (N).</a:t>
            </a:r>
          </a:p>
          <a:p>
            <a:pPr eaLnBrk="1" hangingPunct="1">
              <a:lnSpc>
                <a:spcPct val="90000"/>
              </a:lnSpc>
              <a:defRPr/>
            </a:pPr>
            <a:r>
              <a:rPr lang="ms-MY" sz="2900" smtClean="0"/>
              <a:t>Berdasarkan komposisi kimianya lemak dibedakan menjadi lemak sederhana, lemak campuran,dan derivat lemak.</a:t>
            </a:r>
          </a:p>
          <a:p>
            <a:pPr eaLnBrk="1" hangingPunct="1">
              <a:lnSpc>
                <a:spcPct val="90000"/>
              </a:lnSpc>
              <a:defRPr/>
            </a:pPr>
            <a:r>
              <a:rPr lang="pt-BR" sz="2900" smtClean="0"/>
              <a:t>Fungsi lemak adalah </a:t>
            </a:r>
            <a:r>
              <a:rPr lang="ms-MY" sz="2900" smtClean="0"/>
              <a:t>sumber energi; pelindung tubuh dari pengaruh suhu rendah; pelarut vitamin A, D, E, dan K; pelindung alat-alat tubuh yang vital (antara lain jantung, lambung), yaitu sebagai bantalan lemak; bahan penyusun hormon dan vitamin.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dissolve">
                                      <p:cBhvr>
                                        <p:cTn id="7" dur="500"/>
                                        <p:tgtEl>
                                          <p:spTgt spid="65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dissolve">
                                      <p:cBhvr>
                                        <p:cTn id="12" dur="500"/>
                                        <p:tgtEl>
                                          <p:spTgt spid="655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Effect transition="in" filter="dissolve">
                                      <p:cBhvr>
                                        <p:cTn id="17" dur="500"/>
                                        <p:tgtEl>
                                          <p:spTgt spid="655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5539">
                                            <p:txEl>
                                              <p:pRg st="2" end="2"/>
                                            </p:txEl>
                                          </p:spTgt>
                                        </p:tgtEl>
                                        <p:attrNameLst>
                                          <p:attrName>style.visibility</p:attrName>
                                        </p:attrNameLst>
                                      </p:cBhvr>
                                      <p:to>
                                        <p:strVal val="visible"/>
                                      </p:to>
                                    </p:set>
                                    <p:animEffect transition="in" filter="dissolve">
                                      <p:cBhvr>
                                        <p:cTn id="22" dur="500"/>
                                        <p:tgtEl>
                                          <p:spTgt spid="655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5539">
                                            <p:txEl>
                                              <p:pRg st="3" end="3"/>
                                            </p:txEl>
                                          </p:spTgt>
                                        </p:tgtEl>
                                        <p:attrNameLst>
                                          <p:attrName>style.visibility</p:attrName>
                                        </p:attrNameLst>
                                      </p:cBhvr>
                                      <p:to>
                                        <p:strVal val="visible"/>
                                      </p:to>
                                    </p:set>
                                    <p:animEffect transition="in" filter="dissolve">
                                      <p:cBhvr>
                                        <p:cTn id="27" dur="500"/>
                                        <p:tgtEl>
                                          <p:spTgt spid="65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250825" y="333375"/>
            <a:ext cx="8713788" cy="6264275"/>
          </a:xfrm>
        </p:spPr>
        <p:txBody>
          <a:bodyPr/>
          <a:lstStyle/>
          <a:p>
            <a:pPr eaLnBrk="1" hangingPunct="1">
              <a:defRPr/>
            </a:pPr>
            <a:r>
              <a:rPr lang="ms-MY" sz="2900" smtClean="0"/>
              <a:t>Berdasarkan ikatan kimianya, asam lemak dibedakan menjadi dua yaitu asam lemak jenuh dan asam lemak tak jenuh.</a:t>
            </a:r>
          </a:p>
          <a:p>
            <a:pPr eaLnBrk="1" hangingPunct="1">
              <a:defRPr/>
            </a:pPr>
            <a:r>
              <a:rPr lang="ms-MY" sz="2900" smtClean="0"/>
              <a:t>Berdasarkan asalnya, lemak dapat dibedakan menjadi 2 yaitu lemak nabati dan lemak hewani.</a:t>
            </a:r>
          </a:p>
          <a:p>
            <a:pPr eaLnBrk="1" hangingPunct="1">
              <a:defRPr/>
            </a:pPr>
            <a:r>
              <a:rPr lang="ms-MY" sz="2900" smtClean="0"/>
              <a:t>Lemak nabati  adalah lemak dari tumbuhan yang dapat diperoleh dari kelapa, kemiri, zaitun, berbagai tanaman kacang, dan buah avokat. </a:t>
            </a:r>
          </a:p>
          <a:p>
            <a:pPr eaLnBrk="1" hangingPunct="1">
              <a:defRPr/>
            </a:pPr>
            <a:r>
              <a:rPr lang="ms-MY" sz="2900" smtClean="0"/>
              <a:t>Lemak hewani adalah lemak dari hewan yang dapat diperoleh dari keju, lemak daging, mentega, susu, ikan basah, minyak ikan, dan telur.  </a:t>
            </a:r>
          </a:p>
          <a:p>
            <a:pPr eaLnBrk="1" hangingPunct="1">
              <a:defRPr/>
            </a:pPr>
            <a:r>
              <a:rPr lang="en-US" sz="2900" smtClean="0"/>
              <a:t>Penyerapan lemak di dalam usus halus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dissolve">
                                      <p:cBhvr>
                                        <p:cTn id="7" dur="500"/>
                                        <p:tgtEl>
                                          <p:spTgt spid="131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dissolve">
                                      <p:cBhvr>
                                        <p:cTn id="12" dur="500"/>
                                        <p:tgtEl>
                                          <p:spTgt spid="131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dissolve">
                                      <p:cBhvr>
                                        <p:cTn id="17" dur="500"/>
                                        <p:tgtEl>
                                          <p:spTgt spid="131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1075">
                                            <p:txEl>
                                              <p:pRg st="3" end="3"/>
                                            </p:txEl>
                                          </p:spTgt>
                                        </p:tgtEl>
                                        <p:attrNameLst>
                                          <p:attrName>style.visibility</p:attrName>
                                        </p:attrNameLst>
                                      </p:cBhvr>
                                      <p:to>
                                        <p:strVal val="visible"/>
                                      </p:to>
                                    </p:set>
                                    <p:animEffect transition="in" filter="dissolve">
                                      <p:cBhvr>
                                        <p:cTn id="22" dur="500"/>
                                        <p:tgtEl>
                                          <p:spTgt spid="131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1075">
                                            <p:txEl>
                                              <p:pRg st="4" end="4"/>
                                            </p:txEl>
                                          </p:spTgt>
                                        </p:tgtEl>
                                        <p:attrNameLst>
                                          <p:attrName>style.visibility</p:attrName>
                                        </p:attrNameLst>
                                      </p:cBhvr>
                                      <p:to>
                                        <p:strVal val="visible"/>
                                      </p:to>
                                    </p:set>
                                    <p:animEffect transition="in" filter="dissolve">
                                      <p:cBhvr>
                                        <p:cTn id="27" dur="500"/>
                                        <p:tgtEl>
                                          <p:spTgt spid="131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dagi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263" y="1230313"/>
            <a:ext cx="2565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3" descr="fish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205163"/>
            <a:ext cx="25923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descr="mente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228725"/>
            <a:ext cx="25241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mil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3213100"/>
            <a:ext cx="2540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6" descr="telur_cepl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5045075"/>
            <a:ext cx="25923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Rectangle 7"/>
          <p:cNvSpPr>
            <a:spLocks noChangeArrowheads="1"/>
          </p:cNvSpPr>
          <p:nvPr/>
        </p:nvSpPr>
        <p:spPr bwMode="auto">
          <a:xfrm>
            <a:off x="5364163" y="333375"/>
            <a:ext cx="2173287" cy="457200"/>
          </a:xfrm>
          <a:prstGeom prst="rect">
            <a:avLst/>
          </a:prstGeom>
          <a:noFill/>
          <a:ln w="9525">
            <a:noFill/>
            <a:miter lim="800000"/>
            <a:headEnd/>
            <a:tailEnd/>
          </a:ln>
          <a:effectLst/>
        </p:spPr>
        <p:txBody>
          <a:bodyPr wrap="none">
            <a:spAutoFit/>
          </a:bodyPr>
          <a:lstStyle/>
          <a:p>
            <a:pPr>
              <a:defRPr/>
            </a:pPr>
            <a:r>
              <a:rPr lang="ms-MY" sz="2400" b="1">
                <a:effectLst>
                  <a:outerShdw blurRad="38100" dist="38100" dir="2700000" algn="tl">
                    <a:srgbClr val="000000"/>
                  </a:outerShdw>
                </a:effectLst>
              </a:rPr>
              <a:t>Lemak Hewani</a:t>
            </a:r>
            <a:endParaRPr lang="en-US" sz="2400" b="1">
              <a:effectLst>
                <a:outerShdw blurRad="38100" dist="38100" dir="2700000" algn="tl">
                  <a:srgbClr val="000000"/>
                </a:outerShdw>
              </a:effectLst>
            </a:endParaRPr>
          </a:p>
        </p:txBody>
      </p:sp>
      <p:sp>
        <p:nvSpPr>
          <p:cNvPr id="66568" name="Rectangle 8"/>
          <p:cNvSpPr>
            <a:spLocks noChangeArrowheads="1"/>
          </p:cNvSpPr>
          <p:nvPr/>
        </p:nvSpPr>
        <p:spPr bwMode="auto">
          <a:xfrm>
            <a:off x="1100138" y="452438"/>
            <a:ext cx="1743075" cy="396875"/>
          </a:xfrm>
          <a:prstGeom prst="rect">
            <a:avLst/>
          </a:prstGeom>
          <a:noFill/>
          <a:ln w="9525">
            <a:noFill/>
            <a:miter lim="800000"/>
            <a:headEnd/>
            <a:tailEnd/>
          </a:ln>
          <a:effectLst/>
        </p:spPr>
        <p:txBody>
          <a:bodyPr wrap="none">
            <a:spAutoFit/>
          </a:bodyPr>
          <a:lstStyle/>
          <a:p>
            <a:pPr>
              <a:defRPr/>
            </a:pPr>
            <a:r>
              <a:rPr lang="ms-MY" sz="2000" b="1">
                <a:effectLst>
                  <a:outerShdw blurRad="38100" dist="38100" dir="2700000" algn="tl">
                    <a:srgbClr val="000000"/>
                  </a:outerShdw>
                </a:effectLst>
              </a:rPr>
              <a:t>Lemak Nabati</a:t>
            </a:r>
            <a:endParaRPr lang="en-US" sz="2000" b="1">
              <a:effectLst>
                <a:outerShdw blurRad="38100" dist="38100" dir="2700000" algn="tl">
                  <a:srgbClr val="000000"/>
                </a:outerShdw>
              </a:effectLst>
            </a:endParaRPr>
          </a:p>
        </p:txBody>
      </p:sp>
      <p:pic>
        <p:nvPicPr>
          <p:cNvPr id="66569" name="Picture 9" descr="kacang-tana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3097213"/>
            <a:ext cx="3097212"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0" descr="Kacang ij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800" y="1139825"/>
            <a:ext cx="30607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11" descr="kacang mera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5013325"/>
            <a:ext cx="3048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2" name="Rectangle 12"/>
          <p:cNvSpPr>
            <a:spLocks noChangeArrowheads="1"/>
          </p:cNvSpPr>
          <p:nvPr/>
        </p:nvSpPr>
        <p:spPr bwMode="auto">
          <a:xfrm>
            <a:off x="395288" y="5013325"/>
            <a:ext cx="1728787" cy="396875"/>
          </a:xfrm>
          <a:prstGeom prst="rect">
            <a:avLst/>
          </a:prstGeom>
          <a:noFill/>
          <a:ln w="9525">
            <a:noFill/>
            <a:miter lim="800000"/>
            <a:headEnd/>
            <a:tailEnd/>
          </a:ln>
          <a:effectLst/>
        </p:spPr>
        <p:txBody>
          <a:bodyPr wrap="none">
            <a:spAutoFit/>
          </a:bodyPr>
          <a:lstStyle/>
          <a:p>
            <a:pPr>
              <a:defRPr/>
            </a:pPr>
            <a:r>
              <a:rPr lang="ms-MY" sz="2000" b="1">
                <a:effectLst>
                  <a:outerShdw blurRad="38100" dist="38100" dir="2700000" algn="tl">
                    <a:srgbClr val="000000"/>
                  </a:outerShdw>
                </a:effectLst>
              </a:rPr>
              <a:t>kacang merah</a:t>
            </a:r>
            <a:endParaRPr lang="en-US" sz="2000" b="1">
              <a:effectLst>
                <a:outerShdw blurRad="38100" dist="38100" dir="2700000" algn="tl">
                  <a:srgbClr val="000000"/>
                </a:outerShdw>
              </a:effectLst>
            </a:endParaRPr>
          </a:p>
        </p:txBody>
      </p:sp>
      <p:sp>
        <p:nvSpPr>
          <p:cNvPr id="66573" name="Rectangle 13"/>
          <p:cNvSpPr>
            <a:spLocks noChangeArrowheads="1"/>
          </p:cNvSpPr>
          <p:nvPr/>
        </p:nvSpPr>
        <p:spPr bwMode="auto">
          <a:xfrm>
            <a:off x="395288" y="3141663"/>
            <a:ext cx="1644650" cy="396875"/>
          </a:xfrm>
          <a:prstGeom prst="rect">
            <a:avLst/>
          </a:prstGeom>
          <a:noFill/>
          <a:ln w="9525">
            <a:noFill/>
            <a:miter lim="800000"/>
            <a:headEnd/>
            <a:tailEnd/>
          </a:ln>
          <a:effectLst/>
        </p:spPr>
        <p:txBody>
          <a:bodyPr wrap="none">
            <a:spAutoFit/>
          </a:bodyPr>
          <a:lstStyle/>
          <a:p>
            <a:pPr>
              <a:defRPr/>
            </a:pPr>
            <a:r>
              <a:rPr lang="ms-MY" sz="2000" b="1">
                <a:effectLst>
                  <a:outerShdw blurRad="38100" dist="38100" dir="2700000" algn="tl">
                    <a:srgbClr val="000000"/>
                  </a:outerShdw>
                </a:effectLst>
              </a:rPr>
              <a:t>kacang tanah</a:t>
            </a:r>
            <a:endParaRPr lang="en-US" sz="2000" b="1">
              <a:effectLst>
                <a:outerShdw blurRad="38100" dist="38100" dir="2700000" algn="tl">
                  <a:srgbClr val="000000"/>
                </a:outerShdw>
              </a:effectLst>
            </a:endParaRPr>
          </a:p>
        </p:txBody>
      </p:sp>
      <p:sp>
        <p:nvSpPr>
          <p:cNvPr id="66574" name="Rectangle 14"/>
          <p:cNvSpPr>
            <a:spLocks noChangeArrowheads="1"/>
          </p:cNvSpPr>
          <p:nvPr/>
        </p:nvSpPr>
        <p:spPr bwMode="auto">
          <a:xfrm>
            <a:off x="3851275" y="4581525"/>
            <a:ext cx="863600" cy="396875"/>
          </a:xfrm>
          <a:prstGeom prst="rect">
            <a:avLst/>
          </a:prstGeom>
          <a:noFill/>
          <a:ln w="9525">
            <a:noFill/>
            <a:miter lim="800000"/>
            <a:headEnd/>
            <a:tailEnd/>
          </a:ln>
          <a:effectLst/>
        </p:spPr>
        <p:txBody>
          <a:bodyPr>
            <a:spAutoFit/>
          </a:bodyPr>
          <a:lstStyle/>
          <a:p>
            <a:pPr>
              <a:defRPr/>
            </a:pPr>
            <a:r>
              <a:rPr lang="ms-MY" sz="2000">
                <a:effectLst>
                  <a:outerShdw blurRad="38100" dist="38100" dir="2700000" algn="tl">
                    <a:srgbClr val="000000"/>
                  </a:outerShdw>
                </a:effectLst>
              </a:rPr>
              <a:t>Ikan</a:t>
            </a:r>
            <a:endParaRPr lang="en-US" sz="2000">
              <a:effectLst>
                <a:outerShdw blurRad="38100" dist="38100" dir="2700000" algn="tl">
                  <a:srgbClr val="000000"/>
                </a:outerShdw>
              </a:effectLst>
            </a:endParaRPr>
          </a:p>
        </p:txBody>
      </p:sp>
      <p:sp>
        <p:nvSpPr>
          <p:cNvPr id="66575" name="Rectangle 15"/>
          <p:cNvSpPr>
            <a:spLocks noChangeArrowheads="1"/>
          </p:cNvSpPr>
          <p:nvPr/>
        </p:nvSpPr>
        <p:spPr bwMode="auto">
          <a:xfrm>
            <a:off x="3924300" y="1268413"/>
            <a:ext cx="960438" cy="396875"/>
          </a:xfrm>
          <a:prstGeom prst="rect">
            <a:avLst/>
          </a:prstGeom>
          <a:noFill/>
          <a:ln w="9525">
            <a:noFill/>
            <a:miter lim="800000"/>
            <a:headEnd/>
            <a:tailEnd/>
          </a:ln>
          <a:effectLst/>
        </p:spPr>
        <p:txBody>
          <a:bodyPr wrap="none">
            <a:spAutoFit/>
          </a:bodyPr>
          <a:lstStyle/>
          <a:p>
            <a:pPr>
              <a:defRPr/>
            </a:pPr>
            <a:r>
              <a:rPr lang="ms-MY" sz="2000" b="1">
                <a:solidFill>
                  <a:srgbClr val="000000"/>
                </a:solidFill>
                <a:effectLst>
                  <a:outerShdw blurRad="38100" dist="38100" dir="2700000" algn="tl">
                    <a:srgbClr val="FFFFFF"/>
                  </a:outerShdw>
                </a:effectLst>
              </a:rPr>
              <a:t>Daging</a:t>
            </a:r>
            <a:endParaRPr lang="en-US" sz="2000" b="1">
              <a:solidFill>
                <a:srgbClr val="000000"/>
              </a:solidFill>
              <a:effectLst>
                <a:outerShdw blurRad="38100" dist="38100" dir="2700000" algn="tl">
                  <a:srgbClr val="FFFFFF"/>
                </a:outerShdw>
              </a:effectLst>
            </a:endParaRPr>
          </a:p>
        </p:txBody>
      </p:sp>
      <p:sp>
        <p:nvSpPr>
          <p:cNvPr id="66576" name="Rectangle 16"/>
          <p:cNvSpPr>
            <a:spLocks noChangeArrowheads="1"/>
          </p:cNvSpPr>
          <p:nvPr/>
        </p:nvSpPr>
        <p:spPr bwMode="auto">
          <a:xfrm>
            <a:off x="468313" y="1196975"/>
            <a:ext cx="1587500" cy="396875"/>
          </a:xfrm>
          <a:prstGeom prst="rect">
            <a:avLst/>
          </a:prstGeom>
          <a:noFill/>
          <a:ln w="9525">
            <a:noFill/>
            <a:miter lim="800000"/>
            <a:headEnd/>
            <a:tailEnd/>
          </a:ln>
          <a:effectLst/>
        </p:spPr>
        <p:txBody>
          <a:bodyPr wrap="none">
            <a:spAutoFit/>
          </a:bodyPr>
          <a:lstStyle/>
          <a:p>
            <a:pPr>
              <a:defRPr/>
            </a:pPr>
            <a:r>
              <a:rPr lang="ms-MY" sz="2000" b="1">
                <a:effectLst>
                  <a:outerShdw blurRad="38100" dist="38100" dir="2700000" algn="tl">
                    <a:srgbClr val="000000"/>
                  </a:outerShdw>
                </a:effectLst>
              </a:rPr>
              <a:t>kacang hijau</a:t>
            </a:r>
            <a:endParaRPr lang="en-US" sz="2000" b="1">
              <a:effectLst>
                <a:outerShdw blurRad="38100" dist="38100" dir="2700000" algn="tl">
                  <a:srgbClr val="000000"/>
                </a:outerShdw>
              </a:effectLst>
            </a:endParaRPr>
          </a:p>
        </p:txBody>
      </p:sp>
      <p:sp>
        <p:nvSpPr>
          <p:cNvPr id="66577" name="Rectangle 17"/>
          <p:cNvSpPr>
            <a:spLocks noChangeArrowheads="1"/>
          </p:cNvSpPr>
          <p:nvPr/>
        </p:nvSpPr>
        <p:spPr bwMode="auto">
          <a:xfrm>
            <a:off x="3851275" y="5013325"/>
            <a:ext cx="704850" cy="396875"/>
          </a:xfrm>
          <a:prstGeom prst="rect">
            <a:avLst/>
          </a:prstGeom>
          <a:noFill/>
          <a:ln w="9525">
            <a:noFill/>
            <a:miter lim="800000"/>
            <a:headEnd/>
            <a:tailEnd/>
          </a:ln>
          <a:effectLst/>
        </p:spPr>
        <p:txBody>
          <a:bodyPr wrap="none">
            <a:spAutoFit/>
          </a:bodyPr>
          <a:lstStyle/>
          <a:p>
            <a:pPr>
              <a:defRPr/>
            </a:pPr>
            <a:r>
              <a:rPr lang="ms-MY" sz="2000" b="1">
                <a:solidFill>
                  <a:srgbClr val="000000"/>
                </a:solidFill>
                <a:effectLst>
                  <a:outerShdw blurRad="38100" dist="38100" dir="2700000" algn="tl">
                    <a:srgbClr val="FFFFFF"/>
                  </a:outerShdw>
                </a:effectLst>
              </a:rPr>
              <a:t>telur</a:t>
            </a:r>
            <a:endParaRPr lang="en-US" sz="2000" b="1">
              <a:solidFill>
                <a:srgbClr val="000000"/>
              </a:solidFill>
              <a:effectLst>
                <a:outerShdw blurRad="38100" dist="38100" dir="2700000" algn="tl">
                  <a:srgbClr val="FFFFFF"/>
                </a:outerShdw>
              </a:effectLst>
            </a:endParaRPr>
          </a:p>
        </p:txBody>
      </p:sp>
      <p:sp>
        <p:nvSpPr>
          <p:cNvPr id="66578" name="Rectangle 18"/>
          <p:cNvSpPr>
            <a:spLocks noChangeArrowheads="1"/>
          </p:cNvSpPr>
          <p:nvPr/>
        </p:nvSpPr>
        <p:spPr bwMode="auto">
          <a:xfrm>
            <a:off x="6443663" y="1196975"/>
            <a:ext cx="1100137" cy="396875"/>
          </a:xfrm>
          <a:prstGeom prst="rect">
            <a:avLst/>
          </a:prstGeom>
          <a:noFill/>
          <a:ln w="9525">
            <a:noFill/>
            <a:miter lim="800000"/>
            <a:headEnd/>
            <a:tailEnd/>
          </a:ln>
          <a:effectLst/>
        </p:spPr>
        <p:txBody>
          <a:bodyPr wrap="none">
            <a:spAutoFit/>
          </a:bodyPr>
          <a:lstStyle/>
          <a:p>
            <a:pPr>
              <a:defRPr/>
            </a:pPr>
            <a:r>
              <a:rPr lang="ms-MY" sz="2000" b="1">
                <a:effectLst>
                  <a:outerShdw blurRad="38100" dist="38100" dir="2700000" algn="tl">
                    <a:srgbClr val="000000"/>
                  </a:outerShdw>
                </a:effectLst>
              </a:rPr>
              <a:t>mentega</a:t>
            </a:r>
            <a:endParaRPr lang="en-US" sz="2000" b="1">
              <a:effectLst>
                <a:outerShdw blurRad="38100" dist="38100" dir="2700000" algn="tl">
                  <a:srgbClr val="000000"/>
                </a:outerShdw>
              </a:effectLst>
            </a:endParaRPr>
          </a:p>
        </p:txBody>
      </p:sp>
      <p:sp>
        <p:nvSpPr>
          <p:cNvPr id="66579" name="Rectangle 19"/>
          <p:cNvSpPr>
            <a:spLocks noChangeArrowheads="1"/>
          </p:cNvSpPr>
          <p:nvPr/>
        </p:nvSpPr>
        <p:spPr bwMode="auto">
          <a:xfrm>
            <a:off x="6516688" y="3213100"/>
            <a:ext cx="663575" cy="396875"/>
          </a:xfrm>
          <a:prstGeom prst="rect">
            <a:avLst/>
          </a:prstGeom>
          <a:noFill/>
          <a:ln w="9525">
            <a:noFill/>
            <a:miter lim="800000"/>
            <a:headEnd/>
            <a:tailEnd/>
          </a:ln>
          <a:effectLst/>
        </p:spPr>
        <p:txBody>
          <a:bodyPr wrap="none">
            <a:spAutoFit/>
          </a:bodyPr>
          <a:lstStyle/>
          <a:p>
            <a:pPr>
              <a:defRPr/>
            </a:pPr>
            <a:r>
              <a:rPr lang="ms-MY" sz="2000" b="1">
                <a:solidFill>
                  <a:srgbClr val="000000"/>
                </a:solidFill>
                <a:effectLst>
                  <a:outerShdw blurRad="38100" dist="38100" dir="2700000" algn="tl">
                    <a:srgbClr val="FFFFFF"/>
                  </a:outerShdw>
                </a:effectLst>
              </a:rPr>
              <a:t>susu</a:t>
            </a:r>
            <a:endParaRPr lang="en-US" sz="2000" b="1">
              <a:solidFill>
                <a:srgbClr val="000000"/>
              </a:solidFill>
              <a:effectLst>
                <a:outerShdw blurRad="38100" dist="38100" dir="2700000" algn="tl">
                  <a:srgbClr val="FFFFFF"/>
                </a:outerShdw>
              </a:effectLst>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6571"/>
                                        </p:tgtEl>
                                        <p:attrNameLst>
                                          <p:attrName>style.visibility</p:attrName>
                                        </p:attrNameLst>
                                      </p:cBhvr>
                                      <p:to>
                                        <p:strVal val="visible"/>
                                      </p:to>
                                    </p:set>
                                    <p:anim calcmode="lin" valueType="num">
                                      <p:cBhvr>
                                        <p:cTn id="7" dur="1000" fill="hold"/>
                                        <p:tgtEl>
                                          <p:spTgt spid="66571"/>
                                        </p:tgtEl>
                                        <p:attrNameLst>
                                          <p:attrName>ppt_w</p:attrName>
                                        </p:attrNameLst>
                                      </p:cBhvr>
                                      <p:tavLst>
                                        <p:tav tm="0">
                                          <p:val>
                                            <p:strVal val="#ppt_w*0.70"/>
                                          </p:val>
                                        </p:tav>
                                        <p:tav tm="100000">
                                          <p:val>
                                            <p:strVal val="#ppt_w"/>
                                          </p:val>
                                        </p:tav>
                                      </p:tavLst>
                                    </p:anim>
                                    <p:anim calcmode="lin" valueType="num">
                                      <p:cBhvr>
                                        <p:cTn id="8" dur="1000" fill="hold"/>
                                        <p:tgtEl>
                                          <p:spTgt spid="66571"/>
                                        </p:tgtEl>
                                        <p:attrNameLst>
                                          <p:attrName>ppt_h</p:attrName>
                                        </p:attrNameLst>
                                      </p:cBhvr>
                                      <p:tavLst>
                                        <p:tav tm="0">
                                          <p:val>
                                            <p:strVal val="#ppt_h"/>
                                          </p:val>
                                        </p:tav>
                                        <p:tav tm="100000">
                                          <p:val>
                                            <p:strVal val="#ppt_h"/>
                                          </p:val>
                                        </p:tav>
                                      </p:tavLst>
                                    </p:anim>
                                    <p:animEffect transition="in" filter="fade">
                                      <p:cBhvr>
                                        <p:cTn id="9" dur="1000"/>
                                        <p:tgtEl>
                                          <p:spTgt spid="6657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6572"/>
                                        </p:tgtEl>
                                        <p:attrNameLst>
                                          <p:attrName>style.visibility</p:attrName>
                                        </p:attrNameLst>
                                      </p:cBhvr>
                                      <p:to>
                                        <p:strVal val="visible"/>
                                      </p:to>
                                    </p:set>
                                    <p:anim calcmode="lin" valueType="num">
                                      <p:cBhvr>
                                        <p:cTn id="12" dur="1000" fill="hold"/>
                                        <p:tgtEl>
                                          <p:spTgt spid="66572"/>
                                        </p:tgtEl>
                                        <p:attrNameLst>
                                          <p:attrName>ppt_w</p:attrName>
                                        </p:attrNameLst>
                                      </p:cBhvr>
                                      <p:tavLst>
                                        <p:tav tm="0">
                                          <p:val>
                                            <p:strVal val="#ppt_w*0.70"/>
                                          </p:val>
                                        </p:tav>
                                        <p:tav tm="100000">
                                          <p:val>
                                            <p:strVal val="#ppt_w"/>
                                          </p:val>
                                        </p:tav>
                                      </p:tavLst>
                                    </p:anim>
                                    <p:anim calcmode="lin" valueType="num">
                                      <p:cBhvr>
                                        <p:cTn id="13" dur="1000" fill="hold"/>
                                        <p:tgtEl>
                                          <p:spTgt spid="66572"/>
                                        </p:tgtEl>
                                        <p:attrNameLst>
                                          <p:attrName>ppt_h</p:attrName>
                                        </p:attrNameLst>
                                      </p:cBhvr>
                                      <p:tavLst>
                                        <p:tav tm="0">
                                          <p:val>
                                            <p:strVal val="#ppt_h"/>
                                          </p:val>
                                        </p:tav>
                                        <p:tav tm="100000">
                                          <p:val>
                                            <p:strVal val="#ppt_h"/>
                                          </p:val>
                                        </p:tav>
                                      </p:tavLst>
                                    </p:anim>
                                    <p:animEffect transition="in" filter="fade">
                                      <p:cBhvr>
                                        <p:cTn id="14" dur="1000"/>
                                        <p:tgtEl>
                                          <p:spTgt spid="66572"/>
                                        </p:tgtEl>
                                      </p:cBhvr>
                                    </p:animEffect>
                                  </p:childTnLst>
                                </p:cTn>
                              </p:par>
                              <p:par>
                                <p:cTn id="15" presetID="55" presetClass="entr" presetSubtype="0" fill="hold" nodeType="withEffect">
                                  <p:stCondLst>
                                    <p:cond delay="0"/>
                                  </p:stCondLst>
                                  <p:childTnLst>
                                    <p:set>
                                      <p:cBhvr>
                                        <p:cTn id="16" dur="1" fill="hold">
                                          <p:stCondLst>
                                            <p:cond delay="0"/>
                                          </p:stCondLst>
                                        </p:cTn>
                                        <p:tgtEl>
                                          <p:spTgt spid="66569"/>
                                        </p:tgtEl>
                                        <p:attrNameLst>
                                          <p:attrName>style.visibility</p:attrName>
                                        </p:attrNameLst>
                                      </p:cBhvr>
                                      <p:to>
                                        <p:strVal val="visible"/>
                                      </p:to>
                                    </p:set>
                                    <p:anim calcmode="lin" valueType="num">
                                      <p:cBhvr>
                                        <p:cTn id="17" dur="1000" fill="hold"/>
                                        <p:tgtEl>
                                          <p:spTgt spid="66569"/>
                                        </p:tgtEl>
                                        <p:attrNameLst>
                                          <p:attrName>ppt_w</p:attrName>
                                        </p:attrNameLst>
                                      </p:cBhvr>
                                      <p:tavLst>
                                        <p:tav tm="0">
                                          <p:val>
                                            <p:strVal val="#ppt_w*0.70"/>
                                          </p:val>
                                        </p:tav>
                                        <p:tav tm="100000">
                                          <p:val>
                                            <p:strVal val="#ppt_w"/>
                                          </p:val>
                                        </p:tav>
                                      </p:tavLst>
                                    </p:anim>
                                    <p:anim calcmode="lin" valueType="num">
                                      <p:cBhvr>
                                        <p:cTn id="18" dur="1000" fill="hold"/>
                                        <p:tgtEl>
                                          <p:spTgt spid="66569"/>
                                        </p:tgtEl>
                                        <p:attrNameLst>
                                          <p:attrName>ppt_h</p:attrName>
                                        </p:attrNameLst>
                                      </p:cBhvr>
                                      <p:tavLst>
                                        <p:tav tm="0">
                                          <p:val>
                                            <p:strVal val="#ppt_h"/>
                                          </p:val>
                                        </p:tav>
                                        <p:tav tm="100000">
                                          <p:val>
                                            <p:strVal val="#ppt_h"/>
                                          </p:val>
                                        </p:tav>
                                      </p:tavLst>
                                    </p:anim>
                                    <p:animEffect transition="in" filter="fade">
                                      <p:cBhvr>
                                        <p:cTn id="19" dur="1000"/>
                                        <p:tgtEl>
                                          <p:spTgt spid="66569"/>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6573"/>
                                        </p:tgtEl>
                                        <p:attrNameLst>
                                          <p:attrName>style.visibility</p:attrName>
                                        </p:attrNameLst>
                                      </p:cBhvr>
                                      <p:to>
                                        <p:strVal val="visible"/>
                                      </p:to>
                                    </p:set>
                                    <p:anim calcmode="lin" valueType="num">
                                      <p:cBhvr>
                                        <p:cTn id="22" dur="1000" fill="hold"/>
                                        <p:tgtEl>
                                          <p:spTgt spid="66573"/>
                                        </p:tgtEl>
                                        <p:attrNameLst>
                                          <p:attrName>ppt_w</p:attrName>
                                        </p:attrNameLst>
                                      </p:cBhvr>
                                      <p:tavLst>
                                        <p:tav tm="0">
                                          <p:val>
                                            <p:strVal val="#ppt_w*0.70"/>
                                          </p:val>
                                        </p:tav>
                                        <p:tav tm="100000">
                                          <p:val>
                                            <p:strVal val="#ppt_w"/>
                                          </p:val>
                                        </p:tav>
                                      </p:tavLst>
                                    </p:anim>
                                    <p:anim calcmode="lin" valueType="num">
                                      <p:cBhvr>
                                        <p:cTn id="23" dur="1000" fill="hold"/>
                                        <p:tgtEl>
                                          <p:spTgt spid="66573"/>
                                        </p:tgtEl>
                                        <p:attrNameLst>
                                          <p:attrName>ppt_h</p:attrName>
                                        </p:attrNameLst>
                                      </p:cBhvr>
                                      <p:tavLst>
                                        <p:tav tm="0">
                                          <p:val>
                                            <p:strVal val="#ppt_h"/>
                                          </p:val>
                                        </p:tav>
                                        <p:tav tm="100000">
                                          <p:val>
                                            <p:strVal val="#ppt_h"/>
                                          </p:val>
                                        </p:tav>
                                      </p:tavLst>
                                    </p:anim>
                                    <p:animEffect transition="in" filter="fade">
                                      <p:cBhvr>
                                        <p:cTn id="24" dur="1000"/>
                                        <p:tgtEl>
                                          <p:spTgt spid="66573"/>
                                        </p:tgtEl>
                                      </p:cBhvr>
                                    </p:animEffect>
                                  </p:childTnLst>
                                </p:cTn>
                              </p:par>
                              <p:par>
                                <p:cTn id="25" presetID="55" presetClass="entr" presetSubtype="0" fill="hold" nodeType="withEffect">
                                  <p:stCondLst>
                                    <p:cond delay="0"/>
                                  </p:stCondLst>
                                  <p:childTnLst>
                                    <p:set>
                                      <p:cBhvr>
                                        <p:cTn id="26" dur="1" fill="hold">
                                          <p:stCondLst>
                                            <p:cond delay="0"/>
                                          </p:stCondLst>
                                        </p:cTn>
                                        <p:tgtEl>
                                          <p:spTgt spid="66570"/>
                                        </p:tgtEl>
                                        <p:attrNameLst>
                                          <p:attrName>style.visibility</p:attrName>
                                        </p:attrNameLst>
                                      </p:cBhvr>
                                      <p:to>
                                        <p:strVal val="visible"/>
                                      </p:to>
                                    </p:set>
                                    <p:anim calcmode="lin" valueType="num">
                                      <p:cBhvr>
                                        <p:cTn id="27" dur="1000" fill="hold"/>
                                        <p:tgtEl>
                                          <p:spTgt spid="66570"/>
                                        </p:tgtEl>
                                        <p:attrNameLst>
                                          <p:attrName>ppt_w</p:attrName>
                                        </p:attrNameLst>
                                      </p:cBhvr>
                                      <p:tavLst>
                                        <p:tav tm="0">
                                          <p:val>
                                            <p:strVal val="#ppt_w*0.70"/>
                                          </p:val>
                                        </p:tav>
                                        <p:tav tm="100000">
                                          <p:val>
                                            <p:strVal val="#ppt_w"/>
                                          </p:val>
                                        </p:tav>
                                      </p:tavLst>
                                    </p:anim>
                                    <p:anim calcmode="lin" valueType="num">
                                      <p:cBhvr>
                                        <p:cTn id="28" dur="1000" fill="hold"/>
                                        <p:tgtEl>
                                          <p:spTgt spid="66570"/>
                                        </p:tgtEl>
                                        <p:attrNameLst>
                                          <p:attrName>ppt_h</p:attrName>
                                        </p:attrNameLst>
                                      </p:cBhvr>
                                      <p:tavLst>
                                        <p:tav tm="0">
                                          <p:val>
                                            <p:strVal val="#ppt_h"/>
                                          </p:val>
                                        </p:tav>
                                        <p:tav tm="100000">
                                          <p:val>
                                            <p:strVal val="#ppt_h"/>
                                          </p:val>
                                        </p:tav>
                                      </p:tavLst>
                                    </p:anim>
                                    <p:animEffect transition="in" filter="fade">
                                      <p:cBhvr>
                                        <p:cTn id="29" dur="1000"/>
                                        <p:tgtEl>
                                          <p:spTgt spid="6657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66576"/>
                                        </p:tgtEl>
                                        <p:attrNameLst>
                                          <p:attrName>style.visibility</p:attrName>
                                        </p:attrNameLst>
                                      </p:cBhvr>
                                      <p:to>
                                        <p:strVal val="visible"/>
                                      </p:to>
                                    </p:set>
                                    <p:anim calcmode="lin" valueType="num">
                                      <p:cBhvr>
                                        <p:cTn id="32" dur="1000" fill="hold"/>
                                        <p:tgtEl>
                                          <p:spTgt spid="66576"/>
                                        </p:tgtEl>
                                        <p:attrNameLst>
                                          <p:attrName>ppt_w</p:attrName>
                                        </p:attrNameLst>
                                      </p:cBhvr>
                                      <p:tavLst>
                                        <p:tav tm="0">
                                          <p:val>
                                            <p:strVal val="#ppt_w*0.70"/>
                                          </p:val>
                                        </p:tav>
                                        <p:tav tm="100000">
                                          <p:val>
                                            <p:strVal val="#ppt_w"/>
                                          </p:val>
                                        </p:tav>
                                      </p:tavLst>
                                    </p:anim>
                                    <p:anim calcmode="lin" valueType="num">
                                      <p:cBhvr>
                                        <p:cTn id="33" dur="1000" fill="hold"/>
                                        <p:tgtEl>
                                          <p:spTgt spid="66576"/>
                                        </p:tgtEl>
                                        <p:attrNameLst>
                                          <p:attrName>ppt_h</p:attrName>
                                        </p:attrNameLst>
                                      </p:cBhvr>
                                      <p:tavLst>
                                        <p:tav tm="0">
                                          <p:val>
                                            <p:strVal val="#ppt_h"/>
                                          </p:val>
                                        </p:tav>
                                        <p:tav tm="100000">
                                          <p:val>
                                            <p:strVal val="#ppt_h"/>
                                          </p:val>
                                        </p:tav>
                                      </p:tavLst>
                                    </p:anim>
                                    <p:animEffect transition="in" filter="fade">
                                      <p:cBhvr>
                                        <p:cTn id="34" dur="1000"/>
                                        <p:tgtEl>
                                          <p:spTgt spid="6657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66568"/>
                                        </p:tgtEl>
                                        <p:attrNameLst>
                                          <p:attrName>style.visibility</p:attrName>
                                        </p:attrNameLst>
                                      </p:cBhvr>
                                      <p:to>
                                        <p:strVal val="visible"/>
                                      </p:to>
                                    </p:set>
                                    <p:anim calcmode="lin" valueType="num">
                                      <p:cBhvr>
                                        <p:cTn id="37" dur="1000" fill="hold"/>
                                        <p:tgtEl>
                                          <p:spTgt spid="66568"/>
                                        </p:tgtEl>
                                        <p:attrNameLst>
                                          <p:attrName>ppt_w</p:attrName>
                                        </p:attrNameLst>
                                      </p:cBhvr>
                                      <p:tavLst>
                                        <p:tav tm="0">
                                          <p:val>
                                            <p:strVal val="#ppt_w*0.70"/>
                                          </p:val>
                                        </p:tav>
                                        <p:tav tm="100000">
                                          <p:val>
                                            <p:strVal val="#ppt_w"/>
                                          </p:val>
                                        </p:tav>
                                      </p:tavLst>
                                    </p:anim>
                                    <p:anim calcmode="lin" valueType="num">
                                      <p:cBhvr>
                                        <p:cTn id="38" dur="1000" fill="hold"/>
                                        <p:tgtEl>
                                          <p:spTgt spid="66568"/>
                                        </p:tgtEl>
                                        <p:attrNameLst>
                                          <p:attrName>ppt_h</p:attrName>
                                        </p:attrNameLst>
                                      </p:cBhvr>
                                      <p:tavLst>
                                        <p:tav tm="0">
                                          <p:val>
                                            <p:strVal val="#ppt_h"/>
                                          </p:val>
                                        </p:tav>
                                        <p:tav tm="100000">
                                          <p:val>
                                            <p:strVal val="#ppt_h"/>
                                          </p:val>
                                        </p:tav>
                                      </p:tavLst>
                                    </p:anim>
                                    <p:animEffect transition="in" filter="fade">
                                      <p:cBhvr>
                                        <p:cTn id="39" dur="1000"/>
                                        <p:tgtEl>
                                          <p:spTgt spid="6656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66562"/>
                                        </p:tgtEl>
                                        <p:attrNameLst>
                                          <p:attrName>style.visibility</p:attrName>
                                        </p:attrNameLst>
                                      </p:cBhvr>
                                      <p:to>
                                        <p:strVal val="visible"/>
                                      </p:to>
                                    </p:set>
                                    <p:animEffect transition="in" filter="dissolve">
                                      <p:cBhvr>
                                        <p:cTn id="44" dur="500"/>
                                        <p:tgtEl>
                                          <p:spTgt spid="6656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6567"/>
                                        </p:tgtEl>
                                        <p:attrNameLst>
                                          <p:attrName>style.visibility</p:attrName>
                                        </p:attrNameLst>
                                      </p:cBhvr>
                                      <p:to>
                                        <p:strVal val="visible"/>
                                      </p:to>
                                    </p:set>
                                    <p:animEffect transition="in" filter="dissolve">
                                      <p:cBhvr>
                                        <p:cTn id="47" dur="500"/>
                                        <p:tgtEl>
                                          <p:spTgt spid="66567"/>
                                        </p:tgtEl>
                                      </p:cBhvr>
                                    </p:animEffect>
                                  </p:childTnLst>
                                </p:cTn>
                              </p:par>
                              <p:par>
                                <p:cTn id="48" presetID="9" presetClass="entr" presetSubtype="0" fill="hold" nodeType="withEffect">
                                  <p:stCondLst>
                                    <p:cond delay="0"/>
                                  </p:stCondLst>
                                  <p:childTnLst>
                                    <p:set>
                                      <p:cBhvr>
                                        <p:cTn id="49" dur="1" fill="hold">
                                          <p:stCondLst>
                                            <p:cond delay="0"/>
                                          </p:stCondLst>
                                        </p:cTn>
                                        <p:tgtEl>
                                          <p:spTgt spid="66564"/>
                                        </p:tgtEl>
                                        <p:attrNameLst>
                                          <p:attrName>style.visibility</p:attrName>
                                        </p:attrNameLst>
                                      </p:cBhvr>
                                      <p:to>
                                        <p:strVal val="visible"/>
                                      </p:to>
                                    </p:set>
                                    <p:animEffect transition="in" filter="dissolve">
                                      <p:cBhvr>
                                        <p:cTn id="50" dur="500"/>
                                        <p:tgtEl>
                                          <p:spTgt spid="6656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66578"/>
                                        </p:tgtEl>
                                        <p:attrNameLst>
                                          <p:attrName>style.visibility</p:attrName>
                                        </p:attrNameLst>
                                      </p:cBhvr>
                                      <p:to>
                                        <p:strVal val="visible"/>
                                      </p:to>
                                    </p:set>
                                    <p:animEffect transition="in" filter="dissolve">
                                      <p:cBhvr>
                                        <p:cTn id="53" dur="500"/>
                                        <p:tgtEl>
                                          <p:spTgt spid="66578"/>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66575"/>
                                        </p:tgtEl>
                                        <p:attrNameLst>
                                          <p:attrName>style.visibility</p:attrName>
                                        </p:attrNameLst>
                                      </p:cBhvr>
                                      <p:to>
                                        <p:strVal val="visible"/>
                                      </p:to>
                                    </p:set>
                                    <p:animEffect transition="in" filter="dissolve">
                                      <p:cBhvr>
                                        <p:cTn id="56" dur="500"/>
                                        <p:tgtEl>
                                          <p:spTgt spid="66575"/>
                                        </p:tgtEl>
                                      </p:cBhvr>
                                    </p:animEffect>
                                  </p:childTnLst>
                                </p:cTn>
                              </p:par>
                              <p:par>
                                <p:cTn id="57" presetID="9" presetClass="entr" presetSubtype="0" fill="hold" nodeType="withEffect">
                                  <p:stCondLst>
                                    <p:cond delay="0"/>
                                  </p:stCondLst>
                                  <p:childTnLst>
                                    <p:set>
                                      <p:cBhvr>
                                        <p:cTn id="58" dur="1" fill="hold">
                                          <p:stCondLst>
                                            <p:cond delay="0"/>
                                          </p:stCondLst>
                                        </p:cTn>
                                        <p:tgtEl>
                                          <p:spTgt spid="66563"/>
                                        </p:tgtEl>
                                        <p:attrNameLst>
                                          <p:attrName>style.visibility</p:attrName>
                                        </p:attrNameLst>
                                      </p:cBhvr>
                                      <p:to>
                                        <p:strVal val="visible"/>
                                      </p:to>
                                    </p:set>
                                    <p:animEffect transition="in" filter="dissolve">
                                      <p:cBhvr>
                                        <p:cTn id="59" dur="500"/>
                                        <p:tgtEl>
                                          <p:spTgt spid="66563"/>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66579"/>
                                        </p:tgtEl>
                                        <p:attrNameLst>
                                          <p:attrName>style.visibility</p:attrName>
                                        </p:attrNameLst>
                                      </p:cBhvr>
                                      <p:to>
                                        <p:strVal val="visible"/>
                                      </p:to>
                                    </p:set>
                                    <p:animEffect transition="in" filter="dissolve">
                                      <p:cBhvr>
                                        <p:cTn id="62" dur="500"/>
                                        <p:tgtEl>
                                          <p:spTgt spid="66579"/>
                                        </p:tgtEl>
                                      </p:cBhvr>
                                    </p:animEffect>
                                  </p:childTnLst>
                                </p:cTn>
                              </p:par>
                              <p:par>
                                <p:cTn id="63" presetID="9" presetClass="entr" presetSubtype="0" fill="hold" nodeType="withEffect">
                                  <p:stCondLst>
                                    <p:cond delay="0"/>
                                  </p:stCondLst>
                                  <p:childTnLst>
                                    <p:set>
                                      <p:cBhvr>
                                        <p:cTn id="64" dur="1" fill="hold">
                                          <p:stCondLst>
                                            <p:cond delay="0"/>
                                          </p:stCondLst>
                                        </p:cTn>
                                        <p:tgtEl>
                                          <p:spTgt spid="66565"/>
                                        </p:tgtEl>
                                        <p:attrNameLst>
                                          <p:attrName>style.visibility</p:attrName>
                                        </p:attrNameLst>
                                      </p:cBhvr>
                                      <p:to>
                                        <p:strVal val="visible"/>
                                      </p:to>
                                    </p:set>
                                    <p:animEffect transition="in" filter="dissolve">
                                      <p:cBhvr>
                                        <p:cTn id="65" dur="500"/>
                                        <p:tgtEl>
                                          <p:spTgt spid="66565"/>
                                        </p:tgtEl>
                                      </p:cBhvr>
                                    </p:animEffect>
                                  </p:childTnLst>
                                </p:cTn>
                              </p:par>
                              <p:par>
                                <p:cTn id="66" presetID="9" presetClass="entr" presetSubtype="0" fill="hold" nodeType="withEffect">
                                  <p:stCondLst>
                                    <p:cond delay="0"/>
                                  </p:stCondLst>
                                  <p:childTnLst>
                                    <p:set>
                                      <p:cBhvr>
                                        <p:cTn id="67" dur="1" fill="hold">
                                          <p:stCondLst>
                                            <p:cond delay="0"/>
                                          </p:stCondLst>
                                        </p:cTn>
                                        <p:tgtEl>
                                          <p:spTgt spid="66566"/>
                                        </p:tgtEl>
                                        <p:attrNameLst>
                                          <p:attrName>style.visibility</p:attrName>
                                        </p:attrNameLst>
                                      </p:cBhvr>
                                      <p:to>
                                        <p:strVal val="visible"/>
                                      </p:to>
                                    </p:set>
                                    <p:animEffect transition="in" filter="dissolve">
                                      <p:cBhvr>
                                        <p:cTn id="68" dur="500"/>
                                        <p:tgtEl>
                                          <p:spTgt spid="66566"/>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66577"/>
                                        </p:tgtEl>
                                        <p:attrNameLst>
                                          <p:attrName>style.visibility</p:attrName>
                                        </p:attrNameLst>
                                      </p:cBhvr>
                                      <p:to>
                                        <p:strVal val="visible"/>
                                      </p:to>
                                    </p:set>
                                    <p:animEffect transition="in" filter="dissolve">
                                      <p:cBhvr>
                                        <p:cTn id="71" dur="500"/>
                                        <p:tgtEl>
                                          <p:spTgt spid="66577"/>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66574"/>
                                        </p:tgtEl>
                                        <p:attrNameLst>
                                          <p:attrName>style.visibility</p:attrName>
                                        </p:attrNameLst>
                                      </p:cBhvr>
                                      <p:to>
                                        <p:strVal val="visible"/>
                                      </p:to>
                                    </p:set>
                                    <p:animEffect transition="in" filter="dissolve">
                                      <p:cBhvr>
                                        <p:cTn id="74" dur="500"/>
                                        <p:tgtEl>
                                          <p:spTgt spid="66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p:bldP spid="66568" grpId="0"/>
      <p:bldP spid="66572" grpId="0"/>
      <p:bldP spid="66573" grpId="0"/>
      <p:bldP spid="66574" grpId="0"/>
      <p:bldP spid="66575" grpId="0"/>
      <p:bldP spid="66576" grpId="0"/>
      <p:bldP spid="66577" grpId="0"/>
      <p:bldP spid="66578" grpId="0"/>
      <p:bldP spid="6657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95288" y="260350"/>
            <a:ext cx="8208962" cy="487363"/>
          </a:xfrm>
        </p:spPr>
        <p:txBody>
          <a:bodyPr/>
          <a:lstStyle/>
          <a:p>
            <a:pPr eaLnBrk="1" hangingPunct="1">
              <a:defRPr/>
            </a:pPr>
            <a:r>
              <a:rPr lang="ms-MY" sz="4000" smtClean="0"/>
              <a:t>Protein</a:t>
            </a:r>
            <a:r>
              <a:rPr lang="en-US" sz="4000" smtClean="0"/>
              <a:t> </a:t>
            </a:r>
          </a:p>
        </p:txBody>
      </p:sp>
      <p:sp>
        <p:nvSpPr>
          <p:cNvPr id="67587" name="Rectangle 3"/>
          <p:cNvSpPr>
            <a:spLocks noGrp="1" noChangeArrowheads="1"/>
          </p:cNvSpPr>
          <p:nvPr>
            <p:ph type="body" idx="1"/>
          </p:nvPr>
        </p:nvSpPr>
        <p:spPr>
          <a:xfrm>
            <a:off x="166688" y="1009650"/>
            <a:ext cx="8810625" cy="5848350"/>
          </a:xfrm>
        </p:spPr>
        <p:txBody>
          <a:bodyPr/>
          <a:lstStyle/>
          <a:p>
            <a:pPr marL="609600" indent="-609600" eaLnBrk="1" hangingPunct="1">
              <a:lnSpc>
                <a:spcPct val="80000"/>
              </a:lnSpc>
              <a:defRPr/>
            </a:pPr>
            <a:r>
              <a:rPr lang="ms-MY" smtClean="0"/>
              <a:t>Satu gram protein menghasilkan energi sebesar 4 kilokalori. </a:t>
            </a:r>
          </a:p>
          <a:p>
            <a:pPr marL="609600" indent="-609600" eaLnBrk="1" hangingPunct="1">
              <a:lnSpc>
                <a:spcPct val="80000"/>
              </a:lnSpc>
              <a:defRPr/>
            </a:pPr>
            <a:r>
              <a:rPr lang="ms-MY" smtClean="0"/>
              <a:t>Protein adalah suatu senyawa organik yang tersusun oleh unsur-unsur C, O, H, N dan kadang-kadang mengandung unsur S dan P.</a:t>
            </a:r>
          </a:p>
          <a:p>
            <a:pPr marL="609600" indent="-609600" eaLnBrk="1" hangingPunct="1">
              <a:lnSpc>
                <a:spcPct val="80000"/>
              </a:lnSpc>
              <a:defRPr/>
            </a:pPr>
            <a:r>
              <a:rPr lang="ms-MY" smtClean="0"/>
              <a:t>Komponen dasar dari senyawa protein adalah asam amino.</a:t>
            </a:r>
          </a:p>
          <a:p>
            <a:pPr marL="609600" indent="-609600" eaLnBrk="1" hangingPunct="1">
              <a:lnSpc>
                <a:spcPct val="80000"/>
              </a:lnSpc>
              <a:defRPr/>
            </a:pPr>
            <a:r>
              <a:rPr lang="ms-MY" smtClean="0"/>
              <a:t>Asam amino dibedakan menjadi:</a:t>
            </a:r>
          </a:p>
          <a:p>
            <a:pPr marL="990600" lvl="1" indent="-533400" eaLnBrk="1" hangingPunct="1">
              <a:lnSpc>
                <a:spcPct val="80000"/>
              </a:lnSpc>
              <a:buFont typeface="Wingdings" pitchFamily="2" charset="2"/>
              <a:buAutoNum type="arabicPeriod"/>
              <a:defRPr/>
            </a:pPr>
            <a:r>
              <a:rPr lang="ms-MY" sz="3200" smtClean="0"/>
              <a:t>Asam amino esensial</a:t>
            </a:r>
          </a:p>
          <a:p>
            <a:pPr marL="990600" lvl="1" indent="-533400" eaLnBrk="1" hangingPunct="1">
              <a:lnSpc>
                <a:spcPct val="80000"/>
              </a:lnSpc>
              <a:buFont typeface="Wingdings" pitchFamily="2" charset="2"/>
              <a:buAutoNum type="arabicPeriod"/>
              <a:defRPr/>
            </a:pPr>
            <a:r>
              <a:rPr lang="ms-MY" sz="3200" smtClean="0"/>
              <a:t>Asam amino semi esensial</a:t>
            </a:r>
          </a:p>
          <a:p>
            <a:pPr marL="990600" lvl="1" indent="-533400" eaLnBrk="1" hangingPunct="1">
              <a:lnSpc>
                <a:spcPct val="80000"/>
              </a:lnSpc>
              <a:buFont typeface="Wingdings" pitchFamily="2" charset="2"/>
              <a:buAutoNum type="arabicPeriod"/>
              <a:defRPr/>
            </a:pPr>
            <a:r>
              <a:rPr lang="ms-MY" sz="3200" smtClean="0"/>
              <a:t>Asam amino non esensial</a:t>
            </a:r>
            <a:endParaRPr lang="ms-MY"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500" fill="hold"/>
                                        <p:tgtEl>
                                          <p:spTgt spid="67586"/>
                                        </p:tgtEl>
                                        <p:attrNameLst>
                                          <p:attrName>ppt_w</p:attrName>
                                        </p:attrNameLst>
                                      </p:cBhvr>
                                      <p:tavLst>
                                        <p:tav tm="0">
                                          <p:val>
                                            <p:fltVal val="0"/>
                                          </p:val>
                                        </p:tav>
                                        <p:tav tm="100000">
                                          <p:val>
                                            <p:strVal val="#ppt_w"/>
                                          </p:val>
                                        </p:tav>
                                      </p:tavLst>
                                    </p:anim>
                                    <p:anim calcmode="lin" valueType="num">
                                      <p:cBhvr>
                                        <p:cTn id="8" dur="500" fill="hold"/>
                                        <p:tgtEl>
                                          <p:spTgt spid="67586"/>
                                        </p:tgtEl>
                                        <p:attrNameLst>
                                          <p:attrName>ppt_h</p:attrName>
                                        </p:attrNameLst>
                                      </p:cBhvr>
                                      <p:tavLst>
                                        <p:tav tm="0">
                                          <p:val>
                                            <p:fltVal val="0"/>
                                          </p:val>
                                        </p:tav>
                                        <p:tav tm="100000">
                                          <p:val>
                                            <p:strVal val="#ppt_h"/>
                                          </p:val>
                                        </p:tav>
                                      </p:tavLst>
                                    </p:anim>
                                    <p:animEffect transition="in" filter="fade">
                                      <p:cBhvr>
                                        <p:cTn id="9" dur="500"/>
                                        <p:tgtEl>
                                          <p:spTgt spid="675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7587">
                                            <p:txEl>
                                              <p:pRg st="0" end="0"/>
                                            </p:txEl>
                                          </p:spTgt>
                                        </p:tgtEl>
                                        <p:attrNameLst>
                                          <p:attrName>style.visibility</p:attrName>
                                        </p:attrNameLst>
                                      </p:cBhvr>
                                      <p:to>
                                        <p:strVal val="visible"/>
                                      </p:to>
                                    </p:set>
                                    <p:animEffect transition="in" filter="fade">
                                      <p:cBhvr>
                                        <p:cTn id="14" dur="1000">
                                          <p:stCondLst>
                                            <p:cond delay="0"/>
                                          </p:stCondLst>
                                        </p:cTn>
                                        <p:tgtEl>
                                          <p:spTgt spid="6758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7587">
                                            <p:txEl>
                                              <p:pRg st="1" end="1"/>
                                            </p:txEl>
                                          </p:spTgt>
                                        </p:tgtEl>
                                        <p:attrNameLst>
                                          <p:attrName>style.visibility</p:attrName>
                                        </p:attrNameLst>
                                      </p:cBhvr>
                                      <p:to>
                                        <p:strVal val="visible"/>
                                      </p:to>
                                    </p:set>
                                    <p:animEffect transition="in" filter="fade">
                                      <p:cBhvr>
                                        <p:cTn id="19" dur="1000">
                                          <p:stCondLst>
                                            <p:cond delay="0"/>
                                          </p:stCondLst>
                                        </p:cTn>
                                        <p:tgtEl>
                                          <p:spTgt spid="6758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7587">
                                            <p:txEl>
                                              <p:pRg st="2" end="2"/>
                                            </p:txEl>
                                          </p:spTgt>
                                        </p:tgtEl>
                                        <p:attrNameLst>
                                          <p:attrName>style.visibility</p:attrName>
                                        </p:attrNameLst>
                                      </p:cBhvr>
                                      <p:to>
                                        <p:strVal val="visible"/>
                                      </p:to>
                                    </p:set>
                                    <p:animEffect transition="in" filter="fade">
                                      <p:cBhvr>
                                        <p:cTn id="24" dur="1000">
                                          <p:stCondLst>
                                            <p:cond delay="0"/>
                                          </p:stCondLst>
                                        </p:cTn>
                                        <p:tgtEl>
                                          <p:spTgt spid="6758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7587">
                                            <p:txEl>
                                              <p:pRg st="3" end="3"/>
                                            </p:txEl>
                                          </p:spTgt>
                                        </p:tgtEl>
                                        <p:attrNameLst>
                                          <p:attrName>style.visibility</p:attrName>
                                        </p:attrNameLst>
                                      </p:cBhvr>
                                      <p:to>
                                        <p:strVal val="visible"/>
                                      </p:to>
                                    </p:set>
                                    <p:animEffect transition="in" filter="fade">
                                      <p:cBhvr>
                                        <p:cTn id="29" dur="1000">
                                          <p:stCondLst>
                                            <p:cond delay="0"/>
                                          </p:stCondLst>
                                        </p:cTn>
                                        <p:tgtEl>
                                          <p:spTgt spid="6758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7587">
                                            <p:txEl>
                                              <p:pRg st="4" end="4"/>
                                            </p:txEl>
                                          </p:spTgt>
                                        </p:tgtEl>
                                        <p:attrNameLst>
                                          <p:attrName>style.visibility</p:attrName>
                                        </p:attrNameLst>
                                      </p:cBhvr>
                                      <p:to>
                                        <p:strVal val="visible"/>
                                      </p:to>
                                    </p:set>
                                    <p:animEffect transition="in" filter="fade">
                                      <p:cBhvr>
                                        <p:cTn id="34" dur="1000">
                                          <p:stCondLst>
                                            <p:cond delay="0"/>
                                          </p:stCondLst>
                                        </p:cTn>
                                        <p:tgtEl>
                                          <p:spTgt spid="6758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7587">
                                            <p:txEl>
                                              <p:pRg st="5" end="5"/>
                                            </p:txEl>
                                          </p:spTgt>
                                        </p:tgtEl>
                                        <p:attrNameLst>
                                          <p:attrName>style.visibility</p:attrName>
                                        </p:attrNameLst>
                                      </p:cBhvr>
                                      <p:to>
                                        <p:strVal val="visible"/>
                                      </p:to>
                                    </p:set>
                                    <p:animEffect transition="in" filter="fade">
                                      <p:cBhvr>
                                        <p:cTn id="39" dur="1000">
                                          <p:stCondLst>
                                            <p:cond delay="0"/>
                                          </p:stCondLst>
                                        </p:cTn>
                                        <p:tgtEl>
                                          <p:spTgt spid="67587">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7587">
                                            <p:txEl>
                                              <p:pRg st="6" end="6"/>
                                            </p:txEl>
                                          </p:spTgt>
                                        </p:tgtEl>
                                        <p:attrNameLst>
                                          <p:attrName>style.visibility</p:attrName>
                                        </p:attrNameLst>
                                      </p:cBhvr>
                                      <p:to>
                                        <p:strVal val="visible"/>
                                      </p:to>
                                    </p:set>
                                    <p:animEffect transition="in" filter="fade">
                                      <p:cBhvr>
                                        <p:cTn id="44" dur="1000">
                                          <p:stCondLst>
                                            <p:cond delay="0"/>
                                          </p:stCondLst>
                                        </p:cTn>
                                        <p:tgtEl>
                                          <p:spTgt spid="675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250825" y="404813"/>
            <a:ext cx="8642350" cy="6192837"/>
          </a:xfrm>
        </p:spPr>
        <p:txBody>
          <a:bodyPr/>
          <a:lstStyle/>
          <a:p>
            <a:pPr eaLnBrk="1" hangingPunct="1">
              <a:lnSpc>
                <a:spcPct val="90000"/>
              </a:lnSpc>
              <a:defRPr/>
            </a:pPr>
            <a:r>
              <a:rPr lang="ms-MY" smtClean="0"/>
              <a:t>Berdasarkan asalnya, protein dibedakan menjadi 2 yaitu protein hewani dan protein nabati. </a:t>
            </a:r>
          </a:p>
          <a:p>
            <a:pPr eaLnBrk="1" hangingPunct="1">
              <a:lnSpc>
                <a:spcPct val="90000"/>
              </a:lnSpc>
              <a:defRPr/>
            </a:pPr>
            <a:r>
              <a:rPr lang="ms-MY" smtClean="0"/>
              <a:t>Protein hewani adalah protein dari hewan yang dapat diperoleh dari berbagai macam daging, telur, ikan asin, cumi-cumi, udang, susu, dan keju. </a:t>
            </a:r>
          </a:p>
          <a:p>
            <a:pPr eaLnBrk="1" hangingPunct="1">
              <a:lnSpc>
                <a:spcPct val="90000"/>
              </a:lnSpc>
              <a:defRPr/>
            </a:pPr>
            <a:r>
              <a:rPr lang="ms-MY" smtClean="0"/>
              <a:t>Protein nabati adalah protein dari tumbuhan yang dapat diperoleh dari kacang tanah, kedelai, kecap, tempe, tahu, kacang ercis, dan kacang merah.</a:t>
            </a:r>
          </a:p>
          <a:p>
            <a:pPr eaLnBrk="1" hangingPunct="1">
              <a:lnSpc>
                <a:spcPct val="90000"/>
              </a:lnSpc>
              <a:defRPr/>
            </a:pPr>
            <a:r>
              <a:rPr lang="ms-MY" smtClean="0"/>
              <a:t>Kandungan asam amino protein hewani lebih lengkap dibandingkan dengan potein nabati. </a:t>
            </a:r>
            <a:endParaRPr lang="en-US" smtClean="0"/>
          </a:p>
          <a:p>
            <a:pPr eaLnBrk="1" hangingPunct="1">
              <a:lnSpc>
                <a:spcPct val="90000"/>
              </a:lnSpc>
              <a:defRPr/>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dissolve">
                                      <p:cBhvr>
                                        <p:cTn id="7" dur="500"/>
                                        <p:tgtEl>
                                          <p:spTgt spid="13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dissolve">
                                      <p:cBhvr>
                                        <p:cTn id="12" dur="500"/>
                                        <p:tgtEl>
                                          <p:spTgt spid="13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dissolve">
                                      <p:cBhvr>
                                        <p:cTn id="17" dur="500"/>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dissolve">
                                      <p:cBhvr>
                                        <p:cTn id="22" dur="500"/>
                                        <p:tgtEl>
                                          <p:spTgt spid="132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60600"/>
            <a:ext cx="7773988" cy="2176463"/>
          </a:xfrm>
        </p:spPr>
        <p:txBody>
          <a:bodyPr/>
          <a:lstStyle/>
          <a:p>
            <a:pPr eaLnBrk="1" hangingPunct="1">
              <a:defRPr/>
            </a:pPr>
            <a:r>
              <a:rPr lang="ms-MY" sz="4800" smtClean="0"/>
              <a:t>MAKANAN DAN SISTEM PENCERNAAN MAKANAN</a:t>
            </a:r>
            <a:r>
              <a:rPr lang="en-US" sz="480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168275" y="347663"/>
            <a:ext cx="8777288" cy="6300787"/>
          </a:xfrm>
        </p:spPr>
        <p:txBody>
          <a:bodyPr/>
          <a:lstStyle/>
          <a:p>
            <a:pPr eaLnBrk="1" hangingPunct="1">
              <a:lnSpc>
                <a:spcPct val="80000"/>
              </a:lnSpc>
              <a:defRPr/>
            </a:pPr>
            <a:r>
              <a:rPr lang="ms-MY" sz="3100" smtClean="0"/>
              <a:t>Protein yang kita makan akan dicerna dan menjadi asam amino yang siap diserap di usus halus. </a:t>
            </a:r>
          </a:p>
          <a:p>
            <a:pPr eaLnBrk="1" hangingPunct="1">
              <a:lnSpc>
                <a:spcPct val="80000"/>
              </a:lnSpc>
              <a:defRPr/>
            </a:pPr>
            <a:r>
              <a:rPr lang="ms-MY" sz="3100" smtClean="0"/>
              <a:t>Di dalam tubuh, asam amino tersebut akan diubah kembali menjadi protein sesuai dengan kebutuhan tubuh.</a:t>
            </a:r>
          </a:p>
          <a:p>
            <a:pPr eaLnBrk="1" hangingPunct="1">
              <a:lnSpc>
                <a:spcPct val="80000"/>
              </a:lnSpc>
              <a:defRPr/>
            </a:pPr>
            <a:r>
              <a:rPr lang="ms-MY" sz="3100" smtClean="0"/>
              <a:t>Protein berfungsi sebagai penyusun sel-sel baru untuk pertumbuhan, memperbaiki sel-sel tubuh yang rusak dan mengatur semua proses di dalam tubuh. </a:t>
            </a:r>
          </a:p>
          <a:p>
            <a:pPr eaLnBrk="1" hangingPunct="1">
              <a:lnSpc>
                <a:spcPct val="80000"/>
              </a:lnSpc>
              <a:defRPr/>
            </a:pPr>
            <a:r>
              <a:rPr lang="ms-MY" sz="3100" smtClean="0"/>
              <a:t>Kekurangan protein menyebabkan pertumbuhan terhambat dan mudah terkena infeksi. </a:t>
            </a:r>
          </a:p>
          <a:p>
            <a:pPr eaLnBrk="1" hangingPunct="1">
              <a:lnSpc>
                <a:spcPct val="80000"/>
              </a:lnSpc>
              <a:defRPr/>
            </a:pPr>
            <a:r>
              <a:rPr lang="ms-MY" sz="3100" smtClean="0"/>
              <a:t>Kelebihan protein tidak dapat disimpan di dalam tubuh. Kelebihan protein akan dikeluarkan dalam bentuk urin.</a:t>
            </a:r>
            <a:endParaRPr lang="en-US" sz="31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dissolve">
                                      <p:cBhvr>
                                        <p:cTn id="7" dur="5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dissolve">
                                      <p:cBhvr>
                                        <p:cTn id="12" dur="500"/>
                                        <p:tgtEl>
                                          <p:spTgt spid="87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dissolve">
                                      <p:cBhvr>
                                        <p:cTn id="17" dur="500"/>
                                        <p:tgtEl>
                                          <p:spTgt spid="870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dissolve">
                                      <p:cBhvr>
                                        <p:cTn id="22" dur="500"/>
                                        <p:tgtEl>
                                          <p:spTgt spid="870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043">
                                            <p:txEl>
                                              <p:pRg st="4" end="4"/>
                                            </p:txEl>
                                          </p:spTgt>
                                        </p:tgtEl>
                                        <p:attrNameLst>
                                          <p:attrName>style.visibility</p:attrName>
                                        </p:attrNameLst>
                                      </p:cBhvr>
                                      <p:to>
                                        <p:strVal val="visible"/>
                                      </p:to>
                                    </p:set>
                                    <p:animEffect transition="in" filter="dissolve">
                                      <p:cBhvr>
                                        <p:cTn id="27" dur="500"/>
                                        <p:tgtEl>
                                          <p:spTgt spid="87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kacang mer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75" y="2852738"/>
            <a:ext cx="28797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kacang-tan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4868863"/>
            <a:ext cx="2846387"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4"/>
          <p:cNvSpPr>
            <a:spLocks noChangeArrowheads="1"/>
          </p:cNvSpPr>
          <p:nvPr/>
        </p:nvSpPr>
        <p:spPr bwMode="auto">
          <a:xfrm>
            <a:off x="1387475" y="260350"/>
            <a:ext cx="2105025" cy="457200"/>
          </a:xfrm>
          <a:prstGeom prst="rect">
            <a:avLst/>
          </a:prstGeom>
          <a:noFill/>
          <a:ln w="9525">
            <a:noFill/>
            <a:miter lim="800000"/>
            <a:headEnd/>
            <a:tailEnd/>
          </a:ln>
          <a:effectLst/>
        </p:spPr>
        <p:txBody>
          <a:bodyPr wrap="none">
            <a:spAutoFit/>
          </a:bodyPr>
          <a:lstStyle/>
          <a:p>
            <a:pPr>
              <a:defRPr/>
            </a:pPr>
            <a:r>
              <a:rPr lang="ms-MY" sz="2400" b="1">
                <a:effectLst>
                  <a:outerShdw blurRad="38100" dist="38100" dir="2700000" algn="tl">
                    <a:srgbClr val="000000"/>
                  </a:outerShdw>
                </a:effectLst>
              </a:rPr>
              <a:t>Protein Nabati</a:t>
            </a:r>
            <a:endParaRPr lang="en-US" sz="2400" b="1">
              <a:effectLst>
                <a:outerShdw blurRad="38100" dist="38100" dir="2700000" algn="tl">
                  <a:srgbClr val="000000"/>
                </a:outerShdw>
              </a:effectLst>
            </a:endParaRPr>
          </a:p>
        </p:txBody>
      </p:sp>
      <p:sp>
        <p:nvSpPr>
          <p:cNvPr id="68613" name="Rectangle 5"/>
          <p:cNvSpPr>
            <a:spLocks noChangeArrowheads="1"/>
          </p:cNvSpPr>
          <p:nvPr/>
        </p:nvSpPr>
        <p:spPr bwMode="auto">
          <a:xfrm>
            <a:off x="1044575" y="2828925"/>
            <a:ext cx="1728788" cy="396875"/>
          </a:xfrm>
          <a:prstGeom prst="rect">
            <a:avLst/>
          </a:prstGeom>
          <a:noFill/>
          <a:ln w="9525">
            <a:noFill/>
            <a:miter lim="800000"/>
            <a:headEnd/>
            <a:tailEnd/>
          </a:ln>
          <a:effectLst/>
        </p:spPr>
        <p:txBody>
          <a:bodyPr wrap="none">
            <a:spAutoFit/>
          </a:bodyPr>
          <a:lstStyle/>
          <a:p>
            <a:pPr>
              <a:defRPr/>
            </a:pPr>
            <a:r>
              <a:rPr lang="ms-MY" sz="2000" b="1">
                <a:effectLst>
                  <a:outerShdw blurRad="38100" dist="38100" dir="2700000" algn="tl">
                    <a:srgbClr val="000000"/>
                  </a:outerShdw>
                </a:effectLst>
              </a:rPr>
              <a:t>kacang merah</a:t>
            </a:r>
            <a:endParaRPr lang="en-US" sz="2000" b="1">
              <a:effectLst>
                <a:outerShdw blurRad="38100" dist="38100" dir="2700000" algn="tl">
                  <a:srgbClr val="000000"/>
                </a:outerShdw>
              </a:effectLst>
            </a:endParaRPr>
          </a:p>
        </p:txBody>
      </p:sp>
      <p:sp>
        <p:nvSpPr>
          <p:cNvPr id="68614" name="Rectangle 6"/>
          <p:cNvSpPr>
            <a:spLocks noChangeArrowheads="1"/>
          </p:cNvSpPr>
          <p:nvPr/>
        </p:nvSpPr>
        <p:spPr bwMode="auto">
          <a:xfrm>
            <a:off x="1077913" y="4845050"/>
            <a:ext cx="1644650" cy="396875"/>
          </a:xfrm>
          <a:prstGeom prst="rect">
            <a:avLst/>
          </a:prstGeom>
          <a:noFill/>
          <a:ln w="9525">
            <a:noFill/>
            <a:miter lim="800000"/>
            <a:headEnd/>
            <a:tailEnd/>
          </a:ln>
          <a:effectLst/>
        </p:spPr>
        <p:txBody>
          <a:bodyPr wrap="none">
            <a:spAutoFit/>
          </a:bodyPr>
          <a:lstStyle/>
          <a:p>
            <a:pPr>
              <a:defRPr/>
            </a:pPr>
            <a:r>
              <a:rPr lang="ms-MY" sz="2000" b="1">
                <a:effectLst>
                  <a:outerShdw blurRad="38100" dist="38100" dir="2700000" algn="tl">
                    <a:srgbClr val="000000"/>
                  </a:outerShdw>
                </a:effectLst>
              </a:rPr>
              <a:t>kacang tanah</a:t>
            </a:r>
            <a:endParaRPr lang="en-US" sz="2000" b="1">
              <a:effectLst>
                <a:outerShdw blurRad="38100" dist="38100" dir="2700000" algn="tl">
                  <a:srgbClr val="000000"/>
                </a:outerShdw>
              </a:effectLst>
            </a:endParaRPr>
          </a:p>
        </p:txBody>
      </p:sp>
      <p:pic>
        <p:nvPicPr>
          <p:cNvPr id="68615" name="Picture 7" descr="del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575" y="876300"/>
            <a:ext cx="2879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Rectangle 8"/>
          <p:cNvSpPr>
            <a:spLocks noChangeArrowheads="1"/>
          </p:cNvSpPr>
          <p:nvPr/>
        </p:nvSpPr>
        <p:spPr bwMode="auto">
          <a:xfrm>
            <a:off x="1044575" y="908050"/>
            <a:ext cx="958850" cy="396875"/>
          </a:xfrm>
          <a:prstGeom prst="rect">
            <a:avLst/>
          </a:prstGeom>
          <a:noFill/>
          <a:ln w="9525">
            <a:noFill/>
            <a:miter lim="800000"/>
            <a:headEnd/>
            <a:tailEnd/>
          </a:ln>
          <a:effectLst/>
        </p:spPr>
        <p:txBody>
          <a:bodyPr wrap="none">
            <a:spAutoFit/>
          </a:bodyPr>
          <a:lstStyle/>
          <a:p>
            <a:pPr>
              <a:defRPr/>
            </a:pPr>
            <a:r>
              <a:rPr lang="ms-MY" sz="2000" b="1">
                <a:solidFill>
                  <a:srgbClr val="000000"/>
                </a:solidFill>
                <a:effectLst>
                  <a:outerShdw blurRad="38100" dist="38100" dir="2700000" algn="tl">
                    <a:srgbClr val="FFFFFF"/>
                  </a:outerShdw>
                </a:effectLst>
              </a:rPr>
              <a:t>kedelai</a:t>
            </a:r>
            <a:endParaRPr lang="en-US" sz="2000" b="1">
              <a:solidFill>
                <a:srgbClr val="000000"/>
              </a:solidFill>
              <a:effectLst>
                <a:outerShdw blurRad="38100" dist="38100" dir="2700000" algn="tl">
                  <a:srgbClr val="FFFFFF"/>
                </a:outerShdw>
              </a:effectLst>
            </a:endParaRPr>
          </a:p>
        </p:txBody>
      </p:sp>
      <p:sp>
        <p:nvSpPr>
          <p:cNvPr id="68617" name="Rectangle 9"/>
          <p:cNvSpPr>
            <a:spLocks noChangeArrowheads="1"/>
          </p:cNvSpPr>
          <p:nvPr/>
        </p:nvSpPr>
        <p:spPr bwMode="auto">
          <a:xfrm>
            <a:off x="5364163" y="234950"/>
            <a:ext cx="2222500" cy="457200"/>
          </a:xfrm>
          <a:prstGeom prst="rect">
            <a:avLst/>
          </a:prstGeom>
          <a:noFill/>
          <a:ln w="9525">
            <a:noFill/>
            <a:miter lim="800000"/>
            <a:headEnd/>
            <a:tailEnd/>
          </a:ln>
          <a:effectLst/>
        </p:spPr>
        <p:txBody>
          <a:bodyPr wrap="none">
            <a:spAutoFit/>
          </a:bodyPr>
          <a:lstStyle/>
          <a:p>
            <a:pPr>
              <a:defRPr/>
            </a:pPr>
            <a:r>
              <a:rPr lang="ms-MY" sz="2400" b="1">
                <a:effectLst>
                  <a:outerShdw blurRad="38100" dist="38100" dir="2700000" algn="tl">
                    <a:srgbClr val="000000"/>
                  </a:outerShdw>
                </a:effectLst>
              </a:rPr>
              <a:t>Protein Hewani</a:t>
            </a:r>
            <a:endParaRPr lang="en-US" sz="2400" b="1">
              <a:effectLst>
                <a:outerShdw blurRad="38100" dist="38100" dir="2700000" algn="tl">
                  <a:srgbClr val="000000"/>
                </a:outerShdw>
              </a:effectLst>
            </a:endParaRPr>
          </a:p>
        </p:txBody>
      </p:sp>
      <p:pic>
        <p:nvPicPr>
          <p:cNvPr id="68618" name="Picture 10" descr="fish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2852738"/>
            <a:ext cx="30956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11" descr="chees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4941888"/>
            <a:ext cx="309562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12" descr="daging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836613"/>
            <a:ext cx="309562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1" name="Rectangle 13"/>
          <p:cNvSpPr>
            <a:spLocks noChangeArrowheads="1"/>
          </p:cNvSpPr>
          <p:nvPr/>
        </p:nvSpPr>
        <p:spPr bwMode="auto">
          <a:xfrm>
            <a:off x="4932363" y="4918075"/>
            <a:ext cx="719137" cy="396875"/>
          </a:xfrm>
          <a:prstGeom prst="rect">
            <a:avLst/>
          </a:prstGeom>
          <a:noFill/>
          <a:ln w="9525">
            <a:noFill/>
            <a:miter lim="800000"/>
            <a:headEnd/>
            <a:tailEnd/>
          </a:ln>
          <a:effectLst/>
        </p:spPr>
        <p:txBody>
          <a:bodyPr wrap="none">
            <a:spAutoFit/>
          </a:bodyPr>
          <a:lstStyle/>
          <a:p>
            <a:pPr>
              <a:defRPr/>
            </a:pPr>
            <a:r>
              <a:rPr lang="ms-MY" sz="2000" b="1">
                <a:solidFill>
                  <a:srgbClr val="000000"/>
                </a:solidFill>
                <a:effectLst>
                  <a:outerShdw blurRad="38100" dist="38100" dir="2700000" algn="tl">
                    <a:srgbClr val="FFFFFF"/>
                  </a:outerShdw>
                </a:effectLst>
              </a:rPr>
              <a:t>Keju</a:t>
            </a:r>
            <a:endParaRPr lang="en-US" sz="2000" b="1">
              <a:solidFill>
                <a:srgbClr val="000000"/>
              </a:solidFill>
              <a:effectLst>
                <a:outerShdw blurRad="38100" dist="38100" dir="2700000" algn="tl">
                  <a:srgbClr val="FFFFFF"/>
                </a:outerShdw>
              </a:effectLst>
            </a:endParaRPr>
          </a:p>
        </p:txBody>
      </p:sp>
      <p:sp>
        <p:nvSpPr>
          <p:cNvPr id="68622" name="Rectangle 14"/>
          <p:cNvSpPr>
            <a:spLocks noChangeArrowheads="1"/>
          </p:cNvSpPr>
          <p:nvPr/>
        </p:nvSpPr>
        <p:spPr bwMode="auto">
          <a:xfrm>
            <a:off x="4932363" y="2924175"/>
            <a:ext cx="863600" cy="396875"/>
          </a:xfrm>
          <a:prstGeom prst="rect">
            <a:avLst/>
          </a:prstGeom>
          <a:noFill/>
          <a:ln w="9525">
            <a:noFill/>
            <a:miter lim="800000"/>
            <a:headEnd/>
            <a:tailEnd/>
          </a:ln>
          <a:effectLst/>
        </p:spPr>
        <p:txBody>
          <a:bodyPr>
            <a:spAutoFit/>
          </a:bodyPr>
          <a:lstStyle/>
          <a:p>
            <a:pPr>
              <a:defRPr/>
            </a:pPr>
            <a:r>
              <a:rPr lang="ms-MY" sz="2000">
                <a:effectLst>
                  <a:outerShdw blurRad="38100" dist="38100" dir="2700000" algn="tl">
                    <a:srgbClr val="000000"/>
                  </a:outerShdw>
                </a:effectLst>
              </a:rPr>
              <a:t>Ikan</a:t>
            </a:r>
            <a:endParaRPr lang="en-US" sz="2000">
              <a:effectLst>
                <a:outerShdw blurRad="38100" dist="38100" dir="2700000" algn="tl">
                  <a:srgbClr val="000000"/>
                </a:outerShdw>
              </a:effectLst>
            </a:endParaRPr>
          </a:p>
        </p:txBody>
      </p:sp>
      <p:sp>
        <p:nvSpPr>
          <p:cNvPr id="68623" name="Rectangle 15"/>
          <p:cNvSpPr>
            <a:spLocks noChangeArrowheads="1"/>
          </p:cNvSpPr>
          <p:nvPr/>
        </p:nvSpPr>
        <p:spPr bwMode="auto">
          <a:xfrm>
            <a:off x="4932363" y="884238"/>
            <a:ext cx="960437" cy="396875"/>
          </a:xfrm>
          <a:prstGeom prst="rect">
            <a:avLst/>
          </a:prstGeom>
          <a:noFill/>
          <a:ln w="9525">
            <a:noFill/>
            <a:miter lim="800000"/>
            <a:headEnd/>
            <a:tailEnd/>
          </a:ln>
          <a:effectLst/>
        </p:spPr>
        <p:txBody>
          <a:bodyPr wrap="none">
            <a:spAutoFit/>
          </a:bodyPr>
          <a:lstStyle/>
          <a:p>
            <a:pPr>
              <a:defRPr/>
            </a:pPr>
            <a:r>
              <a:rPr lang="ms-MY" sz="2000" b="1">
                <a:solidFill>
                  <a:srgbClr val="000000"/>
                </a:solidFill>
                <a:effectLst>
                  <a:outerShdw blurRad="38100" dist="38100" dir="2700000" algn="tl">
                    <a:srgbClr val="FFFFFF"/>
                  </a:outerShdw>
                </a:effectLst>
              </a:rPr>
              <a:t>Daging</a:t>
            </a:r>
            <a:endParaRPr lang="en-US" sz="2000" b="1">
              <a:solidFill>
                <a:srgbClr val="000000"/>
              </a:solidFill>
              <a:effectLst>
                <a:outerShdw blurRad="38100" dist="38100" dir="2700000" algn="tl">
                  <a:srgbClr val="FFFFFF"/>
                </a:outerShdw>
              </a:effectLst>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blinds(horizontal)">
                                      <p:cBhvr>
                                        <p:cTn id="7" dur="500"/>
                                        <p:tgtEl>
                                          <p:spTgt spid="68612"/>
                                        </p:tgtEl>
                                      </p:cBhvr>
                                    </p:animEffect>
                                  </p:childTnLst>
                                </p:cTn>
                              </p:par>
                              <p:par>
                                <p:cTn id="8" presetID="3" presetClass="entr" presetSubtype="10" fill="hold" nodeType="withEffect">
                                  <p:stCondLst>
                                    <p:cond delay="0"/>
                                  </p:stCondLst>
                                  <p:childTnLst>
                                    <p:set>
                                      <p:cBhvr>
                                        <p:cTn id="9" dur="1" fill="hold">
                                          <p:stCondLst>
                                            <p:cond delay="0"/>
                                          </p:stCondLst>
                                        </p:cTn>
                                        <p:tgtEl>
                                          <p:spTgt spid="68615"/>
                                        </p:tgtEl>
                                        <p:attrNameLst>
                                          <p:attrName>style.visibility</p:attrName>
                                        </p:attrNameLst>
                                      </p:cBhvr>
                                      <p:to>
                                        <p:strVal val="visible"/>
                                      </p:to>
                                    </p:set>
                                    <p:animEffect transition="in" filter="blinds(horizontal)">
                                      <p:cBhvr>
                                        <p:cTn id="10" dur="500"/>
                                        <p:tgtEl>
                                          <p:spTgt spid="686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8616"/>
                                        </p:tgtEl>
                                        <p:attrNameLst>
                                          <p:attrName>style.visibility</p:attrName>
                                        </p:attrNameLst>
                                      </p:cBhvr>
                                      <p:to>
                                        <p:strVal val="visible"/>
                                      </p:to>
                                    </p:set>
                                    <p:animEffect transition="in" filter="blinds(horizontal)">
                                      <p:cBhvr>
                                        <p:cTn id="13" dur="500"/>
                                        <p:tgtEl>
                                          <p:spTgt spid="686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8613"/>
                                        </p:tgtEl>
                                        <p:attrNameLst>
                                          <p:attrName>style.visibility</p:attrName>
                                        </p:attrNameLst>
                                      </p:cBhvr>
                                      <p:to>
                                        <p:strVal val="visible"/>
                                      </p:to>
                                    </p:set>
                                    <p:animEffect transition="in" filter="blinds(horizontal)">
                                      <p:cBhvr>
                                        <p:cTn id="16" dur="500"/>
                                        <p:tgtEl>
                                          <p:spTgt spid="68613"/>
                                        </p:tgtEl>
                                      </p:cBhvr>
                                    </p:animEffect>
                                  </p:childTnLst>
                                </p:cTn>
                              </p:par>
                              <p:par>
                                <p:cTn id="17" presetID="3" presetClass="entr" presetSubtype="10" fill="hold" nodeType="withEffect">
                                  <p:stCondLst>
                                    <p:cond delay="0"/>
                                  </p:stCondLst>
                                  <p:childTnLst>
                                    <p:set>
                                      <p:cBhvr>
                                        <p:cTn id="18" dur="1" fill="hold">
                                          <p:stCondLst>
                                            <p:cond delay="0"/>
                                          </p:stCondLst>
                                        </p:cTn>
                                        <p:tgtEl>
                                          <p:spTgt spid="68610"/>
                                        </p:tgtEl>
                                        <p:attrNameLst>
                                          <p:attrName>style.visibility</p:attrName>
                                        </p:attrNameLst>
                                      </p:cBhvr>
                                      <p:to>
                                        <p:strVal val="visible"/>
                                      </p:to>
                                    </p:set>
                                    <p:animEffect transition="in" filter="blinds(horizontal)">
                                      <p:cBhvr>
                                        <p:cTn id="19" dur="500"/>
                                        <p:tgtEl>
                                          <p:spTgt spid="686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8614"/>
                                        </p:tgtEl>
                                        <p:attrNameLst>
                                          <p:attrName>style.visibility</p:attrName>
                                        </p:attrNameLst>
                                      </p:cBhvr>
                                      <p:to>
                                        <p:strVal val="visible"/>
                                      </p:to>
                                    </p:set>
                                    <p:animEffect transition="in" filter="blinds(horizontal)">
                                      <p:cBhvr>
                                        <p:cTn id="22" dur="500"/>
                                        <p:tgtEl>
                                          <p:spTgt spid="68614"/>
                                        </p:tgtEl>
                                      </p:cBhvr>
                                    </p:animEffect>
                                  </p:childTnLst>
                                </p:cTn>
                              </p:par>
                              <p:par>
                                <p:cTn id="23" presetID="3" presetClass="entr" presetSubtype="10" fill="hold" nodeType="withEffect">
                                  <p:stCondLst>
                                    <p:cond delay="0"/>
                                  </p:stCondLst>
                                  <p:childTnLst>
                                    <p:set>
                                      <p:cBhvr>
                                        <p:cTn id="24" dur="1" fill="hold">
                                          <p:stCondLst>
                                            <p:cond delay="0"/>
                                          </p:stCondLst>
                                        </p:cTn>
                                        <p:tgtEl>
                                          <p:spTgt spid="68611"/>
                                        </p:tgtEl>
                                        <p:attrNameLst>
                                          <p:attrName>style.visibility</p:attrName>
                                        </p:attrNameLst>
                                      </p:cBhvr>
                                      <p:to>
                                        <p:strVal val="visible"/>
                                      </p:to>
                                    </p:set>
                                    <p:animEffect transition="in" filter="blinds(horizontal)">
                                      <p:cBhvr>
                                        <p:cTn id="25" dur="500"/>
                                        <p:tgtEl>
                                          <p:spTgt spid="686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68620"/>
                                        </p:tgtEl>
                                        <p:attrNameLst>
                                          <p:attrName>style.visibility</p:attrName>
                                        </p:attrNameLst>
                                      </p:cBhvr>
                                      <p:to>
                                        <p:strVal val="visible"/>
                                      </p:to>
                                    </p:set>
                                    <p:animEffect transition="in" filter="dissolve">
                                      <p:cBhvr>
                                        <p:cTn id="30" dur="500"/>
                                        <p:tgtEl>
                                          <p:spTgt spid="6862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8617"/>
                                        </p:tgtEl>
                                        <p:attrNameLst>
                                          <p:attrName>style.visibility</p:attrName>
                                        </p:attrNameLst>
                                      </p:cBhvr>
                                      <p:to>
                                        <p:strVal val="visible"/>
                                      </p:to>
                                    </p:set>
                                    <p:animEffect transition="in" filter="dissolve">
                                      <p:cBhvr>
                                        <p:cTn id="33" dur="500"/>
                                        <p:tgtEl>
                                          <p:spTgt spid="6861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8623"/>
                                        </p:tgtEl>
                                        <p:attrNameLst>
                                          <p:attrName>style.visibility</p:attrName>
                                        </p:attrNameLst>
                                      </p:cBhvr>
                                      <p:to>
                                        <p:strVal val="visible"/>
                                      </p:to>
                                    </p:set>
                                    <p:animEffect transition="in" filter="dissolve">
                                      <p:cBhvr>
                                        <p:cTn id="36" dur="500"/>
                                        <p:tgtEl>
                                          <p:spTgt spid="68623"/>
                                        </p:tgtEl>
                                      </p:cBhvr>
                                    </p:animEffect>
                                  </p:childTnLst>
                                </p:cTn>
                              </p:par>
                              <p:par>
                                <p:cTn id="37" presetID="9" presetClass="entr" presetSubtype="0" fill="hold" nodeType="withEffect">
                                  <p:stCondLst>
                                    <p:cond delay="0"/>
                                  </p:stCondLst>
                                  <p:childTnLst>
                                    <p:set>
                                      <p:cBhvr>
                                        <p:cTn id="38" dur="1" fill="hold">
                                          <p:stCondLst>
                                            <p:cond delay="0"/>
                                          </p:stCondLst>
                                        </p:cTn>
                                        <p:tgtEl>
                                          <p:spTgt spid="68618"/>
                                        </p:tgtEl>
                                        <p:attrNameLst>
                                          <p:attrName>style.visibility</p:attrName>
                                        </p:attrNameLst>
                                      </p:cBhvr>
                                      <p:to>
                                        <p:strVal val="visible"/>
                                      </p:to>
                                    </p:set>
                                    <p:animEffect transition="in" filter="dissolve">
                                      <p:cBhvr>
                                        <p:cTn id="39" dur="500"/>
                                        <p:tgtEl>
                                          <p:spTgt spid="6861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8622"/>
                                        </p:tgtEl>
                                        <p:attrNameLst>
                                          <p:attrName>style.visibility</p:attrName>
                                        </p:attrNameLst>
                                      </p:cBhvr>
                                      <p:to>
                                        <p:strVal val="visible"/>
                                      </p:to>
                                    </p:set>
                                    <p:animEffect transition="in" filter="dissolve">
                                      <p:cBhvr>
                                        <p:cTn id="42" dur="500"/>
                                        <p:tgtEl>
                                          <p:spTgt spid="68622"/>
                                        </p:tgtEl>
                                      </p:cBhvr>
                                    </p:animEffect>
                                  </p:childTnLst>
                                </p:cTn>
                              </p:par>
                              <p:par>
                                <p:cTn id="43" presetID="9" presetClass="entr" presetSubtype="0" fill="hold" nodeType="withEffect">
                                  <p:stCondLst>
                                    <p:cond delay="0"/>
                                  </p:stCondLst>
                                  <p:childTnLst>
                                    <p:set>
                                      <p:cBhvr>
                                        <p:cTn id="44" dur="1" fill="hold">
                                          <p:stCondLst>
                                            <p:cond delay="0"/>
                                          </p:stCondLst>
                                        </p:cTn>
                                        <p:tgtEl>
                                          <p:spTgt spid="68619"/>
                                        </p:tgtEl>
                                        <p:attrNameLst>
                                          <p:attrName>style.visibility</p:attrName>
                                        </p:attrNameLst>
                                      </p:cBhvr>
                                      <p:to>
                                        <p:strVal val="visible"/>
                                      </p:to>
                                    </p:set>
                                    <p:animEffect transition="in" filter="dissolve">
                                      <p:cBhvr>
                                        <p:cTn id="45" dur="500"/>
                                        <p:tgtEl>
                                          <p:spTgt spid="68619"/>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68621"/>
                                        </p:tgtEl>
                                        <p:attrNameLst>
                                          <p:attrName>style.visibility</p:attrName>
                                        </p:attrNameLst>
                                      </p:cBhvr>
                                      <p:to>
                                        <p:strVal val="visible"/>
                                      </p:to>
                                    </p:set>
                                    <p:animEffect transition="in" filter="dissolve">
                                      <p:cBhvr>
                                        <p:cTn id="48" dur="500"/>
                                        <p:tgtEl>
                                          <p:spTgt spid="68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3" grpId="0"/>
      <p:bldP spid="68614" grpId="0"/>
      <p:bldP spid="68616" grpId="0"/>
      <p:bldP spid="68617" grpId="0"/>
      <p:bldP spid="68621" grpId="0"/>
      <p:bldP spid="68622" grpId="0"/>
      <p:bldP spid="6862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15888"/>
            <a:ext cx="7931150" cy="774700"/>
          </a:xfrm>
        </p:spPr>
        <p:txBody>
          <a:bodyPr/>
          <a:lstStyle/>
          <a:p>
            <a:pPr eaLnBrk="1" hangingPunct="1">
              <a:defRPr/>
            </a:pPr>
            <a:r>
              <a:rPr lang="pt-BR" smtClean="0"/>
              <a:t>Mineral</a:t>
            </a:r>
            <a:r>
              <a:rPr lang="en-US" smtClean="0"/>
              <a:t> </a:t>
            </a:r>
          </a:p>
        </p:txBody>
      </p:sp>
      <p:sp>
        <p:nvSpPr>
          <p:cNvPr id="69635" name="Rectangle 3"/>
          <p:cNvSpPr>
            <a:spLocks noGrp="1" noChangeArrowheads="1"/>
          </p:cNvSpPr>
          <p:nvPr>
            <p:ph type="body" idx="1"/>
          </p:nvPr>
        </p:nvSpPr>
        <p:spPr>
          <a:xfrm>
            <a:off x="179388" y="1125538"/>
            <a:ext cx="8964612" cy="5732462"/>
          </a:xfrm>
        </p:spPr>
        <p:txBody>
          <a:bodyPr/>
          <a:lstStyle/>
          <a:p>
            <a:pPr eaLnBrk="1" hangingPunct="1">
              <a:defRPr/>
            </a:pPr>
            <a:r>
              <a:rPr lang="ms-MY" smtClean="0"/>
              <a:t>Tubuh membutuhkan mineral dalam jumlah sedikit yaitu </a:t>
            </a:r>
            <a:r>
              <a:rPr lang="ms-MY" smtClean="0">
                <a:sym typeface="Symbol" pitchFamily="18" charset="2"/>
              </a:rPr>
              <a:t></a:t>
            </a:r>
            <a:r>
              <a:rPr lang="ms-MY" smtClean="0"/>
              <a:t> 4% dari kebutuhan kalori total. </a:t>
            </a:r>
          </a:p>
          <a:p>
            <a:pPr eaLnBrk="1" hangingPunct="1">
              <a:defRPr/>
            </a:pPr>
            <a:r>
              <a:rPr lang="ms-MY" smtClean="0"/>
              <a:t>Mineral dapat diperoleh dari daging, sayuran, buah-buhan, susu dan keju. Mineral berfungsi sebagai zat penyusun tubuh, mempercepat reaksi dan menjaga kondisi fisiologi tubuh. </a:t>
            </a:r>
          </a:p>
          <a:p>
            <a:pPr eaLnBrk="1" hangingPunct="1">
              <a:defRPr/>
            </a:pPr>
            <a:r>
              <a:rPr lang="ms-MY" smtClean="0"/>
              <a:t>Mineral tidak mengalami proses pencernaan, karena sifatnya mudah larut dalam air sehingga mineral mudah diserap oleh darah di kapiler jonjot-jonjot usus halus.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ppt_w</p:attrName>
                                        </p:attrNameLst>
                                      </p:cBhvr>
                                      <p:tavLst>
                                        <p:tav tm="0">
                                          <p:val>
                                            <p:fltVal val="0"/>
                                          </p:val>
                                        </p:tav>
                                        <p:tav tm="100000">
                                          <p:val>
                                            <p:strVal val="#ppt_w"/>
                                          </p:val>
                                        </p:tav>
                                      </p:tavLst>
                                    </p:anim>
                                    <p:anim calcmode="lin" valueType="num">
                                      <p:cBhvr>
                                        <p:cTn id="8" dur="500" fill="hold"/>
                                        <p:tgtEl>
                                          <p:spTgt spid="69634"/>
                                        </p:tgtEl>
                                        <p:attrNameLst>
                                          <p:attrName>ppt_h</p:attrName>
                                        </p:attrNameLst>
                                      </p:cBhvr>
                                      <p:tavLst>
                                        <p:tav tm="0">
                                          <p:val>
                                            <p:fltVal val="0"/>
                                          </p:val>
                                        </p:tav>
                                        <p:tav tm="100000">
                                          <p:val>
                                            <p:strVal val="#ppt_h"/>
                                          </p:val>
                                        </p:tav>
                                      </p:tavLst>
                                    </p:anim>
                                    <p:animEffect transition="in" filter="fade">
                                      <p:cBhvr>
                                        <p:cTn id="9" dur="500"/>
                                        <p:tgtEl>
                                          <p:spTgt spid="696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9635">
                                            <p:txEl>
                                              <p:pRg st="0" end="0"/>
                                            </p:txEl>
                                          </p:spTgt>
                                        </p:tgtEl>
                                        <p:attrNameLst>
                                          <p:attrName>style.visibility</p:attrName>
                                        </p:attrNameLst>
                                      </p:cBhvr>
                                      <p:to>
                                        <p:strVal val="visible"/>
                                      </p:to>
                                    </p:set>
                                    <p:animEffect transition="in" filter="fade">
                                      <p:cBhvr>
                                        <p:cTn id="14" dur="1000">
                                          <p:stCondLst>
                                            <p:cond delay="0"/>
                                          </p:stCondLst>
                                        </p:cTn>
                                        <p:tgtEl>
                                          <p:spTgt spid="6963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9635">
                                            <p:txEl>
                                              <p:pRg st="1" end="1"/>
                                            </p:txEl>
                                          </p:spTgt>
                                        </p:tgtEl>
                                        <p:attrNameLst>
                                          <p:attrName>style.visibility</p:attrName>
                                        </p:attrNameLst>
                                      </p:cBhvr>
                                      <p:to>
                                        <p:strVal val="visible"/>
                                      </p:to>
                                    </p:set>
                                    <p:animEffect transition="in" filter="fade">
                                      <p:cBhvr>
                                        <p:cTn id="19" dur="1000">
                                          <p:stCondLst>
                                            <p:cond delay="0"/>
                                          </p:stCondLst>
                                        </p:cTn>
                                        <p:tgtEl>
                                          <p:spTgt spid="6963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9635">
                                            <p:txEl>
                                              <p:pRg st="2" end="2"/>
                                            </p:txEl>
                                          </p:spTgt>
                                        </p:tgtEl>
                                        <p:attrNameLst>
                                          <p:attrName>style.visibility</p:attrName>
                                        </p:attrNameLst>
                                      </p:cBhvr>
                                      <p:to>
                                        <p:strVal val="visible"/>
                                      </p:to>
                                    </p:set>
                                    <p:animEffect transition="in" filter="fade">
                                      <p:cBhvr>
                                        <p:cTn id="24" dur="1000">
                                          <p:stCondLst>
                                            <p:cond delay="0"/>
                                          </p:stCondLst>
                                        </p:cTn>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168275" y="255588"/>
            <a:ext cx="8731250" cy="6394450"/>
          </a:xfrm>
        </p:spPr>
        <p:txBody>
          <a:bodyPr/>
          <a:lstStyle/>
          <a:p>
            <a:pPr eaLnBrk="1" hangingPunct="1">
              <a:defRPr/>
            </a:pPr>
            <a:r>
              <a:rPr lang="ms-MY" smtClean="0"/>
              <a:t>Berdasarkan jumlah yang dibutuhkan oleh tubuh, mineral dikelompokkan menjadi 2, yaitu makroelemen dan mikroelemen.</a:t>
            </a:r>
          </a:p>
          <a:p>
            <a:pPr eaLnBrk="1" hangingPunct="1">
              <a:defRPr/>
            </a:pPr>
            <a:r>
              <a:rPr lang="id-ID" smtClean="0"/>
              <a:t>Makroelemen adalah unsur yang diperlukan tubuh dalam jumlah yang banyak, misalnya natrium (Na), kalsium (Ca), kalium (K), fosfor (P), Magnesium (Mg), klor (Cl), belerang (S), flour (F), dan iodium (I).</a:t>
            </a:r>
            <a:r>
              <a:rPr lang="ms-MY" smtClean="0"/>
              <a:t> M</a:t>
            </a:r>
          </a:p>
          <a:p>
            <a:pPr eaLnBrk="1" hangingPunct="1">
              <a:defRPr/>
            </a:pPr>
            <a:r>
              <a:rPr lang="en-US" smtClean="0"/>
              <a:t>M</a:t>
            </a:r>
            <a:r>
              <a:rPr lang="id-ID" smtClean="0"/>
              <a:t>ikroelemen adalah unsur yang diperlukan tubuh dalam jumlah sedikit, misalnya mangaan (Mn), kromium (Cr), kobalt (Co), dan Molibdenum (Mo), seng (Zn) dan tembaga (Cu)</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dissolve">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dissolve">
                                      <p:cBhvr>
                                        <p:cTn id="12" dur="500"/>
                                        <p:tgtEl>
                                          <p:spTgt spid="880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dissolve">
                                      <p:cBhvr>
                                        <p:cTn id="17" dur="500"/>
                                        <p:tgtEl>
                                          <p:spTgt spid="8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7813"/>
            <a:ext cx="8229600" cy="774700"/>
          </a:xfrm>
        </p:spPr>
        <p:txBody>
          <a:bodyPr/>
          <a:lstStyle/>
          <a:p>
            <a:pPr eaLnBrk="1" hangingPunct="1">
              <a:defRPr/>
            </a:pPr>
            <a:r>
              <a:rPr lang="ms-MY" b="0" smtClean="0"/>
              <a:t>Vitamin</a:t>
            </a:r>
            <a:endParaRPr lang="en-US" b="0" smtClean="0"/>
          </a:p>
        </p:txBody>
      </p:sp>
      <p:sp>
        <p:nvSpPr>
          <p:cNvPr id="70659" name="Rectangle 3"/>
          <p:cNvSpPr>
            <a:spLocks noGrp="1" noChangeArrowheads="1"/>
          </p:cNvSpPr>
          <p:nvPr>
            <p:ph type="body" idx="1"/>
          </p:nvPr>
        </p:nvSpPr>
        <p:spPr>
          <a:xfrm>
            <a:off x="179388" y="1268413"/>
            <a:ext cx="8964612" cy="5589587"/>
          </a:xfrm>
        </p:spPr>
        <p:txBody>
          <a:bodyPr/>
          <a:lstStyle/>
          <a:p>
            <a:pPr eaLnBrk="1" hangingPunct="1">
              <a:lnSpc>
                <a:spcPct val="90000"/>
              </a:lnSpc>
              <a:defRPr/>
            </a:pPr>
            <a:r>
              <a:rPr lang="id-ID" smtClean="0"/>
              <a:t>Vitamin adalah zat organik pelengkap makanan yang diperlukan tubuh. Fungsi vitamin yaitu untuk memperlancar metabolisme tubuh. Vitamin tidak menghasilkan energi.</a:t>
            </a:r>
            <a:endParaRPr lang="ms-MY" smtClean="0"/>
          </a:p>
          <a:p>
            <a:pPr eaLnBrk="1" hangingPunct="1">
              <a:lnSpc>
                <a:spcPct val="90000"/>
              </a:lnSpc>
              <a:defRPr/>
            </a:pPr>
            <a:r>
              <a:rPr lang="ms-MY" smtClean="0"/>
              <a:t>Berdasarkan kelarutannya, vitamin dibagi menjadi 2 kelompok, yaitu vitamin yang larut dalam air (vitamin B dan C) dan vitamin yang larut dalam lemak (vitamin A, D, E, dan K). </a:t>
            </a:r>
          </a:p>
          <a:p>
            <a:pPr eaLnBrk="1" hangingPunct="1">
              <a:lnSpc>
                <a:spcPct val="90000"/>
              </a:lnSpc>
              <a:defRPr/>
            </a:pPr>
            <a:r>
              <a:rPr lang="ms-MY" smtClean="0"/>
              <a:t>Vitamin yang larut dalam air tidak dapat disimpan dalam tubuh, sedangkan vitamin yang larut dalam lemak dapat disimpan dalam tubuh.</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dissolve">
                                      <p:cBhvr>
                                        <p:cTn id="7" dur="500"/>
                                        <p:tgtEl>
                                          <p:spTgt spid="70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dissolve">
                                      <p:cBhvr>
                                        <p:cTn id="12" dur="500"/>
                                        <p:tgtEl>
                                          <p:spTgt spid="706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0659">
                                            <p:txEl>
                                              <p:pRg st="1" end="1"/>
                                            </p:txEl>
                                          </p:spTgt>
                                        </p:tgtEl>
                                        <p:attrNameLst>
                                          <p:attrName>style.visibility</p:attrName>
                                        </p:attrNameLst>
                                      </p:cBhvr>
                                      <p:to>
                                        <p:strVal val="visible"/>
                                      </p:to>
                                    </p:set>
                                    <p:animEffect transition="in" filter="dissolve">
                                      <p:cBhvr>
                                        <p:cTn id="17" dur="500"/>
                                        <p:tgtEl>
                                          <p:spTgt spid="706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0659">
                                            <p:txEl>
                                              <p:pRg st="2" end="2"/>
                                            </p:txEl>
                                          </p:spTgt>
                                        </p:tgtEl>
                                        <p:attrNameLst>
                                          <p:attrName>style.visibility</p:attrName>
                                        </p:attrNameLst>
                                      </p:cBhvr>
                                      <p:to>
                                        <p:strVal val="visible"/>
                                      </p:to>
                                    </p:set>
                                    <p:animEffect transition="in" filter="dissolve">
                                      <p:cBhvr>
                                        <p:cTn id="22"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88913"/>
            <a:ext cx="8229600" cy="630237"/>
          </a:xfrm>
        </p:spPr>
        <p:txBody>
          <a:bodyPr/>
          <a:lstStyle/>
          <a:p>
            <a:pPr eaLnBrk="1" hangingPunct="1">
              <a:defRPr/>
            </a:pPr>
            <a:r>
              <a:rPr lang="ms-MY" sz="4000" b="0" smtClean="0"/>
              <a:t>Air</a:t>
            </a:r>
            <a:endParaRPr lang="en-US" sz="4000" b="0" smtClean="0"/>
          </a:p>
        </p:txBody>
      </p:sp>
      <p:sp>
        <p:nvSpPr>
          <p:cNvPr id="71683" name="Rectangle 3"/>
          <p:cNvSpPr>
            <a:spLocks noGrp="1" noChangeArrowheads="1"/>
          </p:cNvSpPr>
          <p:nvPr>
            <p:ph type="body" idx="1"/>
          </p:nvPr>
        </p:nvSpPr>
        <p:spPr>
          <a:xfrm>
            <a:off x="250825" y="981075"/>
            <a:ext cx="8713788" cy="5688013"/>
          </a:xfrm>
        </p:spPr>
        <p:txBody>
          <a:bodyPr/>
          <a:lstStyle/>
          <a:p>
            <a:pPr eaLnBrk="1" hangingPunct="1">
              <a:defRPr/>
            </a:pPr>
            <a:r>
              <a:rPr lang="ms-MY" sz="2800" smtClean="0"/>
              <a:t>Air tidak menghasilkan energi, tetapi kandungan air di dalam tubuh manusia ±60-65% berat tubuh.  </a:t>
            </a:r>
          </a:p>
          <a:p>
            <a:pPr eaLnBrk="1" hangingPunct="1">
              <a:defRPr/>
            </a:pPr>
            <a:r>
              <a:rPr lang="ms-MY" sz="2800" smtClean="0"/>
              <a:t>Air berfungsi untuk pelarut senyawa-senyawa, mengangkut zat dari sel ke sel atau dari jaringan ke jaringan, dan menjaga stabilitas suhu tubuh.</a:t>
            </a:r>
            <a:endParaRPr lang="id-ID" sz="2800" smtClean="0"/>
          </a:p>
          <a:p>
            <a:pPr eaLnBrk="1" hangingPunct="1">
              <a:defRPr/>
            </a:pPr>
            <a:r>
              <a:rPr lang="id-ID" sz="2800" smtClean="0"/>
              <a:t>Air yang diperlukan tubuh diperoleh langsung dari air minum dan secara tidak langsung diperoleh dari bahan makanan seperti buah-buahan dan sayur-sayuran. </a:t>
            </a:r>
            <a:endParaRPr lang="en-US" sz="2800" smtClean="0"/>
          </a:p>
          <a:p>
            <a:pPr eaLnBrk="1" hangingPunct="1">
              <a:defRPr/>
            </a:pPr>
            <a:r>
              <a:rPr lang="ms-MY" sz="2800" smtClean="0"/>
              <a:t>Jumlah air yang dibutuhkan oleh tubuh bergantung pada berat badan dan aktivitas tubuh. Orang dewasa setiap hari minimal minum 8 gelas air untuk memenuhi kebutuhan tubuh.</a:t>
            </a:r>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5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dissolve">
                                      <p:cBhvr>
                                        <p:cTn id="12" dur="500"/>
                                        <p:tgtEl>
                                          <p:spTgt spid="716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683">
                                            <p:txEl>
                                              <p:pRg st="1" end="1"/>
                                            </p:txEl>
                                          </p:spTgt>
                                        </p:tgtEl>
                                        <p:attrNameLst>
                                          <p:attrName>style.visibility</p:attrName>
                                        </p:attrNameLst>
                                      </p:cBhvr>
                                      <p:to>
                                        <p:strVal val="visible"/>
                                      </p:to>
                                    </p:set>
                                    <p:animEffect transition="in" filter="dissolve">
                                      <p:cBhvr>
                                        <p:cTn id="17" dur="500"/>
                                        <p:tgtEl>
                                          <p:spTgt spid="716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683">
                                            <p:txEl>
                                              <p:pRg st="2" end="2"/>
                                            </p:txEl>
                                          </p:spTgt>
                                        </p:tgtEl>
                                        <p:attrNameLst>
                                          <p:attrName>style.visibility</p:attrName>
                                        </p:attrNameLst>
                                      </p:cBhvr>
                                      <p:to>
                                        <p:strVal val="visible"/>
                                      </p:to>
                                    </p:set>
                                    <p:animEffect transition="in" filter="dissolve">
                                      <p:cBhvr>
                                        <p:cTn id="22" dur="500"/>
                                        <p:tgtEl>
                                          <p:spTgt spid="716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683">
                                            <p:txEl>
                                              <p:pRg st="3" end="3"/>
                                            </p:txEl>
                                          </p:spTgt>
                                        </p:tgtEl>
                                        <p:attrNameLst>
                                          <p:attrName>style.visibility</p:attrName>
                                        </p:attrNameLst>
                                      </p:cBhvr>
                                      <p:to>
                                        <p:strVal val="visible"/>
                                      </p:to>
                                    </p:set>
                                    <p:animEffect transition="in" filter="dissolve">
                                      <p:cBhvr>
                                        <p:cTn id="27" dur="5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115888"/>
            <a:ext cx="8229600" cy="919162"/>
          </a:xfrm>
        </p:spPr>
        <p:txBody>
          <a:bodyPr/>
          <a:lstStyle/>
          <a:p>
            <a:pPr eaLnBrk="1" hangingPunct="1">
              <a:defRPr/>
            </a:pPr>
            <a:r>
              <a:rPr lang="en-US" smtClean="0"/>
              <a:t>Pewarna Makanan</a:t>
            </a:r>
          </a:p>
        </p:txBody>
      </p:sp>
      <p:sp>
        <p:nvSpPr>
          <p:cNvPr id="134147" name="Rectangle 3"/>
          <p:cNvSpPr>
            <a:spLocks noGrp="1" noChangeArrowheads="1"/>
          </p:cNvSpPr>
          <p:nvPr>
            <p:ph type="body" idx="1"/>
          </p:nvPr>
        </p:nvSpPr>
        <p:spPr>
          <a:xfrm>
            <a:off x="250825" y="1196975"/>
            <a:ext cx="8893175" cy="5472113"/>
          </a:xfrm>
        </p:spPr>
        <p:txBody>
          <a:bodyPr/>
          <a:lstStyle/>
          <a:p>
            <a:pPr marL="441325" indent="-441325" eaLnBrk="1" hangingPunct="1">
              <a:defRPr/>
            </a:pPr>
            <a:r>
              <a:rPr lang="en-US" smtClean="0"/>
              <a:t>Pewarna sintetik yang pemakaiannya dilarang untuk makanan adalah:</a:t>
            </a:r>
          </a:p>
          <a:p>
            <a:pPr marL="990600" lvl="1" indent="-369888" eaLnBrk="1" hangingPunct="1">
              <a:buFont typeface="Wingdings" pitchFamily="2" charset="2"/>
              <a:buAutoNum type="arabicPeriod"/>
              <a:defRPr/>
            </a:pPr>
            <a:r>
              <a:rPr lang="en-US" sz="3200" smtClean="0"/>
              <a:t>Rhodamin-B, ponceau-3R dan ponceau SX untuk pewarna merah</a:t>
            </a:r>
          </a:p>
          <a:p>
            <a:pPr marL="990600" lvl="1" indent="-369888" eaLnBrk="1" hangingPunct="1">
              <a:buFont typeface="Wingdings" pitchFamily="2" charset="2"/>
              <a:buAutoNum type="arabicPeriod"/>
              <a:defRPr/>
            </a:pPr>
            <a:r>
              <a:rPr lang="en-US" sz="3200" smtClean="0"/>
              <a:t>Auramin dan metanil yellow untuk pewarna kuning</a:t>
            </a:r>
          </a:p>
          <a:p>
            <a:pPr marL="441325" indent="-441325" eaLnBrk="1" hangingPunct="1">
              <a:defRPr/>
            </a:pPr>
            <a:r>
              <a:rPr lang="en-US" smtClean="0"/>
              <a:t>Zat pewarna tersebut untuk pewarna kertas dan tekstil.</a:t>
            </a:r>
          </a:p>
          <a:p>
            <a:pPr marL="441325" indent="-441325" eaLnBrk="1" hangingPunct="1">
              <a:defRPr/>
            </a:pPr>
            <a:r>
              <a:rPr lang="en-US" smtClean="0"/>
              <a:t>Pewarna buatan ada yang bersifat karsinogen, artinya dapat menimbulkan kanker.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dissolve">
                                      <p:cBhvr>
                                        <p:cTn id="7" dur="500"/>
                                        <p:tgtEl>
                                          <p:spTgt spid="134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4147">
                                            <p:txEl>
                                              <p:pRg st="0" end="0"/>
                                            </p:txEl>
                                          </p:spTgt>
                                        </p:tgtEl>
                                        <p:attrNameLst>
                                          <p:attrName>style.visibility</p:attrName>
                                        </p:attrNameLst>
                                      </p:cBhvr>
                                      <p:to>
                                        <p:strVal val="visible"/>
                                      </p:to>
                                    </p:set>
                                    <p:animEffect transition="in" filter="dissolve">
                                      <p:cBhvr>
                                        <p:cTn id="12" dur="500"/>
                                        <p:tgtEl>
                                          <p:spTgt spid="134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4147">
                                            <p:txEl>
                                              <p:pRg st="1" end="1"/>
                                            </p:txEl>
                                          </p:spTgt>
                                        </p:tgtEl>
                                        <p:attrNameLst>
                                          <p:attrName>style.visibility</p:attrName>
                                        </p:attrNameLst>
                                      </p:cBhvr>
                                      <p:to>
                                        <p:strVal val="visible"/>
                                      </p:to>
                                    </p:set>
                                    <p:animEffect transition="in" filter="dissolve">
                                      <p:cBhvr>
                                        <p:cTn id="17" dur="500"/>
                                        <p:tgtEl>
                                          <p:spTgt spid="134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4147">
                                            <p:txEl>
                                              <p:pRg st="2" end="2"/>
                                            </p:txEl>
                                          </p:spTgt>
                                        </p:tgtEl>
                                        <p:attrNameLst>
                                          <p:attrName>style.visibility</p:attrName>
                                        </p:attrNameLst>
                                      </p:cBhvr>
                                      <p:to>
                                        <p:strVal val="visible"/>
                                      </p:to>
                                    </p:set>
                                    <p:animEffect transition="in" filter="dissolve">
                                      <p:cBhvr>
                                        <p:cTn id="22" dur="500"/>
                                        <p:tgtEl>
                                          <p:spTgt spid="1341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4147">
                                            <p:txEl>
                                              <p:pRg st="3" end="3"/>
                                            </p:txEl>
                                          </p:spTgt>
                                        </p:tgtEl>
                                        <p:attrNameLst>
                                          <p:attrName>style.visibility</p:attrName>
                                        </p:attrNameLst>
                                      </p:cBhvr>
                                      <p:to>
                                        <p:strVal val="visible"/>
                                      </p:to>
                                    </p:set>
                                    <p:animEffect transition="in" filter="dissolve">
                                      <p:cBhvr>
                                        <p:cTn id="27" dur="500"/>
                                        <p:tgtEl>
                                          <p:spTgt spid="1341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4147">
                                            <p:txEl>
                                              <p:pRg st="4" end="4"/>
                                            </p:txEl>
                                          </p:spTgt>
                                        </p:tgtEl>
                                        <p:attrNameLst>
                                          <p:attrName>style.visibility</p:attrName>
                                        </p:attrNameLst>
                                      </p:cBhvr>
                                      <p:to>
                                        <p:strVal val="visible"/>
                                      </p:to>
                                    </p:set>
                                    <p:animEffect transition="in" filter="dissolve">
                                      <p:cBhvr>
                                        <p:cTn id="32" dur="500"/>
                                        <p:tgtEl>
                                          <p:spTgt spid="134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115888"/>
            <a:ext cx="8229600" cy="919162"/>
          </a:xfrm>
        </p:spPr>
        <p:txBody>
          <a:bodyPr/>
          <a:lstStyle/>
          <a:p>
            <a:pPr eaLnBrk="1" hangingPunct="1">
              <a:defRPr/>
            </a:pPr>
            <a:r>
              <a:rPr lang="en-US" smtClean="0"/>
              <a:t>Penyedap Makanan</a:t>
            </a:r>
          </a:p>
        </p:txBody>
      </p:sp>
      <p:sp>
        <p:nvSpPr>
          <p:cNvPr id="135171" name="Rectangle 3"/>
          <p:cNvSpPr>
            <a:spLocks noGrp="1" noChangeArrowheads="1"/>
          </p:cNvSpPr>
          <p:nvPr>
            <p:ph type="body" idx="1"/>
          </p:nvPr>
        </p:nvSpPr>
        <p:spPr>
          <a:xfrm>
            <a:off x="179388" y="1196975"/>
            <a:ext cx="8964612" cy="5661025"/>
          </a:xfrm>
        </p:spPr>
        <p:txBody>
          <a:bodyPr/>
          <a:lstStyle/>
          <a:p>
            <a:pPr marL="441325" indent="-441325" eaLnBrk="1" hangingPunct="1">
              <a:defRPr/>
            </a:pPr>
            <a:r>
              <a:rPr lang="en-US" smtClean="0"/>
              <a:t>Monosodium glutamat adalah penyedap makanan yang biasa digunakan dalam berbagai merek dagang.</a:t>
            </a:r>
          </a:p>
          <a:p>
            <a:pPr marL="441325" indent="-441325" eaLnBrk="1" hangingPunct="1">
              <a:defRPr/>
            </a:pPr>
            <a:r>
              <a:rPr lang="en-US" smtClean="0"/>
              <a:t>Orang yang peka terhadap Monosodium glutamat akan menimbulkan sindrom rumah makan cina dengan tanda-tanda gemetar, berdebar, keluar keringat dingin setelah memakan makanan yang mengandung monosodium glutamat</a:t>
            </a:r>
          </a:p>
          <a:p>
            <a:pPr marL="441325" indent="-441325" eaLnBrk="1" hangingPunct="1">
              <a:defRPr/>
            </a:pPr>
            <a:r>
              <a:rPr lang="en-US" smtClean="0"/>
              <a:t>monosodium glutamat juga terdapat secara alami pada biji-bijian, ikan, daging sehingga bahan makanan terasa lezat.</a:t>
            </a:r>
          </a:p>
          <a:p>
            <a:pPr marL="441325" indent="-441325" eaLnBrk="1" hangingPunct="1">
              <a:buFont typeface="Wingdings" pitchFamily="2" charset="2"/>
              <a:buAutoNum type="arabicPeriod"/>
              <a:defRPr/>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dissolve">
                                      <p:cBhvr>
                                        <p:cTn id="7" dur="500"/>
                                        <p:tgtEl>
                                          <p:spTgt spid="135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5171">
                                            <p:txEl>
                                              <p:pRg st="0" end="0"/>
                                            </p:txEl>
                                          </p:spTgt>
                                        </p:tgtEl>
                                        <p:attrNameLst>
                                          <p:attrName>style.visibility</p:attrName>
                                        </p:attrNameLst>
                                      </p:cBhvr>
                                      <p:to>
                                        <p:strVal val="visible"/>
                                      </p:to>
                                    </p:set>
                                    <p:animEffect transition="in" filter="dissolve">
                                      <p:cBhvr>
                                        <p:cTn id="12" dur="500"/>
                                        <p:tgtEl>
                                          <p:spTgt spid="135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5171">
                                            <p:txEl>
                                              <p:pRg st="1" end="1"/>
                                            </p:txEl>
                                          </p:spTgt>
                                        </p:tgtEl>
                                        <p:attrNameLst>
                                          <p:attrName>style.visibility</p:attrName>
                                        </p:attrNameLst>
                                      </p:cBhvr>
                                      <p:to>
                                        <p:strVal val="visible"/>
                                      </p:to>
                                    </p:set>
                                    <p:animEffect transition="in" filter="dissolve">
                                      <p:cBhvr>
                                        <p:cTn id="17" dur="500"/>
                                        <p:tgtEl>
                                          <p:spTgt spid="135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5171">
                                            <p:txEl>
                                              <p:pRg st="2" end="2"/>
                                            </p:txEl>
                                          </p:spTgt>
                                        </p:tgtEl>
                                        <p:attrNameLst>
                                          <p:attrName>style.visibility</p:attrName>
                                        </p:attrNameLst>
                                      </p:cBhvr>
                                      <p:to>
                                        <p:strVal val="visible"/>
                                      </p:to>
                                    </p:set>
                                    <p:animEffect transition="in" filter="dissolve">
                                      <p:cBhvr>
                                        <p:cTn id="22" dur="500"/>
                                        <p:tgtEl>
                                          <p:spTgt spid="135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303213" y="44450"/>
            <a:ext cx="8229600" cy="630238"/>
          </a:xfrm>
        </p:spPr>
        <p:txBody>
          <a:bodyPr/>
          <a:lstStyle/>
          <a:p>
            <a:pPr eaLnBrk="1" hangingPunct="1">
              <a:defRPr/>
            </a:pPr>
            <a:r>
              <a:rPr lang="ms-MY" sz="4000" smtClean="0"/>
              <a:t>Kebutuhan Energi</a:t>
            </a:r>
            <a:r>
              <a:rPr lang="en-US" sz="4000" smtClean="0"/>
              <a:t> </a:t>
            </a:r>
          </a:p>
        </p:txBody>
      </p:sp>
      <p:sp>
        <p:nvSpPr>
          <p:cNvPr id="72707" name="Rectangle 3"/>
          <p:cNvSpPr>
            <a:spLocks noChangeArrowheads="1"/>
          </p:cNvSpPr>
          <p:nvPr/>
        </p:nvSpPr>
        <p:spPr bwMode="auto">
          <a:xfrm>
            <a:off x="0" y="692150"/>
            <a:ext cx="7812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1" hangingPunct="1"/>
            <a:r>
              <a:rPr lang="ms-MY" b="1">
                <a:latin typeface="Arial" charset="0"/>
                <a:ea typeface="Times New Roman" pitchFamily="18" charset="0"/>
                <a:cs typeface="Arial" charset="0"/>
              </a:rPr>
              <a:t>Tabel 4.1 jumlah kalori yang diperlukan untuk berbagai kegiatan</a:t>
            </a:r>
            <a:endParaRPr lang="ms-MY">
              <a:latin typeface="Arial" charset="0"/>
              <a:ea typeface="Times New Roman" pitchFamily="18" charset="0"/>
              <a:cs typeface="Arial" charset="0"/>
            </a:endParaRPr>
          </a:p>
        </p:txBody>
      </p:sp>
      <p:graphicFrame>
        <p:nvGraphicFramePr>
          <p:cNvPr id="72708" name="Group 4"/>
          <p:cNvGraphicFramePr>
            <a:graphicFrameLocks noGrp="1"/>
          </p:cNvGraphicFramePr>
          <p:nvPr/>
        </p:nvGraphicFramePr>
        <p:xfrm>
          <a:off x="682625" y="1196975"/>
          <a:ext cx="6553200" cy="5472113"/>
        </p:xfrm>
        <a:graphic>
          <a:graphicData uri="http://schemas.openxmlformats.org/drawingml/2006/table">
            <a:tbl>
              <a:tblPr/>
              <a:tblGrid>
                <a:gridCol w="528638"/>
                <a:gridCol w="2462212"/>
                <a:gridCol w="3562350"/>
              </a:tblGrid>
              <a:tr h="51593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kegiatan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Kebutuhan kalori/kg berat badan/jam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Tiduran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Duduk atau makan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0,45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Menulis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Berdiri tenang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Berhias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Cuci piring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Mengetik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Berjalan cepat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Menukang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Naik sepeda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Menari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Main pingpong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 Menggergaji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Lari cepat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6,8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Balap sepeda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7,0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Berenang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1400" b="0" i="0" u="none" strike="noStrike" cap="none" normalizeH="0" baseline="0" smtClean="0">
                          <a:ln>
                            <a:noFill/>
                          </a:ln>
                          <a:solidFill>
                            <a:schemeClr val="tx1"/>
                          </a:solidFill>
                          <a:effectLst/>
                          <a:latin typeface="Arial" charset="0"/>
                          <a:ea typeface="Times New Roman" pitchFamily="18" charset="0"/>
                          <a:cs typeface="Arial" charset="0"/>
                        </a:rPr>
                        <a:t>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500" fill="hold"/>
                                        <p:tgtEl>
                                          <p:spTgt spid="72706"/>
                                        </p:tgtEl>
                                        <p:attrNameLst>
                                          <p:attrName>ppt_w</p:attrName>
                                        </p:attrNameLst>
                                      </p:cBhvr>
                                      <p:tavLst>
                                        <p:tav tm="0">
                                          <p:val>
                                            <p:fltVal val="0"/>
                                          </p:val>
                                        </p:tav>
                                        <p:tav tm="100000">
                                          <p:val>
                                            <p:strVal val="#ppt_w"/>
                                          </p:val>
                                        </p:tav>
                                      </p:tavLst>
                                    </p:anim>
                                    <p:anim calcmode="lin" valueType="num">
                                      <p:cBhvr>
                                        <p:cTn id="8" dur="500" fill="hold"/>
                                        <p:tgtEl>
                                          <p:spTgt spid="72706"/>
                                        </p:tgtEl>
                                        <p:attrNameLst>
                                          <p:attrName>ppt_h</p:attrName>
                                        </p:attrNameLst>
                                      </p:cBhvr>
                                      <p:tavLst>
                                        <p:tav tm="0">
                                          <p:val>
                                            <p:fltVal val="0"/>
                                          </p:val>
                                        </p:tav>
                                        <p:tav tm="100000">
                                          <p:val>
                                            <p:strVal val="#ppt_h"/>
                                          </p:val>
                                        </p:tav>
                                      </p:tavLst>
                                    </p:anim>
                                    <p:animEffect transition="in" filter="fade">
                                      <p:cBhvr>
                                        <p:cTn id="9" dur="500"/>
                                        <p:tgtEl>
                                          <p:spTgt spid="727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2707"/>
                                        </p:tgtEl>
                                        <p:attrNameLst>
                                          <p:attrName>style.visibility</p:attrName>
                                        </p:attrNameLst>
                                      </p:cBhvr>
                                      <p:to>
                                        <p:strVal val="visible"/>
                                      </p:to>
                                    </p:set>
                                    <p:animEffect transition="in" filter="checkerboard(across)">
                                      <p:cBhvr>
                                        <p:cTn id="14" dur="500"/>
                                        <p:tgtEl>
                                          <p:spTgt spid="727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72708"/>
                                        </p:tgtEl>
                                        <p:attrNameLst>
                                          <p:attrName>style.visibility</p:attrName>
                                        </p:attrNameLst>
                                      </p:cBhvr>
                                      <p:to>
                                        <p:strVal val="visible"/>
                                      </p:to>
                                    </p:set>
                                    <p:animEffect transition="in" filter="checkerboard(across)">
                                      <p:cBhvr>
                                        <p:cTn id="19"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44450"/>
            <a:ext cx="8229600" cy="774700"/>
          </a:xfrm>
        </p:spPr>
        <p:txBody>
          <a:bodyPr/>
          <a:lstStyle/>
          <a:p>
            <a:pPr eaLnBrk="1" hangingPunct="1">
              <a:defRPr/>
            </a:pPr>
            <a:r>
              <a:rPr lang="ms-MY" smtClean="0"/>
              <a:t>Uji Kualitas Makanan</a:t>
            </a:r>
            <a:r>
              <a:rPr lang="en-US" smtClean="0"/>
              <a:t> </a:t>
            </a:r>
          </a:p>
        </p:txBody>
      </p:sp>
      <p:sp>
        <p:nvSpPr>
          <p:cNvPr id="73731" name="Rectangle 3"/>
          <p:cNvSpPr>
            <a:spLocks noGrp="1" noChangeArrowheads="1"/>
          </p:cNvSpPr>
          <p:nvPr>
            <p:ph type="body" idx="1"/>
          </p:nvPr>
        </p:nvSpPr>
        <p:spPr>
          <a:xfrm>
            <a:off x="179388" y="908050"/>
            <a:ext cx="8785225" cy="5949950"/>
          </a:xfrm>
        </p:spPr>
        <p:txBody>
          <a:bodyPr/>
          <a:lstStyle/>
          <a:p>
            <a:pPr marL="457200" indent="-457200" eaLnBrk="1" hangingPunct="1">
              <a:lnSpc>
                <a:spcPct val="80000"/>
              </a:lnSpc>
              <a:defRPr/>
            </a:pPr>
            <a:r>
              <a:rPr lang="ms-MY" sz="2600" smtClean="0"/>
              <a:t>Kandungan gizi dalam makanan dapat diketahui melalui uji makanan. Hal ini tidak dimaksudkan untuk mengetahui jumlah kandungan zat (kuantitas) melainkan untuk mengetahui ada tidaknya kandungan zat (kualitas) pada makanan. </a:t>
            </a:r>
          </a:p>
          <a:p>
            <a:pPr marL="457200" indent="-457200" eaLnBrk="1" hangingPunct="1">
              <a:lnSpc>
                <a:spcPct val="80000"/>
              </a:lnSpc>
              <a:defRPr/>
            </a:pPr>
            <a:r>
              <a:rPr lang="ms-MY" sz="2600" smtClean="0"/>
              <a:t>Berikut adalah cara menguji kandungan makanan, yaitu:</a:t>
            </a:r>
            <a:endParaRPr lang="en-US" sz="2600" smtClean="0"/>
          </a:p>
          <a:p>
            <a:pPr marL="457200" indent="-457200" eaLnBrk="1" hangingPunct="1">
              <a:lnSpc>
                <a:spcPct val="80000"/>
              </a:lnSpc>
              <a:buFont typeface="Wingdings" pitchFamily="2" charset="2"/>
              <a:buAutoNum type="arabicPeriod"/>
              <a:defRPr/>
            </a:pPr>
            <a:r>
              <a:rPr lang="ms-MY" sz="2400" smtClean="0"/>
              <a:t>Untuk menguji adanya tepung, digunakan larutan yodium. Jika tepung diberi larutan yodium, maka warnanya berubah menjadi biru kehitaman.</a:t>
            </a:r>
          </a:p>
          <a:p>
            <a:pPr marL="457200" indent="-457200" eaLnBrk="1" hangingPunct="1">
              <a:lnSpc>
                <a:spcPct val="80000"/>
              </a:lnSpc>
              <a:buFont typeface="Wingdings" pitchFamily="2" charset="2"/>
              <a:buAutoNum type="arabicPeriod"/>
              <a:defRPr/>
            </a:pPr>
            <a:r>
              <a:rPr lang="ms-MY" sz="2400" smtClean="0"/>
              <a:t>Untuk menguji adanya protein, digunakan larutan biuret. Jika protein diberi larutan biuret maka warnanya berubah menjadi ungu.</a:t>
            </a:r>
          </a:p>
          <a:p>
            <a:pPr marL="457200" indent="-457200" eaLnBrk="1" hangingPunct="1">
              <a:lnSpc>
                <a:spcPct val="80000"/>
              </a:lnSpc>
              <a:buFont typeface="Wingdings" pitchFamily="2" charset="2"/>
              <a:buAutoNum type="arabicPeriod"/>
              <a:defRPr/>
            </a:pPr>
            <a:r>
              <a:rPr lang="ms-MY" sz="2400" smtClean="0"/>
              <a:t>Untuk menguji adanya gula, digunakan larutan benedict. Jika gula diberi larutan benedict dan dipanaskan, akan terbentuk endapan berwarna orange.</a:t>
            </a:r>
          </a:p>
          <a:p>
            <a:pPr marL="457200" indent="-457200" eaLnBrk="1" hangingPunct="1">
              <a:lnSpc>
                <a:spcPct val="80000"/>
              </a:lnSpc>
              <a:buFont typeface="Wingdings" pitchFamily="2" charset="2"/>
              <a:buAutoNum type="arabicPeriod"/>
              <a:defRPr/>
            </a:pPr>
            <a:r>
              <a:rPr lang="ms-MY" sz="2400" smtClean="0"/>
              <a:t>Untuk menguji adanya lemak, digunakan kertas HVS. Jika makanan mengandung lemak, kertas HVS akan berubah menjadi transparan.</a:t>
            </a:r>
            <a:endParaRPr lang="en-US" sz="2400"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500" fill="hold"/>
                                        <p:tgtEl>
                                          <p:spTgt spid="73730"/>
                                        </p:tgtEl>
                                        <p:attrNameLst>
                                          <p:attrName>ppt_w</p:attrName>
                                        </p:attrNameLst>
                                      </p:cBhvr>
                                      <p:tavLst>
                                        <p:tav tm="0">
                                          <p:val>
                                            <p:fltVal val="0"/>
                                          </p:val>
                                        </p:tav>
                                        <p:tav tm="100000">
                                          <p:val>
                                            <p:strVal val="#ppt_w"/>
                                          </p:val>
                                        </p:tav>
                                      </p:tavLst>
                                    </p:anim>
                                    <p:anim calcmode="lin" valueType="num">
                                      <p:cBhvr>
                                        <p:cTn id="8" dur="500" fill="hold"/>
                                        <p:tgtEl>
                                          <p:spTgt spid="73730"/>
                                        </p:tgtEl>
                                        <p:attrNameLst>
                                          <p:attrName>ppt_h</p:attrName>
                                        </p:attrNameLst>
                                      </p:cBhvr>
                                      <p:tavLst>
                                        <p:tav tm="0">
                                          <p:val>
                                            <p:fltVal val="0"/>
                                          </p:val>
                                        </p:tav>
                                        <p:tav tm="100000">
                                          <p:val>
                                            <p:strVal val="#ppt_h"/>
                                          </p:val>
                                        </p:tav>
                                      </p:tavLst>
                                    </p:anim>
                                    <p:animEffect transition="in" filter="fade">
                                      <p:cBhvr>
                                        <p:cTn id="9" dur="500"/>
                                        <p:tgtEl>
                                          <p:spTgt spid="737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3731">
                                            <p:txEl>
                                              <p:pRg st="0" end="0"/>
                                            </p:txEl>
                                          </p:spTgt>
                                        </p:tgtEl>
                                        <p:attrNameLst>
                                          <p:attrName>style.visibility</p:attrName>
                                        </p:attrNameLst>
                                      </p:cBhvr>
                                      <p:to>
                                        <p:strVal val="visible"/>
                                      </p:to>
                                    </p:set>
                                    <p:animEffect transition="in" filter="fade">
                                      <p:cBhvr>
                                        <p:cTn id="14" dur="1000">
                                          <p:stCondLst>
                                            <p:cond delay="0"/>
                                          </p:stCondLst>
                                        </p:cTn>
                                        <p:tgtEl>
                                          <p:spTgt spid="7373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3731">
                                            <p:txEl>
                                              <p:pRg st="1" end="1"/>
                                            </p:txEl>
                                          </p:spTgt>
                                        </p:tgtEl>
                                        <p:attrNameLst>
                                          <p:attrName>style.visibility</p:attrName>
                                        </p:attrNameLst>
                                      </p:cBhvr>
                                      <p:to>
                                        <p:strVal val="visible"/>
                                      </p:to>
                                    </p:set>
                                    <p:animEffect transition="in" filter="fade">
                                      <p:cBhvr>
                                        <p:cTn id="19" dur="1000">
                                          <p:stCondLst>
                                            <p:cond delay="0"/>
                                          </p:stCondLst>
                                        </p:cTn>
                                        <p:tgtEl>
                                          <p:spTgt spid="7373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3731">
                                            <p:txEl>
                                              <p:pRg st="2" end="2"/>
                                            </p:txEl>
                                          </p:spTgt>
                                        </p:tgtEl>
                                        <p:attrNameLst>
                                          <p:attrName>style.visibility</p:attrName>
                                        </p:attrNameLst>
                                      </p:cBhvr>
                                      <p:to>
                                        <p:strVal val="visible"/>
                                      </p:to>
                                    </p:set>
                                    <p:animEffect transition="in" filter="fade">
                                      <p:cBhvr>
                                        <p:cTn id="24" dur="1000">
                                          <p:stCondLst>
                                            <p:cond delay="0"/>
                                          </p:stCondLst>
                                        </p:cTn>
                                        <p:tgtEl>
                                          <p:spTgt spid="7373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3731">
                                            <p:txEl>
                                              <p:pRg st="3" end="3"/>
                                            </p:txEl>
                                          </p:spTgt>
                                        </p:tgtEl>
                                        <p:attrNameLst>
                                          <p:attrName>style.visibility</p:attrName>
                                        </p:attrNameLst>
                                      </p:cBhvr>
                                      <p:to>
                                        <p:strVal val="visible"/>
                                      </p:to>
                                    </p:set>
                                    <p:animEffect transition="in" filter="fade">
                                      <p:cBhvr>
                                        <p:cTn id="29" dur="1000">
                                          <p:stCondLst>
                                            <p:cond delay="0"/>
                                          </p:stCondLst>
                                        </p:cTn>
                                        <p:tgtEl>
                                          <p:spTgt spid="7373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3731">
                                            <p:txEl>
                                              <p:pRg st="4" end="4"/>
                                            </p:txEl>
                                          </p:spTgt>
                                        </p:tgtEl>
                                        <p:attrNameLst>
                                          <p:attrName>style.visibility</p:attrName>
                                        </p:attrNameLst>
                                      </p:cBhvr>
                                      <p:to>
                                        <p:strVal val="visible"/>
                                      </p:to>
                                    </p:set>
                                    <p:animEffect transition="in" filter="fade">
                                      <p:cBhvr>
                                        <p:cTn id="34" dur="1000">
                                          <p:stCondLst>
                                            <p:cond delay="0"/>
                                          </p:stCondLst>
                                        </p:cTn>
                                        <p:tgtEl>
                                          <p:spTgt spid="7373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3731">
                                            <p:txEl>
                                              <p:pRg st="5" end="5"/>
                                            </p:txEl>
                                          </p:spTgt>
                                        </p:tgtEl>
                                        <p:attrNameLst>
                                          <p:attrName>style.visibility</p:attrName>
                                        </p:attrNameLst>
                                      </p:cBhvr>
                                      <p:to>
                                        <p:strVal val="visible"/>
                                      </p:to>
                                    </p:set>
                                    <p:animEffect transition="in" filter="fade">
                                      <p:cBhvr>
                                        <p:cTn id="39" dur="1000">
                                          <p:stCondLst>
                                            <p:cond delay="0"/>
                                          </p:stCondLst>
                                        </p:cTn>
                                        <p:tgtEl>
                                          <p:spTgt spid="737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68313" y="188913"/>
            <a:ext cx="8229600" cy="863600"/>
          </a:xfrm>
        </p:spPr>
        <p:txBody>
          <a:bodyPr/>
          <a:lstStyle/>
          <a:p>
            <a:pPr eaLnBrk="1" hangingPunct="1">
              <a:defRPr/>
            </a:pPr>
            <a:r>
              <a:rPr lang="ms-MY" smtClean="0"/>
              <a:t>MAKANAN</a:t>
            </a:r>
            <a:r>
              <a:rPr lang="en-US" smtClean="0"/>
              <a:t> </a:t>
            </a:r>
          </a:p>
        </p:txBody>
      </p:sp>
      <p:sp>
        <p:nvSpPr>
          <p:cNvPr id="62467" name="Rectangle 3"/>
          <p:cNvSpPr>
            <a:spLocks noGrp="1" noChangeArrowheads="1"/>
          </p:cNvSpPr>
          <p:nvPr>
            <p:ph type="body" idx="1"/>
          </p:nvPr>
        </p:nvSpPr>
        <p:spPr>
          <a:xfrm>
            <a:off x="179388" y="1844675"/>
            <a:ext cx="8785225" cy="5013325"/>
          </a:xfrm>
        </p:spPr>
        <p:txBody>
          <a:bodyPr/>
          <a:lstStyle/>
          <a:p>
            <a:pPr marL="365125" indent="-365125" eaLnBrk="1" hangingPunct="1">
              <a:defRPr/>
            </a:pPr>
            <a:r>
              <a:rPr lang="ms-MY" b="1" dirty="0" smtClean="0"/>
              <a:t>Sebagai sumber/ penghasil energi</a:t>
            </a:r>
          </a:p>
          <a:p>
            <a:pPr marL="365125" indent="-365125" eaLnBrk="1" hangingPunct="1">
              <a:buFont typeface="Wingdings" pitchFamily="2" charset="2"/>
              <a:buNone/>
              <a:defRPr/>
            </a:pPr>
            <a:r>
              <a:rPr lang="ms-MY" dirty="0" smtClean="0"/>
              <a:t>	zat makanan dapat menyediakan energi untuk berbagai aktivitas tubuh. Zat makanan yang berperan yaitu karbohidrat dan lemak.</a:t>
            </a:r>
          </a:p>
          <a:p>
            <a:pPr marL="365125" indent="-365125" eaLnBrk="1" hangingPunct="1">
              <a:defRPr/>
            </a:pPr>
            <a:r>
              <a:rPr lang="ms-MY" b="1" dirty="0" smtClean="0"/>
              <a:t>Sebagai pembangun tubuh</a:t>
            </a:r>
          </a:p>
          <a:p>
            <a:pPr marL="365125" indent="-365125" eaLnBrk="1" hangingPunct="1">
              <a:buFont typeface="Wingdings" pitchFamily="2" charset="2"/>
              <a:buNone/>
              <a:defRPr/>
            </a:pPr>
            <a:r>
              <a:rPr lang="ms-MY" dirty="0" smtClean="0"/>
              <a:t>	zat makanan yang diperlukan untuk pertumbuhan, perkembangan dan penggantian sel-sel tubuh yang rusak. Zat makanan yang berperan yaitu protein dan beberapa mineral.</a:t>
            </a:r>
          </a:p>
        </p:txBody>
      </p:sp>
      <p:sp>
        <p:nvSpPr>
          <p:cNvPr id="62468" name="Rectangle 4"/>
          <p:cNvSpPr>
            <a:spLocks noChangeArrowheads="1"/>
          </p:cNvSpPr>
          <p:nvPr/>
        </p:nvSpPr>
        <p:spPr bwMode="auto">
          <a:xfrm>
            <a:off x="430213" y="765175"/>
            <a:ext cx="8713787" cy="1152525"/>
          </a:xfrm>
          <a:prstGeom prst="rect">
            <a:avLst/>
          </a:prstGeom>
          <a:noFill/>
          <a:ln w="9525">
            <a:noFill/>
            <a:miter lim="800000"/>
            <a:headEnd/>
            <a:tailEnd/>
          </a:ln>
          <a:effectLst/>
        </p:spPr>
        <p:txBody>
          <a:bodyPr anchor="ctr"/>
          <a:lstStyle/>
          <a:p>
            <a:pPr eaLnBrk="1" hangingPunct="1">
              <a:defRPr/>
            </a:pPr>
            <a:r>
              <a:rPr lang="ms-MY" sz="2800">
                <a:solidFill>
                  <a:schemeClr val="tx2"/>
                </a:solidFill>
                <a:effectLst>
                  <a:outerShdw blurRad="38100" dist="38100" dir="2700000" algn="tl">
                    <a:srgbClr val="000000"/>
                  </a:outerShdw>
                </a:effectLst>
              </a:rPr>
              <a:t>Zat-zat makanan yang diperlukan oleh tubuh manusia mempunyai beberapa fungsi penting, diantaranya adalah:</a:t>
            </a:r>
            <a:endParaRPr lang="en-US" sz="280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ssolve">
                                      <p:cBhvr>
                                        <p:cTn id="7" dur="5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Effect transition="in" filter="dissolve">
                                      <p:cBhvr>
                                        <p:cTn id="12" dur="500"/>
                                        <p:tgtEl>
                                          <p:spTgt spid="624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67">
                                            <p:txEl>
                                              <p:pRg st="1" end="1"/>
                                            </p:txEl>
                                          </p:spTgt>
                                        </p:tgtEl>
                                        <p:attrNameLst>
                                          <p:attrName>style.visibility</p:attrName>
                                        </p:attrNameLst>
                                      </p:cBhvr>
                                      <p:to>
                                        <p:strVal val="visible"/>
                                      </p:to>
                                    </p:set>
                                    <p:animEffect transition="in" filter="dissolve">
                                      <p:cBhvr>
                                        <p:cTn id="17" dur="500"/>
                                        <p:tgtEl>
                                          <p:spTgt spid="624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67">
                                            <p:txEl>
                                              <p:pRg st="2" end="2"/>
                                            </p:txEl>
                                          </p:spTgt>
                                        </p:tgtEl>
                                        <p:attrNameLst>
                                          <p:attrName>style.visibility</p:attrName>
                                        </p:attrNameLst>
                                      </p:cBhvr>
                                      <p:to>
                                        <p:strVal val="visible"/>
                                      </p:to>
                                    </p:set>
                                    <p:animEffect transition="in" filter="dissolve">
                                      <p:cBhvr>
                                        <p:cTn id="22" dur="500"/>
                                        <p:tgtEl>
                                          <p:spTgt spid="624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67">
                                            <p:txEl>
                                              <p:pRg st="3" end="3"/>
                                            </p:txEl>
                                          </p:spTgt>
                                        </p:tgtEl>
                                        <p:attrNameLst>
                                          <p:attrName>style.visibility</p:attrName>
                                        </p:attrNameLst>
                                      </p:cBhvr>
                                      <p:to>
                                        <p:strVal val="visible"/>
                                      </p:to>
                                    </p:set>
                                    <p:animEffect transition="in" filter="dissolve">
                                      <p:cBhvr>
                                        <p:cTn id="27" dur="500"/>
                                        <p:tgtEl>
                                          <p:spTgt spid="62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44450"/>
            <a:ext cx="8229600" cy="630238"/>
          </a:xfrm>
        </p:spPr>
        <p:txBody>
          <a:bodyPr/>
          <a:lstStyle/>
          <a:p>
            <a:pPr eaLnBrk="1" hangingPunct="1">
              <a:defRPr/>
            </a:pPr>
            <a:r>
              <a:rPr lang="ms-MY" sz="4000" smtClean="0"/>
              <a:t>MAKANAN YANG SEIMBANG</a:t>
            </a:r>
            <a:r>
              <a:rPr lang="en-US" sz="4000" smtClean="0"/>
              <a:t> </a:t>
            </a:r>
          </a:p>
        </p:txBody>
      </p:sp>
      <p:sp>
        <p:nvSpPr>
          <p:cNvPr id="74755" name="Rectangle 3"/>
          <p:cNvSpPr>
            <a:spLocks noGrp="1" noChangeArrowheads="1"/>
          </p:cNvSpPr>
          <p:nvPr>
            <p:ph type="body" idx="1"/>
          </p:nvPr>
        </p:nvSpPr>
        <p:spPr>
          <a:xfrm>
            <a:off x="0" y="836613"/>
            <a:ext cx="9144000" cy="6021387"/>
          </a:xfrm>
        </p:spPr>
        <p:txBody>
          <a:bodyPr/>
          <a:lstStyle/>
          <a:p>
            <a:pPr eaLnBrk="1" hangingPunct="1">
              <a:lnSpc>
                <a:spcPct val="80000"/>
              </a:lnSpc>
              <a:defRPr/>
            </a:pPr>
            <a:r>
              <a:rPr lang="ms-MY" sz="2800" smtClean="0"/>
              <a:t>Menu makanan yang seimbang harus terdapat golongan makanan sumber tenaga, golongan pembangun sel jaringan, dan golongan pengatur kerja faal dalam tubuh.</a:t>
            </a:r>
          </a:p>
          <a:p>
            <a:pPr eaLnBrk="1" hangingPunct="1">
              <a:lnSpc>
                <a:spcPct val="80000"/>
              </a:lnSpc>
              <a:defRPr/>
            </a:pPr>
            <a:r>
              <a:rPr lang="ms-MY" sz="2800" smtClean="0"/>
              <a:t>Makanan yang sehat dan seimbang tidak harus makanan yang mahal harganya, tetapi cukup dan lengkap gizinya. </a:t>
            </a:r>
          </a:p>
          <a:p>
            <a:pPr eaLnBrk="1" hangingPunct="1">
              <a:lnSpc>
                <a:spcPct val="80000"/>
              </a:lnSpc>
              <a:defRPr/>
            </a:pPr>
            <a:r>
              <a:rPr lang="ms-MY" sz="2800" smtClean="0"/>
              <a:t>Makanan yang cukup artinya tidak terlalu banyak dan tidak terlalu sedikit. </a:t>
            </a:r>
          </a:p>
          <a:p>
            <a:pPr eaLnBrk="1" hangingPunct="1">
              <a:lnSpc>
                <a:spcPct val="80000"/>
              </a:lnSpc>
              <a:defRPr/>
            </a:pPr>
            <a:r>
              <a:rPr lang="ms-MY" sz="2800" smtClean="0"/>
              <a:t>Terlalu banyak makanan akan menyebabkan obesitas atau kegemukan. </a:t>
            </a:r>
          </a:p>
          <a:p>
            <a:pPr eaLnBrk="1" hangingPunct="1">
              <a:lnSpc>
                <a:spcPct val="80000"/>
              </a:lnSpc>
              <a:defRPr/>
            </a:pPr>
            <a:r>
              <a:rPr lang="ms-MY" sz="2800" smtClean="0"/>
              <a:t>Obesitas dapat mengakibatkan jantung koroner, kolesterol tinggi, dan asam urat tinggi. </a:t>
            </a:r>
          </a:p>
          <a:p>
            <a:pPr eaLnBrk="1" hangingPunct="1">
              <a:lnSpc>
                <a:spcPct val="80000"/>
              </a:lnSpc>
              <a:defRPr/>
            </a:pPr>
            <a:r>
              <a:rPr lang="ms-MY" sz="2800" smtClean="0"/>
              <a:t>Jumlah makanan seimbang untuk setiap orang berbeda-beda tergantung dari usia, berat badan, jenis makanan, dan iklim. Berikut ini kebutuhan kalori sesuai dengan tingkat usia dan kebutuhan zat makanan seseorang.</a:t>
            </a:r>
            <a:r>
              <a:rPr lang="en-US" sz="2800" smtClean="0"/>
              <a:t>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500" fill="hold"/>
                                        <p:tgtEl>
                                          <p:spTgt spid="74754"/>
                                        </p:tgtEl>
                                        <p:attrNameLst>
                                          <p:attrName>ppt_w</p:attrName>
                                        </p:attrNameLst>
                                      </p:cBhvr>
                                      <p:tavLst>
                                        <p:tav tm="0">
                                          <p:val>
                                            <p:fltVal val="0"/>
                                          </p:val>
                                        </p:tav>
                                        <p:tav tm="100000">
                                          <p:val>
                                            <p:strVal val="#ppt_w"/>
                                          </p:val>
                                        </p:tav>
                                      </p:tavLst>
                                    </p:anim>
                                    <p:anim calcmode="lin" valueType="num">
                                      <p:cBhvr>
                                        <p:cTn id="8" dur="500" fill="hold"/>
                                        <p:tgtEl>
                                          <p:spTgt spid="74754"/>
                                        </p:tgtEl>
                                        <p:attrNameLst>
                                          <p:attrName>ppt_h</p:attrName>
                                        </p:attrNameLst>
                                      </p:cBhvr>
                                      <p:tavLst>
                                        <p:tav tm="0">
                                          <p:val>
                                            <p:fltVal val="0"/>
                                          </p:val>
                                        </p:tav>
                                        <p:tav tm="100000">
                                          <p:val>
                                            <p:strVal val="#ppt_h"/>
                                          </p:val>
                                        </p:tav>
                                      </p:tavLst>
                                    </p:anim>
                                    <p:animEffect transition="in" filter="fade">
                                      <p:cBhvr>
                                        <p:cTn id="9" dur="500"/>
                                        <p:tgtEl>
                                          <p:spTgt spid="747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4755">
                                            <p:txEl>
                                              <p:pRg st="0" end="0"/>
                                            </p:txEl>
                                          </p:spTgt>
                                        </p:tgtEl>
                                        <p:attrNameLst>
                                          <p:attrName>style.visibility</p:attrName>
                                        </p:attrNameLst>
                                      </p:cBhvr>
                                      <p:to>
                                        <p:strVal val="visible"/>
                                      </p:to>
                                    </p:set>
                                    <p:animEffect transition="in" filter="fade">
                                      <p:cBhvr>
                                        <p:cTn id="14" dur="1000">
                                          <p:stCondLst>
                                            <p:cond delay="0"/>
                                          </p:stCondLst>
                                        </p:cTn>
                                        <p:tgtEl>
                                          <p:spTgt spid="7475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4755">
                                            <p:txEl>
                                              <p:pRg st="1" end="1"/>
                                            </p:txEl>
                                          </p:spTgt>
                                        </p:tgtEl>
                                        <p:attrNameLst>
                                          <p:attrName>style.visibility</p:attrName>
                                        </p:attrNameLst>
                                      </p:cBhvr>
                                      <p:to>
                                        <p:strVal val="visible"/>
                                      </p:to>
                                    </p:set>
                                    <p:animEffect transition="in" filter="fade">
                                      <p:cBhvr>
                                        <p:cTn id="19" dur="1000">
                                          <p:stCondLst>
                                            <p:cond delay="0"/>
                                          </p:stCondLst>
                                        </p:cTn>
                                        <p:tgtEl>
                                          <p:spTgt spid="7475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4755">
                                            <p:txEl>
                                              <p:pRg st="2" end="2"/>
                                            </p:txEl>
                                          </p:spTgt>
                                        </p:tgtEl>
                                        <p:attrNameLst>
                                          <p:attrName>style.visibility</p:attrName>
                                        </p:attrNameLst>
                                      </p:cBhvr>
                                      <p:to>
                                        <p:strVal val="visible"/>
                                      </p:to>
                                    </p:set>
                                    <p:animEffect transition="in" filter="fade">
                                      <p:cBhvr>
                                        <p:cTn id="24" dur="1000">
                                          <p:stCondLst>
                                            <p:cond delay="0"/>
                                          </p:stCondLst>
                                        </p:cTn>
                                        <p:tgtEl>
                                          <p:spTgt spid="7475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4755">
                                            <p:txEl>
                                              <p:pRg st="3" end="3"/>
                                            </p:txEl>
                                          </p:spTgt>
                                        </p:tgtEl>
                                        <p:attrNameLst>
                                          <p:attrName>style.visibility</p:attrName>
                                        </p:attrNameLst>
                                      </p:cBhvr>
                                      <p:to>
                                        <p:strVal val="visible"/>
                                      </p:to>
                                    </p:set>
                                    <p:animEffect transition="in" filter="fade">
                                      <p:cBhvr>
                                        <p:cTn id="29" dur="1000">
                                          <p:stCondLst>
                                            <p:cond delay="0"/>
                                          </p:stCondLst>
                                        </p:cTn>
                                        <p:tgtEl>
                                          <p:spTgt spid="7475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4755">
                                            <p:txEl>
                                              <p:pRg st="4" end="4"/>
                                            </p:txEl>
                                          </p:spTgt>
                                        </p:tgtEl>
                                        <p:attrNameLst>
                                          <p:attrName>style.visibility</p:attrName>
                                        </p:attrNameLst>
                                      </p:cBhvr>
                                      <p:to>
                                        <p:strVal val="visible"/>
                                      </p:to>
                                    </p:set>
                                    <p:animEffect transition="in" filter="fade">
                                      <p:cBhvr>
                                        <p:cTn id="34" dur="1000">
                                          <p:stCondLst>
                                            <p:cond delay="0"/>
                                          </p:stCondLst>
                                        </p:cTn>
                                        <p:tgtEl>
                                          <p:spTgt spid="7475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4755">
                                            <p:txEl>
                                              <p:pRg st="5" end="5"/>
                                            </p:txEl>
                                          </p:spTgt>
                                        </p:tgtEl>
                                        <p:attrNameLst>
                                          <p:attrName>style.visibility</p:attrName>
                                        </p:attrNameLst>
                                      </p:cBhvr>
                                      <p:to>
                                        <p:strVal val="visible"/>
                                      </p:to>
                                    </p:set>
                                    <p:animEffect transition="in" filter="fade">
                                      <p:cBhvr>
                                        <p:cTn id="39" dur="1000">
                                          <p:stCondLst>
                                            <p:cond delay="0"/>
                                          </p:stCondLst>
                                        </p:cTn>
                                        <p:tgtEl>
                                          <p:spTgt spid="747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182563"/>
            <a:ext cx="766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1" hangingPunct="1"/>
            <a:r>
              <a:rPr lang="ms-MY">
                <a:latin typeface="Arial" charset="0"/>
                <a:ea typeface="Times New Roman" pitchFamily="18" charset="0"/>
                <a:cs typeface="Arial" charset="0"/>
              </a:rPr>
              <a:t>Tabel Kebutuhan Kalori Berdasarkan Usia Dan Kebutuhan Zat Seseorang</a:t>
            </a:r>
          </a:p>
        </p:txBody>
      </p:sp>
      <p:graphicFrame>
        <p:nvGraphicFramePr>
          <p:cNvPr id="75779" name="Group 3"/>
          <p:cNvGraphicFramePr>
            <a:graphicFrameLocks noGrp="1"/>
          </p:cNvGraphicFramePr>
          <p:nvPr/>
        </p:nvGraphicFramePr>
        <p:xfrm>
          <a:off x="323850" y="765175"/>
          <a:ext cx="7056438" cy="5400675"/>
        </p:xfrm>
        <a:graphic>
          <a:graphicData uri="http://schemas.openxmlformats.org/drawingml/2006/table">
            <a:tbl>
              <a:tblPr/>
              <a:tblGrid>
                <a:gridCol w="723900"/>
                <a:gridCol w="3165475"/>
                <a:gridCol w="3167063"/>
              </a:tblGrid>
              <a:tr h="793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ms-MY" sz="2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Usia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Kkal (Kilo Kalori)/hari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1-3 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1210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4-6 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1600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7-9 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1900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10-12 th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1750 (P), 1950 (L)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13-15 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1900 (P), 2100 (L)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16-20 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1950 (P), 2500 (L)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466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Dewasa </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Jenis kerja</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ringan</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sedang</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berat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ms-MY" sz="2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ms-MY" sz="2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1800 (P), 2380 (L)</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2150 (P), 2650 (L)</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s-MY" sz="2000" b="0" i="0" u="none" strike="noStrike" cap="none" normalizeH="0" baseline="0" smtClean="0">
                          <a:ln>
                            <a:noFill/>
                          </a:ln>
                          <a:solidFill>
                            <a:schemeClr val="tx1"/>
                          </a:solidFill>
                          <a:effectLst/>
                          <a:latin typeface="Arial" charset="0"/>
                          <a:ea typeface="Times New Roman" pitchFamily="18" charset="0"/>
                          <a:cs typeface="Arial" charset="0"/>
                        </a:rPr>
                        <a:t>2600 (P), 3200 (L)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15888"/>
            <a:ext cx="8229600" cy="774700"/>
          </a:xfrm>
        </p:spPr>
        <p:txBody>
          <a:bodyPr/>
          <a:lstStyle/>
          <a:p>
            <a:pPr eaLnBrk="1" hangingPunct="1">
              <a:defRPr/>
            </a:pPr>
            <a:r>
              <a:rPr lang="ms-MY" sz="4000" smtClean="0"/>
              <a:t>MENYUSUN MENU MAKANAN </a:t>
            </a:r>
            <a:endParaRPr lang="en-US" sz="4000" smtClean="0"/>
          </a:p>
        </p:txBody>
      </p:sp>
      <p:sp>
        <p:nvSpPr>
          <p:cNvPr id="76803" name="Rectangle 3"/>
          <p:cNvSpPr>
            <a:spLocks noGrp="1" noChangeArrowheads="1"/>
          </p:cNvSpPr>
          <p:nvPr>
            <p:ph type="body" idx="1"/>
          </p:nvPr>
        </p:nvSpPr>
        <p:spPr>
          <a:xfrm>
            <a:off x="457200" y="908050"/>
            <a:ext cx="8362950" cy="5761038"/>
          </a:xfrm>
        </p:spPr>
        <p:txBody>
          <a:bodyPr/>
          <a:lstStyle/>
          <a:p>
            <a:pPr eaLnBrk="1" hangingPunct="1">
              <a:lnSpc>
                <a:spcPct val="80000"/>
              </a:lnSpc>
              <a:defRPr/>
            </a:pPr>
            <a:r>
              <a:rPr lang="ms-MY" sz="2400" smtClean="0"/>
              <a:t>Penyusunan menu makanan yang memenuhi syarat kesehatan harus memperhatikan kecukupan energi, protein, lemak dan karbohidrat. </a:t>
            </a:r>
          </a:p>
          <a:p>
            <a:pPr eaLnBrk="1" hangingPunct="1">
              <a:lnSpc>
                <a:spcPct val="80000"/>
              </a:lnSpc>
              <a:defRPr/>
            </a:pPr>
            <a:r>
              <a:rPr lang="ms-MY" sz="2400" smtClean="0"/>
              <a:t>Kecukupan energi sehari sesuai golongan umur yaitu:</a:t>
            </a:r>
          </a:p>
          <a:p>
            <a:pPr eaLnBrk="1" hangingPunct="1">
              <a:lnSpc>
                <a:spcPct val="80000"/>
              </a:lnSpc>
              <a:buFont typeface="Wingdings" pitchFamily="2" charset="2"/>
              <a:buNone/>
              <a:defRPr/>
            </a:pPr>
            <a:r>
              <a:rPr lang="ms-MY" sz="2400" smtClean="0"/>
              <a:t>	1. umur 10-14 tahun</a:t>
            </a:r>
          </a:p>
          <a:p>
            <a:pPr eaLnBrk="1" hangingPunct="1">
              <a:lnSpc>
                <a:spcPct val="80000"/>
              </a:lnSpc>
              <a:buFont typeface="Wingdings" pitchFamily="2" charset="2"/>
              <a:buNone/>
              <a:defRPr/>
            </a:pPr>
            <a:r>
              <a:rPr lang="ms-MY" sz="2400" smtClean="0"/>
              <a:t>		- untuk pria		: 210-219 kJ/kg berat badan</a:t>
            </a:r>
          </a:p>
          <a:p>
            <a:pPr eaLnBrk="1" hangingPunct="1">
              <a:lnSpc>
                <a:spcPct val="80000"/>
              </a:lnSpc>
              <a:buFont typeface="Wingdings" pitchFamily="2" charset="2"/>
              <a:buNone/>
              <a:defRPr/>
            </a:pPr>
            <a:r>
              <a:rPr lang="ms-MY" sz="2400" smtClean="0"/>
              <a:t>		- untuk wanita		: 169-221 kJ/kg berat badan</a:t>
            </a:r>
          </a:p>
          <a:p>
            <a:pPr eaLnBrk="1" hangingPunct="1">
              <a:lnSpc>
                <a:spcPct val="80000"/>
              </a:lnSpc>
              <a:buFont typeface="Wingdings" pitchFamily="2" charset="2"/>
              <a:buNone/>
              <a:defRPr/>
            </a:pPr>
            <a:r>
              <a:rPr lang="ms-MY" sz="2400" smtClean="0"/>
              <a:t>	2. umur 14-18 tahun</a:t>
            </a:r>
          </a:p>
          <a:p>
            <a:pPr eaLnBrk="1" hangingPunct="1">
              <a:lnSpc>
                <a:spcPct val="80000"/>
              </a:lnSpc>
              <a:buFont typeface="Wingdings" pitchFamily="2" charset="2"/>
              <a:buNone/>
              <a:defRPr/>
            </a:pPr>
            <a:r>
              <a:rPr lang="ms-MY" sz="2400" smtClean="0"/>
              <a:t>		- untuk pria		: 168-210 kJ/kg berat badan</a:t>
            </a:r>
          </a:p>
          <a:p>
            <a:pPr eaLnBrk="1" hangingPunct="1">
              <a:lnSpc>
                <a:spcPct val="80000"/>
              </a:lnSpc>
              <a:buFont typeface="Wingdings" pitchFamily="2" charset="2"/>
              <a:buNone/>
              <a:defRPr/>
            </a:pPr>
            <a:r>
              <a:rPr lang="ms-MY" sz="2400" smtClean="0"/>
              <a:t>		- untuk wanita		: 168 kJ/kg berat badan</a:t>
            </a:r>
          </a:p>
          <a:p>
            <a:pPr eaLnBrk="1" hangingPunct="1">
              <a:lnSpc>
                <a:spcPct val="80000"/>
              </a:lnSpc>
              <a:defRPr/>
            </a:pPr>
            <a:r>
              <a:rPr lang="ms-MY" sz="2400" smtClean="0"/>
              <a:t>Kecukupan protein untuk anak golongan umur 10-18 tahun yaitu 1-15gr/kg berat badan; </a:t>
            </a:r>
          </a:p>
          <a:p>
            <a:pPr eaLnBrk="1" hangingPunct="1">
              <a:lnSpc>
                <a:spcPct val="80000"/>
              </a:lnSpc>
              <a:defRPr/>
            </a:pPr>
            <a:r>
              <a:rPr lang="ms-MY" sz="2400" smtClean="0"/>
              <a:t>Kebutuhan lemak yang dianjurkan yaitu 10-20% dari energi total; dan </a:t>
            </a:r>
          </a:p>
          <a:p>
            <a:pPr eaLnBrk="1" hangingPunct="1">
              <a:lnSpc>
                <a:spcPct val="80000"/>
              </a:lnSpc>
              <a:defRPr/>
            </a:pPr>
            <a:r>
              <a:rPr lang="ms-MY" sz="2400" smtClean="0"/>
              <a:t>Kebutuhan karbohidrat yang dianjurkan yaitu 60-70% dari energi total.</a:t>
            </a:r>
            <a:endParaRPr lang="en-US" sz="2400"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500" fill="hold"/>
                                        <p:tgtEl>
                                          <p:spTgt spid="76802"/>
                                        </p:tgtEl>
                                        <p:attrNameLst>
                                          <p:attrName>ppt_w</p:attrName>
                                        </p:attrNameLst>
                                      </p:cBhvr>
                                      <p:tavLst>
                                        <p:tav tm="0">
                                          <p:val>
                                            <p:fltVal val="0"/>
                                          </p:val>
                                        </p:tav>
                                        <p:tav tm="100000">
                                          <p:val>
                                            <p:strVal val="#ppt_w"/>
                                          </p:val>
                                        </p:tav>
                                      </p:tavLst>
                                    </p:anim>
                                    <p:anim calcmode="lin" valueType="num">
                                      <p:cBhvr>
                                        <p:cTn id="8" dur="500" fill="hold"/>
                                        <p:tgtEl>
                                          <p:spTgt spid="76802"/>
                                        </p:tgtEl>
                                        <p:attrNameLst>
                                          <p:attrName>ppt_h</p:attrName>
                                        </p:attrNameLst>
                                      </p:cBhvr>
                                      <p:tavLst>
                                        <p:tav tm="0">
                                          <p:val>
                                            <p:fltVal val="0"/>
                                          </p:val>
                                        </p:tav>
                                        <p:tav tm="100000">
                                          <p:val>
                                            <p:strVal val="#ppt_h"/>
                                          </p:val>
                                        </p:tav>
                                      </p:tavLst>
                                    </p:anim>
                                    <p:animEffect transition="in" filter="fade">
                                      <p:cBhvr>
                                        <p:cTn id="9" dur="500"/>
                                        <p:tgtEl>
                                          <p:spTgt spid="768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6803">
                                            <p:txEl>
                                              <p:pRg st="0" end="0"/>
                                            </p:txEl>
                                          </p:spTgt>
                                        </p:tgtEl>
                                        <p:attrNameLst>
                                          <p:attrName>style.visibility</p:attrName>
                                        </p:attrNameLst>
                                      </p:cBhvr>
                                      <p:to>
                                        <p:strVal val="visible"/>
                                      </p:to>
                                    </p:set>
                                    <p:animEffect transition="in" filter="fade">
                                      <p:cBhvr>
                                        <p:cTn id="14" dur="1000">
                                          <p:stCondLst>
                                            <p:cond delay="0"/>
                                          </p:stCondLst>
                                        </p:cTn>
                                        <p:tgtEl>
                                          <p:spTgt spid="7680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6803">
                                            <p:txEl>
                                              <p:pRg st="1" end="1"/>
                                            </p:txEl>
                                          </p:spTgt>
                                        </p:tgtEl>
                                        <p:attrNameLst>
                                          <p:attrName>style.visibility</p:attrName>
                                        </p:attrNameLst>
                                      </p:cBhvr>
                                      <p:to>
                                        <p:strVal val="visible"/>
                                      </p:to>
                                    </p:set>
                                    <p:animEffect transition="in" filter="fade">
                                      <p:cBhvr>
                                        <p:cTn id="19" dur="1000">
                                          <p:stCondLst>
                                            <p:cond delay="0"/>
                                          </p:stCondLst>
                                        </p:cTn>
                                        <p:tgtEl>
                                          <p:spTgt spid="7680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6803">
                                            <p:txEl>
                                              <p:pRg st="2" end="2"/>
                                            </p:txEl>
                                          </p:spTgt>
                                        </p:tgtEl>
                                        <p:attrNameLst>
                                          <p:attrName>style.visibility</p:attrName>
                                        </p:attrNameLst>
                                      </p:cBhvr>
                                      <p:to>
                                        <p:strVal val="visible"/>
                                      </p:to>
                                    </p:set>
                                    <p:animEffect transition="in" filter="fade">
                                      <p:cBhvr>
                                        <p:cTn id="24" dur="1000">
                                          <p:stCondLst>
                                            <p:cond delay="0"/>
                                          </p:stCondLst>
                                        </p:cTn>
                                        <p:tgtEl>
                                          <p:spTgt spid="7680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6803">
                                            <p:txEl>
                                              <p:pRg st="3" end="3"/>
                                            </p:txEl>
                                          </p:spTgt>
                                        </p:tgtEl>
                                        <p:attrNameLst>
                                          <p:attrName>style.visibility</p:attrName>
                                        </p:attrNameLst>
                                      </p:cBhvr>
                                      <p:to>
                                        <p:strVal val="visible"/>
                                      </p:to>
                                    </p:set>
                                    <p:animEffect transition="in" filter="fade">
                                      <p:cBhvr>
                                        <p:cTn id="29" dur="1000">
                                          <p:stCondLst>
                                            <p:cond delay="0"/>
                                          </p:stCondLst>
                                        </p:cTn>
                                        <p:tgtEl>
                                          <p:spTgt spid="7680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6803">
                                            <p:txEl>
                                              <p:pRg st="4" end="4"/>
                                            </p:txEl>
                                          </p:spTgt>
                                        </p:tgtEl>
                                        <p:attrNameLst>
                                          <p:attrName>style.visibility</p:attrName>
                                        </p:attrNameLst>
                                      </p:cBhvr>
                                      <p:to>
                                        <p:strVal val="visible"/>
                                      </p:to>
                                    </p:set>
                                    <p:animEffect transition="in" filter="fade">
                                      <p:cBhvr>
                                        <p:cTn id="34" dur="1000">
                                          <p:stCondLst>
                                            <p:cond delay="0"/>
                                          </p:stCondLst>
                                        </p:cTn>
                                        <p:tgtEl>
                                          <p:spTgt spid="7680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6803">
                                            <p:txEl>
                                              <p:pRg st="5" end="5"/>
                                            </p:txEl>
                                          </p:spTgt>
                                        </p:tgtEl>
                                        <p:attrNameLst>
                                          <p:attrName>style.visibility</p:attrName>
                                        </p:attrNameLst>
                                      </p:cBhvr>
                                      <p:to>
                                        <p:strVal val="visible"/>
                                      </p:to>
                                    </p:set>
                                    <p:animEffect transition="in" filter="fade">
                                      <p:cBhvr>
                                        <p:cTn id="39" dur="1000">
                                          <p:stCondLst>
                                            <p:cond delay="0"/>
                                          </p:stCondLst>
                                        </p:cTn>
                                        <p:tgtEl>
                                          <p:spTgt spid="76803">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6803">
                                            <p:txEl>
                                              <p:pRg st="6" end="6"/>
                                            </p:txEl>
                                          </p:spTgt>
                                        </p:tgtEl>
                                        <p:attrNameLst>
                                          <p:attrName>style.visibility</p:attrName>
                                        </p:attrNameLst>
                                      </p:cBhvr>
                                      <p:to>
                                        <p:strVal val="visible"/>
                                      </p:to>
                                    </p:set>
                                    <p:animEffect transition="in" filter="fade">
                                      <p:cBhvr>
                                        <p:cTn id="44" dur="1000">
                                          <p:stCondLst>
                                            <p:cond delay="0"/>
                                          </p:stCondLst>
                                        </p:cTn>
                                        <p:tgtEl>
                                          <p:spTgt spid="76803">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6803">
                                            <p:txEl>
                                              <p:pRg st="7" end="7"/>
                                            </p:txEl>
                                          </p:spTgt>
                                        </p:tgtEl>
                                        <p:attrNameLst>
                                          <p:attrName>style.visibility</p:attrName>
                                        </p:attrNameLst>
                                      </p:cBhvr>
                                      <p:to>
                                        <p:strVal val="visible"/>
                                      </p:to>
                                    </p:set>
                                    <p:animEffect transition="in" filter="fade">
                                      <p:cBhvr>
                                        <p:cTn id="49" dur="1000">
                                          <p:stCondLst>
                                            <p:cond delay="0"/>
                                          </p:stCondLst>
                                        </p:cTn>
                                        <p:tgtEl>
                                          <p:spTgt spid="76803">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6803">
                                            <p:txEl>
                                              <p:pRg st="8" end="8"/>
                                            </p:txEl>
                                          </p:spTgt>
                                        </p:tgtEl>
                                        <p:attrNameLst>
                                          <p:attrName>style.visibility</p:attrName>
                                        </p:attrNameLst>
                                      </p:cBhvr>
                                      <p:to>
                                        <p:strVal val="visible"/>
                                      </p:to>
                                    </p:set>
                                    <p:animEffect transition="in" filter="fade">
                                      <p:cBhvr>
                                        <p:cTn id="54" dur="1000">
                                          <p:stCondLst>
                                            <p:cond delay="0"/>
                                          </p:stCondLst>
                                        </p:cTn>
                                        <p:tgtEl>
                                          <p:spTgt spid="76803">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6803">
                                            <p:txEl>
                                              <p:pRg st="9" end="9"/>
                                            </p:txEl>
                                          </p:spTgt>
                                        </p:tgtEl>
                                        <p:attrNameLst>
                                          <p:attrName>style.visibility</p:attrName>
                                        </p:attrNameLst>
                                      </p:cBhvr>
                                      <p:to>
                                        <p:strVal val="visible"/>
                                      </p:to>
                                    </p:set>
                                    <p:animEffect transition="in" filter="fade">
                                      <p:cBhvr>
                                        <p:cTn id="59" dur="1000">
                                          <p:stCondLst>
                                            <p:cond delay="0"/>
                                          </p:stCondLst>
                                        </p:cTn>
                                        <p:tgtEl>
                                          <p:spTgt spid="76803">
                                            <p:txEl>
                                              <p:pRg st="9" end="9"/>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6803">
                                            <p:txEl>
                                              <p:pRg st="10" end="10"/>
                                            </p:txEl>
                                          </p:spTgt>
                                        </p:tgtEl>
                                        <p:attrNameLst>
                                          <p:attrName>style.visibility</p:attrName>
                                        </p:attrNameLst>
                                      </p:cBhvr>
                                      <p:to>
                                        <p:strVal val="visible"/>
                                      </p:to>
                                    </p:set>
                                    <p:animEffect transition="in" filter="fade">
                                      <p:cBhvr>
                                        <p:cTn id="64" dur="1000">
                                          <p:stCondLst>
                                            <p:cond delay="0"/>
                                          </p:stCondLst>
                                        </p:cTn>
                                        <p:tgtEl>
                                          <p:spTgt spid="768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7813"/>
            <a:ext cx="8229600" cy="703262"/>
          </a:xfrm>
        </p:spPr>
        <p:txBody>
          <a:bodyPr/>
          <a:lstStyle/>
          <a:p>
            <a:pPr eaLnBrk="1" hangingPunct="1">
              <a:defRPr/>
            </a:pPr>
            <a:r>
              <a:rPr lang="ms-MY" sz="3200" smtClean="0"/>
              <a:t>PENYAKIT DEFISIENSI AKIBAT MAKANAN TIDAK SEIMBANG</a:t>
            </a:r>
            <a:r>
              <a:rPr lang="en-US" sz="3200" smtClean="0"/>
              <a:t> </a:t>
            </a:r>
          </a:p>
        </p:txBody>
      </p:sp>
      <p:sp>
        <p:nvSpPr>
          <p:cNvPr id="77827" name="Rectangle 3"/>
          <p:cNvSpPr>
            <a:spLocks noGrp="1" noChangeArrowheads="1"/>
          </p:cNvSpPr>
          <p:nvPr>
            <p:ph type="body" idx="1"/>
          </p:nvPr>
        </p:nvSpPr>
        <p:spPr>
          <a:xfrm>
            <a:off x="179388" y="1341438"/>
            <a:ext cx="8785225" cy="5327650"/>
          </a:xfrm>
        </p:spPr>
        <p:txBody>
          <a:bodyPr/>
          <a:lstStyle/>
          <a:p>
            <a:pPr marL="360363" indent="-360363" eaLnBrk="1" hangingPunct="1">
              <a:lnSpc>
                <a:spcPct val="90000"/>
              </a:lnSpc>
              <a:defRPr/>
            </a:pPr>
            <a:r>
              <a:rPr lang="ms-MY" sz="2800" smtClean="0"/>
              <a:t>KEP ada 2 macam yaitu merasmus dan kwasiorkor.</a:t>
            </a:r>
          </a:p>
          <a:p>
            <a:pPr marL="360363" indent="-360363" eaLnBrk="1" hangingPunct="1">
              <a:lnSpc>
                <a:spcPct val="90000"/>
              </a:lnSpc>
              <a:buFont typeface="Wingdings" pitchFamily="2" charset="2"/>
              <a:buAutoNum type="arabicPeriod"/>
              <a:defRPr/>
            </a:pPr>
            <a:r>
              <a:rPr lang="ms-MY" sz="2800" smtClean="0"/>
              <a:t>Merasmus adalah penyakit kelaparan atau kekurangan energi. Ciri-cirinya yaitu otot mengecil, tidak ada lapisan lemak dibawah kulit, wajah tampak tua, dan berat badan sangat berkurang.</a:t>
            </a:r>
          </a:p>
          <a:p>
            <a:pPr marL="360363" indent="-360363" eaLnBrk="1" hangingPunct="1">
              <a:lnSpc>
                <a:spcPct val="90000"/>
              </a:lnSpc>
              <a:buFont typeface="Wingdings" pitchFamily="2" charset="2"/>
              <a:buAutoNum type="arabicPeriod"/>
              <a:defRPr/>
            </a:pPr>
            <a:r>
              <a:rPr lang="ms-MY" sz="2800" smtClean="0"/>
              <a:t>Kwasiorkor adalah penyakit yang disebabkan kekurangan protein. Ciri-cirinya yaitu otot tidak berkembang baik, kaki bengkok, rambut coklat dan mudah rontok, serta perut membuncit.</a:t>
            </a:r>
          </a:p>
          <a:p>
            <a:pPr marL="360363" indent="-360363" eaLnBrk="1" hangingPunct="1">
              <a:lnSpc>
                <a:spcPct val="90000"/>
              </a:lnSpc>
              <a:defRPr/>
            </a:pPr>
            <a:r>
              <a:rPr lang="ms-MY" sz="2800" b="1" smtClean="0"/>
              <a:t>Rabun Senja (Xeroftalmia)</a:t>
            </a:r>
            <a:endParaRPr lang="ms-MY" sz="2800" smtClean="0"/>
          </a:p>
          <a:p>
            <a:pPr marL="360363" indent="-360363" eaLnBrk="1" hangingPunct="1">
              <a:lnSpc>
                <a:spcPct val="90000"/>
              </a:lnSpc>
              <a:buFont typeface="Wingdings" pitchFamily="2" charset="2"/>
              <a:buNone/>
              <a:defRPr/>
            </a:pPr>
            <a:r>
              <a:rPr lang="ms-MY" sz="2800" smtClean="0"/>
              <a:t>	Penderita rabun senja tidak dapat melihat benda disekelilingnya pada waktu senja hingga akhir malam. </a:t>
            </a:r>
            <a:endParaRPr lang="en-US" sz="2800"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500" fill="hold"/>
                                        <p:tgtEl>
                                          <p:spTgt spid="77826"/>
                                        </p:tgtEl>
                                        <p:attrNameLst>
                                          <p:attrName>ppt_w</p:attrName>
                                        </p:attrNameLst>
                                      </p:cBhvr>
                                      <p:tavLst>
                                        <p:tav tm="0">
                                          <p:val>
                                            <p:fltVal val="0"/>
                                          </p:val>
                                        </p:tav>
                                        <p:tav tm="100000">
                                          <p:val>
                                            <p:strVal val="#ppt_w"/>
                                          </p:val>
                                        </p:tav>
                                      </p:tavLst>
                                    </p:anim>
                                    <p:anim calcmode="lin" valueType="num">
                                      <p:cBhvr>
                                        <p:cTn id="8" dur="500" fill="hold"/>
                                        <p:tgtEl>
                                          <p:spTgt spid="77826"/>
                                        </p:tgtEl>
                                        <p:attrNameLst>
                                          <p:attrName>ppt_h</p:attrName>
                                        </p:attrNameLst>
                                      </p:cBhvr>
                                      <p:tavLst>
                                        <p:tav tm="0">
                                          <p:val>
                                            <p:fltVal val="0"/>
                                          </p:val>
                                        </p:tav>
                                        <p:tav tm="100000">
                                          <p:val>
                                            <p:strVal val="#ppt_h"/>
                                          </p:val>
                                        </p:tav>
                                      </p:tavLst>
                                    </p:anim>
                                    <p:animEffect transition="in" filter="fade">
                                      <p:cBhvr>
                                        <p:cTn id="9" dur="500"/>
                                        <p:tgtEl>
                                          <p:spTgt spid="778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7827">
                                            <p:txEl>
                                              <p:pRg st="0" end="0"/>
                                            </p:txEl>
                                          </p:spTgt>
                                        </p:tgtEl>
                                        <p:attrNameLst>
                                          <p:attrName>style.visibility</p:attrName>
                                        </p:attrNameLst>
                                      </p:cBhvr>
                                      <p:to>
                                        <p:strVal val="visible"/>
                                      </p:to>
                                    </p:set>
                                    <p:animEffect transition="in" filter="fade">
                                      <p:cBhvr>
                                        <p:cTn id="14" dur="1000">
                                          <p:stCondLst>
                                            <p:cond delay="0"/>
                                          </p:stCondLst>
                                        </p:cTn>
                                        <p:tgtEl>
                                          <p:spTgt spid="7782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7827">
                                            <p:txEl>
                                              <p:pRg st="1" end="1"/>
                                            </p:txEl>
                                          </p:spTgt>
                                        </p:tgtEl>
                                        <p:attrNameLst>
                                          <p:attrName>style.visibility</p:attrName>
                                        </p:attrNameLst>
                                      </p:cBhvr>
                                      <p:to>
                                        <p:strVal val="visible"/>
                                      </p:to>
                                    </p:set>
                                    <p:animEffect transition="in" filter="fade">
                                      <p:cBhvr>
                                        <p:cTn id="19" dur="1000">
                                          <p:stCondLst>
                                            <p:cond delay="0"/>
                                          </p:stCondLst>
                                        </p:cTn>
                                        <p:tgtEl>
                                          <p:spTgt spid="7782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7827">
                                            <p:txEl>
                                              <p:pRg st="2" end="2"/>
                                            </p:txEl>
                                          </p:spTgt>
                                        </p:tgtEl>
                                        <p:attrNameLst>
                                          <p:attrName>style.visibility</p:attrName>
                                        </p:attrNameLst>
                                      </p:cBhvr>
                                      <p:to>
                                        <p:strVal val="visible"/>
                                      </p:to>
                                    </p:set>
                                    <p:animEffect transition="in" filter="fade">
                                      <p:cBhvr>
                                        <p:cTn id="24" dur="1000">
                                          <p:stCondLst>
                                            <p:cond delay="0"/>
                                          </p:stCondLst>
                                        </p:cTn>
                                        <p:tgtEl>
                                          <p:spTgt spid="7782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7827">
                                            <p:txEl>
                                              <p:pRg st="3" end="3"/>
                                            </p:txEl>
                                          </p:spTgt>
                                        </p:tgtEl>
                                        <p:attrNameLst>
                                          <p:attrName>style.visibility</p:attrName>
                                        </p:attrNameLst>
                                      </p:cBhvr>
                                      <p:to>
                                        <p:strVal val="visible"/>
                                      </p:to>
                                    </p:set>
                                    <p:animEffect transition="in" filter="fade">
                                      <p:cBhvr>
                                        <p:cTn id="29" dur="1000">
                                          <p:stCondLst>
                                            <p:cond delay="0"/>
                                          </p:stCondLst>
                                        </p:cTn>
                                        <p:tgtEl>
                                          <p:spTgt spid="7782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7827">
                                            <p:txEl>
                                              <p:pRg st="4" end="4"/>
                                            </p:txEl>
                                          </p:spTgt>
                                        </p:tgtEl>
                                        <p:attrNameLst>
                                          <p:attrName>style.visibility</p:attrName>
                                        </p:attrNameLst>
                                      </p:cBhvr>
                                      <p:to>
                                        <p:strVal val="visible"/>
                                      </p:to>
                                    </p:set>
                                    <p:animEffect transition="in" filter="fade">
                                      <p:cBhvr>
                                        <p:cTn id="34" dur="1000">
                                          <p:stCondLst>
                                            <p:cond delay="0"/>
                                          </p:stCondLst>
                                        </p:cTn>
                                        <p:tgtEl>
                                          <p:spTgt spid="77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type="body" idx="1"/>
          </p:nvPr>
        </p:nvSpPr>
        <p:spPr>
          <a:xfrm>
            <a:off x="179388" y="260350"/>
            <a:ext cx="8785225" cy="6337300"/>
          </a:xfrm>
        </p:spPr>
        <p:txBody>
          <a:bodyPr/>
          <a:lstStyle/>
          <a:p>
            <a:pPr eaLnBrk="1" hangingPunct="1">
              <a:defRPr/>
            </a:pPr>
            <a:r>
              <a:rPr lang="ms-MY" sz="2800" b="1" smtClean="0"/>
              <a:t>Penyakit Anemia (Kekurangan Sel Darah Merah)</a:t>
            </a:r>
            <a:endParaRPr lang="ms-MY" sz="2800" smtClean="0"/>
          </a:p>
          <a:p>
            <a:pPr eaLnBrk="1" hangingPunct="1">
              <a:buFont typeface="Wingdings" pitchFamily="2" charset="2"/>
              <a:buNone/>
              <a:defRPr/>
            </a:pPr>
            <a:r>
              <a:rPr lang="ms-MY" sz="2800" smtClean="0"/>
              <a:t>	Anemia disebabkan karena kekurangan zat besi di dalam tubuh sehingga kadar hemoglobin di dalam darah menjadi rendah. </a:t>
            </a:r>
            <a:endParaRPr lang="ms-MY" sz="2800" b="1" smtClean="0"/>
          </a:p>
          <a:p>
            <a:pPr eaLnBrk="1" hangingPunct="1">
              <a:defRPr/>
            </a:pPr>
            <a:r>
              <a:rPr lang="ms-MY" sz="2800" b="1" smtClean="0"/>
              <a:t>Penyakit Gondok (Pembengkakan Kelenjar Godok)</a:t>
            </a:r>
            <a:endParaRPr lang="ms-MY" sz="2800" smtClean="0"/>
          </a:p>
          <a:p>
            <a:pPr eaLnBrk="1" hangingPunct="1">
              <a:buFont typeface="Wingdings" pitchFamily="2" charset="2"/>
              <a:buNone/>
              <a:defRPr/>
            </a:pPr>
            <a:r>
              <a:rPr lang="ms-MY" sz="2800" smtClean="0"/>
              <a:t>	Penyakit ini disebabkan karena kekurangan yodium dalam makanan dan terdapatnya kandungan kapur yang tinggi pada air minum. Untuk memproduksi hormon tiroksin pada kelenjar gondok diperlukan yodium. Jika kekurangan yodium, maka kelenjar gondok membengkak. Penderita penyakit gondok dapat  mengalami penurunan kecerdasan dan pertumbuhan terhambat</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dissolve">
                                      <p:cBhvr>
                                        <p:cTn id="7" dur="500"/>
                                        <p:tgtEl>
                                          <p:spTgt spid="133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dissolve">
                                      <p:cBhvr>
                                        <p:cTn id="12" dur="500"/>
                                        <p:tgtEl>
                                          <p:spTgt spid="133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Effect transition="in" filter="dissolve">
                                      <p:cBhvr>
                                        <p:cTn id="17" dur="500"/>
                                        <p:tgtEl>
                                          <p:spTgt spid="133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23">
                                            <p:txEl>
                                              <p:pRg st="3" end="3"/>
                                            </p:txEl>
                                          </p:spTgt>
                                        </p:tgtEl>
                                        <p:attrNameLst>
                                          <p:attrName>style.visibility</p:attrName>
                                        </p:attrNameLst>
                                      </p:cBhvr>
                                      <p:to>
                                        <p:strVal val="visible"/>
                                      </p:to>
                                    </p:set>
                                    <p:animEffect transition="in" filter="dissolve">
                                      <p:cBhvr>
                                        <p:cTn id="22" dur="500"/>
                                        <p:tgtEl>
                                          <p:spTgt spid="133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ctrTitle"/>
          </p:nvPr>
        </p:nvSpPr>
        <p:spPr>
          <a:xfrm>
            <a:off x="684213" y="2205038"/>
            <a:ext cx="7772400" cy="1736725"/>
          </a:xfrm>
        </p:spPr>
        <p:txBody>
          <a:bodyPr/>
          <a:lstStyle/>
          <a:p>
            <a:pPr eaLnBrk="1" hangingPunct="1">
              <a:defRPr/>
            </a:pPr>
            <a:r>
              <a:rPr lang="en-US" smtClean="0"/>
              <a:t>Sistem Pencernaan pada Manusia</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checkerboard(across)">
                                      <p:cBhvr>
                                        <p:cTn id="7" dur="5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Dig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0"/>
            <a:ext cx="662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79388" y="908050"/>
            <a:ext cx="8713787" cy="5761038"/>
          </a:xfrm>
        </p:spPr>
        <p:txBody>
          <a:bodyPr/>
          <a:lstStyle/>
          <a:p>
            <a:pPr eaLnBrk="1" hangingPunct="1">
              <a:defRPr/>
            </a:pPr>
            <a:r>
              <a:rPr lang="ms-MY" smtClean="0"/>
              <a:t>Proses pencernaan makanan meliputi dua tahap yaitu tahap pencernaan mekanis dan kimiawi.</a:t>
            </a:r>
          </a:p>
          <a:p>
            <a:pPr eaLnBrk="1" hangingPunct="1">
              <a:defRPr/>
            </a:pPr>
            <a:endParaRPr lang="ms-MY" sz="1400" smtClean="0"/>
          </a:p>
          <a:p>
            <a:pPr eaLnBrk="1" hangingPunct="1">
              <a:defRPr/>
            </a:pPr>
            <a:r>
              <a:rPr lang="ms-MY" smtClean="0"/>
              <a:t>Pencernaan secara mekanis terjadi di dalam mulut yaitu ketika menguyah makanan hingga halus.</a:t>
            </a:r>
          </a:p>
          <a:p>
            <a:pPr eaLnBrk="1" hangingPunct="1">
              <a:defRPr/>
            </a:pPr>
            <a:endParaRPr lang="ms-MY" sz="1400" smtClean="0"/>
          </a:p>
          <a:p>
            <a:pPr eaLnBrk="1" hangingPunct="1">
              <a:defRPr/>
            </a:pPr>
            <a:r>
              <a:rPr lang="ms-MY" smtClean="0"/>
              <a:t>Pencernaan makanan kimiawi terjadi di dalam usus yaitu makanan dipecah menjadi molekul-molekul yang lebih sederhana oleh enzim-enzim pencernaan.</a:t>
            </a:r>
            <a:r>
              <a:rPr lang="en-US" smtClean="0"/>
              <a:t>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stCondLst>
                                            <p:cond delay="0"/>
                                          </p:stCondLst>
                                        </p:cTn>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fade">
                                      <p:cBhvr>
                                        <p:cTn id="12" dur="1000">
                                          <p:stCondLst>
                                            <p:cond delay="0"/>
                                          </p:stCondLst>
                                        </p:cTn>
                                        <p:tgtEl>
                                          <p:spTgt spid="22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animEffect transition="in" filter="fade">
                                      <p:cBhvr>
                                        <p:cTn id="17" dur="1000">
                                          <p:stCondLst>
                                            <p:cond delay="0"/>
                                          </p:stCondLst>
                                        </p:cTn>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250825" y="476250"/>
            <a:ext cx="8569325" cy="6192838"/>
          </a:xfrm>
        </p:spPr>
        <p:txBody>
          <a:bodyPr/>
          <a:lstStyle/>
          <a:p>
            <a:pPr eaLnBrk="1" hangingPunct="1">
              <a:defRPr/>
            </a:pPr>
            <a:r>
              <a:rPr lang="ms-MY" smtClean="0"/>
              <a:t>Berdasarkan letak proses pencernaannya, pencernaan dibedakan menjadi 2 macam yaitu </a:t>
            </a:r>
            <a:r>
              <a:rPr lang="ms-MY" smtClean="0">
                <a:solidFill>
                  <a:srgbClr val="66FF66"/>
                </a:solidFill>
              </a:rPr>
              <a:t>pencernaan ekstraseluler </a:t>
            </a:r>
            <a:r>
              <a:rPr lang="ms-MY" smtClean="0"/>
              <a:t>dan</a:t>
            </a:r>
            <a:r>
              <a:rPr lang="ms-MY" smtClean="0">
                <a:solidFill>
                  <a:srgbClr val="66FF66"/>
                </a:solidFill>
              </a:rPr>
              <a:t> intraseluler</a:t>
            </a:r>
            <a:r>
              <a:rPr lang="ms-MY" smtClean="0"/>
              <a:t>. </a:t>
            </a:r>
          </a:p>
          <a:p>
            <a:pPr eaLnBrk="1" hangingPunct="1">
              <a:defRPr/>
            </a:pPr>
            <a:r>
              <a:rPr lang="ms-MY" smtClean="0"/>
              <a:t>Proses pencernaan di dalam usus tergolong pencernaan di luar sel </a:t>
            </a:r>
            <a:r>
              <a:rPr lang="ms-MY" i="1" smtClean="0"/>
              <a:t>(ekstraseluler),</a:t>
            </a:r>
            <a:r>
              <a:rPr lang="ms-MY" smtClean="0"/>
              <a:t> karena bahan makanan itu dihancurkan ketika masih berada di luar sel. </a:t>
            </a:r>
          </a:p>
          <a:p>
            <a:pPr eaLnBrk="1" hangingPunct="1">
              <a:defRPr/>
            </a:pPr>
            <a:r>
              <a:rPr lang="ms-MY" smtClean="0"/>
              <a:t>Pada organisme bersel satu terjadi proses pencernaan </a:t>
            </a:r>
            <a:r>
              <a:rPr lang="ms-MY" i="1" smtClean="0"/>
              <a:t>intraseluler, </a:t>
            </a:r>
            <a:r>
              <a:rPr lang="ms-MY" smtClean="0"/>
              <a:t>karena makanan akan dicerna setelah masuk ke dalam sel.</a:t>
            </a:r>
            <a:endParaRPr lang="en-US" smtClean="0"/>
          </a:p>
          <a:p>
            <a:pPr eaLnBrk="1" hangingPunct="1">
              <a:defRPr/>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dissolve">
                                      <p:cBhvr>
                                        <p:cTn id="7" dur="500"/>
                                        <p:tgtEl>
                                          <p:spTgt spid="113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dissolve">
                                      <p:cBhvr>
                                        <p:cTn id="12" dur="500"/>
                                        <p:tgtEl>
                                          <p:spTgt spid="1136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Effect transition="in" filter="dissolve">
                                      <p:cBhvr>
                                        <p:cTn id="17" dur="500"/>
                                        <p:tgtEl>
                                          <p:spTgt spid="113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4" name="Picture 4" descr="mul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773238"/>
            <a:ext cx="3779837"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Grp="1" noChangeArrowheads="1"/>
          </p:cNvSpPr>
          <p:nvPr>
            <p:ph type="title"/>
          </p:nvPr>
        </p:nvSpPr>
        <p:spPr>
          <a:xfrm>
            <a:off x="457200" y="188913"/>
            <a:ext cx="8229600" cy="703262"/>
          </a:xfrm>
        </p:spPr>
        <p:txBody>
          <a:bodyPr/>
          <a:lstStyle/>
          <a:p>
            <a:pPr eaLnBrk="1" hangingPunct="1">
              <a:defRPr/>
            </a:pPr>
            <a:r>
              <a:rPr lang="en-US" sz="4000" smtClean="0"/>
              <a:t>Mulut</a:t>
            </a:r>
          </a:p>
        </p:txBody>
      </p:sp>
      <p:sp>
        <p:nvSpPr>
          <p:cNvPr id="30727" name="Rectangle 7"/>
          <p:cNvSpPr>
            <a:spLocks noGrp="1" noChangeArrowheads="1"/>
          </p:cNvSpPr>
          <p:nvPr>
            <p:ph type="body" idx="1"/>
          </p:nvPr>
        </p:nvSpPr>
        <p:spPr>
          <a:xfrm>
            <a:off x="179388" y="1125538"/>
            <a:ext cx="5184775" cy="5732462"/>
          </a:xfrm>
        </p:spPr>
        <p:txBody>
          <a:bodyPr/>
          <a:lstStyle/>
          <a:p>
            <a:pPr eaLnBrk="1" hangingPunct="1">
              <a:lnSpc>
                <a:spcPct val="80000"/>
              </a:lnSpc>
              <a:defRPr/>
            </a:pPr>
            <a:r>
              <a:rPr lang="en-US" sz="2800" smtClean="0"/>
              <a:t>Pada rongga mulut makanan dicerna secara mekanis dan kimiawi.</a:t>
            </a:r>
          </a:p>
          <a:p>
            <a:pPr eaLnBrk="1" hangingPunct="1">
              <a:lnSpc>
                <a:spcPct val="80000"/>
              </a:lnSpc>
              <a:defRPr/>
            </a:pPr>
            <a:r>
              <a:rPr lang="en-US" sz="2800" smtClean="0"/>
              <a:t>Alat-alat pencernaan pada mulut adalah gigi, lidah, dan kelenjar air ludah.</a:t>
            </a:r>
          </a:p>
          <a:p>
            <a:pPr eaLnBrk="1" hangingPunct="1">
              <a:lnSpc>
                <a:spcPct val="80000"/>
              </a:lnSpc>
              <a:defRPr/>
            </a:pPr>
            <a:r>
              <a:rPr lang="en-US" sz="2800" smtClean="0"/>
              <a:t>Tiap gigi umumnya terdapat puncak gigi atau mahkota gigi, leher gigi, akar gigi.</a:t>
            </a:r>
          </a:p>
          <a:p>
            <a:pPr eaLnBrk="1" hangingPunct="1">
              <a:lnSpc>
                <a:spcPct val="80000"/>
              </a:lnSpc>
              <a:defRPr/>
            </a:pPr>
            <a:r>
              <a:rPr lang="en-US" sz="2800" smtClean="0"/>
              <a:t>Lapisan gigi paling luar disebut email.</a:t>
            </a:r>
          </a:p>
          <a:p>
            <a:pPr eaLnBrk="1" hangingPunct="1">
              <a:lnSpc>
                <a:spcPct val="80000"/>
              </a:lnSpc>
              <a:defRPr/>
            </a:pPr>
            <a:r>
              <a:rPr lang="en-US" sz="2800" smtClean="0"/>
              <a:t>Di dalam email terdapat tulang gigi yang terbuat dari dentin yaitu jaringan yang berwarna kekuningan.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dissolve">
                                      <p:cBhvr>
                                        <p:cTn id="7" dur="500"/>
                                        <p:tgtEl>
                                          <p:spTgt spid="307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dissolve">
                                      <p:cBhvr>
                                        <p:cTn id="12" dur="500"/>
                                        <p:tgtEl>
                                          <p:spTgt spid="30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7">
                                            <p:txEl>
                                              <p:pRg st="0" end="0"/>
                                            </p:txEl>
                                          </p:spTgt>
                                        </p:tgtEl>
                                        <p:attrNameLst>
                                          <p:attrName>style.visibility</p:attrName>
                                        </p:attrNameLst>
                                      </p:cBhvr>
                                      <p:to>
                                        <p:strVal val="visible"/>
                                      </p:to>
                                    </p:set>
                                    <p:animEffect transition="in" filter="dissolve">
                                      <p:cBhvr>
                                        <p:cTn id="17" dur="500"/>
                                        <p:tgtEl>
                                          <p:spTgt spid="3072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27">
                                            <p:txEl>
                                              <p:pRg st="1" end="1"/>
                                            </p:txEl>
                                          </p:spTgt>
                                        </p:tgtEl>
                                        <p:attrNameLst>
                                          <p:attrName>style.visibility</p:attrName>
                                        </p:attrNameLst>
                                      </p:cBhvr>
                                      <p:to>
                                        <p:strVal val="visible"/>
                                      </p:to>
                                    </p:set>
                                    <p:animEffect transition="in" filter="dissolve">
                                      <p:cBhvr>
                                        <p:cTn id="22" dur="500"/>
                                        <p:tgtEl>
                                          <p:spTgt spid="3072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27">
                                            <p:txEl>
                                              <p:pRg st="2" end="2"/>
                                            </p:txEl>
                                          </p:spTgt>
                                        </p:tgtEl>
                                        <p:attrNameLst>
                                          <p:attrName>style.visibility</p:attrName>
                                        </p:attrNameLst>
                                      </p:cBhvr>
                                      <p:to>
                                        <p:strVal val="visible"/>
                                      </p:to>
                                    </p:set>
                                    <p:animEffect transition="in" filter="dissolve">
                                      <p:cBhvr>
                                        <p:cTn id="27" dur="500"/>
                                        <p:tgtEl>
                                          <p:spTgt spid="3072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727">
                                            <p:txEl>
                                              <p:pRg st="3" end="3"/>
                                            </p:txEl>
                                          </p:spTgt>
                                        </p:tgtEl>
                                        <p:attrNameLst>
                                          <p:attrName>style.visibility</p:attrName>
                                        </p:attrNameLst>
                                      </p:cBhvr>
                                      <p:to>
                                        <p:strVal val="visible"/>
                                      </p:to>
                                    </p:set>
                                    <p:animEffect transition="in" filter="dissolve">
                                      <p:cBhvr>
                                        <p:cTn id="32" dur="500"/>
                                        <p:tgtEl>
                                          <p:spTgt spid="30727">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727">
                                            <p:txEl>
                                              <p:pRg st="4" end="4"/>
                                            </p:txEl>
                                          </p:spTgt>
                                        </p:tgtEl>
                                        <p:attrNameLst>
                                          <p:attrName>style.visibility</p:attrName>
                                        </p:attrNameLst>
                                      </p:cBhvr>
                                      <p:to>
                                        <p:strVal val="visible"/>
                                      </p:to>
                                    </p:set>
                                    <p:animEffect transition="in" filter="dissolve">
                                      <p:cBhvr>
                                        <p:cTn id="37" dur="500"/>
                                        <p:tgtEl>
                                          <p:spTgt spid="307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250825" y="765175"/>
            <a:ext cx="8713788" cy="5616575"/>
          </a:xfrm>
        </p:spPr>
        <p:txBody>
          <a:bodyPr/>
          <a:lstStyle/>
          <a:p>
            <a:pPr marL="609600" indent="-609600" eaLnBrk="1" hangingPunct="1">
              <a:defRPr/>
            </a:pPr>
            <a:r>
              <a:rPr lang="ms-MY" b="1" smtClean="0"/>
              <a:t>Sebagai pelindung</a:t>
            </a:r>
            <a:r>
              <a:rPr lang="ms-MY" smtClean="0"/>
              <a:t> </a:t>
            </a:r>
          </a:p>
          <a:p>
            <a:pPr marL="990600" lvl="1" indent="-533400" eaLnBrk="1" hangingPunct="1">
              <a:buFont typeface="Wingdings" pitchFamily="2" charset="2"/>
              <a:buAutoNum type="arabicPeriod"/>
              <a:defRPr/>
            </a:pPr>
            <a:r>
              <a:rPr lang="ms-MY" sz="3200" smtClean="0"/>
              <a:t>zat makanan yang berperan menjaga keseimbang-an (homeostatis) proses-proses biologis/ meta-bolisme dalam tubuh (mengatur kerja hormon, mengatur pertumbuhan tulang, mempengaruhi kerja jantung, dan mengatur penghantaran impuls pada sel-sel saraf). </a:t>
            </a:r>
            <a:endParaRPr lang="en-US" sz="3200" smtClean="0"/>
          </a:p>
          <a:p>
            <a:pPr marL="990600" lvl="1" indent="-533400" eaLnBrk="1" hangingPunct="1">
              <a:buFont typeface="Wingdings" pitchFamily="2" charset="2"/>
              <a:buAutoNum type="arabicPeriod"/>
              <a:defRPr/>
            </a:pPr>
            <a:r>
              <a:rPr lang="ms-MY" sz="3200" smtClean="0"/>
              <a:t>Zat makanan yang berperan yaitu protein, vitamin, mineral dan air</a:t>
            </a:r>
            <a:endParaRPr lang="en-US" sz="32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dissolve">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dissolve">
                                      <p:cBhvr>
                                        <p:cTn id="12" dur="500"/>
                                        <p:tgtEl>
                                          <p:spTgt spid="84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dissolve">
                                      <p:cBhvr>
                                        <p:cTn id="17" dur="500"/>
                                        <p:tgtEl>
                                          <p:spTgt spid="84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2" name="Picture 4" descr="anatomi_gig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555625"/>
            <a:ext cx="4067175"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p:cNvSpPr>
            <a:spLocks noGrp="1" noChangeArrowheads="1"/>
          </p:cNvSpPr>
          <p:nvPr>
            <p:ph type="body" sz="half" idx="1"/>
          </p:nvPr>
        </p:nvSpPr>
        <p:spPr>
          <a:xfrm>
            <a:off x="107950" y="260350"/>
            <a:ext cx="4895850" cy="5113338"/>
          </a:xfrm>
        </p:spPr>
        <p:txBody>
          <a:bodyPr/>
          <a:lstStyle/>
          <a:p>
            <a:pPr eaLnBrk="1" hangingPunct="1">
              <a:defRPr/>
            </a:pPr>
            <a:r>
              <a:rPr lang="en-US" sz="2600" smtClean="0"/>
              <a:t>Lapisan luar akar gigi disebut sementum (semen gigi).</a:t>
            </a:r>
          </a:p>
          <a:p>
            <a:pPr eaLnBrk="1" hangingPunct="1">
              <a:defRPr/>
            </a:pPr>
            <a:r>
              <a:rPr lang="en-US" sz="2600" smtClean="0"/>
              <a:t>Di dalam gigi terdapat rongga gigi atau pulpa.</a:t>
            </a:r>
          </a:p>
          <a:p>
            <a:pPr eaLnBrk="1" hangingPunct="1">
              <a:defRPr/>
            </a:pPr>
            <a:r>
              <a:rPr lang="en-US" sz="2600" smtClean="0"/>
              <a:t>Rongga pada bagian dalam gigi berisi serabut saraf dan pembuluh darah.</a:t>
            </a:r>
          </a:p>
          <a:p>
            <a:pPr eaLnBrk="1" hangingPunct="1">
              <a:defRPr/>
            </a:pPr>
            <a:r>
              <a:rPr lang="en-US" sz="2600" smtClean="0"/>
              <a:t>Gigi mulai tumbuh pada bayi umur 6-7 bulan sampai 26 bulan.</a:t>
            </a:r>
          </a:p>
          <a:p>
            <a:pPr eaLnBrk="1" hangingPunct="1">
              <a:defRPr/>
            </a:pPr>
            <a:r>
              <a:rPr lang="en-US" sz="2600" smtClean="0"/>
              <a:t>Gigi pada anak-anak disebut gigi susu. Gigi susu berjumlah 20 buah.</a:t>
            </a:r>
          </a:p>
        </p:txBody>
      </p:sp>
      <p:sp>
        <p:nvSpPr>
          <p:cNvPr id="32776" name="Rectangle 8"/>
          <p:cNvSpPr>
            <a:spLocks noGrp="1" noChangeArrowheads="1"/>
          </p:cNvSpPr>
          <p:nvPr>
            <p:ph type="body" sz="half" idx="2"/>
          </p:nvPr>
        </p:nvSpPr>
        <p:spPr>
          <a:xfrm>
            <a:off x="106363" y="5418138"/>
            <a:ext cx="9037637" cy="1250950"/>
          </a:xfrm>
        </p:spPr>
        <p:txBody>
          <a:bodyPr/>
          <a:lstStyle/>
          <a:p>
            <a:pPr eaLnBrk="1" hangingPunct="1">
              <a:lnSpc>
                <a:spcPct val="90000"/>
              </a:lnSpc>
              <a:defRPr/>
            </a:pPr>
            <a:r>
              <a:rPr lang="en-US" sz="2600" smtClean="0"/>
              <a:t>Gigi orang dewasa disebut gigi tetap dan berjumlah 32 buah.</a:t>
            </a:r>
          </a:p>
          <a:p>
            <a:pPr eaLnBrk="1" hangingPunct="1">
              <a:lnSpc>
                <a:spcPct val="90000"/>
              </a:lnSpc>
              <a:defRPr/>
            </a:pPr>
            <a:r>
              <a:rPr lang="ms-MY" sz="2600" smtClean="0"/>
              <a:t>Gigi seri berfungsi memotong makanan, gigi taring sebagai pengoyak, gigi geraham sebagai pengunyah.</a:t>
            </a:r>
            <a:endParaRPr lang="en-US" sz="26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ox(in)">
                                      <p:cBhvr>
                                        <p:cTn id="7" dur="500"/>
                                        <p:tgtEl>
                                          <p:spTgt spid="3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3">
                                            <p:txEl>
                                              <p:pRg st="0" end="0"/>
                                            </p:txEl>
                                          </p:spTgt>
                                        </p:tgtEl>
                                        <p:attrNameLst>
                                          <p:attrName>style.visibility</p:attrName>
                                        </p:attrNameLst>
                                      </p:cBhvr>
                                      <p:to>
                                        <p:strVal val="visible"/>
                                      </p:to>
                                    </p:set>
                                    <p:animEffect transition="in" filter="dissolve">
                                      <p:cBhvr>
                                        <p:cTn id="12" dur="500"/>
                                        <p:tgtEl>
                                          <p:spTgt spid="3277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3">
                                            <p:txEl>
                                              <p:pRg st="1" end="1"/>
                                            </p:txEl>
                                          </p:spTgt>
                                        </p:tgtEl>
                                        <p:attrNameLst>
                                          <p:attrName>style.visibility</p:attrName>
                                        </p:attrNameLst>
                                      </p:cBhvr>
                                      <p:to>
                                        <p:strVal val="visible"/>
                                      </p:to>
                                    </p:set>
                                    <p:animEffect transition="in" filter="dissolve">
                                      <p:cBhvr>
                                        <p:cTn id="17" dur="500"/>
                                        <p:tgtEl>
                                          <p:spTgt spid="3277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3">
                                            <p:txEl>
                                              <p:pRg st="2" end="2"/>
                                            </p:txEl>
                                          </p:spTgt>
                                        </p:tgtEl>
                                        <p:attrNameLst>
                                          <p:attrName>style.visibility</p:attrName>
                                        </p:attrNameLst>
                                      </p:cBhvr>
                                      <p:to>
                                        <p:strVal val="visible"/>
                                      </p:to>
                                    </p:set>
                                    <p:animEffect transition="in" filter="dissolve">
                                      <p:cBhvr>
                                        <p:cTn id="22" dur="500"/>
                                        <p:tgtEl>
                                          <p:spTgt spid="3277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73">
                                            <p:txEl>
                                              <p:pRg st="3" end="3"/>
                                            </p:txEl>
                                          </p:spTgt>
                                        </p:tgtEl>
                                        <p:attrNameLst>
                                          <p:attrName>style.visibility</p:attrName>
                                        </p:attrNameLst>
                                      </p:cBhvr>
                                      <p:to>
                                        <p:strVal val="visible"/>
                                      </p:to>
                                    </p:set>
                                    <p:animEffect transition="in" filter="dissolve">
                                      <p:cBhvr>
                                        <p:cTn id="27" dur="500"/>
                                        <p:tgtEl>
                                          <p:spTgt spid="3277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773">
                                            <p:txEl>
                                              <p:pRg st="4" end="4"/>
                                            </p:txEl>
                                          </p:spTgt>
                                        </p:tgtEl>
                                        <p:attrNameLst>
                                          <p:attrName>style.visibility</p:attrName>
                                        </p:attrNameLst>
                                      </p:cBhvr>
                                      <p:to>
                                        <p:strVal val="visible"/>
                                      </p:to>
                                    </p:set>
                                    <p:animEffect transition="in" filter="dissolve">
                                      <p:cBhvr>
                                        <p:cTn id="32" dur="500"/>
                                        <p:tgtEl>
                                          <p:spTgt spid="3277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2776">
                                            <p:txEl>
                                              <p:pRg st="0" end="0"/>
                                            </p:txEl>
                                          </p:spTgt>
                                        </p:tgtEl>
                                        <p:attrNameLst>
                                          <p:attrName>style.visibility</p:attrName>
                                        </p:attrNameLst>
                                      </p:cBhvr>
                                      <p:to>
                                        <p:strVal val="visible"/>
                                      </p:to>
                                    </p:set>
                                    <p:animEffect transition="in" filter="dissolve">
                                      <p:cBhvr>
                                        <p:cTn id="37" dur="500"/>
                                        <p:tgtEl>
                                          <p:spTgt spid="32776">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776">
                                            <p:txEl>
                                              <p:pRg st="1" end="1"/>
                                            </p:txEl>
                                          </p:spTgt>
                                        </p:tgtEl>
                                        <p:attrNameLst>
                                          <p:attrName>style.visibility</p:attrName>
                                        </p:attrNameLst>
                                      </p:cBhvr>
                                      <p:to>
                                        <p:strVal val="visible"/>
                                      </p:to>
                                    </p:set>
                                    <p:animEffect transition="in" filter="dissolve">
                                      <p:cBhvr>
                                        <p:cTn id="42" dur="500"/>
                                        <p:tgtEl>
                                          <p:spTgt spid="327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P spid="32776"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sz="half" idx="1"/>
          </p:nvPr>
        </p:nvSpPr>
        <p:spPr>
          <a:xfrm>
            <a:off x="0" y="260350"/>
            <a:ext cx="5292725" cy="4105275"/>
          </a:xfrm>
        </p:spPr>
        <p:txBody>
          <a:bodyPr/>
          <a:lstStyle/>
          <a:p>
            <a:pPr marL="357188" indent="-357188" eaLnBrk="1" hangingPunct="1">
              <a:lnSpc>
                <a:spcPct val="90000"/>
              </a:lnSpc>
              <a:defRPr/>
            </a:pPr>
            <a:r>
              <a:rPr lang="ms-MY" smtClean="0"/>
              <a:t>Lidah berfungsi untuk:</a:t>
            </a:r>
          </a:p>
          <a:p>
            <a:pPr marL="806450" lvl="1" indent="-269875" eaLnBrk="1" hangingPunct="1">
              <a:lnSpc>
                <a:spcPct val="90000"/>
              </a:lnSpc>
              <a:buFont typeface="Wingdings" pitchFamily="2" charset="2"/>
              <a:buAutoNum type="arabicPeriod"/>
              <a:defRPr/>
            </a:pPr>
            <a:r>
              <a:rPr lang="ms-MY" sz="2800" smtClean="0"/>
              <a:t>membantu mengatur letak makanan saat dikuyah di dalam mulut.</a:t>
            </a:r>
          </a:p>
          <a:p>
            <a:pPr marL="806450" lvl="1" indent="-269875" eaLnBrk="1" hangingPunct="1">
              <a:lnSpc>
                <a:spcPct val="90000"/>
              </a:lnSpc>
              <a:buFont typeface="Wingdings" pitchFamily="2" charset="2"/>
              <a:buAutoNum type="arabicPeriod"/>
              <a:defRPr/>
            </a:pPr>
            <a:r>
              <a:rPr lang="ms-MY" sz="2800" smtClean="0"/>
              <a:t>membantu menelan makanan.</a:t>
            </a:r>
          </a:p>
          <a:p>
            <a:pPr marL="806450" lvl="1" indent="-269875" eaLnBrk="1" hangingPunct="1">
              <a:lnSpc>
                <a:spcPct val="90000"/>
              </a:lnSpc>
              <a:buFont typeface="Wingdings" pitchFamily="2" charset="2"/>
              <a:buAutoNum type="arabicPeriod"/>
              <a:defRPr/>
            </a:pPr>
            <a:r>
              <a:rPr lang="ms-MY" sz="2800" smtClean="0"/>
              <a:t>mengecap makanan, yaitu rasa asin, manis, pahit, dan masam.</a:t>
            </a:r>
          </a:p>
          <a:p>
            <a:pPr marL="806450" lvl="1" indent="-269875" eaLnBrk="1" hangingPunct="1">
              <a:lnSpc>
                <a:spcPct val="90000"/>
              </a:lnSpc>
              <a:buFont typeface="Wingdings" pitchFamily="2" charset="2"/>
              <a:buAutoNum type="arabicPeriod"/>
              <a:defRPr/>
            </a:pPr>
            <a:r>
              <a:rPr lang="ms-MY" sz="2800" smtClean="0"/>
              <a:t>peka juga terhadap dingin, panas, dan tekanan. </a:t>
            </a:r>
            <a:endParaRPr lang="en-US" sz="2800" smtClean="0"/>
          </a:p>
        </p:txBody>
      </p:sp>
      <p:sp>
        <p:nvSpPr>
          <p:cNvPr id="33807" name="Rectangle 15"/>
          <p:cNvSpPr>
            <a:spLocks noGrp="1" noChangeArrowheads="1"/>
          </p:cNvSpPr>
          <p:nvPr>
            <p:ph type="body" sz="half" idx="2"/>
          </p:nvPr>
        </p:nvSpPr>
        <p:spPr>
          <a:xfrm>
            <a:off x="0" y="4652963"/>
            <a:ext cx="9144000" cy="1584325"/>
          </a:xfrm>
        </p:spPr>
        <p:txBody>
          <a:bodyPr/>
          <a:lstStyle/>
          <a:p>
            <a:pPr marL="357188" indent="-357188" eaLnBrk="1" hangingPunct="1">
              <a:lnSpc>
                <a:spcPct val="90000"/>
              </a:lnSpc>
              <a:defRPr/>
            </a:pPr>
            <a:r>
              <a:rPr lang="en-US" smtClean="0"/>
              <a:t>Ludah dihasilkan oleh 3 pasang kelenjar ludah yang dialirkan melalui saluran ludah yang bermuara ke dalam rongga mulut.</a:t>
            </a:r>
          </a:p>
        </p:txBody>
      </p:sp>
      <p:grpSp>
        <p:nvGrpSpPr>
          <p:cNvPr id="2" name="Group 13"/>
          <p:cNvGrpSpPr>
            <a:grpSpLocks/>
          </p:cNvGrpSpPr>
          <p:nvPr/>
        </p:nvGrpSpPr>
        <p:grpSpPr bwMode="auto">
          <a:xfrm>
            <a:off x="5364163" y="404813"/>
            <a:ext cx="3635375" cy="4103687"/>
            <a:chOff x="2925" y="436"/>
            <a:chExt cx="2645" cy="3493"/>
          </a:xfrm>
        </p:grpSpPr>
        <p:pic>
          <p:nvPicPr>
            <p:cNvPr id="45061" name="Picture 4" descr="26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 y="436"/>
              <a:ext cx="2645" cy="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Line 5"/>
            <p:cNvSpPr>
              <a:spLocks noChangeShapeType="1"/>
            </p:cNvSpPr>
            <p:nvPr/>
          </p:nvSpPr>
          <p:spPr bwMode="auto">
            <a:xfrm>
              <a:off x="4014" y="2024"/>
              <a:ext cx="8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3" name="Line 6"/>
            <p:cNvSpPr>
              <a:spLocks noChangeShapeType="1"/>
            </p:cNvSpPr>
            <p:nvPr/>
          </p:nvSpPr>
          <p:spPr bwMode="auto">
            <a:xfrm>
              <a:off x="4468" y="2452"/>
              <a:ext cx="45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4" name="Line 7"/>
            <p:cNvSpPr>
              <a:spLocks noChangeShapeType="1"/>
            </p:cNvSpPr>
            <p:nvPr/>
          </p:nvSpPr>
          <p:spPr bwMode="auto">
            <a:xfrm>
              <a:off x="4332" y="2840"/>
              <a:ext cx="58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5" name="Line 8"/>
            <p:cNvSpPr>
              <a:spLocks noChangeShapeType="1"/>
            </p:cNvSpPr>
            <p:nvPr/>
          </p:nvSpPr>
          <p:spPr bwMode="auto">
            <a:xfrm>
              <a:off x="3969" y="3158"/>
              <a:ext cx="8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6" name="Rectangle 9"/>
            <p:cNvSpPr>
              <a:spLocks noChangeArrowheads="1"/>
            </p:cNvSpPr>
            <p:nvPr/>
          </p:nvSpPr>
          <p:spPr bwMode="auto">
            <a:xfrm>
              <a:off x="4830" y="1842"/>
              <a:ext cx="59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000000"/>
                  </a:solidFill>
                </a:rPr>
                <a:t>PAHIT</a:t>
              </a:r>
            </a:p>
          </p:txBody>
        </p:sp>
        <p:sp>
          <p:nvSpPr>
            <p:cNvPr id="45067" name="Rectangle 10"/>
            <p:cNvSpPr>
              <a:spLocks noChangeArrowheads="1"/>
            </p:cNvSpPr>
            <p:nvPr/>
          </p:nvSpPr>
          <p:spPr bwMode="auto">
            <a:xfrm>
              <a:off x="4921" y="2659"/>
              <a:ext cx="59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000000"/>
                  </a:solidFill>
                </a:rPr>
                <a:t>ASIN</a:t>
              </a:r>
            </a:p>
          </p:txBody>
        </p:sp>
        <p:sp>
          <p:nvSpPr>
            <p:cNvPr id="45068" name="Rectangle 11"/>
            <p:cNvSpPr>
              <a:spLocks noChangeArrowheads="1"/>
            </p:cNvSpPr>
            <p:nvPr/>
          </p:nvSpPr>
          <p:spPr bwMode="auto">
            <a:xfrm>
              <a:off x="4875" y="2251"/>
              <a:ext cx="59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000000"/>
                  </a:solidFill>
                </a:rPr>
                <a:t>ASAM</a:t>
              </a:r>
            </a:p>
          </p:txBody>
        </p:sp>
        <p:sp>
          <p:nvSpPr>
            <p:cNvPr id="45069" name="Rectangle 12"/>
            <p:cNvSpPr>
              <a:spLocks noChangeArrowheads="1"/>
            </p:cNvSpPr>
            <p:nvPr/>
          </p:nvSpPr>
          <p:spPr bwMode="auto">
            <a:xfrm>
              <a:off x="4785" y="2976"/>
              <a:ext cx="59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000000"/>
                  </a:solidFill>
                </a:rPr>
                <a:t>MANIS</a:t>
              </a: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stCondLst>
                                            <p:cond delay="0"/>
                                          </p:stCondLst>
                                        </p:cTn>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1000">
                                          <p:stCondLst>
                                            <p:cond delay="0"/>
                                          </p:stCondLst>
                                        </p:cTn>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1000">
                                          <p:stCondLst>
                                            <p:cond delay="0"/>
                                          </p:stCondLst>
                                        </p:cTn>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fade">
                                      <p:cBhvr>
                                        <p:cTn id="22" dur="1000">
                                          <p:stCondLst>
                                            <p:cond delay="0"/>
                                          </p:stCondLst>
                                        </p:cTn>
                                        <p:tgtEl>
                                          <p:spTgt spid="337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fade">
                                      <p:cBhvr>
                                        <p:cTn id="27" dur="1000">
                                          <p:stCondLst>
                                            <p:cond delay="0"/>
                                          </p:stCondLst>
                                        </p:cTn>
                                        <p:tgtEl>
                                          <p:spTgt spid="337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7813"/>
            <a:ext cx="4835525" cy="703262"/>
          </a:xfrm>
        </p:spPr>
        <p:txBody>
          <a:bodyPr/>
          <a:lstStyle/>
          <a:p>
            <a:pPr algn="l" eaLnBrk="1" hangingPunct="1">
              <a:defRPr/>
            </a:pPr>
            <a:r>
              <a:rPr lang="ms-MY" sz="4000" smtClean="0"/>
              <a:t>Kelenjar Ludah</a:t>
            </a:r>
            <a:r>
              <a:rPr lang="en-US" sz="4000" smtClean="0"/>
              <a:t> </a:t>
            </a:r>
          </a:p>
        </p:txBody>
      </p:sp>
      <p:sp>
        <p:nvSpPr>
          <p:cNvPr id="34819" name="Rectangle 3"/>
          <p:cNvSpPr>
            <a:spLocks noGrp="1" noChangeArrowheads="1"/>
          </p:cNvSpPr>
          <p:nvPr>
            <p:ph type="body" idx="1"/>
          </p:nvPr>
        </p:nvSpPr>
        <p:spPr>
          <a:xfrm>
            <a:off x="611188" y="1125538"/>
            <a:ext cx="7921625" cy="4895850"/>
          </a:xfrm>
        </p:spPr>
        <p:txBody>
          <a:bodyPr/>
          <a:lstStyle/>
          <a:p>
            <a:pPr eaLnBrk="1" hangingPunct="1">
              <a:defRPr/>
            </a:pPr>
            <a:r>
              <a:rPr lang="ms-MY" smtClean="0"/>
              <a:t>Ada 3 macam kelenjar ludah, yaitu kelenjar ludah parotid (di dekat pelipis), kelenjar ludah rahang bawah dan kelenjar ludah bawah lidah. </a:t>
            </a:r>
          </a:p>
          <a:p>
            <a:pPr eaLnBrk="1" hangingPunct="1">
              <a:defRPr/>
            </a:pPr>
            <a:r>
              <a:rPr lang="ms-MY" smtClean="0"/>
              <a:t>Ludah mengandung air, lendir, garam, dan enzim ptialin</a:t>
            </a:r>
            <a:r>
              <a:rPr lang="ms-MY" i="1" smtClean="0"/>
              <a:t>. </a:t>
            </a:r>
          </a:p>
          <a:p>
            <a:pPr eaLnBrk="1" hangingPunct="1">
              <a:defRPr/>
            </a:pPr>
            <a:r>
              <a:rPr lang="ms-MY" smtClean="0"/>
              <a:t>Enzim ptialin berfungsi mengubah zat tepung (amilum) menjadi gula yaitu maltosa dan glukosa.</a:t>
            </a:r>
            <a:r>
              <a:rPr lang="en-US" smtClean="0"/>
              <a:t> </a:t>
            </a:r>
          </a:p>
        </p:txBody>
      </p:sp>
      <p:sp>
        <p:nvSpPr>
          <p:cNvPr id="46084" name="Line 5"/>
          <p:cNvSpPr>
            <a:spLocks noChangeShapeType="1"/>
          </p:cNvSpPr>
          <p:nvPr/>
        </p:nvSpPr>
        <p:spPr bwMode="auto">
          <a:xfrm>
            <a:off x="6372225" y="3644900"/>
            <a:ext cx="1295400" cy="7921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fltVal val="0"/>
                                          </p:val>
                                        </p:tav>
                                        <p:tav tm="100000">
                                          <p:val>
                                            <p:strVal val="#ppt_h"/>
                                          </p:val>
                                        </p:tav>
                                      </p:tavLst>
                                    </p:anim>
                                    <p:animEffect transition="in" filter="fade">
                                      <p:cBhvr>
                                        <p:cTn id="9" dur="500"/>
                                        <p:tgtEl>
                                          <p:spTgt spid="348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Effect transition="in" filter="fade">
                                      <p:cBhvr>
                                        <p:cTn id="14" dur="1000">
                                          <p:stCondLst>
                                            <p:cond delay="0"/>
                                          </p:stCondLst>
                                        </p:cTn>
                                        <p:tgtEl>
                                          <p:spTgt spid="3481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1000">
                                          <p:stCondLst>
                                            <p:cond delay="0"/>
                                          </p:stCondLst>
                                        </p:cTn>
                                        <p:tgtEl>
                                          <p:spTgt spid="3481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Effect transition="in" filter="fade">
                                      <p:cBhvr>
                                        <p:cTn id="24" dur="1000">
                                          <p:stCondLst>
                                            <p:cond delay="0"/>
                                          </p:stCondLst>
                                        </p:cTn>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31913" y="260350"/>
            <a:ext cx="6491287" cy="774700"/>
          </a:xfrm>
        </p:spPr>
        <p:txBody>
          <a:bodyPr/>
          <a:lstStyle/>
          <a:p>
            <a:pPr eaLnBrk="1" hangingPunct="1">
              <a:defRPr/>
            </a:pPr>
            <a:r>
              <a:rPr lang="ms-MY" smtClean="0"/>
              <a:t>Kerongkongan (esofagus)</a:t>
            </a:r>
            <a:r>
              <a:rPr lang="en-US" smtClean="0"/>
              <a:t> </a:t>
            </a:r>
          </a:p>
        </p:txBody>
      </p:sp>
      <p:sp>
        <p:nvSpPr>
          <p:cNvPr id="35843" name="Rectangle 3"/>
          <p:cNvSpPr>
            <a:spLocks noGrp="1" noChangeArrowheads="1"/>
          </p:cNvSpPr>
          <p:nvPr>
            <p:ph type="body" idx="1"/>
          </p:nvPr>
        </p:nvSpPr>
        <p:spPr>
          <a:xfrm>
            <a:off x="0" y="1196975"/>
            <a:ext cx="5219700" cy="5661025"/>
          </a:xfrm>
        </p:spPr>
        <p:txBody>
          <a:bodyPr/>
          <a:lstStyle/>
          <a:p>
            <a:pPr eaLnBrk="1" hangingPunct="1">
              <a:lnSpc>
                <a:spcPct val="90000"/>
              </a:lnSpc>
              <a:defRPr/>
            </a:pPr>
            <a:r>
              <a:rPr lang="ms-MY" sz="2600" smtClean="0"/>
              <a:t>Kerongkongan merupakan saluran panjang sebagai jalan makanan dari mulut menuju ke lambung. </a:t>
            </a:r>
          </a:p>
          <a:p>
            <a:pPr eaLnBrk="1" hangingPunct="1">
              <a:lnSpc>
                <a:spcPct val="90000"/>
              </a:lnSpc>
              <a:defRPr/>
            </a:pPr>
            <a:r>
              <a:rPr lang="ms-MY" sz="2600" smtClean="0"/>
              <a:t>Panjang kerongkongan ± 20cm dan lebar ± 2cm. </a:t>
            </a:r>
          </a:p>
          <a:p>
            <a:pPr eaLnBrk="1" hangingPunct="1">
              <a:lnSpc>
                <a:spcPct val="90000"/>
              </a:lnSpc>
              <a:defRPr/>
            </a:pPr>
            <a:r>
              <a:rPr lang="ms-MY" sz="2600" smtClean="0"/>
              <a:t>Kerongkongan dapat melakukan gerak peristaltik yaitu gerakan melebar, menyempit, bergelombang dan meremas-remas, untuk mendorong makanan masuk ke lambung. </a:t>
            </a:r>
          </a:p>
          <a:p>
            <a:pPr eaLnBrk="1" hangingPunct="1">
              <a:lnSpc>
                <a:spcPct val="90000"/>
              </a:lnSpc>
              <a:defRPr/>
            </a:pPr>
            <a:r>
              <a:rPr lang="ms-MY" sz="2600" smtClean="0"/>
              <a:t>Selama di dalam esofagus, makanan tidak mengalami proses pencernaan.</a:t>
            </a:r>
            <a:r>
              <a:rPr lang="en-US" sz="2400" smtClean="0"/>
              <a:t> </a:t>
            </a:r>
          </a:p>
        </p:txBody>
      </p:sp>
      <p:grpSp>
        <p:nvGrpSpPr>
          <p:cNvPr id="47108" name="Group 6"/>
          <p:cNvGrpSpPr>
            <a:grpSpLocks/>
          </p:cNvGrpSpPr>
          <p:nvPr/>
        </p:nvGrpSpPr>
        <p:grpSpPr bwMode="auto">
          <a:xfrm>
            <a:off x="5219700" y="1412875"/>
            <a:ext cx="3816350" cy="4679950"/>
            <a:chOff x="3288" y="890"/>
            <a:chExt cx="2404" cy="2948"/>
          </a:xfrm>
        </p:grpSpPr>
        <p:pic>
          <p:nvPicPr>
            <p:cNvPr id="471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 y="890"/>
              <a:ext cx="2395"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5"/>
            <p:cNvSpPr>
              <a:spLocks noChangeArrowheads="1"/>
            </p:cNvSpPr>
            <p:nvPr/>
          </p:nvSpPr>
          <p:spPr bwMode="auto">
            <a:xfrm>
              <a:off x="3288" y="3385"/>
              <a:ext cx="2404" cy="4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fi-FI">
                  <a:solidFill>
                    <a:srgbClr val="000000"/>
                  </a:solidFill>
                </a:rPr>
                <a:t>gerakan periltastik yang terjadi </a:t>
              </a:r>
            </a:p>
            <a:p>
              <a:pPr algn="ctr"/>
              <a:r>
                <a:rPr lang="fi-FI">
                  <a:solidFill>
                    <a:srgbClr val="000000"/>
                  </a:solidFill>
                </a:rPr>
                <a:t>di dalam kerongkongan</a:t>
              </a:r>
              <a:r>
                <a:rPr lang="en-US">
                  <a:solidFill>
                    <a:srgbClr val="000000"/>
                  </a:solidFill>
                </a:rPr>
                <a:t> </a:t>
              </a: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animEffect transition="in" filter="fade">
                                      <p:cBhvr>
                                        <p:cTn id="9" dur="500"/>
                                        <p:tgtEl>
                                          <p:spTgt spid="358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5843">
                                            <p:txEl>
                                              <p:pRg st="0" end="0"/>
                                            </p:txEl>
                                          </p:spTgt>
                                        </p:tgtEl>
                                        <p:attrNameLst>
                                          <p:attrName>style.visibility</p:attrName>
                                        </p:attrNameLst>
                                      </p:cBhvr>
                                      <p:to>
                                        <p:strVal val="visible"/>
                                      </p:to>
                                    </p:set>
                                    <p:animEffect transition="in" filter="fade">
                                      <p:cBhvr>
                                        <p:cTn id="14" dur="1000">
                                          <p:stCondLst>
                                            <p:cond delay="0"/>
                                          </p:stCondLst>
                                        </p:cTn>
                                        <p:tgtEl>
                                          <p:spTgt spid="3584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Effect transition="in" filter="fade">
                                      <p:cBhvr>
                                        <p:cTn id="19" dur="1000">
                                          <p:stCondLst>
                                            <p:cond delay="0"/>
                                          </p:stCondLst>
                                        </p:cTn>
                                        <p:tgtEl>
                                          <p:spTgt spid="3584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5843">
                                            <p:txEl>
                                              <p:pRg st="2" end="2"/>
                                            </p:txEl>
                                          </p:spTgt>
                                        </p:tgtEl>
                                        <p:attrNameLst>
                                          <p:attrName>style.visibility</p:attrName>
                                        </p:attrNameLst>
                                      </p:cBhvr>
                                      <p:to>
                                        <p:strVal val="visible"/>
                                      </p:to>
                                    </p:set>
                                    <p:animEffect transition="in" filter="fade">
                                      <p:cBhvr>
                                        <p:cTn id="24" dur="1000">
                                          <p:stCondLst>
                                            <p:cond delay="0"/>
                                          </p:stCondLst>
                                        </p:cTn>
                                        <p:tgtEl>
                                          <p:spTgt spid="3584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843">
                                            <p:txEl>
                                              <p:pRg st="3" end="3"/>
                                            </p:txEl>
                                          </p:spTgt>
                                        </p:tgtEl>
                                        <p:attrNameLst>
                                          <p:attrName>style.visibility</p:attrName>
                                        </p:attrNameLst>
                                      </p:cBhvr>
                                      <p:to>
                                        <p:strVal val="visible"/>
                                      </p:to>
                                    </p:set>
                                    <p:animEffect transition="in" filter="fade">
                                      <p:cBhvr>
                                        <p:cTn id="29" dur="1000">
                                          <p:stCondLst>
                                            <p:cond delay="0"/>
                                          </p:stCondLst>
                                        </p:cTn>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388" y="188913"/>
            <a:ext cx="5770562" cy="703262"/>
          </a:xfrm>
        </p:spPr>
        <p:txBody>
          <a:bodyPr/>
          <a:lstStyle/>
          <a:p>
            <a:pPr eaLnBrk="1" hangingPunct="1">
              <a:defRPr/>
            </a:pPr>
            <a:r>
              <a:rPr lang="ms-MY" sz="4000" smtClean="0"/>
              <a:t>Lambung (ventrikulus)</a:t>
            </a:r>
            <a:r>
              <a:rPr lang="en-US" sz="4000" smtClean="0"/>
              <a:t> </a:t>
            </a:r>
          </a:p>
        </p:txBody>
      </p:sp>
      <p:sp>
        <p:nvSpPr>
          <p:cNvPr id="36867" name="Rectangle 3"/>
          <p:cNvSpPr>
            <a:spLocks noGrp="1" noChangeArrowheads="1"/>
          </p:cNvSpPr>
          <p:nvPr>
            <p:ph type="body" idx="1"/>
          </p:nvPr>
        </p:nvSpPr>
        <p:spPr>
          <a:xfrm>
            <a:off x="179388" y="1052513"/>
            <a:ext cx="8785225" cy="5545137"/>
          </a:xfrm>
        </p:spPr>
        <p:txBody>
          <a:bodyPr/>
          <a:lstStyle/>
          <a:p>
            <a:pPr eaLnBrk="1" hangingPunct="1">
              <a:lnSpc>
                <a:spcPct val="90000"/>
              </a:lnSpc>
              <a:defRPr/>
            </a:pPr>
            <a:r>
              <a:rPr lang="ms-MY" smtClean="0"/>
              <a:t>Lambung terletak di dalam rongga perut sebelah kiri di bawah sekat rongga badan. </a:t>
            </a:r>
          </a:p>
          <a:p>
            <a:pPr eaLnBrk="1" hangingPunct="1">
              <a:lnSpc>
                <a:spcPct val="90000"/>
              </a:lnSpc>
              <a:defRPr/>
            </a:pPr>
            <a:r>
              <a:rPr lang="ms-MY" smtClean="0"/>
              <a:t>Lambung dapat dibagi menjadi tiga daerah, yaitu daerah</a:t>
            </a:r>
            <a:r>
              <a:rPr lang="ms-MY" i="1" smtClean="0"/>
              <a:t> kardiak, fundus dan pilorus.</a:t>
            </a:r>
          </a:p>
          <a:p>
            <a:pPr eaLnBrk="1" hangingPunct="1">
              <a:lnSpc>
                <a:spcPct val="90000"/>
              </a:lnSpc>
              <a:defRPr/>
            </a:pPr>
            <a:r>
              <a:rPr lang="ms-MY" smtClean="0"/>
              <a:t>Makanan dicerna secara kimiawi di dalam lambung. </a:t>
            </a:r>
          </a:p>
          <a:p>
            <a:pPr eaLnBrk="1" hangingPunct="1">
              <a:lnSpc>
                <a:spcPct val="90000"/>
              </a:lnSpc>
              <a:defRPr/>
            </a:pPr>
            <a:r>
              <a:rPr lang="ms-MY" smtClean="0"/>
              <a:t>Lambung juga melakukan gerak peristaltik untuk mengaduk-aduk makanan. </a:t>
            </a:r>
          </a:p>
          <a:p>
            <a:pPr eaLnBrk="1" hangingPunct="1">
              <a:lnSpc>
                <a:spcPct val="90000"/>
              </a:lnSpc>
              <a:defRPr/>
            </a:pPr>
            <a:r>
              <a:rPr lang="ms-MY" smtClean="0"/>
              <a:t>Di bagian dinding lambung sebelah dalam terdapat kelenjar-kelenjar yang menghasilkan getah lambung. </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animEffect transition="in" filter="fade">
                                      <p:cBhvr>
                                        <p:cTn id="9" dur="500"/>
                                        <p:tgtEl>
                                          <p:spTgt spid="368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6867">
                                            <p:txEl>
                                              <p:pRg st="0" end="0"/>
                                            </p:txEl>
                                          </p:spTgt>
                                        </p:tgtEl>
                                        <p:attrNameLst>
                                          <p:attrName>style.visibility</p:attrName>
                                        </p:attrNameLst>
                                      </p:cBhvr>
                                      <p:to>
                                        <p:strVal val="visible"/>
                                      </p:to>
                                    </p:set>
                                    <p:animEffect transition="in" filter="fade">
                                      <p:cBhvr>
                                        <p:cTn id="14" dur="1000">
                                          <p:stCondLst>
                                            <p:cond delay="0"/>
                                          </p:stCondLst>
                                        </p:cTn>
                                        <p:tgtEl>
                                          <p:spTgt spid="3686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Effect transition="in" filter="fade">
                                      <p:cBhvr>
                                        <p:cTn id="19" dur="1000">
                                          <p:stCondLst>
                                            <p:cond delay="0"/>
                                          </p:stCondLst>
                                        </p:cTn>
                                        <p:tgtEl>
                                          <p:spTgt spid="3686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6867">
                                            <p:txEl>
                                              <p:pRg st="2" end="2"/>
                                            </p:txEl>
                                          </p:spTgt>
                                        </p:tgtEl>
                                        <p:attrNameLst>
                                          <p:attrName>style.visibility</p:attrName>
                                        </p:attrNameLst>
                                      </p:cBhvr>
                                      <p:to>
                                        <p:strVal val="visible"/>
                                      </p:to>
                                    </p:set>
                                    <p:animEffect transition="in" filter="fade">
                                      <p:cBhvr>
                                        <p:cTn id="24" dur="1000">
                                          <p:stCondLst>
                                            <p:cond delay="0"/>
                                          </p:stCondLst>
                                        </p:cTn>
                                        <p:tgtEl>
                                          <p:spTgt spid="3686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6867">
                                            <p:txEl>
                                              <p:pRg st="3" end="3"/>
                                            </p:txEl>
                                          </p:spTgt>
                                        </p:tgtEl>
                                        <p:attrNameLst>
                                          <p:attrName>style.visibility</p:attrName>
                                        </p:attrNameLst>
                                      </p:cBhvr>
                                      <p:to>
                                        <p:strVal val="visible"/>
                                      </p:to>
                                    </p:set>
                                    <p:animEffect transition="in" filter="fade">
                                      <p:cBhvr>
                                        <p:cTn id="29" dur="1000">
                                          <p:stCondLst>
                                            <p:cond delay="0"/>
                                          </p:stCondLst>
                                        </p:cTn>
                                        <p:tgtEl>
                                          <p:spTgt spid="3686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867">
                                            <p:txEl>
                                              <p:pRg st="4" end="4"/>
                                            </p:txEl>
                                          </p:spTgt>
                                        </p:tgtEl>
                                        <p:attrNameLst>
                                          <p:attrName>style.visibility</p:attrName>
                                        </p:attrNameLst>
                                      </p:cBhvr>
                                      <p:to>
                                        <p:strVal val="visible"/>
                                      </p:to>
                                    </p:set>
                                    <p:animEffect transition="in" filter="fade">
                                      <p:cBhvr>
                                        <p:cTn id="34" dur="1000">
                                          <p:stCondLst>
                                            <p:cond delay="0"/>
                                          </p:stCondLst>
                                        </p:cTn>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179388" y="549275"/>
            <a:ext cx="8964612" cy="5975350"/>
          </a:xfrm>
        </p:spPr>
        <p:txBody>
          <a:bodyPr/>
          <a:lstStyle/>
          <a:p>
            <a:pPr eaLnBrk="1" hangingPunct="1">
              <a:defRPr/>
            </a:pPr>
            <a:r>
              <a:rPr lang="ms-MY" smtClean="0"/>
              <a:t>Getah lambung mengandung </a:t>
            </a:r>
            <a:r>
              <a:rPr lang="ms-MY" i="1" smtClean="0"/>
              <a:t>asam lambung</a:t>
            </a:r>
            <a:r>
              <a:rPr lang="ms-MY" smtClean="0"/>
              <a:t> (HCl) dan beberapa enzim-enzim pencernaan.</a:t>
            </a:r>
          </a:p>
          <a:p>
            <a:pPr eaLnBrk="1" hangingPunct="1">
              <a:defRPr/>
            </a:pPr>
            <a:r>
              <a:rPr lang="ms-MY" smtClean="0"/>
              <a:t>Asam lambung berfungsi untuk membunuh mikroorganisme dan mengaktifkan enzim </a:t>
            </a:r>
            <a:r>
              <a:rPr lang="ms-MY" i="1" smtClean="0"/>
              <a:t>pepsinogen</a:t>
            </a:r>
            <a:r>
              <a:rPr lang="ms-MY" smtClean="0"/>
              <a:t> menjadi </a:t>
            </a:r>
            <a:r>
              <a:rPr lang="ms-MY" i="1" smtClean="0"/>
              <a:t>pepsin. </a:t>
            </a:r>
          </a:p>
          <a:p>
            <a:pPr eaLnBrk="1" hangingPunct="1">
              <a:defRPr/>
            </a:pPr>
            <a:r>
              <a:rPr lang="ms-MY" i="1" smtClean="0"/>
              <a:t>Pepsin</a:t>
            </a:r>
            <a:r>
              <a:rPr lang="ms-MY" smtClean="0"/>
              <a:t> merupakan enzim yang dapat  mengubah protein menjadi molekul-molekul yang lebih kecil. </a:t>
            </a:r>
          </a:p>
          <a:p>
            <a:pPr eaLnBrk="1" hangingPunct="1">
              <a:defRPr/>
            </a:pPr>
            <a:r>
              <a:rPr lang="ms-MY" smtClean="0"/>
              <a:t>Sedikit demi sedikit makanan meninggalkan lambung menuju ke usus halus. </a:t>
            </a:r>
          </a:p>
          <a:p>
            <a:pPr eaLnBrk="1" hangingPunct="1">
              <a:defRPr/>
            </a:pPr>
            <a:r>
              <a:rPr lang="ms-MY" smtClean="0"/>
              <a:t>Setelah 2 sampai 5 jam, lambung pun menjadi kosong.</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dissolve">
                                      <p:cBhvr>
                                        <p:cTn id="7" dur="500"/>
                                        <p:tgtEl>
                                          <p:spTgt spid="115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dissolve">
                                      <p:cBhvr>
                                        <p:cTn id="12" dur="500"/>
                                        <p:tgtEl>
                                          <p:spTgt spid="1157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dissolve">
                                      <p:cBhvr>
                                        <p:cTn id="17" dur="500"/>
                                        <p:tgtEl>
                                          <p:spTgt spid="1157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5715">
                                            <p:txEl>
                                              <p:pRg st="3" end="3"/>
                                            </p:txEl>
                                          </p:spTgt>
                                        </p:tgtEl>
                                        <p:attrNameLst>
                                          <p:attrName>style.visibility</p:attrName>
                                        </p:attrNameLst>
                                      </p:cBhvr>
                                      <p:to>
                                        <p:strVal val="visible"/>
                                      </p:to>
                                    </p:set>
                                    <p:animEffect transition="in" filter="dissolve">
                                      <p:cBhvr>
                                        <p:cTn id="22" dur="500"/>
                                        <p:tgtEl>
                                          <p:spTgt spid="1157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5715">
                                            <p:txEl>
                                              <p:pRg st="4" end="4"/>
                                            </p:txEl>
                                          </p:spTgt>
                                        </p:tgtEl>
                                        <p:attrNameLst>
                                          <p:attrName>style.visibility</p:attrName>
                                        </p:attrNameLst>
                                      </p:cBhvr>
                                      <p:to>
                                        <p:strVal val="visible"/>
                                      </p:to>
                                    </p:set>
                                    <p:animEffect transition="in" filter="dissolve">
                                      <p:cBhvr>
                                        <p:cTn id="27" dur="500"/>
                                        <p:tgtEl>
                                          <p:spTgt spid="1157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411413" y="260350"/>
            <a:ext cx="4619625" cy="774700"/>
          </a:xfrm>
        </p:spPr>
        <p:txBody>
          <a:bodyPr/>
          <a:lstStyle/>
          <a:p>
            <a:pPr eaLnBrk="1" hangingPunct="1">
              <a:defRPr/>
            </a:pPr>
            <a:r>
              <a:rPr lang="ms-MY" smtClean="0"/>
              <a:t>Usus halus</a:t>
            </a:r>
            <a:r>
              <a:rPr lang="en-US" smtClean="0"/>
              <a:t> </a:t>
            </a:r>
          </a:p>
        </p:txBody>
      </p:sp>
      <p:sp>
        <p:nvSpPr>
          <p:cNvPr id="38915" name="Rectangle 3"/>
          <p:cNvSpPr>
            <a:spLocks noGrp="1" noChangeArrowheads="1"/>
          </p:cNvSpPr>
          <p:nvPr>
            <p:ph type="body" idx="1"/>
          </p:nvPr>
        </p:nvSpPr>
        <p:spPr>
          <a:xfrm>
            <a:off x="0" y="1125538"/>
            <a:ext cx="5148263" cy="5732462"/>
          </a:xfrm>
        </p:spPr>
        <p:txBody>
          <a:bodyPr/>
          <a:lstStyle/>
          <a:p>
            <a:pPr eaLnBrk="1" hangingPunct="1">
              <a:lnSpc>
                <a:spcPct val="90000"/>
              </a:lnSpc>
              <a:defRPr/>
            </a:pPr>
            <a:r>
              <a:rPr lang="ms-MY" sz="2800" smtClean="0"/>
              <a:t>Usus halus merupakan saluran pencernaan terpanjang yang terdiri dari tiga bagian, yaitu usus dua belas jari</a:t>
            </a:r>
            <a:r>
              <a:rPr lang="ms-MY" sz="2800" i="1" smtClean="0"/>
              <a:t> (duodenum), </a:t>
            </a:r>
            <a:r>
              <a:rPr lang="ms-MY" sz="2800" smtClean="0"/>
              <a:t>usus kosong</a:t>
            </a:r>
            <a:r>
              <a:rPr lang="ms-MY" sz="2800" i="1" smtClean="0"/>
              <a:t>  (jejunum),</a:t>
            </a:r>
            <a:r>
              <a:rPr lang="ms-MY" sz="2800" smtClean="0"/>
              <a:t> dan usus penyerapan</a:t>
            </a:r>
            <a:r>
              <a:rPr lang="ms-MY" sz="2800" i="1" smtClean="0"/>
              <a:t> (</a:t>
            </a:r>
            <a:r>
              <a:rPr lang="ms-MY" sz="2800" smtClean="0"/>
              <a:t>ileum). </a:t>
            </a:r>
          </a:p>
          <a:p>
            <a:pPr eaLnBrk="1" hangingPunct="1">
              <a:lnSpc>
                <a:spcPct val="90000"/>
              </a:lnSpc>
              <a:defRPr/>
            </a:pPr>
            <a:r>
              <a:rPr lang="ms-MY" sz="2800" smtClean="0"/>
              <a:t>Di dalam dinding usus dua belas jari terdapat saluran dari kantung empedu dan pankreas. </a:t>
            </a:r>
          </a:p>
          <a:p>
            <a:pPr eaLnBrk="1" hangingPunct="1">
              <a:lnSpc>
                <a:spcPct val="90000"/>
              </a:lnSpc>
              <a:defRPr/>
            </a:pPr>
            <a:r>
              <a:rPr lang="ms-MY" sz="2800" smtClean="0"/>
              <a:t>Pankreas menghasilkan getah pankreas. Getah pankreas mengandung </a:t>
            </a:r>
            <a:r>
              <a:rPr lang="ms-MY" sz="2800" i="1" smtClean="0"/>
              <a:t>enzim amilase, tripsinogen, dan lipase</a:t>
            </a:r>
            <a:r>
              <a:rPr lang="ms-MY" sz="2800" smtClean="0"/>
              <a:t>. </a:t>
            </a:r>
            <a:endParaRPr lang="en-US" sz="2800" smtClean="0"/>
          </a:p>
        </p:txBody>
      </p:sp>
      <p:grpSp>
        <p:nvGrpSpPr>
          <p:cNvPr id="2" name="Group 16"/>
          <p:cNvGrpSpPr>
            <a:grpSpLocks/>
          </p:cNvGrpSpPr>
          <p:nvPr/>
        </p:nvGrpSpPr>
        <p:grpSpPr bwMode="auto">
          <a:xfrm>
            <a:off x="5076825" y="1406525"/>
            <a:ext cx="4067175" cy="4975225"/>
            <a:chOff x="3023" y="886"/>
            <a:chExt cx="2737" cy="2952"/>
          </a:xfrm>
        </p:grpSpPr>
        <p:pic>
          <p:nvPicPr>
            <p:cNvPr id="512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 y="886"/>
              <a:ext cx="2737" cy="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6"/>
            <p:cNvSpPr>
              <a:spLocks noChangeArrowheads="1"/>
            </p:cNvSpPr>
            <p:nvPr/>
          </p:nvSpPr>
          <p:spPr bwMode="auto">
            <a:xfrm>
              <a:off x="4880" y="1832"/>
              <a:ext cx="782" cy="47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US" b="1">
                  <a:solidFill>
                    <a:srgbClr val="000000"/>
                  </a:solidFill>
                  <a:latin typeface="Comic Sans MS" pitchFamily="66" charset="0"/>
                </a:rPr>
                <a:t>pankreas</a:t>
              </a:r>
              <a:endParaRPr lang="en-US">
                <a:solidFill>
                  <a:srgbClr val="000000"/>
                </a:solidFill>
              </a:endParaRPr>
            </a:p>
          </p:txBody>
        </p:sp>
        <p:sp>
          <p:nvSpPr>
            <p:cNvPr id="51207" name="Rectangle 7"/>
            <p:cNvSpPr>
              <a:spLocks noChangeArrowheads="1"/>
            </p:cNvSpPr>
            <p:nvPr/>
          </p:nvSpPr>
          <p:spPr bwMode="auto">
            <a:xfrm>
              <a:off x="4880" y="3093"/>
              <a:ext cx="880" cy="382"/>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z="1600" b="1">
                  <a:solidFill>
                    <a:srgbClr val="000000"/>
                  </a:solidFill>
                  <a:latin typeface="Comic Sans MS" pitchFamily="66" charset="0"/>
                </a:rPr>
                <a:t>Saluran pankreas</a:t>
              </a:r>
              <a:endParaRPr lang="en-US" sz="1600">
                <a:solidFill>
                  <a:srgbClr val="000000"/>
                </a:solidFill>
              </a:endParaRPr>
            </a:p>
          </p:txBody>
        </p:sp>
        <p:sp>
          <p:nvSpPr>
            <p:cNvPr id="51208" name="Line 8"/>
            <p:cNvSpPr>
              <a:spLocks noChangeShapeType="1"/>
            </p:cNvSpPr>
            <p:nvPr/>
          </p:nvSpPr>
          <p:spPr bwMode="auto">
            <a:xfrm flipV="1">
              <a:off x="4782" y="2147"/>
              <a:ext cx="294" cy="3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9" name="Line 10"/>
            <p:cNvSpPr>
              <a:spLocks noChangeShapeType="1"/>
            </p:cNvSpPr>
            <p:nvPr/>
          </p:nvSpPr>
          <p:spPr bwMode="auto">
            <a:xfrm flipH="1">
              <a:off x="3316" y="3251"/>
              <a:ext cx="293" cy="4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0" name="Rectangle 11"/>
            <p:cNvSpPr>
              <a:spLocks noChangeArrowheads="1"/>
            </p:cNvSpPr>
            <p:nvPr/>
          </p:nvSpPr>
          <p:spPr bwMode="auto">
            <a:xfrm>
              <a:off x="3107" y="935"/>
              <a:ext cx="684" cy="391"/>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z="1600" b="1">
                  <a:solidFill>
                    <a:srgbClr val="000000"/>
                  </a:solidFill>
                  <a:latin typeface="Comic Sans MS" pitchFamily="66" charset="0"/>
                </a:rPr>
                <a:t>Kantung empedu</a:t>
              </a:r>
              <a:endParaRPr lang="en-US" sz="1600">
                <a:solidFill>
                  <a:srgbClr val="000000"/>
                </a:solidFill>
              </a:endParaRPr>
            </a:p>
          </p:txBody>
        </p:sp>
        <p:sp>
          <p:nvSpPr>
            <p:cNvPr id="51211" name="Rectangle 12"/>
            <p:cNvSpPr>
              <a:spLocks noChangeArrowheads="1"/>
            </p:cNvSpPr>
            <p:nvPr/>
          </p:nvSpPr>
          <p:spPr bwMode="auto">
            <a:xfrm>
              <a:off x="4558" y="1298"/>
              <a:ext cx="712" cy="369"/>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z="1600" b="1">
                  <a:solidFill>
                    <a:srgbClr val="000000"/>
                  </a:solidFill>
                  <a:latin typeface="Comic Sans MS" pitchFamily="66" charset="0"/>
                </a:rPr>
                <a:t>Saluran empedu</a:t>
              </a:r>
              <a:endParaRPr lang="en-US" sz="1600">
                <a:solidFill>
                  <a:srgbClr val="000000"/>
                </a:solidFill>
              </a:endParaRPr>
            </a:p>
          </p:txBody>
        </p:sp>
        <p:sp>
          <p:nvSpPr>
            <p:cNvPr id="51212" name="Line 13"/>
            <p:cNvSpPr>
              <a:spLocks noChangeShapeType="1"/>
            </p:cNvSpPr>
            <p:nvPr/>
          </p:nvSpPr>
          <p:spPr bwMode="auto">
            <a:xfrm flipV="1">
              <a:off x="4332" y="1616"/>
              <a:ext cx="226" cy="3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3" name="Line 14"/>
            <p:cNvSpPr>
              <a:spLocks noChangeShapeType="1"/>
            </p:cNvSpPr>
            <p:nvPr/>
          </p:nvSpPr>
          <p:spPr bwMode="auto">
            <a:xfrm>
              <a:off x="4830" y="2795"/>
              <a:ext cx="246" cy="2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4" name="Rectangle 15"/>
            <p:cNvSpPr>
              <a:spLocks noChangeArrowheads="1"/>
            </p:cNvSpPr>
            <p:nvPr/>
          </p:nvSpPr>
          <p:spPr bwMode="auto">
            <a:xfrm>
              <a:off x="3031" y="3657"/>
              <a:ext cx="726" cy="181"/>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18000" tIns="10800" rIns="18000" bIns="10800"/>
            <a:lstStyle/>
            <a:p>
              <a:r>
                <a:rPr lang="en-US" sz="1600" b="1">
                  <a:solidFill>
                    <a:srgbClr val="000000"/>
                  </a:solidFill>
                  <a:latin typeface="Comic Sans MS" pitchFamily="66" charset="0"/>
                </a:rPr>
                <a:t>Duodenum </a:t>
              </a:r>
              <a:endParaRPr lang="en-US" sz="1600">
                <a:solidFill>
                  <a:srgbClr val="000000"/>
                </a:solidFill>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animEffect transition="in" filter="fade">
                                      <p:cBhvr>
                                        <p:cTn id="9" dur="500"/>
                                        <p:tgtEl>
                                          <p:spTgt spid="389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Effect transition="in" filter="fade">
                                      <p:cBhvr>
                                        <p:cTn id="14" dur="1000">
                                          <p:stCondLst>
                                            <p:cond delay="0"/>
                                          </p:stCondLst>
                                        </p:cTn>
                                        <p:tgtEl>
                                          <p:spTgt spid="3891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915">
                                            <p:txEl>
                                              <p:pRg st="1" end="1"/>
                                            </p:txEl>
                                          </p:spTgt>
                                        </p:tgtEl>
                                        <p:attrNameLst>
                                          <p:attrName>style.visibility</p:attrName>
                                        </p:attrNameLst>
                                      </p:cBhvr>
                                      <p:to>
                                        <p:strVal val="visible"/>
                                      </p:to>
                                    </p:set>
                                    <p:animEffect transition="in" filter="fade">
                                      <p:cBhvr>
                                        <p:cTn id="24" dur="1000">
                                          <p:stCondLst>
                                            <p:cond delay="0"/>
                                          </p:stCondLst>
                                        </p:cTn>
                                        <p:tgtEl>
                                          <p:spTgt spid="3891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915">
                                            <p:txEl>
                                              <p:pRg st="2" end="2"/>
                                            </p:txEl>
                                          </p:spTgt>
                                        </p:tgtEl>
                                        <p:attrNameLst>
                                          <p:attrName>style.visibility</p:attrName>
                                        </p:attrNameLst>
                                      </p:cBhvr>
                                      <p:to>
                                        <p:strVal val="visible"/>
                                      </p:to>
                                    </p:set>
                                    <p:animEffect transition="in" filter="fade">
                                      <p:cBhvr>
                                        <p:cTn id="29" dur="1000">
                                          <p:stCondLst>
                                            <p:cond delay="0"/>
                                          </p:stCondLst>
                                        </p:cTn>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anatomi usus ha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0"/>
            <a:ext cx="6840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250825" y="260350"/>
            <a:ext cx="8893175" cy="6597650"/>
          </a:xfrm>
        </p:spPr>
        <p:txBody>
          <a:bodyPr/>
          <a:lstStyle/>
          <a:p>
            <a:pPr marL="0" indent="0" eaLnBrk="1" hangingPunct="1">
              <a:lnSpc>
                <a:spcPct val="90000"/>
              </a:lnSpc>
              <a:buFont typeface="Wingdings" pitchFamily="2" charset="2"/>
              <a:buNone/>
              <a:defRPr/>
            </a:pPr>
            <a:r>
              <a:rPr lang="ms-MY" b="1" smtClean="0"/>
              <a:t>Usus Kosong (Jejunum)</a:t>
            </a:r>
            <a:endParaRPr lang="ms-MY" smtClean="0"/>
          </a:p>
          <a:p>
            <a:pPr marL="0" indent="0" eaLnBrk="1" hangingPunct="1">
              <a:lnSpc>
                <a:spcPct val="90000"/>
              </a:lnSpc>
              <a:buFont typeface="Wingdings" pitchFamily="2" charset="2"/>
              <a:buNone/>
              <a:defRPr/>
            </a:pPr>
            <a:r>
              <a:rPr lang="ms-MY" smtClean="0"/>
              <a:t>Panjang jejunum 1,5-1,75m. Di dalam jejunum, makanan menjadi bentuk bubur yang lumat dan encer karena mengalami pencernaan secara kimiawi oleh secara sempurna.</a:t>
            </a:r>
          </a:p>
          <a:p>
            <a:pPr marL="0" indent="0" eaLnBrk="1" hangingPunct="1">
              <a:lnSpc>
                <a:spcPct val="90000"/>
              </a:lnSpc>
              <a:buFont typeface="Wingdings" pitchFamily="2" charset="2"/>
              <a:buNone/>
              <a:defRPr/>
            </a:pPr>
            <a:endParaRPr lang="ms-MY" b="1" smtClean="0"/>
          </a:p>
          <a:p>
            <a:pPr marL="0" indent="0" eaLnBrk="1" hangingPunct="1">
              <a:lnSpc>
                <a:spcPct val="90000"/>
              </a:lnSpc>
              <a:buFont typeface="Wingdings" pitchFamily="2" charset="2"/>
              <a:buNone/>
              <a:defRPr/>
            </a:pPr>
            <a:r>
              <a:rPr lang="ms-MY" b="1" smtClean="0"/>
              <a:t>Usus Penyerapan (Ileum)</a:t>
            </a:r>
            <a:endParaRPr lang="ms-MY" smtClean="0"/>
          </a:p>
          <a:p>
            <a:pPr marL="0" indent="0" eaLnBrk="1" hangingPunct="1">
              <a:lnSpc>
                <a:spcPct val="90000"/>
              </a:lnSpc>
              <a:buFont typeface="Wingdings" pitchFamily="2" charset="2"/>
              <a:buNone/>
              <a:defRPr/>
            </a:pPr>
            <a:r>
              <a:rPr lang="ms-MY" smtClean="0"/>
              <a:t>Panjang ileum 0,75-3,5m. Di dalam ileum, terjadi penyerapan (absorbsi) sari-sari makanan. Permukaan dinding</a:t>
            </a:r>
            <a:r>
              <a:rPr lang="ms-MY" i="1" smtClean="0"/>
              <a:t> ileum</a:t>
            </a:r>
            <a:r>
              <a:rPr lang="ms-MY" smtClean="0"/>
              <a:t> dipenuhi dengan bagian-bagian yang disebut jonjot-jonjot usus (</a:t>
            </a:r>
            <a:r>
              <a:rPr lang="ms-MY" i="1" smtClean="0"/>
              <a:t>vili</a:t>
            </a:r>
            <a:r>
              <a:rPr lang="ms-MY" smtClean="0"/>
              <a:t>) sehingga permukaan usus menjadi semakin luas dan penyerapan dapat berjalan baik. </a:t>
            </a:r>
            <a:endParaRPr lang="en-US"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stCondLst>
                                            <p:cond delay="0"/>
                                          </p:stCondLst>
                                        </p:cTn>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1000">
                                          <p:stCondLst>
                                            <p:cond delay="0"/>
                                          </p:stCondLst>
                                        </p:cTn>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animEffect transition="in" filter="fade">
                                      <p:cBhvr>
                                        <p:cTn id="17" dur="1000">
                                          <p:stCondLst>
                                            <p:cond delay="0"/>
                                          </p:stCondLst>
                                        </p:cTn>
                                        <p:tgtEl>
                                          <p:spTgt spid="399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4" end="4"/>
                                            </p:txEl>
                                          </p:spTgt>
                                        </p:tgtEl>
                                        <p:attrNameLst>
                                          <p:attrName>style.visibility</p:attrName>
                                        </p:attrNameLst>
                                      </p:cBhvr>
                                      <p:to>
                                        <p:strVal val="visible"/>
                                      </p:to>
                                    </p:set>
                                    <p:animEffect transition="in" filter="fade">
                                      <p:cBhvr>
                                        <p:cTn id="22" dur="1000">
                                          <p:stCondLst>
                                            <p:cond delay="0"/>
                                          </p:stCondLst>
                                        </p:cTn>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ms-MY" smtClean="0"/>
              <a:t>Karbohidrat</a:t>
            </a:r>
            <a:r>
              <a:rPr lang="en-US" smtClean="0"/>
              <a:t> </a:t>
            </a:r>
          </a:p>
        </p:txBody>
      </p:sp>
      <p:grpSp>
        <p:nvGrpSpPr>
          <p:cNvPr id="2" name="Group 3"/>
          <p:cNvGrpSpPr>
            <a:grpSpLocks/>
          </p:cNvGrpSpPr>
          <p:nvPr/>
        </p:nvGrpSpPr>
        <p:grpSpPr bwMode="auto">
          <a:xfrm>
            <a:off x="179388" y="1557338"/>
            <a:ext cx="8748712" cy="3382962"/>
            <a:chOff x="2448" y="1958"/>
            <a:chExt cx="7020" cy="2340"/>
          </a:xfrm>
        </p:grpSpPr>
        <p:sp>
          <p:nvSpPr>
            <p:cNvPr id="8198" name="Rectangle 4"/>
            <p:cNvSpPr>
              <a:spLocks noChangeArrowheads="1"/>
            </p:cNvSpPr>
            <p:nvPr/>
          </p:nvSpPr>
          <p:spPr bwMode="auto">
            <a:xfrm>
              <a:off x="2448" y="1958"/>
              <a:ext cx="7020" cy="2340"/>
            </a:xfrm>
            <a:prstGeom prst="rect">
              <a:avLst/>
            </a:prstGeom>
            <a:blipFill dpi="0" rotWithShape="1">
              <a:blip r:embed="rId2"/>
              <a:srcRect/>
              <a:tile tx="0" ty="0" sx="100000" sy="100000" flip="none" algn="tl"/>
            </a:blipFill>
            <a:ln w="9525">
              <a:solidFill>
                <a:srgbClr val="000000"/>
              </a:solidFill>
              <a:miter lim="800000"/>
              <a:headEnd/>
              <a:tailEnd/>
            </a:ln>
          </p:spPr>
          <p:txBody>
            <a:bodyPr/>
            <a:lstStyle/>
            <a:p>
              <a:endParaRPr lang="en-US"/>
            </a:p>
          </p:txBody>
        </p:sp>
        <p:pic>
          <p:nvPicPr>
            <p:cNvPr id="8199" name="Picture 5"/>
            <p:cNvPicPr>
              <a:picLocks noChangeAspect="1" noChangeArrowheads="1"/>
            </p:cNvPicPr>
            <p:nvPr/>
          </p:nvPicPr>
          <p:blipFill>
            <a:blip r:embed="rId3">
              <a:extLst>
                <a:ext uri="{28A0092B-C50C-407E-A947-70E740481C1C}">
                  <a14:useLocalDpi xmlns:a14="http://schemas.microsoft.com/office/drawing/2010/main" val="0"/>
                </a:ext>
              </a:extLst>
            </a:blip>
            <a:srcRect l="7394" t="15771" r="22351" b="5374"/>
            <a:stretch>
              <a:fillRect/>
            </a:stretch>
          </p:blipFill>
          <p:spPr bwMode="auto">
            <a:xfrm>
              <a:off x="2628" y="2138"/>
              <a:ext cx="2016" cy="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6"/>
            <p:cNvPicPr>
              <a:picLocks noChangeAspect="1" noChangeArrowheads="1"/>
            </p:cNvPicPr>
            <p:nvPr/>
          </p:nvPicPr>
          <p:blipFill>
            <a:blip r:embed="rId4">
              <a:extLst>
                <a:ext uri="{28A0092B-C50C-407E-A947-70E740481C1C}">
                  <a14:useLocalDpi xmlns:a14="http://schemas.microsoft.com/office/drawing/2010/main" val="0"/>
                </a:ext>
              </a:extLst>
            </a:blip>
            <a:srcRect l="16667" t="11728" r="16667" b="14198"/>
            <a:stretch>
              <a:fillRect/>
            </a:stretch>
          </p:blipFill>
          <p:spPr bwMode="auto">
            <a:xfrm>
              <a:off x="4788" y="2138"/>
              <a:ext cx="2160"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8" y="2138"/>
              <a:ext cx="2160"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496" name="Rectangle 8"/>
          <p:cNvSpPr>
            <a:spLocks noChangeArrowheads="1"/>
          </p:cNvSpPr>
          <p:nvPr/>
        </p:nvSpPr>
        <p:spPr bwMode="auto">
          <a:xfrm>
            <a:off x="250825" y="5084763"/>
            <a:ext cx="849788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id-ID" sz="1000">
                <a:latin typeface="Comic Sans MS" pitchFamily="66" charset="0"/>
              </a:rPr>
              <a:t>      </a:t>
            </a:r>
            <a:r>
              <a:rPr lang="id-ID">
                <a:solidFill>
                  <a:srgbClr val="000000"/>
                </a:solidFill>
                <a:latin typeface="Comic Sans MS" pitchFamily="66" charset="0"/>
              </a:rPr>
              <a:t>(a) nasi		     (b) gethuk		        (c) </a:t>
            </a:r>
            <a:r>
              <a:rPr lang="en-US">
                <a:solidFill>
                  <a:srgbClr val="000000"/>
                </a:solidFill>
                <a:latin typeface="Comic Sans MS" pitchFamily="66" charset="0"/>
              </a:rPr>
              <a:t>Kentang</a:t>
            </a:r>
            <a:endParaRPr lang="id-ID">
              <a:solidFill>
                <a:srgbClr val="000000"/>
              </a:solidFill>
              <a:latin typeface="Comic Sans MS" pitchFamily="66" charset="0"/>
            </a:endParaRPr>
          </a:p>
          <a:p>
            <a:pPr>
              <a:spcBef>
                <a:spcPts val="500"/>
              </a:spcBef>
              <a:spcAft>
                <a:spcPts val="500"/>
              </a:spcAft>
            </a:pPr>
            <a:r>
              <a:rPr lang="id-ID">
                <a:solidFill>
                  <a:srgbClr val="000000"/>
                </a:solidFill>
                <a:latin typeface="Comic Sans MS" pitchFamily="66" charset="0"/>
              </a:rPr>
              <a:t>Contoh  makanan yang banyak mengandung karbohidrat</a:t>
            </a:r>
          </a:p>
          <a:p>
            <a:endParaRPr lang="en-US">
              <a:solidFill>
                <a:srgbClr val="000000"/>
              </a:solidFill>
            </a:endParaRPr>
          </a:p>
        </p:txBody>
      </p:sp>
      <p:pic>
        <p:nvPicPr>
          <p:cNvPr id="8197" name="Picture 9" descr="kentang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1844675"/>
            <a:ext cx="27368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dissolve">
                                      <p:cBhvr>
                                        <p:cTn id="7" dur="5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496"/>
                                        </p:tgtEl>
                                        <p:attrNameLst>
                                          <p:attrName>style.visibility</p:attrName>
                                        </p:attrNameLst>
                                      </p:cBhvr>
                                      <p:to>
                                        <p:strVal val="visible"/>
                                      </p:to>
                                    </p:set>
                                    <p:animEffect transition="in" filter="box(in)">
                                      <p:cBhvr>
                                        <p:cTn id="12" dur="500"/>
                                        <p:tgtEl>
                                          <p:spTgt spid="63496"/>
                                        </p:tgtEl>
                                      </p:cBhvr>
                                    </p:animEffect>
                                  </p:childTnLst>
                                </p:cTn>
                              </p:par>
                              <p:par>
                                <p:cTn id="13" presetID="4"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u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50825" y="277813"/>
            <a:ext cx="8893175" cy="630237"/>
          </a:xfrm>
        </p:spPr>
        <p:txBody>
          <a:bodyPr/>
          <a:lstStyle/>
          <a:p>
            <a:pPr algn="l" eaLnBrk="1" hangingPunct="1">
              <a:defRPr/>
            </a:pPr>
            <a:r>
              <a:rPr lang="ms-MY" sz="4000" smtClean="0"/>
              <a:t>Usus Besar (Kolon), Rektum, dan Anus</a:t>
            </a:r>
            <a:r>
              <a:rPr lang="en-US" sz="4000" smtClean="0"/>
              <a:t> </a:t>
            </a:r>
          </a:p>
        </p:txBody>
      </p:sp>
      <p:sp>
        <p:nvSpPr>
          <p:cNvPr id="41987" name="Rectangle 3"/>
          <p:cNvSpPr>
            <a:spLocks noGrp="1" noChangeArrowheads="1"/>
          </p:cNvSpPr>
          <p:nvPr>
            <p:ph type="body" idx="1"/>
          </p:nvPr>
        </p:nvSpPr>
        <p:spPr>
          <a:xfrm>
            <a:off x="250825" y="1196975"/>
            <a:ext cx="8713788" cy="5472113"/>
          </a:xfrm>
        </p:spPr>
        <p:txBody>
          <a:bodyPr/>
          <a:lstStyle/>
          <a:p>
            <a:pPr eaLnBrk="1" hangingPunct="1">
              <a:lnSpc>
                <a:spcPct val="90000"/>
              </a:lnSpc>
              <a:defRPr/>
            </a:pPr>
            <a:r>
              <a:rPr lang="ms-MY" sz="3100" smtClean="0"/>
              <a:t>Usus besar memiliki tambahan usus yang disebut umbai cacing </a:t>
            </a:r>
            <a:r>
              <a:rPr lang="ms-MY" sz="3100" i="1" smtClean="0"/>
              <a:t>(apendiks).</a:t>
            </a:r>
            <a:r>
              <a:rPr lang="ms-MY" sz="3100" smtClean="0"/>
              <a:t> Peradangan pada usus tambahan tersebut disebut </a:t>
            </a:r>
            <a:r>
              <a:rPr lang="ms-MY" sz="3100" i="1" smtClean="0"/>
              <a:t>apendiksitis </a:t>
            </a:r>
            <a:r>
              <a:rPr lang="ms-MY" sz="3100" smtClean="0"/>
              <a:t>(usus buntu). Panjang usus besar  ± 1m.</a:t>
            </a:r>
          </a:p>
          <a:p>
            <a:pPr eaLnBrk="1" hangingPunct="1">
              <a:lnSpc>
                <a:spcPct val="90000"/>
              </a:lnSpc>
              <a:defRPr/>
            </a:pPr>
            <a:r>
              <a:rPr lang="ms-MY" sz="3100" smtClean="0"/>
              <a:t>Usus besar berfungsi untuk mengatur kadar air sisa makanan. </a:t>
            </a:r>
          </a:p>
          <a:p>
            <a:pPr eaLnBrk="1" hangingPunct="1">
              <a:lnSpc>
                <a:spcPct val="90000"/>
              </a:lnSpc>
              <a:defRPr/>
            </a:pPr>
            <a:r>
              <a:rPr lang="ms-MY" sz="3100" smtClean="0"/>
              <a:t>Di dalam usus besar terdapat bakteri </a:t>
            </a:r>
            <a:r>
              <a:rPr lang="ms-MY" sz="3100" i="1" smtClean="0"/>
              <a:t>Escherichia coli</a:t>
            </a:r>
            <a:r>
              <a:rPr lang="ms-MY" sz="3100" smtClean="0"/>
              <a:t> yang membusukkan sisa-sisa makanan menjadi kotoran (</a:t>
            </a:r>
            <a:r>
              <a:rPr lang="ms-MY" sz="3100" i="1" smtClean="0"/>
              <a:t>feses</a:t>
            </a:r>
            <a:r>
              <a:rPr lang="ms-MY" sz="3100" smtClean="0"/>
              <a:t>). </a:t>
            </a:r>
          </a:p>
          <a:p>
            <a:pPr eaLnBrk="1" hangingPunct="1">
              <a:lnSpc>
                <a:spcPct val="90000"/>
              </a:lnSpc>
              <a:defRPr/>
            </a:pPr>
            <a:r>
              <a:rPr lang="ms-MY" sz="3100" smtClean="0"/>
              <a:t>Dengan demikian kotoran menjadi lunak dan mudah dikeluarkan.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animEffect transition="in" filter="fade">
                                      <p:cBhvr>
                                        <p:cTn id="9" dur="500"/>
                                        <p:tgtEl>
                                          <p:spTgt spid="419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1987">
                                            <p:txEl>
                                              <p:pRg st="0" end="0"/>
                                            </p:txEl>
                                          </p:spTgt>
                                        </p:tgtEl>
                                        <p:attrNameLst>
                                          <p:attrName>style.visibility</p:attrName>
                                        </p:attrNameLst>
                                      </p:cBhvr>
                                      <p:to>
                                        <p:strVal val="visible"/>
                                      </p:to>
                                    </p:set>
                                    <p:animEffect transition="in" filter="fade">
                                      <p:cBhvr>
                                        <p:cTn id="14" dur="1000">
                                          <p:stCondLst>
                                            <p:cond delay="0"/>
                                          </p:stCondLst>
                                        </p:cTn>
                                        <p:tgtEl>
                                          <p:spTgt spid="4198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Effect transition="in" filter="fade">
                                      <p:cBhvr>
                                        <p:cTn id="19" dur="1000">
                                          <p:stCondLst>
                                            <p:cond delay="0"/>
                                          </p:stCondLst>
                                        </p:cTn>
                                        <p:tgtEl>
                                          <p:spTgt spid="4198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1987">
                                            <p:txEl>
                                              <p:pRg st="2" end="2"/>
                                            </p:txEl>
                                          </p:spTgt>
                                        </p:tgtEl>
                                        <p:attrNameLst>
                                          <p:attrName>style.visibility</p:attrName>
                                        </p:attrNameLst>
                                      </p:cBhvr>
                                      <p:to>
                                        <p:strVal val="visible"/>
                                      </p:to>
                                    </p:set>
                                    <p:animEffect transition="in" filter="fade">
                                      <p:cBhvr>
                                        <p:cTn id="24" dur="1000">
                                          <p:stCondLst>
                                            <p:cond delay="0"/>
                                          </p:stCondLst>
                                        </p:cTn>
                                        <p:tgtEl>
                                          <p:spTgt spid="4198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987">
                                            <p:txEl>
                                              <p:pRg st="3" end="3"/>
                                            </p:txEl>
                                          </p:spTgt>
                                        </p:tgtEl>
                                        <p:attrNameLst>
                                          <p:attrName>style.visibility</p:attrName>
                                        </p:attrNameLst>
                                      </p:cBhvr>
                                      <p:to>
                                        <p:strVal val="visible"/>
                                      </p:to>
                                    </p:set>
                                    <p:animEffect transition="in" filter="fade">
                                      <p:cBhvr>
                                        <p:cTn id="29" dur="1000">
                                          <p:stCondLst>
                                            <p:cond delay="0"/>
                                          </p:stCondLst>
                                        </p:cTn>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179388" y="549275"/>
            <a:ext cx="8785225" cy="6048375"/>
          </a:xfrm>
        </p:spPr>
        <p:txBody>
          <a:bodyPr/>
          <a:lstStyle/>
          <a:p>
            <a:pPr eaLnBrk="1" hangingPunct="1">
              <a:defRPr/>
            </a:pPr>
            <a:r>
              <a:rPr lang="ms-MY" sz="3500" smtClean="0"/>
              <a:t>Bakteri </a:t>
            </a:r>
            <a:r>
              <a:rPr lang="ms-MY" sz="3500" i="1" smtClean="0"/>
              <a:t>Escherichia coli</a:t>
            </a:r>
            <a:r>
              <a:rPr lang="ms-MY" sz="3500" smtClean="0"/>
              <a:t> pada umumnya tidak mengganggu kesehatan manusia, bahkan ada yang menghasilkan  vitamin K dan asam amino tertentu. </a:t>
            </a:r>
          </a:p>
          <a:p>
            <a:pPr eaLnBrk="1" hangingPunct="1">
              <a:defRPr/>
            </a:pPr>
            <a:r>
              <a:rPr lang="ms-MY" sz="3500" smtClean="0"/>
              <a:t>Bagian akhir usus besar disebut </a:t>
            </a:r>
            <a:r>
              <a:rPr lang="ms-MY" sz="3500" i="1" smtClean="0"/>
              <a:t>rektum.</a:t>
            </a:r>
            <a:r>
              <a:rPr lang="ms-MY" sz="3500" smtClean="0"/>
              <a:t> Rektum bermuara pada anus. </a:t>
            </a:r>
          </a:p>
          <a:p>
            <a:pPr eaLnBrk="1" hangingPunct="1">
              <a:defRPr/>
            </a:pPr>
            <a:r>
              <a:rPr lang="ms-MY" sz="3500" smtClean="0"/>
              <a:t>Anus  mempunyai dua otot, yaitu otot tak sadar dan otot sadar.</a:t>
            </a:r>
            <a:endParaRPr lang="en-US" sz="3500" smtClean="0"/>
          </a:p>
          <a:p>
            <a:pPr eaLnBrk="1" hangingPunct="1">
              <a:defRPr/>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dissolve">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dissolve">
                                      <p:cBhvr>
                                        <p:cTn id="12" dur="5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dissolve">
                                      <p:cBhvr>
                                        <p:cTn id="17" dur="5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rekt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0"/>
            <a:ext cx="6983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7813"/>
            <a:ext cx="8291513" cy="630237"/>
          </a:xfrm>
        </p:spPr>
        <p:txBody>
          <a:bodyPr/>
          <a:lstStyle/>
          <a:p>
            <a:pPr eaLnBrk="1" hangingPunct="1">
              <a:defRPr/>
            </a:pPr>
            <a:r>
              <a:rPr lang="ms-MY" sz="3200" smtClean="0"/>
              <a:t>KELAINAN PADA SISTEM PENCERNAAN MANUSIA</a:t>
            </a:r>
            <a:r>
              <a:rPr lang="en-US" sz="4000" smtClean="0"/>
              <a:t> </a:t>
            </a:r>
          </a:p>
        </p:txBody>
      </p:sp>
      <p:sp>
        <p:nvSpPr>
          <p:cNvPr id="44035" name="Rectangle 3"/>
          <p:cNvSpPr>
            <a:spLocks noGrp="1" noChangeArrowheads="1"/>
          </p:cNvSpPr>
          <p:nvPr>
            <p:ph type="body" idx="1"/>
          </p:nvPr>
        </p:nvSpPr>
        <p:spPr>
          <a:xfrm>
            <a:off x="0" y="1600200"/>
            <a:ext cx="9144000" cy="5257800"/>
          </a:xfrm>
        </p:spPr>
        <p:txBody>
          <a:bodyPr/>
          <a:lstStyle/>
          <a:p>
            <a:pPr marL="609600" indent="-609600" eaLnBrk="1" hangingPunct="1">
              <a:lnSpc>
                <a:spcPct val="90000"/>
              </a:lnSpc>
              <a:defRPr/>
            </a:pPr>
            <a:r>
              <a:rPr lang="id-ID" sz="2800" smtClean="0"/>
              <a:t>Apenditis (usus buntu) adalah peradangan pada apendiks (umbai cacing) yang disebabkan oleh infeksi bakteri.</a:t>
            </a:r>
          </a:p>
          <a:p>
            <a:pPr marL="609600" indent="-609600" eaLnBrk="1" hangingPunct="1">
              <a:lnSpc>
                <a:spcPct val="90000"/>
              </a:lnSpc>
              <a:defRPr/>
            </a:pPr>
            <a:r>
              <a:rPr lang="id-ID" sz="2800" smtClean="0"/>
              <a:t>Diare atau mencret adalah gangguan penyerapan air didalam usus besar sehingga ampas makanan yang dikeluarkan dari tubuh berwujud cair.</a:t>
            </a:r>
          </a:p>
          <a:p>
            <a:pPr marL="609600" indent="-609600" eaLnBrk="1" hangingPunct="1">
              <a:lnSpc>
                <a:spcPct val="90000"/>
              </a:lnSpc>
              <a:defRPr/>
            </a:pPr>
            <a:r>
              <a:rPr lang="id-ID" sz="2800" smtClean="0"/>
              <a:t>Kolik adalah rasa sakit berulang-ulang karena kontraksi otot dinding lambung atau usus yang kuat.</a:t>
            </a:r>
            <a:endParaRPr lang="ms-MY" sz="2800" smtClean="0"/>
          </a:p>
          <a:p>
            <a:pPr marL="609600" indent="-609600" eaLnBrk="1" hangingPunct="1">
              <a:lnSpc>
                <a:spcPct val="90000"/>
              </a:lnSpc>
              <a:defRPr/>
            </a:pPr>
            <a:r>
              <a:rPr lang="ms-MY" sz="2800" smtClean="0"/>
              <a:t>Peritonitis adalah luka dan peradangan pada selaput rongga perut. Peritonitis disebabkan oleh tukak lambung dan apendisitis yang kronis. </a:t>
            </a:r>
          </a:p>
          <a:p>
            <a:pPr marL="609600" indent="-609600" eaLnBrk="1" hangingPunct="1">
              <a:lnSpc>
                <a:spcPct val="90000"/>
              </a:lnSpc>
              <a:defRPr/>
            </a:pPr>
            <a:r>
              <a:rPr lang="ms-MY" sz="2800" smtClean="0"/>
              <a:t>Sembelit atau konstipasi adalah kesulitan membuang air besar disebabkan oleh feses yang keras.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animEffect transition="in" filter="fade">
                                      <p:cBhvr>
                                        <p:cTn id="9" dur="500"/>
                                        <p:tgtEl>
                                          <p:spTgt spid="440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4035">
                                            <p:txEl>
                                              <p:pRg st="0" end="0"/>
                                            </p:txEl>
                                          </p:spTgt>
                                        </p:tgtEl>
                                        <p:attrNameLst>
                                          <p:attrName>style.visibility</p:attrName>
                                        </p:attrNameLst>
                                      </p:cBhvr>
                                      <p:to>
                                        <p:strVal val="visible"/>
                                      </p:to>
                                    </p:set>
                                    <p:animEffect transition="in" filter="fade">
                                      <p:cBhvr>
                                        <p:cTn id="14" dur="1000">
                                          <p:stCondLst>
                                            <p:cond delay="0"/>
                                          </p:stCondLst>
                                        </p:cTn>
                                        <p:tgtEl>
                                          <p:spTgt spid="4403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4035">
                                            <p:txEl>
                                              <p:pRg st="1" end="1"/>
                                            </p:txEl>
                                          </p:spTgt>
                                        </p:tgtEl>
                                        <p:attrNameLst>
                                          <p:attrName>style.visibility</p:attrName>
                                        </p:attrNameLst>
                                      </p:cBhvr>
                                      <p:to>
                                        <p:strVal val="visible"/>
                                      </p:to>
                                    </p:set>
                                    <p:animEffect transition="in" filter="fade">
                                      <p:cBhvr>
                                        <p:cTn id="19" dur="1000">
                                          <p:stCondLst>
                                            <p:cond delay="0"/>
                                          </p:stCondLst>
                                        </p:cTn>
                                        <p:tgtEl>
                                          <p:spTgt spid="4403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4035">
                                            <p:txEl>
                                              <p:pRg st="2" end="2"/>
                                            </p:txEl>
                                          </p:spTgt>
                                        </p:tgtEl>
                                        <p:attrNameLst>
                                          <p:attrName>style.visibility</p:attrName>
                                        </p:attrNameLst>
                                      </p:cBhvr>
                                      <p:to>
                                        <p:strVal val="visible"/>
                                      </p:to>
                                    </p:set>
                                    <p:animEffect transition="in" filter="fade">
                                      <p:cBhvr>
                                        <p:cTn id="24" dur="1000">
                                          <p:stCondLst>
                                            <p:cond delay="0"/>
                                          </p:stCondLst>
                                        </p:cTn>
                                        <p:tgtEl>
                                          <p:spTgt spid="4403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4035">
                                            <p:txEl>
                                              <p:pRg st="3" end="3"/>
                                            </p:txEl>
                                          </p:spTgt>
                                        </p:tgtEl>
                                        <p:attrNameLst>
                                          <p:attrName>style.visibility</p:attrName>
                                        </p:attrNameLst>
                                      </p:cBhvr>
                                      <p:to>
                                        <p:strVal val="visible"/>
                                      </p:to>
                                    </p:set>
                                    <p:animEffect transition="in" filter="fade">
                                      <p:cBhvr>
                                        <p:cTn id="29" dur="1000">
                                          <p:stCondLst>
                                            <p:cond delay="0"/>
                                          </p:stCondLst>
                                        </p:cTn>
                                        <p:tgtEl>
                                          <p:spTgt spid="4403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4035">
                                            <p:txEl>
                                              <p:pRg st="4" end="4"/>
                                            </p:txEl>
                                          </p:spTgt>
                                        </p:tgtEl>
                                        <p:attrNameLst>
                                          <p:attrName>style.visibility</p:attrName>
                                        </p:attrNameLst>
                                      </p:cBhvr>
                                      <p:to>
                                        <p:strVal val="visible"/>
                                      </p:to>
                                    </p:set>
                                    <p:animEffect transition="in" filter="fade">
                                      <p:cBhvr>
                                        <p:cTn id="34" dur="1000">
                                          <p:stCondLst>
                                            <p:cond delay="0"/>
                                          </p:stCondLst>
                                        </p:cTn>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0" y="333375"/>
            <a:ext cx="9144000" cy="6524625"/>
          </a:xfrm>
        </p:spPr>
        <p:txBody>
          <a:bodyPr/>
          <a:lstStyle/>
          <a:p>
            <a:pPr eaLnBrk="1" hangingPunct="1">
              <a:lnSpc>
                <a:spcPct val="90000"/>
              </a:lnSpc>
              <a:defRPr/>
            </a:pPr>
            <a:r>
              <a:rPr lang="ms-MY" smtClean="0"/>
              <a:t>Muntah-muntah adalah keluarnya makanan dan cairan lambung melalui mulut yang disebabkan karena keracunan, mabuk perjalanan, dan gangguan peredaran darah.</a:t>
            </a:r>
          </a:p>
          <a:p>
            <a:pPr eaLnBrk="1" hangingPunct="1">
              <a:lnSpc>
                <a:spcPct val="90000"/>
              </a:lnSpc>
              <a:defRPr/>
            </a:pPr>
            <a:r>
              <a:rPr lang="ms-MY" smtClean="0"/>
              <a:t>Ulkus (radang lambung) adalah peradangan dinding lambung akibat produksi asam lambung lebih banyak daripada jumlah makanan yang masuk.</a:t>
            </a:r>
          </a:p>
          <a:p>
            <a:pPr eaLnBrk="1" hangingPunct="1">
              <a:lnSpc>
                <a:spcPct val="90000"/>
              </a:lnSpc>
              <a:defRPr/>
            </a:pPr>
            <a:r>
              <a:rPr lang="ms-MY" smtClean="0"/>
              <a:t>Kanker lambung, biasanya disebabkan oleh konsumsi alkohol yang berlebihan, merokok, dan sering mengkonsumsi makanan awetan.</a:t>
            </a:r>
          </a:p>
          <a:p>
            <a:pPr eaLnBrk="1" hangingPunct="1">
              <a:lnSpc>
                <a:spcPct val="90000"/>
              </a:lnSpc>
              <a:defRPr/>
            </a:pPr>
            <a:r>
              <a:rPr lang="ms-MY" smtClean="0"/>
              <a:t>Kolitis atau radang usus besar, gejalanya berupa diare, kram perut, atau konstipasi, bahkan dapat terjadi pendarahan dan luka pada usus.</a:t>
            </a:r>
            <a:endParaRPr lang="en-US" smtClean="0"/>
          </a:p>
          <a:p>
            <a:pPr eaLnBrk="1" hangingPunct="1">
              <a:lnSpc>
                <a:spcPct val="90000"/>
              </a:lnSpc>
              <a:defRPr/>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dissolve">
                                      <p:cBhvr>
                                        <p:cTn id="12" dur="500"/>
                                        <p:tgtEl>
                                          <p:spTgt spid="45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dissolve">
                                      <p:cBhvr>
                                        <p:cTn id="17" dur="500"/>
                                        <p:tgtEl>
                                          <p:spTgt spid="45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dissolve">
                                      <p:cBhvr>
                                        <p:cTn id="22" dur="5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ctrTitle"/>
          </p:nvPr>
        </p:nvSpPr>
        <p:spPr>
          <a:xfrm>
            <a:off x="684213" y="2133600"/>
            <a:ext cx="7772400" cy="1736725"/>
          </a:xfrm>
        </p:spPr>
        <p:txBody>
          <a:bodyPr/>
          <a:lstStyle/>
          <a:p>
            <a:pPr eaLnBrk="1" hangingPunct="1">
              <a:defRPr/>
            </a:pPr>
            <a:r>
              <a:rPr lang="en-US" smtClean="0"/>
              <a:t>SISTEM PENCERNAAN HEWAN</a:t>
            </a:r>
          </a:p>
        </p:txBody>
      </p:sp>
    </p:spTree>
  </p:cSld>
  <p:clrMapOvr>
    <a:masterClrMapping/>
  </p:clrMapOvr>
  <p:transition>
    <p:cover dir="lu"/>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115888"/>
            <a:ext cx="8229600" cy="1143000"/>
          </a:xfrm>
        </p:spPr>
        <p:txBody>
          <a:bodyPr/>
          <a:lstStyle/>
          <a:p>
            <a:pPr eaLnBrk="1" hangingPunct="1">
              <a:defRPr/>
            </a:pPr>
            <a:r>
              <a:rPr lang="en-US" sz="4000" smtClean="0"/>
              <a:t>Sistem Pencernaan Hewan Pemamah Biak</a:t>
            </a:r>
          </a:p>
        </p:txBody>
      </p:sp>
      <p:sp>
        <p:nvSpPr>
          <p:cNvPr id="94211" name="Rectangle 3"/>
          <p:cNvSpPr>
            <a:spLocks noGrp="1" noChangeArrowheads="1"/>
          </p:cNvSpPr>
          <p:nvPr>
            <p:ph type="body" idx="1"/>
          </p:nvPr>
        </p:nvSpPr>
        <p:spPr>
          <a:xfrm>
            <a:off x="250825" y="1484313"/>
            <a:ext cx="8893175" cy="5373687"/>
          </a:xfrm>
        </p:spPr>
        <p:txBody>
          <a:bodyPr/>
          <a:lstStyle/>
          <a:p>
            <a:pPr eaLnBrk="1" hangingPunct="1">
              <a:defRPr/>
            </a:pPr>
            <a:r>
              <a:rPr lang="en-US" sz="2800" smtClean="0"/>
              <a:t>Saluran pencernaan pada hewan memamah biak terdiri atas mulut, kerongkongan, perut besar (rumen), perut jala (retikulum), perut kitab (omasum), perut masam (abomasum), usus halus, usus besar, rektum dan anus.</a:t>
            </a:r>
          </a:p>
          <a:p>
            <a:pPr eaLnBrk="1" hangingPunct="1">
              <a:defRPr/>
            </a:pPr>
            <a:r>
              <a:rPr lang="en-US" sz="2800" smtClean="0"/>
              <a:t>Makanan yang telah ditelan disimpan sementara di rumen, kemudian masuk ke dalam perut jala (retikulum).</a:t>
            </a:r>
          </a:p>
          <a:p>
            <a:pPr eaLnBrk="1" hangingPunct="1">
              <a:defRPr/>
            </a:pPr>
            <a:r>
              <a:rPr lang="en-US" sz="2800" smtClean="0"/>
              <a:t>Di dalam perut jala makanan dicerna secara kimiawi dan dibentuk menjadi gumpalan kecil kemudian dikeluarkan kembali ke mulut untuk di mamah kembali.</a:t>
            </a:r>
          </a:p>
          <a:p>
            <a:pPr eaLnBrk="1" hangingPunct="1">
              <a:defRPr/>
            </a:pPr>
            <a:r>
              <a:rPr lang="en-US" sz="2800" smtClean="0"/>
              <a:t>Makanan yang sudah dimamah ditelan lagi dan masuk ke perut kitab (omasum) untuk digiling.</a:t>
            </a:r>
          </a:p>
          <a:p>
            <a:pPr eaLnBrk="1" hangingPunct="1">
              <a:defRPr/>
            </a:pPr>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dissolve">
                                      <p:cBhvr>
                                        <p:cTn id="7" dur="500"/>
                                        <p:tgtEl>
                                          <p:spTgt spid="94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dissolve">
                                      <p:cBhvr>
                                        <p:cTn id="12" dur="500"/>
                                        <p:tgtEl>
                                          <p:spTgt spid="942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4211">
                                            <p:txEl>
                                              <p:pRg st="1" end="1"/>
                                            </p:txEl>
                                          </p:spTgt>
                                        </p:tgtEl>
                                        <p:attrNameLst>
                                          <p:attrName>style.visibility</p:attrName>
                                        </p:attrNameLst>
                                      </p:cBhvr>
                                      <p:to>
                                        <p:strVal val="visible"/>
                                      </p:to>
                                    </p:set>
                                    <p:animEffect transition="in" filter="dissolve">
                                      <p:cBhvr>
                                        <p:cTn id="17" dur="500"/>
                                        <p:tgtEl>
                                          <p:spTgt spid="942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4211">
                                            <p:txEl>
                                              <p:pRg st="2" end="2"/>
                                            </p:txEl>
                                          </p:spTgt>
                                        </p:tgtEl>
                                        <p:attrNameLst>
                                          <p:attrName>style.visibility</p:attrName>
                                        </p:attrNameLst>
                                      </p:cBhvr>
                                      <p:to>
                                        <p:strVal val="visible"/>
                                      </p:to>
                                    </p:set>
                                    <p:animEffect transition="in" filter="dissolve">
                                      <p:cBhvr>
                                        <p:cTn id="22" dur="500"/>
                                        <p:tgtEl>
                                          <p:spTgt spid="942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4211">
                                            <p:txEl>
                                              <p:pRg st="3" end="3"/>
                                            </p:txEl>
                                          </p:spTgt>
                                        </p:tgtEl>
                                        <p:attrNameLst>
                                          <p:attrName>style.visibility</p:attrName>
                                        </p:attrNameLst>
                                      </p:cBhvr>
                                      <p:to>
                                        <p:strVal val="visible"/>
                                      </p:to>
                                    </p:set>
                                    <p:animEffect transition="in" filter="dissolve">
                                      <p:cBhvr>
                                        <p:cTn id="27" dur="500"/>
                                        <p:tgtEl>
                                          <p:spTgt spid="94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descr="organ ruminan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3375"/>
            <a:ext cx="7848600" cy="629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lu"/>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0" y="404813"/>
            <a:ext cx="9144000" cy="6453187"/>
          </a:xfrm>
        </p:spPr>
        <p:txBody>
          <a:bodyPr/>
          <a:lstStyle/>
          <a:p>
            <a:pPr eaLnBrk="1" hangingPunct="1">
              <a:defRPr/>
            </a:pPr>
            <a:r>
              <a:rPr lang="ms-MY" sz="3600" smtClean="0"/>
              <a:t>Karbohidrat merupakan senyawa organik yang mengandung unsur-unsur  karbon (C), hidrogen (H), dan oksigen (O). </a:t>
            </a:r>
          </a:p>
          <a:p>
            <a:pPr eaLnBrk="1" hangingPunct="1">
              <a:defRPr/>
            </a:pPr>
            <a:r>
              <a:rPr lang="ms-MY" sz="3600" smtClean="0"/>
              <a:t>Komponen dasar dari karbohidrat adalah monosakarida, yaitu karbohidrat yang paling sederhana, yang memiliki satu gugus gula dan mempunyai rasa manis</a:t>
            </a:r>
          </a:p>
          <a:p>
            <a:pPr eaLnBrk="1" hangingPunct="1">
              <a:defRPr/>
            </a:pPr>
            <a:r>
              <a:rPr lang="ms-MY" sz="3600" smtClean="0"/>
              <a:t>Molekul-molekul monosakarida dapat berikatan membentuk disakarida dan polisakarida.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Effect transition="in" filter="dissolve">
                                      <p:cBhvr>
                                        <p:cTn id="7" dur="500"/>
                                        <p:tgtEl>
                                          <p:spTgt spid="645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14">
                                            <p:txEl>
                                              <p:pRg st="1" end="1"/>
                                            </p:txEl>
                                          </p:spTgt>
                                        </p:tgtEl>
                                        <p:attrNameLst>
                                          <p:attrName>style.visibility</p:attrName>
                                        </p:attrNameLst>
                                      </p:cBhvr>
                                      <p:to>
                                        <p:strVal val="visible"/>
                                      </p:to>
                                    </p:set>
                                    <p:animEffect transition="in" filter="dissolve">
                                      <p:cBhvr>
                                        <p:cTn id="12" dur="500"/>
                                        <p:tgtEl>
                                          <p:spTgt spid="645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514">
                                            <p:txEl>
                                              <p:pRg st="2" end="2"/>
                                            </p:txEl>
                                          </p:spTgt>
                                        </p:tgtEl>
                                        <p:attrNameLst>
                                          <p:attrName>style.visibility</p:attrName>
                                        </p:attrNameLst>
                                      </p:cBhvr>
                                      <p:to>
                                        <p:strVal val="visible"/>
                                      </p:to>
                                    </p:set>
                                    <p:animEffect transition="in" filter="dissolve">
                                      <p:cBhvr>
                                        <p:cTn id="17" dur="500"/>
                                        <p:tgtEl>
                                          <p:spTgt spid="645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115888"/>
            <a:ext cx="8229600" cy="936625"/>
          </a:xfrm>
        </p:spPr>
        <p:txBody>
          <a:bodyPr/>
          <a:lstStyle/>
          <a:p>
            <a:pPr eaLnBrk="1" hangingPunct="1">
              <a:defRPr/>
            </a:pPr>
            <a:r>
              <a:rPr lang="en-US" smtClean="0"/>
              <a:t>Sistem Pencernaan Burung</a:t>
            </a:r>
          </a:p>
        </p:txBody>
      </p:sp>
      <p:sp>
        <p:nvSpPr>
          <p:cNvPr id="99331" name="Rectangle 3"/>
          <p:cNvSpPr>
            <a:spLocks noGrp="1" noChangeArrowheads="1"/>
          </p:cNvSpPr>
          <p:nvPr>
            <p:ph type="body" idx="1"/>
          </p:nvPr>
        </p:nvSpPr>
        <p:spPr>
          <a:xfrm>
            <a:off x="250825" y="1341438"/>
            <a:ext cx="8642350" cy="5327650"/>
          </a:xfrm>
        </p:spPr>
        <p:txBody>
          <a:bodyPr/>
          <a:lstStyle/>
          <a:p>
            <a:pPr eaLnBrk="1" hangingPunct="1">
              <a:defRPr/>
            </a:pPr>
            <a:r>
              <a:rPr lang="en-US" sz="3000" smtClean="0"/>
              <a:t>Saluran pencernaan burung terdiri atas mulut, kerongkongan, tembolok, lambung kelenjar, lambung pengunyah (empedal), usus halus, usus besar, rektum dan kloaka.</a:t>
            </a:r>
          </a:p>
          <a:p>
            <a:pPr eaLnBrk="1" hangingPunct="1">
              <a:defRPr/>
            </a:pPr>
            <a:r>
              <a:rPr lang="en-US" sz="3000" smtClean="0"/>
              <a:t>Pada bagian mulut terdapat paruh yang kuat untuk mengambil makanan karena tidak mempunyai gigi</a:t>
            </a:r>
          </a:p>
          <a:p>
            <a:pPr eaLnBrk="1" hangingPunct="1">
              <a:defRPr/>
            </a:pPr>
            <a:r>
              <a:rPr lang="en-US" sz="3000" smtClean="0"/>
              <a:t>Lidah burung kaku karena dilapisi zat tanduk.</a:t>
            </a:r>
          </a:p>
          <a:p>
            <a:pPr eaLnBrk="1" hangingPunct="1">
              <a:defRPr/>
            </a:pPr>
            <a:r>
              <a:rPr lang="en-US" sz="3000" smtClean="0"/>
              <a:t>Lambung atau perut besar terdiri dari dua bagian yaitu lambung kelenjar di bagian depan dan lambung pengunyah atau empedal di bagian belakang.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dissolve">
                                      <p:cBhvr>
                                        <p:cTn id="7" dur="5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Effect transition="in" filter="dissolve">
                                      <p:cBhvr>
                                        <p:cTn id="12" dur="500"/>
                                        <p:tgtEl>
                                          <p:spTgt spid="993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1">
                                            <p:txEl>
                                              <p:pRg st="1" end="1"/>
                                            </p:txEl>
                                          </p:spTgt>
                                        </p:tgtEl>
                                        <p:attrNameLst>
                                          <p:attrName>style.visibility</p:attrName>
                                        </p:attrNameLst>
                                      </p:cBhvr>
                                      <p:to>
                                        <p:strVal val="visible"/>
                                      </p:to>
                                    </p:set>
                                    <p:animEffect transition="in" filter="dissolve">
                                      <p:cBhvr>
                                        <p:cTn id="17" dur="500"/>
                                        <p:tgtEl>
                                          <p:spTgt spid="993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331">
                                            <p:txEl>
                                              <p:pRg st="2" end="2"/>
                                            </p:txEl>
                                          </p:spTgt>
                                        </p:tgtEl>
                                        <p:attrNameLst>
                                          <p:attrName>style.visibility</p:attrName>
                                        </p:attrNameLst>
                                      </p:cBhvr>
                                      <p:to>
                                        <p:strVal val="visible"/>
                                      </p:to>
                                    </p:set>
                                    <p:animEffect transition="in" filter="dissolve">
                                      <p:cBhvr>
                                        <p:cTn id="22" dur="500"/>
                                        <p:tgtEl>
                                          <p:spTgt spid="993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9331">
                                            <p:txEl>
                                              <p:pRg st="3" end="3"/>
                                            </p:txEl>
                                          </p:spTgt>
                                        </p:tgtEl>
                                        <p:attrNameLst>
                                          <p:attrName>style.visibility</p:attrName>
                                        </p:attrNameLst>
                                      </p:cBhvr>
                                      <p:to>
                                        <p:strVal val="visible"/>
                                      </p:to>
                                    </p:set>
                                    <p:animEffect transition="in" filter="dissolve">
                                      <p:cBhvr>
                                        <p:cTn id="27" dur="500"/>
                                        <p:tgtEl>
                                          <p:spTgt spid="99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250825" y="333375"/>
            <a:ext cx="4392613" cy="6335713"/>
          </a:xfrm>
        </p:spPr>
        <p:txBody>
          <a:bodyPr/>
          <a:lstStyle/>
          <a:p>
            <a:pPr eaLnBrk="1" hangingPunct="1">
              <a:lnSpc>
                <a:spcPct val="90000"/>
              </a:lnSpc>
              <a:defRPr/>
            </a:pPr>
            <a:r>
              <a:rPr lang="en-US" smtClean="0"/>
              <a:t>Di dalam empedal sering terdapat kerikil yang ditelan burung untuk membantu menghancurkan biji-biji yang ditelan.</a:t>
            </a:r>
          </a:p>
          <a:p>
            <a:pPr eaLnBrk="1" hangingPunct="1">
              <a:lnSpc>
                <a:spcPct val="90000"/>
              </a:lnSpc>
              <a:defRPr/>
            </a:pPr>
            <a:r>
              <a:rPr lang="en-US" smtClean="0"/>
              <a:t>Kloaka merupakan muara dari tiga saluran yaitu saluran pencernaan dari usus, saluran uretra dari ginjal dan saluran kelamin</a:t>
            </a:r>
          </a:p>
          <a:p>
            <a:pPr eaLnBrk="1" hangingPunct="1">
              <a:lnSpc>
                <a:spcPct val="90000"/>
              </a:lnSpc>
              <a:defRPr/>
            </a:pPr>
            <a:endParaRPr lang="en-US" smtClean="0"/>
          </a:p>
        </p:txBody>
      </p:sp>
      <p:pic>
        <p:nvPicPr>
          <p:cNvPr id="108548" name="Picture 4" descr="bu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765175"/>
            <a:ext cx="417671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box(in)">
                                      <p:cBhvr>
                                        <p:cTn id="7" dur="500"/>
                                        <p:tgtEl>
                                          <p:spTgt spid="108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47">
                                            <p:txEl>
                                              <p:pRg st="0" end="0"/>
                                            </p:txEl>
                                          </p:spTgt>
                                        </p:tgtEl>
                                        <p:attrNameLst>
                                          <p:attrName>style.visibility</p:attrName>
                                        </p:attrNameLst>
                                      </p:cBhvr>
                                      <p:to>
                                        <p:strVal val="visible"/>
                                      </p:to>
                                    </p:set>
                                    <p:animEffect transition="in" filter="dissolve">
                                      <p:cBhvr>
                                        <p:cTn id="12" dur="500"/>
                                        <p:tgtEl>
                                          <p:spTgt spid="1085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547">
                                            <p:txEl>
                                              <p:pRg st="1" end="1"/>
                                            </p:txEl>
                                          </p:spTgt>
                                        </p:tgtEl>
                                        <p:attrNameLst>
                                          <p:attrName>style.visibility</p:attrName>
                                        </p:attrNameLst>
                                      </p:cBhvr>
                                      <p:to>
                                        <p:strVal val="visible"/>
                                      </p:to>
                                    </p:set>
                                    <p:animEffect transition="in" filter="dissolve">
                                      <p:cBhvr>
                                        <p:cTn id="17" dur="500"/>
                                        <p:tgtEl>
                                          <p:spTgt spid="1085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188913"/>
            <a:ext cx="8229600" cy="847725"/>
          </a:xfrm>
        </p:spPr>
        <p:txBody>
          <a:bodyPr/>
          <a:lstStyle/>
          <a:p>
            <a:pPr eaLnBrk="1" hangingPunct="1">
              <a:defRPr/>
            </a:pPr>
            <a:r>
              <a:rPr lang="en-US" smtClean="0"/>
              <a:t>Sistem Pencernaan Reptil</a:t>
            </a:r>
          </a:p>
        </p:txBody>
      </p:sp>
      <p:sp>
        <p:nvSpPr>
          <p:cNvPr id="100355" name="Rectangle 3"/>
          <p:cNvSpPr>
            <a:spLocks noGrp="1" noChangeArrowheads="1"/>
          </p:cNvSpPr>
          <p:nvPr>
            <p:ph type="body" idx="1"/>
          </p:nvPr>
        </p:nvSpPr>
        <p:spPr>
          <a:xfrm>
            <a:off x="179388" y="1196975"/>
            <a:ext cx="5184775" cy="5472113"/>
          </a:xfrm>
        </p:spPr>
        <p:txBody>
          <a:bodyPr/>
          <a:lstStyle/>
          <a:p>
            <a:pPr eaLnBrk="1" hangingPunct="1">
              <a:lnSpc>
                <a:spcPct val="90000"/>
              </a:lnSpc>
              <a:defRPr/>
            </a:pPr>
            <a:r>
              <a:rPr lang="en-US" sz="2800" smtClean="0"/>
              <a:t>Saluran pencernaan pada reptil terdiri dari mulut, kerongkongan, lambung, usus, dan kloaka.</a:t>
            </a:r>
          </a:p>
          <a:p>
            <a:pPr eaLnBrk="1" hangingPunct="1">
              <a:lnSpc>
                <a:spcPct val="90000"/>
              </a:lnSpc>
              <a:defRPr/>
            </a:pPr>
            <a:r>
              <a:rPr lang="en-US" sz="2800" smtClean="0"/>
              <a:t>Kelenjar pencernaan terdiri dari kelenjar ludah, pankreas, dan hati.</a:t>
            </a:r>
          </a:p>
          <a:p>
            <a:pPr eaLnBrk="1" hangingPunct="1">
              <a:lnSpc>
                <a:spcPct val="90000"/>
              </a:lnSpc>
              <a:defRPr/>
            </a:pPr>
            <a:r>
              <a:rPr lang="en-US" sz="2800" smtClean="0"/>
              <a:t>Pada mulut reptil terdapat gigi, lidah dan ludah.</a:t>
            </a:r>
          </a:p>
          <a:p>
            <a:pPr eaLnBrk="1" hangingPunct="1">
              <a:lnSpc>
                <a:spcPct val="90000"/>
              </a:lnSpc>
              <a:defRPr/>
            </a:pPr>
            <a:r>
              <a:rPr lang="en-US" sz="2800" smtClean="0"/>
              <a:t>Gigi-gigi tumbuh pada rahang atas dan rahang bawah.</a:t>
            </a:r>
          </a:p>
          <a:p>
            <a:pPr eaLnBrk="1" hangingPunct="1">
              <a:lnSpc>
                <a:spcPct val="90000"/>
              </a:lnSpc>
              <a:defRPr/>
            </a:pPr>
            <a:r>
              <a:rPr lang="en-US" sz="2800" smtClean="0"/>
              <a:t>Pada ular berbisa terdapat gigi bisa atau gigi beracun</a:t>
            </a:r>
          </a:p>
        </p:txBody>
      </p:sp>
      <p:pic>
        <p:nvPicPr>
          <p:cNvPr id="100356" name="Picture 4" descr="kad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412875"/>
            <a:ext cx="37496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dissolve">
                                      <p:cBhvr>
                                        <p:cTn id="7" dur="500"/>
                                        <p:tgtEl>
                                          <p:spTgt spid="100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dissolve">
                                      <p:cBhvr>
                                        <p:cTn id="12" dur="500"/>
                                        <p:tgtEl>
                                          <p:spTgt spid="1003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0356"/>
                                        </p:tgtEl>
                                        <p:attrNameLst>
                                          <p:attrName>style.visibility</p:attrName>
                                        </p:attrNameLst>
                                      </p:cBhvr>
                                      <p:to>
                                        <p:strVal val="visible"/>
                                      </p:to>
                                    </p:set>
                                    <p:animEffect transition="in" filter="box(in)">
                                      <p:cBhvr>
                                        <p:cTn id="17" dur="500"/>
                                        <p:tgtEl>
                                          <p:spTgt spid="1003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0355">
                                            <p:txEl>
                                              <p:pRg st="1" end="1"/>
                                            </p:txEl>
                                          </p:spTgt>
                                        </p:tgtEl>
                                        <p:attrNameLst>
                                          <p:attrName>style.visibility</p:attrName>
                                        </p:attrNameLst>
                                      </p:cBhvr>
                                      <p:to>
                                        <p:strVal val="visible"/>
                                      </p:to>
                                    </p:set>
                                    <p:animEffect transition="in" filter="dissolve">
                                      <p:cBhvr>
                                        <p:cTn id="22" dur="500"/>
                                        <p:tgtEl>
                                          <p:spTgt spid="10035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0355">
                                            <p:txEl>
                                              <p:pRg st="2" end="2"/>
                                            </p:txEl>
                                          </p:spTgt>
                                        </p:tgtEl>
                                        <p:attrNameLst>
                                          <p:attrName>style.visibility</p:attrName>
                                        </p:attrNameLst>
                                      </p:cBhvr>
                                      <p:to>
                                        <p:strVal val="visible"/>
                                      </p:to>
                                    </p:set>
                                    <p:animEffect transition="in" filter="dissolve">
                                      <p:cBhvr>
                                        <p:cTn id="27" dur="500"/>
                                        <p:tgtEl>
                                          <p:spTgt spid="10035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0355">
                                            <p:txEl>
                                              <p:pRg st="3" end="3"/>
                                            </p:txEl>
                                          </p:spTgt>
                                        </p:tgtEl>
                                        <p:attrNameLst>
                                          <p:attrName>style.visibility</p:attrName>
                                        </p:attrNameLst>
                                      </p:cBhvr>
                                      <p:to>
                                        <p:strVal val="visible"/>
                                      </p:to>
                                    </p:set>
                                    <p:animEffect transition="in" filter="dissolve">
                                      <p:cBhvr>
                                        <p:cTn id="32" dur="500"/>
                                        <p:tgtEl>
                                          <p:spTgt spid="10035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0355">
                                            <p:txEl>
                                              <p:pRg st="4" end="4"/>
                                            </p:txEl>
                                          </p:spTgt>
                                        </p:tgtEl>
                                        <p:attrNameLst>
                                          <p:attrName>style.visibility</p:attrName>
                                        </p:attrNameLst>
                                      </p:cBhvr>
                                      <p:to>
                                        <p:strVal val="visible"/>
                                      </p:to>
                                    </p:set>
                                    <p:animEffect transition="in" filter="dissolve">
                                      <p:cBhvr>
                                        <p:cTn id="37" dur="500"/>
                                        <p:tgtEl>
                                          <p:spTgt spid="100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115888"/>
            <a:ext cx="8229600" cy="919162"/>
          </a:xfrm>
        </p:spPr>
        <p:txBody>
          <a:bodyPr/>
          <a:lstStyle/>
          <a:p>
            <a:pPr eaLnBrk="1" hangingPunct="1">
              <a:defRPr/>
            </a:pPr>
            <a:r>
              <a:rPr lang="en-US" smtClean="0"/>
              <a:t>Sistem Pencernaan Amfibi</a:t>
            </a:r>
          </a:p>
        </p:txBody>
      </p:sp>
      <p:sp>
        <p:nvSpPr>
          <p:cNvPr id="101379" name="Rectangle 3"/>
          <p:cNvSpPr>
            <a:spLocks noGrp="1" noChangeArrowheads="1"/>
          </p:cNvSpPr>
          <p:nvPr>
            <p:ph type="body" idx="1"/>
          </p:nvPr>
        </p:nvSpPr>
        <p:spPr>
          <a:xfrm>
            <a:off x="179388" y="1196975"/>
            <a:ext cx="5472112" cy="5400675"/>
          </a:xfrm>
        </p:spPr>
        <p:txBody>
          <a:bodyPr/>
          <a:lstStyle/>
          <a:p>
            <a:pPr eaLnBrk="1" hangingPunct="1">
              <a:lnSpc>
                <a:spcPct val="80000"/>
              </a:lnSpc>
              <a:defRPr/>
            </a:pPr>
            <a:r>
              <a:rPr lang="en-US" sz="2800" smtClean="0"/>
              <a:t>Saluran pencernaan pada amfibi terdiri atas mulut, kerongkongan (esofagus), lambung (ventrikulus), usus (intestinum), dan kloaka.</a:t>
            </a:r>
          </a:p>
          <a:p>
            <a:pPr eaLnBrk="1" hangingPunct="1">
              <a:lnSpc>
                <a:spcPct val="80000"/>
              </a:lnSpc>
              <a:defRPr/>
            </a:pPr>
            <a:r>
              <a:rPr lang="en-US" sz="2800" smtClean="0"/>
              <a:t>Di dalam rongga mulut terdapat gigi, lidah,dan kelenjar ludah.</a:t>
            </a:r>
          </a:p>
          <a:p>
            <a:pPr eaLnBrk="1" hangingPunct="1">
              <a:lnSpc>
                <a:spcPct val="80000"/>
              </a:lnSpc>
              <a:defRPr/>
            </a:pPr>
            <a:r>
              <a:rPr lang="en-US" sz="2800" smtClean="0"/>
              <a:t>Kelenjar pencernaan terdiri dari kelenjar ludah, hati dan pankreas.</a:t>
            </a:r>
          </a:p>
          <a:p>
            <a:pPr eaLnBrk="1" hangingPunct="1">
              <a:lnSpc>
                <a:spcPct val="80000"/>
              </a:lnSpc>
              <a:defRPr/>
            </a:pPr>
            <a:r>
              <a:rPr lang="en-US" sz="2800" smtClean="0"/>
              <a:t>Gigi tumbuh pada rahang atas dan langit-langit yang disebut gigi vomer.</a:t>
            </a:r>
          </a:p>
          <a:p>
            <a:pPr eaLnBrk="1" hangingPunct="1">
              <a:lnSpc>
                <a:spcPct val="80000"/>
              </a:lnSpc>
              <a:defRPr/>
            </a:pPr>
            <a:r>
              <a:rPr lang="en-US" sz="2800" smtClean="0"/>
              <a:t>Lidah pada katak bercabang dua dan berfungsi sebagai alat penangkap mangsa.</a:t>
            </a:r>
          </a:p>
        </p:txBody>
      </p:sp>
      <p:pic>
        <p:nvPicPr>
          <p:cNvPr id="101380" name="Picture 4" descr="kat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341438"/>
            <a:ext cx="333375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dissolve">
                                      <p:cBhvr>
                                        <p:cTn id="7" dur="500"/>
                                        <p:tgtEl>
                                          <p:spTgt spid="101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Effect transition="in" filter="dissolve">
                                      <p:cBhvr>
                                        <p:cTn id="12" dur="500"/>
                                        <p:tgtEl>
                                          <p:spTgt spid="1013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1380"/>
                                        </p:tgtEl>
                                        <p:attrNameLst>
                                          <p:attrName>style.visibility</p:attrName>
                                        </p:attrNameLst>
                                      </p:cBhvr>
                                      <p:to>
                                        <p:strVal val="visible"/>
                                      </p:to>
                                    </p:set>
                                    <p:animEffect transition="in" filter="box(in)">
                                      <p:cBhvr>
                                        <p:cTn id="17" dur="500"/>
                                        <p:tgtEl>
                                          <p:spTgt spid="1013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1379">
                                            <p:txEl>
                                              <p:pRg st="1" end="1"/>
                                            </p:txEl>
                                          </p:spTgt>
                                        </p:tgtEl>
                                        <p:attrNameLst>
                                          <p:attrName>style.visibility</p:attrName>
                                        </p:attrNameLst>
                                      </p:cBhvr>
                                      <p:to>
                                        <p:strVal val="visible"/>
                                      </p:to>
                                    </p:set>
                                    <p:animEffect transition="in" filter="dissolve">
                                      <p:cBhvr>
                                        <p:cTn id="22" dur="500"/>
                                        <p:tgtEl>
                                          <p:spTgt spid="10137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1379">
                                            <p:txEl>
                                              <p:pRg st="2" end="2"/>
                                            </p:txEl>
                                          </p:spTgt>
                                        </p:tgtEl>
                                        <p:attrNameLst>
                                          <p:attrName>style.visibility</p:attrName>
                                        </p:attrNameLst>
                                      </p:cBhvr>
                                      <p:to>
                                        <p:strVal val="visible"/>
                                      </p:to>
                                    </p:set>
                                    <p:animEffect transition="in" filter="dissolve">
                                      <p:cBhvr>
                                        <p:cTn id="27" dur="500"/>
                                        <p:tgtEl>
                                          <p:spTgt spid="10137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1379">
                                            <p:txEl>
                                              <p:pRg st="3" end="3"/>
                                            </p:txEl>
                                          </p:spTgt>
                                        </p:tgtEl>
                                        <p:attrNameLst>
                                          <p:attrName>style.visibility</p:attrName>
                                        </p:attrNameLst>
                                      </p:cBhvr>
                                      <p:to>
                                        <p:strVal val="visible"/>
                                      </p:to>
                                    </p:set>
                                    <p:animEffect transition="in" filter="dissolve">
                                      <p:cBhvr>
                                        <p:cTn id="32" dur="500"/>
                                        <p:tgtEl>
                                          <p:spTgt spid="101379">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1379">
                                            <p:txEl>
                                              <p:pRg st="4" end="4"/>
                                            </p:txEl>
                                          </p:spTgt>
                                        </p:tgtEl>
                                        <p:attrNameLst>
                                          <p:attrName>style.visibility</p:attrName>
                                        </p:attrNameLst>
                                      </p:cBhvr>
                                      <p:to>
                                        <p:strVal val="visible"/>
                                      </p:to>
                                    </p:set>
                                    <p:animEffect transition="in" filter="dissolve">
                                      <p:cBhvr>
                                        <p:cTn id="37" dur="500"/>
                                        <p:tgtEl>
                                          <p:spTgt spid="101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115888"/>
            <a:ext cx="8229600" cy="774700"/>
          </a:xfrm>
        </p:spPr>
        <p:txBody>
          <a:bodyPr/>
          <a:lstStyle/>
          <a:p>
            <a:pPr eaLnBrk="1" hangingPunct="1">
              <a:defRPr/>
            </a:pPr>
            <a:r>
              <a:rPr lang="en-US" smtClean="0"/>
              <a:t>Sistem Pencernaan Ikan</a:t>
            </a:r>
          </a:p>
        </p:txBody>
      </p:sp>
      <p:sp>
        <p:nvSpPr>
          <p:cNvPr id="102403" name="Rectangle 3"/>
          <p:cNvSpPr>
            <a:spLocks noGrp="1" noChangeArrowheads="1"/>
          </p:cNvSpPr>
          <p:nvPr>
            <p:ph type="body" idx="1"/>
          </p:nvPr>
        </p:nvSpPr>
        <p:spPr>
          <a:xfrm>
            <a:off x="179388" y="1125538"/>
            <a:ext cx="4248150" cy="5472112"/>
          </a:xfrm>
        </p:spPr>
        <p:txBody>
          <a:bodyPr/>
          <a:lstStyle/>
          <a:p>
            <a:pPr eaLnBrk="1" hangingPunct="1">
              <a:defRPr/>
            </a:pPr>
            <a:r>
              <a:rPr lang="en-US" smtClean="0"/>
              <a:t>Saluran pencernaan ikan terdiri dari mulut, kerongkongan, lambung, usus, dan anus.</a:t>
            </a:r>
          </a:p>
          <a:p>
            <a:pPr eaLnBrk="1" hangingPunct="1">
              <a:defRPr/>
            </a:pPr>
            <a:r>
              <a:rPr lang="en-US" smtClean="0"/>
              <a:t>Di dalam rongga mulut ikan terdapat lidah pendek yang berada di dasar mulut.</a:t>
            </a:r>
          </a:p>
        </p:txBody>
      </p:sp>
      <p:pic>
        <p:nvPicPr>
          <p:cNvPr id="102404" name="Picture 4" descr="ik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196975"/>
            <a:ext cx="42481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dissolve">
                                      <p:cBhvr>
                                        <p:cTn id="7" dur="500"/>
                                        <p:tgtEl>
                                          <p:spTgt spid="102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02404"/>
                                        </p:tgtEl>
                                        <p:attrNameLst>
                                          <p:attrName>style.visibility</p:attrName>
                                        </p:attrNameLst>
                                      </p:cBhvr>
                                      <p:to>
                                        <p:strVal val="visible"/>
                                      </p:to>
                                    </p:set>
                                    <p:anim calcmode="lin" valueType="num">
                                      <p:cBhvr>
                                        <p:cTn id="12" dur="1000" fill="hold"/>
                                        <p:tgtEl>
                                          <p:spTgt spid="102404"/>
                                        </p:tgtEl>
                                        <p:attrNameLst>
                                          <p:attrName>ppt_w</p:attrName>
                                        </p:attrNameLst>
                                      </p:cBhvr>
                                      <p:tavLst>
                                        <p:tav tm="0">
                                          <p:val>
                                            <p:strVal val="#ppt_w*0.70"/>
                                          </p:val>
                                        </p:tav>
                                        <p:tav tm="100000">
                                          <p:val>
                                            <p:strVal val="#ppt_w"/>
                                          </p:val>
                                        </p:tav>
                                      </p:tavLst>
                                    </p:anim>
                                    <p:anim calcmode="lin" valueType="num">
                                      <p:cBhvr>
                                        <p:cTn id="13" dur="1000" fill="hold"/>
                                        <p:tgtEl>
                                          <p:spTgt spid="102404"/>
                                        </p:tgtEl>
                                        <p:attrNameLst>
                                          <p:attrName>ppt_h</p:attrName>
                                        </p:attrNameLst>
                                      </p:cBhvr>
                                      <p:tavLst>
                                        <p:tav tm="0">
                                          <p:val>
                                            <p:strVal val="#ppt_h"/>
                                          </p:val>
                                        </p:tav>
                                        <p:tav tm="100000">
                                          <p:val>
                                            <p:strVal val="#ppt_h"/>
                                          </p:val>
                                        </p:tav>
                                      </p:tavLst>
                                    </p:anim>
                                    <p:animEffect transition="in" filter="fade">
                                      <p:cBhvr>
                                        <p:cTn id="14" dur="1000"/>
                                        <p:tgtEl>
                                          <p:spTgt spid="10240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2403">
                                            <p:txEl>
                                              <p:pRg st="0" end="0"/>
                                            </p:txEl>
                                          </p:spTgt>
                                        </p:tgtEl>
                                        <p:attrNameLst>
                                          <p:attrName>style.visibility</p:attrName>
                                        </p:attrNameLst>
                                      </p:cBhvr>
                                      <p:to>
                                        <p:strVal val="visible"/>
                                      </p:to>
                                    </p:set>
                                    <p:animEffect transition="in" filter="dissolve">
                                      <p:cBhvr>
                                        <p:cTn id="19" dur="500"/>
                                        <p:tgtEl>
                                          <p:spTgt spid="10240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2403">
                                            <p:txEl>
                                              <p:pRg st="1" end="1"/>
                                            </p:txEl>
                                          </p:spTgt>
                                        </p:tgtEl>
                                        <p:attrNameLst>
                                          <p:attrName>style.visibility</p:attrName>
                                        </p:attrNameLst>
                                      </p:cBhvr>
                                      <p:to>
                                        <p:strVal val="visible"/>
                                      </p:to>
                                    </p:set>
                                    <p:animEffect transition="in" filter="dissolve">
                                      <p:cBhvr>
                                        <p:cTn id="24" dur="500"/>
                                        <p:tgtEl>
                                          <p:spTgt spid="1024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250825" y="549275"/>
            <a:ext cx="8497888" cy="6119813"/>
          </a:xfrm>
        </p:spPr>
        <p:txBody>
          <a:bodyPr/>
          <a:lstStyle/>
          <a:p>
            <a:pPr eaLnBrk="1" hangingPunct="1">
              <a:defRPr/>
            </a:pPr>
            <a:r>
              <a:rPr lang="en-US" smtClean="0"/>
              <a:t>Gigi ikan tumbuh pada bagian rahang atas dan rahang bawah, bahkan ada yang tumbuh pada langit-langit mulut.</a:t>
            </a:r>
          </a:p>
          <a:p>
            <a:pPr eaLnBrk="1" hangingPunct="1">
              <a:defRPr/>
            </a:pPr>
            <a:r>
              <a:rPr lang="en-US" smtClean="0"/>
              <a:t>Ikan tidak mempunyai kelenjar ludah tapi mempunyai kelenjar lendir dari mulutnya</a:t>
            </a:r>
          </a:p>
          <a:p>
            <a:pPr eaLnBrk="1" hangingPunct="1">
              <a:defRPr/>
            </a:pPr>
            <a:r>
              <a:rPr lang="en-US" smtClean="0"/>
              <a:t>Lambung merupakan pelebaran dari saluran pencernaan</a:t>
            </a:r>
          </a:p>
          <a:p>
            <a:pPr eaLnBrk="1" hangingPunct="1">
              <a:defRPr/>
            </a:pPr>
            <a:r>
              <a:rPr lang="en-US" smtClean="0"/>
              <a:t>Ikan mempunyai hati, kantung empedu serta saluran empedu yang bermuara ke dalam usus.</a:t>
            </a:r>
          </a:p>
          <a:p>
            <a:pPr eaLnBrk="1" hangingPunct="1">
              <a:defRPr/>
            </a:pPr>
            <a:r>
              <a:rPr lang="en-US" smtClean="0"/>
              <a:t>Pankreas dan hati bersatu disebut hepatopankreas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dissolve">
                                      <p:cBhvr>
                                        <p:cTn id="7" dur="5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dissolve">
                                      <p:cBhvr>
                                        <p:cTn id="12" dur="500"/>
                                        <p:tgtEl>
                                          <p:spTgt spid="1095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dissolve">
                                      <p:cBhvr>
                                        <p:cTn id="17" dur="500"/>
                                        <p:tgtEl>
                                          <p:spTgt spid="1095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dissolve">
                                      <p:cBhvr>
                                        <p:cTn id="22" dur="500"/>
                                        <p:tgtEl>
                                          <p:spTgt spid="1095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9571">
                                            <p:txEl>
                                              <p:pRg st="4" end="4"/>
                                            </p:txEl>
                                          </p:spTgt>
                                        </p:tgtEl>
                                        <p:attrNameLst>
                                          <p:attrName>style.visibility</p:attrName>
                                        </p:attrNameLst>
                                      </p:cBhvr>
                                      <p:to>
                                        <p:strVal val="visible"/>
                                      </p:to>
                                    </p:set>
                                    <p:animEffect transition="in" filter="dissolve">
                                      <p:cBhvr>
                                        <p:cTn id="27" dur="500"/>
                                        <p:tgtEl>
                                          <p:spTgt spid="1095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smtClean="0"/>
              <a:t>Sistem Pencernaan Serangga</a:t>
            </a:r>
          </a:p>
        </p:txBody>
      </p:sp>
      <p:sp>
        <p:nvSpPr>
          <p:cNvPr id="103427" name="Rectangle 3"/>
          <p:cNvSpPr>
            <a:spLocks noGrp="1" noChangeArrowheads="1"/>
          </p:cNvSpPr>
          <p:nvPr>
            <p:ph type="body" idx="1"/>
          </p:nvPr>
        </p:nvSpPr>
        <p:spPr>
          <a:xfrm>
            <a:off x="457200" y="1844675"/>
            <a:ext cx="4330700" cy="4679950"/>
          </a:xfrm>
        </p:spPr>
        <p:txBody>
          <a:bodyPr/>
          <a:lstStyle/>
          <a:p>
            <a:pPr eaLnBrk="1" hangingPunct="1">
              <a:defRPr/>
            </a:pPr>
            <a:r>
              <a:rPr lang="en-US" smtClean="0"/>
              <a:t>Saluran pencernaan terdiri atas mulut, kerongkongan, tembolok, lambung pengunyah (empedal), lambung, usus, rektum, dan anus.</a:t>
            </a:r>
          </a:p>
        </p:txBody>
      </p:sp>
      <p:pic>
        <p:nvPicPr>
          <p:cNvPr id="103428" name="Picture 4" descr="belal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916113"/>
            <a:ext cx="43211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dissolve">
                                      <p:cBhvr>
                                        <p:cTn id="7" dur="500"/>
                                        <p:tgtEl>
                                          <p:spTgt spid="103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3428"/>
                                        </p:tgtEl>
                                        <p:attrNameLst>
                                          <p:attrName>style.visibility</p:attrName>
                                        </p:attrNameLst>
                                      </p:cBhvr>
                                      <p:to>
                                        <p:strVal val="visible"/>
                                      </p:to>
                                    </p:set>
                                    <p:animEffect transition="in" filter="blinds(horizontal)">
                                      <p:cBhvr>
                                        <p:cTn id="12" dur="500"/>
                                        <p:tgtEl>
                                          <p:spTgt spid="1034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3427">
                                            <p:txEl>
                                              <p:pRg st="0" end="0"/>
                                            </p:txEl>
                                          </p:spTgt>
                                        </p:tgtEl>
                                        <p:attrNameLst>
                                          <p:attrName>style.visibility</p:attrName>
                                        </p:attrNameLst>
                                      </p:cBhvr>
                                      <p:to>
                                        <p:strVal val="visible"/>
                                      </p:to>
                                    </p:set>
                                    <p:animEffect transition="in" filter="dissolve">
                                      <p:cBhvr>
                                        <p:cTn id="17" dur="500"/>
                                        <p:tgtEl>
                                          <p:spTgt spid="103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250825" y="620713"/>
            <a:ext cx="8785225" cy="6048375"/>
          </a:xfrm>
        </p:spPr>
        <p:txBody>
          <a:bodyPr/>
          <a:lstStyle/>
          <a:p>
            <a:pPr eaLnBrk="1" hangingPunct="1">
              <a:defRPr/>
            </a:pPr>
            <a:r>
              <a:rPr lang="en-US" sz="3300" smtClean="0"/>
              <a:t>Mulut belalang terdiri atas beberapa alat-alat mulut yaitu: bibir atas (labrum), bibir bawah (labium), rahang atas (maksila), rahang bawah (mandibula)</a:t>
            </a:r>
          </a:p>
          <a:p>
            <a:pPr eaLnBrk="1" hangingPunct="1">
              <a:defRPr/>
            </a:pPr>
            <a:r>
              <a:rPr lang="en-US" sz="3300" smtClean="0"/>
              <a:t>Bibir atas berfungsi sebagai alat pengecap.</a:t>
            </a:r>
          </a:p>
          <a:p>
            <a:pPr eaLnBrk="1" hangingPunct="1">
              <a:defRPr/>
            </a:pPr>
            <a:r>
              <a:rPr lang="en-US" sz="3300" smtClean="0"/>
              <a:t>Bibir bawah mempunyai sepasang alat peraba. </a:t>
            </a:r>
          </a:p>
          <a:p>
            <a:pPr eaLnBrk="1" hangingPunct="1">
              <a:defRPr/>
            </a:pPr>
            <a:r>
              <a:rPr lang="en-US" sz="3300" smtClean="0"/>
              <a:t>Rahang bawah mempunyai gigi yang tajam untuk mengunyah makanan.</a:t>
            </a:r>
          </a:p>
          <a:p>
            <a:pPr eaLnBrk="1" hangingPunct="1">
              <a:defRPr/>
            </a:pPr>
            <a:r>
              <a:rPr lang="en-US" sz="3300" smtClean="0"/>
              <a:t>Rahang atas mempunyai sepasang gigi yang besar untuk memotong daun.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dissolve">
                                      <p:cBhvr>
                                        <p:cTn id="7" dur="5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dissolve">
                                      <p:cBhvr>
                                        <p:cTn id="12" dur="500"/>
                                        <p:tgtEl>
                                          <p:spTgt spid="1105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dissolve">
                                      <p:cBhvr>
                                        <p:cTn id="17" dur="500"/>
                                        <p:tgtEl>
                                          <p:spTgt spid="1105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dissolve">
                                      <p:cBhvr>
                                        <p:cTn id="22" dur="500"/>
                                        <p:tgtEl>
                                          <p:spTgt spid="1105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0595">
                                            <p:txEl>
                                              <p:pRg st="4" end="4"/>
                                            </p:txEl>
                                          </p:spTgt>
                                        </p:tgtEl>
                                        <p:attrNameLst>
                                          <p:attrName>style.visibility</p:attrName>
                                        </p:attrNameLst>
                                      </p:cBhvr>
                                      <p:to>
                                        <p:strVal val="visible"/>
                                      </p:to>
                                    </p:set>
                                    <p:animEffect transition="in" filter="dissolve">
                                      <p:cBhvr>
                                        <p:cTn id="27" dur="500"/>
                                        <p:tgtEl>
                                          <p:spTgt spid="11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765175"/>
            <a:ext cx="8218487" cy="527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115888"/>
            <a:ext cx="8229600" cy="847725"/>
          </a:xfrm>
        </p:spPr>
        <p:txBody>
          <a:bodyPr/>
          <a:lstStyle/>
          <a:p>
            <a:pPr eaLnBrk="1" hangingPunct="1">
              <a:defRPr/>
            </a:pPr>
            <a:r>
              <a:rPr lang="en-US" smtClean="0"/>
              <a:t>Sistem Pencernaan Cacing</a:t>
            </a:r>
          </a:p>
        </p:txBody>
      </p:sp>
      <p:sp>
        <p:nvSpPr>
          <p:cNvPr id="104451" name="Rectangle 3"/>
          <p:cNvSpPr>
            <a:spLocks noGrp="1" noChangeArrowheads="1"/>
          </p:cNvSpPr>
          <p:nvPr>
            <p:ph type="body" idx="1"/>
          </p:nvPr>
        </p:nvSpPr>
        <p:spPr>
          <a:xfrm>
            <a:off x="179388" y="1052513"/>
            <a:ext cx="8964612" cy="2952750"/>
          </a:xfrm>
        </p:spPr>
        <p:txBody>
          <a:bodyPr/>
          <a:lstStyle/>
          <a:p>
            <a:pPr eaLnBrk="1" hangingPunct="1">
              <a:lnSpc>
                <a:spcPct val="90000"/>
              </a:lnSpc>
              <a:defRPr/>
            </a:pPr>
            <a:r>
              <a:rPr lang="en-US" smtClean="0"/>
              <a:t>Saluran pencernaan cacing tanah terdiri atas mulut, kerongkongan, tembolok, empedal, usus dan anus.</a:t>
            </a:r>
          </a:p>
          <a:p>
            <a:pPr eaLnBrk="1" hangingPunct="1">
              <a:lnSpc>
                <a:spcPct val="90000"/>
              </a:lnSpc>
              <a:defRPr/>
            </a:pPr>
            <a:r>
              <a:rPr lang="en-US" smtClean="0"/>
              <a:t>Makanan cacing tanah berupa humus.</a:t>
            </a:r>
          </a:p>
          <a:p>
            <a:pPr eaLnBrk="1" hangingPunct="1">
              <a:lnSpc>
                <a:spcPct val="90000"/>
              </a:lnSpc>
              <a:defRPr/>
            </a:pPr>
            <a:r>
              <a:rPr lang="en-US" smtClean="0"/>
              <a:t>Di sekitar kerongkongan terdapat tiga pasang kelenjar kapur yang menghasilkan zat kapur guna menetralkan sifat asam makannya.</a:t>
            </a:r>
          </a:p>
        </p:txBody>
      </p:sp>
      <p:pic>
        <p:nvPicPr>
          <p:cNvPr id="104452" name="Picture 4" descr="cacing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933825"/>
            <a:ext cx="518318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dissolve">
                                      <p:cBhvr>
                                        <p:cTn id="7" dur="500"/>
                                        <p:tgtEl>
                                          <p:spTgt spid="104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4451">
                                            <p:txEl>
                                              <p:pRg st="0" end="0"/>
                                            </p:txEl>
                                          </p:spTgt>
                                        </p:tgtEl>
                                        <p:attrNameLst>
                                          <p:attrName>style.visibility</p:attrName>
                                        </p:attrNameLst>
                                      </p:cBhvr>
                                      <p:to>
                                        <p:strVal val="visible"/>
                                      </p:to>
                                    </p:set>
                                    <p:animEffect transition="in" filter="dissolve">
                                      <p:cBhvr>
                                        <p:cTn id="12" dur="500"/>
                                        <p:tgtEl>
                                          <p:spTgt spid="1044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4452"/>
                                        </p:tgtEl>
                                        <p:attrNameLst>
                                          <p:attrName>style.visibility</p:attrName>
                                        </p:attrNameLst>
                                      </p:cBhvr>
                                      <p:to>
                                        <p:strVal val="visible"/>
                                      </p:to>
                                    </p:set>
                                    <p:animEffect transition="in" filter="checkerboard(across)">
                                      <p:cBhvr>
                                        <p:cTn id="17" dur="500"/>
                                        <p:tgtEl>
                                          <p:spTgt spid="1044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4451">
                                            <p:txEl>
                                              <p:pRg st="1" end="1"/>
                                            </p:txEl>
                                          </p:spTgt>
                                        </p:tgtEl>
                                        <p:attrNameLst>
                                          <p:attrName>style.visibility</p:attrName>
                                        </p:attrNameLst>
                                      </p:cBhvr>
                                      <p:to>
                                        <p:strVal val="visible"/>
                                      </p:to>
                                    </p:set>
                                    <p:animEffect transition="in" filter="dissolve">
                                      <p:cBhvr>
                                        <p:cTn id="22" dur="500"/>
                                        <p:tgtEl>
                                          <p:spTgt spid="10445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4451">
                                            <p:txEl>
                                              <p:pRg st="2" end="2"/>
                                            </p:txEl>
                                          </p:spTgt>
                                        </p:tgtEl>
                                        <p:attrNameLst>
                                          <p:attrName>style.visibility</p:attrName>
                                        </p:attrNameLst>
                                      </p:cBhvr>
                                      <p:to>
                                        <p:strVal val="visible"/>
                                      </p:to>
                                    </p:set>
                                    <p:animEffect transition="in" filter="dissolve">
                                      <p:cBhvr>
                                        <p:cTn id="27" dur="500"/>
                                        <p:tgtEl>
                                          <p:spTgt spid="104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250825" y="476250"/>
            <a:ext cx="8642350" cy="6121400"/>
          </a:xfrm>
        </p:spPr>
        <p:txBody>
          <a:bodyPr/>
          <a:lstStyle/>
          <a:p>
            <a:pPr eaLnBrk="1" hangingPunct="1">
              <a:defRPr/>
            </a:pPr>
            <a:r>
              <a:rPr lang="ms-MY" sz="3600" smtClean="0"/>
              <a:t>Sumber karbohidrat adalah padi, jagung, gandum dan biji-bijian lainnya, sagu, ketela pohon, ketela rambat, dan kentang.</a:t>
            </a:r>
          </a:p>
          <a:p>
            <a:pPr eaLnBrk="1" hangingPunct="1">
              <a:defRPr/>
            </a:pPr>
            <a:endParaRPr lang="ms-MY" sz="3600" smtClean="0"/>
          </a:p>
          <a:p>
            <a:pPr eaLnBrk="1" hangingPunct="1">
              <a:defRPr/>
            </a:pPr>
            <a:r>
              <a:rPr lang="ms-MY" sz="3600" smtClean="0"/>
              <a:t>Kelebihan karbohidrat akan disimpan dalam bentuk lemak dalam perut, disekeliling ginjal, jantung dan dibawah kulit sehingga orang dapat menjadi gemuk.</a:t>
            </a:r>
            <a:endParaRPr lang="en-US" sz="36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dissolve">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19">
                                            <p:txEl>
                                              <p:pRg st="2" end="2"/>
                                            </p:txEl>
                                          </p:spTgt>
                                        </p:tgtEl>
                                        <p:attrNameLst>
                                          <p:attrName>style.visibility</p:attrName>
                                        </p:attrNameLst>
                                      </p:cBhvr>
                                      <p:to>
                                        <p:strVal val="visible"/>
                                      </p:to>
                                    </p:set>
                                    <p:animEffect transition="in" filter="dissolve">
                                      <p:cBhvr>
                                        <p:cTn id="12" dur="500"/>
                                        <p:tgtEl>
                                          <p:spTgt spid="86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323850" y="188913"/>
            <a:ext cx="8820150" cy="3959225"/>
          </a:xfrm>
        </p:spPr>
        <p:txBody>
          <a:bodyPr/>
          <a:lstStyle/>
          <a:p>
            <a:pPr eaLnBrk="1" hangingPunct="1">
              <a:lnSpc>
                <a:spcPct val="80000"/>
              </a:lnSpc>
              <a:defRPr/>
            </a:pPr>
            <a:r>
              <a:rPr lang="en-US" sz="2800" smtClean="0"/>
              <a:t>Di dalam empedal, makanan dihaluskan secara mekanik dengan bantuan kerikil yang masuk bersama makanan</a:t>
            </a:r>
          </a:p>
          <a:p>
            <a:pPr eaLnBrk="1" hangingPunct="1">
              <a:lnSpc>
                <a:spcPct val="80000"/>
              </a:lnSpc>
              <a:defRPr/>
            </a:pPr>
            <a:r>
              <a:rPr lang="en-US" sz="2800" smtClean="0"/>
              <a:t>Di dalam usus, makanan dicerna secara kimiawi.</a:t>
            </a:r>
          </a:p>
          <a:p>
            <a:pPr eaLnBrk="1" hangingPunct="1">
              <a:lnSpc>
                <a:spcPct val="80000"/>
              </a:lnSpc>
              <a:defRPr/>
            </a:pPr>
            <a:r>
              <a:rPr lang="en-US" sz="2800" smtClean="0"/>
              <a:t>Saluran pencernaan </a:t>
            </a:r>
            <a:r>
              <a:rPr lang="en-US" sz="2800" i="1" smtClean="0"/>
              <a:t>Planaria</a:t>
            </a:r>
            <a:r>
              <a:rPr lang="en-US" sz="2800" smtClean="0"/>
              <a:t> terdiri dari mulut, esofagus dan sistem gastrovaskuler.</a:t>
            </a:r>
          </a:p>
          <a:p>
            <a:pPr eaLnBrk="1" hangingPunct="1">
              <a:lnSpc>
                <a:spcPct val="80000"/>
              </a:lnSpc>
              <a:defRPr/>
            </a:pPr>
            <a:r>
              <a:rPr lang="en-US" sz="2800" smtClean="0"/>
              <a:t>Pada planaria, mulut terdapat pada tengah tubuh bagian ventral.</a:t>
            </a:r>
          </a:p>
          <a:p>
            <a:pPr eaLnBrk="1" hangingPunct="1">
              <a:lnSpc>
                <a:spcPct val="80000"/>
              </a:lnSpc>
              <a:defRPr/>
            </a:pPr>
            <a:r>
              <a:rPr lang="en-US" sz="2800" smtClean="0"/>
              <a:t>Sistem pencernaan planaria disebut sistem gastrovaskuler, yang berarti perut yang bercabang-cabang membentuk saluran-saluran.</a:t>
            </a:r>
          </a:p>
        </p:txBody>
      </p:sp>
      <p:grpSp>
        <p:nvGrpSpPr>
          <p:cNvPr id="2" name="Group 6"/>
          <p:cNvGrpSpPr>
            <a:grpSpLocks/>
          </p:cNvGrpSpPr>
          <p:nvPr/>
        </p:nvGrpSpPr>
        <p:grpSpPr bwMode="auto">
          <a:xfrm>
            <a:off x="3492500" y="3797300"/>
            <a:ext cx="5111750" cy="2984500"/>
            <a:chOff x="2200" y="2392"/>
            <a:chExt cx="3220" cy="1880"/>
          </a:xfrm>
        </p:grpSpPr>
        <p:pic>
          <p:nvPicPr>
            <p:cNvPr id="74756" name="Picture 4" descr="Imag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 y="2392"/>
              <a:ext cx="3220" cy="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Rectangle 5"/>
            <p:cNvSpPr>
              <a:spLocks noChangeArrowheads="1"/>
            </p:cNvSpPr>
            <p:nvPr/>
          </p:nvSpPr>
          <p:spPr bwMode="auto">
            <a:xfrm>
              <a:off x="2245" y="2432"/>
              <a:ext cx="628" cy="231"/>
            </a:xfrm>
            <a:prstGeom prst="rect">
              <a:avLst/>
            </a:prstGeom>
            <a:noFill/>
            <a:ln w="9525">
              <a:noFill/>
              <a:miter lim="800000"/>
              <a:headEnd/>
              <a:tailEnd/>
            </a:ln>
            <a:effectLst/>
          </p:spPr>
          <p:txBody>
            <a:bodyPr wrap="none">
              <a:spAutoFit/>
            </a:bodyPr>
            <a:lstStyle/>
            <a:p>
              <a:pPr>
                <a:defRPr/>
              </a:pPr>
              <a:r>
                <a:rPr lang="en-US" i="1">
                  <a:solidFill>
                    <a:srgbClr val="000000"/>
                  </a:solidFill>
                  <a:effectLst>
                    <a:outerShdw blurRad="38100" dist="38100" dir="2700000" algn="tl">
                      <a:srgbClr val="FFFFFF"/>
                    </a:outerShdw>
                  </a:effectLst>
                </a:rPr>
                <a:t>Planaria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dissolve">
                                      <p:cBhvr>
                                        <p:cTn id="7" dur="500"/>
                                        <p:tgtEl>
                                          <p:spTgt spid="10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dissolve">
                                      <p:cBhvr>
                                        <p:cTn id="12" dur="500"/>
                                        <p:tgtEl>
                                          <p:spTgt spid="105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Effect transition="in" filter="dissolve">
                                      <p:cBhvr>
                                        <p:cTn id="17" dur="500"/>
                                        <p:tgtEl>
                                          <p:spTgt spid="1054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5475">
                                            <p:txEl>
                                              <p:pRg st="3" end="3"/>
                                            </p:txEl>
                                          </p:spTgt>
                                        </p:tgtEl>
                                        <p:attrNameLst>
                                          <p:attrName>style.visibility</p:attrName>
                                        </p:attrNameLst>
                                      </p:cBhvr>
                                      <p:to>
                                        <p:strVal val="visible"/>
                                      </p:to>
                                    </p:set>
                                    <p:animEffect transition="in" filter="dissolve">
                                      <p:cBhvr>
                                        <p:cTn id="27" dur="500"/>
                                        <p:tgtEl>
                                          <p:spTgt spid="1054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5475">
                                            <p:txEl>
                                              <p:pRg st="4" end="4"/>
                                            </p:txEl>
                                          </p:spTgt>
                                        </p:tgtEl>
                                        <p:attrNameLst>
                                          <p:attrName>style.visibility</p:attrName>
                                        </p:attrNameLst>
                                      </p:cBhvr>
                                      <p:to>
                                        <p:strVal val="visible"/>
                                      </p:to>
                                    </p:set>
                                    <p:animEffect transition="in" filter="dissolve">
                                      <p:cBhvr>
                                        <p:cTn id="32" dur="500"/>
                                        <p:tgtEl>
                                          <p:spTgt spid="105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15888"/>
            <a:ext cx="8229600" cy="847725"/>
          </a:xfrm>
        </p:spPr>
        <p:txBody>
          <a:bodyPr/>
          <a:lstStyle/>
          <a:p>
            <a:pPr eaLnBrk="1" hangingPunct="1">
              <a:defRPr/>
            </a:pPr>
            <a:r>
              <a:rPr lang="en-US" smtClean="0"/>
              <a:t>Sistem Pencernaan Protozoa</a:t>
            </a:r>
          </a:p>
        </p:txBody>
      </p:sp>
      <p:sp>
        <p:nvSpPr>
          <p:cNvPr id="106499" name="Rectangle 3"/>
          <p:cNvSpPr>
            <a:spLocks noGrp="1" noChangeArrowheads="1"/>
          </p:cNvSpPr>
          <p:nvPr>
            <p:ph type="body" sz="half" idx="1"/>
          </p:nvPr>
        </p:nvSpPr>
        <p:spPr>
          <a:xfrm>
            <a:off x="0" y="3141663"/>
            <a:ext cx="5580063" cy="3716337"/>
          </a:xfrm>
        </p:spPr>
        <p:txBody>
          <a:bodyPr/>
          <a:lstStyle/>
          <a:p>
            <a:pPr eaLnBrk="1" hangingPunct="1">
              <a:lnSpc>
                <a:spcPct val="80000"/>
              </a:lnSpc>
              <a:defRPr/>
            </a:pPr>
            <a:r>
              <a:rPr lang="en-US" smtClean="0"/>
              <a:t>Di dalam vakuola ini makanan dicerna, sambil di edarkan ke seluruh tubuh</a:t>
            </a:r>
          </a:p>
          <a:p>
            <a:pPr eaLnBrk="1" hangingPunct="1">
              <a:lnSpc>
                <a:spcPct val="80000"/>
              </a:lnSpc>
              <a:defRPr/>
            </a:pPr>
            <a:r>
              <a:rPr lang="en-US" smtClean="0"/>
              <a:t>Sari-sari makanan diserap dan sisa-sisa makanan berbentuk padat dikeluarkan dari membran selnya</a:t>
            </a:r>
          </a:p>
          <a:p>
            <a:pPr eaLnBrk="1" hangingPunct="1">
              <a:lnSpc>
                <a:spcPct val="80000"/>
              </a:lnSpc>
              <a:defRPr/>
            </a:pPr>
            <a:r>
              <a:rPr lang="en-US" smtClean="0"/>
              <a:t>Sisa makanan berbentuk cair di keluarkan melalui vakuola berdenyut atau vakuola kontraktil.</a:t>
            </a:r>
          </a:p>
        </p:txBody>
      </p:sp>
      <p:sp>
        <p:nvSpPr>
          <p:cNvPr id="106503" name="Rectangle 7"/>
          <p:cNvSpPr>
            <a:spLocks noGrp="1" noChangeArrowheads="1"/>
          </p:cNvSpPr>
          <p:nvPr>
            <p:ph type="body" sz="half" idx="2"/>
          </p:nvPr>
        </p:nvSpPr>
        <p:spPr>
          <a:xfrm>
            <a:off x="0" y="1123950"/>
            <a:ext cx="8964613" cy="2089150"/>
          </a:xfrm>
        </p:spPr>
        <p:txBody>
          <a:bodyPr/>
          <a:lstStyle/>
          <a:p>
            <a:pPr eaLnBrk="1" hangingPunct="1">
              <a:lnSpc>
                <a:spcPct val="80000"/>
              </a:lnSpc>
              <a:defRPr/>
            </a:pPr>
            <a:r>
              <a:rPr lang="en-US" smtClean="0"/>
              <a:t>Proses pencernaan makanan pada hewan bersel satu berlangsung di dalam sel itu sendiri. </a:t>
            </a:r>
          </a:p>
          <a:p>
            <a:pPr eaLnBrk="1" hangingPunct="1">
              <a:lnSpc>
                <a:spcPct val="80000"/>
              </a:lnSpc>
              <a:defRPr/>
            </a:pPr>
            <a:r>
              <a:rPr lang="en-US" smtClean="0"/>
              <a:t>Contoh: </a:t>
            </a:r>
            <a:r>
              <a:rPr lang="en-US" i="1" smtClean="0"/>
              <a:t>Amoeba</a:t>
            </a:r>
            <a:endParaRPr lang="en-US" smtClean="0"/>
          </a:p>
          <a:p>
            <a:pPr eaLnBrk="1" hangingPunct="1">
              <a:lnSpc>
                <a:spcPct val="80000"/>
              </a:lnSpc>
              <a:defRPr/>
            </a:pPr>
            <a:r>
              <a:rPr lang="en-US" smtClean="0"/>
              <a:t>Makanan masuk ke dalam vakuola makanan melalui pelekukan ke dalam membran selnya.</a:t>
            </a:r>
          </a:p>
        </p:txBody>
      </p:sp>
      <p:grpSp>
        <p:nvGrpSpPr>
          <p:cNvPr id="2" name="Group 6"/>
          <p:cNvGrpSpPr>
            <a:grpSpLocks/>
          </p:cNvGrpSpPr>
          <p:nvPr/>
        </p:nvGrpSpPr>
        <p:grpSpPr bwMode="auto">
          <a:xfrm>
            <a:off x="5473700" y="3167063"/>
            <a:ext cx="3635375" cy="3646487"/>
            <a:chOff x="3027" y="2023"/>
            <a:chExt cx="2733" cy="2297"/>
          </a:xfrm>
        </p:grpSpPr>
        <p:pic>
          <p:nvPicPr>
            <p:cNvPr id="75782" name="Picture 4" descr="amoe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 y="2023"/>
              <a:ext cx="2733" cy="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Rectangle 5"/>
            <p:cNvSpPr>
              <a:spLocks noChangeArrowheads="1"/>
            </p:cNvSpPr>
            <p:nvPr/>
          </p:nvSpPr>
          <p:spPr bwMode="auto">
            <a:xfrm>
              <a:off x="3060" y="2024"/>
              <a:ext cx="721" cy="231"/>
            </a:xfrm>
            <a:prstGeom prst="rect">
              <a:avLst/>
            </a:prstGeom>
            <a:noFill/>
            <a:ln w="9525">
              <a:noFill/>
              <a:miter lim="800000"/>
              <a:headEnd/>
              <a:tailEnd/>
            </a:ln>
            <a:effectLst/>
          </p:spPr>
          <p:txBody>
            <a:bodyPr wrap="none">
              <a:spAutoFit/>
            </a:bodyPr>
            <a:lstStyle/>
            <a:p>
              <a:pPr>
                <a:defRPr/>
              </a:pPr>
              <a:r>
                <a:rPr lang="en-US" b="1" i="1">
                  <a:solidFill>
                    <a:srgbClr val="000000"/>
                  </a:solidFill>
                  <a:effectLst>
                    <a:outerShdw blurRad="38100" dist="38100" dir="2700000" algn="tl">
                      <a:srgbClr val="FFFFFF"/>
                    </a:outerShdw>
                  </a:effectLst>
                </a:rPr>
                <a:t>Amoeba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dissolve">
                                      <p:cBhvr>
                                        <p:cTn id="7" dur="500"/>
                                        <p:tgtEl>
                                          <p:spTgt spid="106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503">
                                            <p:txEl>
                                              <p:pRg st="0" end="0"/>
                                            </p:txEl>
                                          </p:spTgt>
                                        </p:tgtEl>
                                        <p:attrNameLst>
                                          <p:attrName>style.visibility</p:attrName>
                                        </p:attrNameLst>
                                      </p:cBhvr>
                                      <p:to>
                                        <p:strVal val="visible"/>
                                      </p:to>
                                    </p:set>
                                    <p:animEffect transition="in" filter="dissolve">
                                      <p:cBhvr>
                                        <p:cTn id="12" dur="500"/>
                                        <p:tgtEl>
                                          <p:spTgt spid="1065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6503">
                                            <p:txEl>
                                              <p:pRg st="1" end="1"/>
                                            </p:txEl>
                                          </p:spTgt>
                                        </p:tgtEl>
                                        <p:attrNameLst>
                                          <p:attrName>style.visibility</p:attrName>
                                        </p:attrNameLst>
                                      </p:cBhvr>
                                      <p:to>
                                        <p:strVal val="visible"/>
                                      </p:to>
                                    </p:set>
                                    <p:animEffect transition="in" filter="dissolve">
                                      <p:cBhvr>
                                        <p:cTn id="17" dur="500"/>
                                        <p:tgtEl>
                                          <p:spTgt spid="1065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6503">
                                            <p:txEl>
                                              <p:pRg st="2" end="2"/>
                                            </p:txEl>
                                          </p:spTgt>
                                        </p:tgtEl>
                                        <p:attrNameLst>
                                          <p:attrName>style.visibility</p:attrName>
                                        </p:attrNameLst>
                                      </p:cBhvr>
                                      <p:to>
                                        <p:strVal val="visible"/>
                                      </p:to>
                                    </p:set>
                                    <p:animEffect transition="in" filter="dissolve">
                                      <p:cBhvr>
                                        <p:cTn id="27" dur="500"/>
                                        <p:tgtEl>
                                          <p:spTgt spid="10650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6499">
                                            <p:txEl>
                                              <p:pRg st="0" end="0"/>
                                            </p:txEl>
                                          </p:spTgt>
                                        </p:tgtEl>
                                        <p:attrNameLst>
                                          <p:attrName>style.visibility</p:attrName>
                                        </p:attrNameLst>
                                      </p:cBhvr>
                                      <p:to>
                                        <p:strVal val="visible"/>
                                      </p:to>
                                    </p:set>
                                    <p:animEffect transition="in" filter="dissolve">
                                      <p:cBhvr>
                                        <p:cTn id="32" dur="500"/>
                                        <p:tgtEl>
                                          <p:spTgt spid="10649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6499">
                                            <p:txEl>
                                              <p:pRg st="1" end="1"/>
                                            </p:txEl>
                                          </p:spTgt>
                                        </p:tgtEl>
                                        <p:attrNameLst>
                                          <p:attrName>style.visibility</p:attrName>
                                        </p:attrNameLst>
                                      </p:cBhvr>
                                      <p:to>
                                        <p:strVal val="visible"/>
                                      </p:to>
                                    </p:set>
                                    <p:animEffect transition="in" filter="dissolve">
                                      <p:cBhvr>
                                        <p:cTn id="37" dur="500"/>
                                        <p:tgtEl>
                                          <p:spTgt spid="106499">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6499">
                                            <p:txEl>
                                              <p:pRg st="2" end="2"/>
                                            </p:txEl>
                                          </p:spTgt>
                                        </p:tgtEl>
                                        <p:attrNameLst>
                                          <p:attrName>style.visibility</p:attrName>
                                        </p:attrNameLst>
                                      </p:cBhvr>
                                      <p:to>
                                        <p:strVal val="visible"/>
                                      </p:to>
                                    </p:set>
                                    <p:animEffect transition="in" filter="dissolve">
                                      <p:cBhvr>
                                        <p:cTn id="42" dur="500"/>
                                        <p:tgtEl>
                                          <p:spTgt spid="106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build="p"/>
      <p:bldP spid="10650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ctrTitle"/>
          </p:nvPr>
        </p:nvSpPr>
        <p:spPr>
          <a:xfrm>
            <a:off x="684213" y="2349500"/>
            <a:ext cx="7772400" cy="1736725"/>
          </a:xfrm>
        </p:spPr>
        <p:txBody>
          <a:bodyPr/>
          <a:lstStyle/>
          <a:p>
            <a:pPr eaLnBrk="1" hangingPunct="1">
              <a:defRPr/>
            </a:pPr>
            <a:r>
              <a:rPr lang="en-US" smtClean="0"/>
              <a:t>TERIMA KASIH</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diamond(in)">
                                      <p:cBhvr>
                                        <p:cTn id="7" dur="20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457200" y="0"/>
            <a:ext cx="8229600" cy="765175"/>
          </a:xfrm>
        </p:spPr>
        <p:txBody>
          <a:bodyPr/>
          <a:lstStyle/>
          <a:p>
            <a:pPr eaLnBrk="1" hangingPunct="1">
              <a:defRPr/>
            </a:pPr>
            <a:r>
              <a:rPr lang="en-US" smtClean="0"/>
              <a:t>Macam-macam Karbohidrat</a:t>
            </a:r>
          </a:p>
        </p:txBody>
      </p:sp>
      <p:graphicFrame>
        <p:nvGraphicFramePr>
          <p:cNvPr id="79946" name="Group 74"/>
          <p:cNvGraphicFramePr>
            <a:graphicFrameLocks noGrp="1"/>
          </p:cNvGraphicFramePr>
          <p:nvPr>
            <p:ph idx="1"/>
          </p:nvPr>
        </p:nvGraphicFramePr>
        <p:xfrm>
          <a:off x="77788" y="836613"/>
          <a:ext cx="9004300" cy="5761037"/>
        </p:xfrm>
        <a:graphic>
          <a:graphicData uri="http://schemas.openxmlformats.org/drawingml/2006/table">
            <a:tbl>
              <a:tblPr/>
              <a:tblGrid>
                <a:gridCol w="1973262"/>
                <a:gridCol w="1296988"/>
                <a:gridCol w="3816350"/>
                <a:gridCol w="1917700"/>
              </a:tblGrid>
              <a:tr h="1228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Macam Karbohidrat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Jumlah gugus gula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Contoh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Sifat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3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Monosakarida (C</a:t>
                      </a:r>
                      <a:r>
                        <a:rPr kumimoji="0" lang="en-US" sz="23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rPr>
                        <a:t>6</a:t>
                      </a: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H</a:t>
                      </a:r>
                      <a:r>
                        <a:rPr kumimoji="0" lang="en-US" sz="23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rPr>
                        <a:t>12</a:t>
                      </a: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O</a:t>
                      </a:r>
                      <a:r>
                        <a:rPr kumimoji="0" lang="en-US" sz="23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rPr>
                        <a:t>6</a:t>
                      </a: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satu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Heksosa, glukosa, galaktosa, ribosa (penyusun RNA), deoksiribosa (penyusun DNA)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Rasa manis, mudah larut dalam air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7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Disakarida (C</a:t>
                      </a:r>
                      <a:r>
                        <a:rPr kumimoji="0" lang="en-US" sz="23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rPr>
                        <a:t>12</a:t>
                      </a: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H</a:t>
                      </a:r>
                      <a:r>
                        <a:rPr kumimoji="0" lang="en-US" sz="23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rPr>
                        <a:t>12</a:t>
                      </a: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O</a:t>
                      </a:r>
                      <a:r>
                        <a:rPr kumimoji="0" lang="en-US" sz="23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rPr>
                        <a:t>11</a:t>
                      </a: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dua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Laktosa (glukosa + galaktosa), Sukrosa (glukosa + fuktosa), maltosa (glukosa + glukosa)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Rasa manis, mudah larut dalam air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1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Polisakarida (C</a:t>
                      </a:r>
                      <a:r>
                        <a:rPr kumimoji="0" lang="en-US" sz="23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rPr>
                        <a:t>6</a:t>
                      </a: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H</a:t>
                      </a:r>
                      <a:r>
                        <a:rPr kumimoji="0" lang="en-US" sz="23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rPr>
                        <a:t>10</a:t>
                      </a: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O</a:t>
                      </a:r>
                      <a:r>
                        <a:rPr kumimoji="0" lang="en-US" sz="23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rPr>
                        <a:t>5</a:t>
                      </a: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Lebih dari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Amilum, glikogen (gula otot), selulosa, pektin, lignin, kitin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Umumnya tidak berasa atau berasa pahit, sukar larut dalam air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dissolve">
                                      <p:cBhvr>
                                        <p:cTn id="7" dur="500"/>
                                        <p:tgtEl>
                                          <p:spTgt spid="79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9946"/>
                                        </p:tgtEl>
                                        <p:attrNameLst>
                                          <p:attrName>style.visibility</p:attrName>
                                        </p:attrNameLst>
                                      </p:cBhvr>
                                      <p:to>
                                        <p:strVal val="visible"/>
                                      </p:to>
                                    </p:set>
                                    <p:animEffect transition="in" filter="checkerboard(across)">
                                      <p:cBhvr>
                                        <p:cTn id="12" dur="500"/>
                                        <p:tgtEl>
                                          <p:spTgt spid="7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0" y="1052513"/>
            <a:ext cx="9021763" cy="5805487"/>
          </a:xfrm>
        </p:spPr>
        <p:txBody>
          <a:bodyPr/>
          <a:lstStyle/>
          <a:p>
            <a:pPr eaLnBrk="1" hangingPunct="1">
              <a:defRPr/>
            </a:pPr>
            <a:r>
              <a:rPr lang="ms-MY" sz="2800" smtClean="0"/>
              <a:t>Sumber energi utama. Pada proses respirasi, 1  gram glukosa menghasilkan 4,1 kalori.</a:t>
            </a:r>
          </a:p>
          <a:p>
            <a:pPr eaLnBrk="1" hangingPunct="1">
              <a:defRPr/>
            </a:pPr>
            <a:r>
              <a:rPr lang="ms-MY" sz="2800" smtClean="0"/>
              <a:t>Merupakan bahan pembentuk senyawa kimia lain, misalnya asam lemak sebagai penyusun lemak dan asam amino sebagai penyusun protein.</a:t>
            </a:r>
          </a:p>
          <a:p>
            <a:pPr eaLnBrk="1" hangingPunct="1">
              <a:defRPr/>
            </a:pPr>
            <a:r>
              <a:rPr lang="ms-MY" sz="2800" smtClean="0"/>
              <a:t>Merupakan komponen penyusun gen dalam inti sel yang amat penting dalam pewarisan sifat. Gen terdiri dari asam deoksiribonukleat (DNA) dan asam ribonukleat (RNA) yang merupakan karbohidrat beratom C lima.</a:t>
            </a:r>
          </a:p>
          <a:p>
            <a:pPr eaLnBrk="1" hangingPunct="1">
              <a:defRPr/>
            </a:pPr>
            <a:r>
              <a:rPr lang="ms-MY" sz="2800" smtClean="0"/>
              <a:t>Membantu proses buang air besar. Selulosa merupakan polisakarida berserat yang sulit dicerna, tetapi dalam sisa pencernaan dapat mencegah konstipasi (sembelit).</a:t>
            </a:r>
            <a:endParaRPr lang="en-US" sz="2800" smtClean="0"/>
          </a:p>
        </p:txBody>
      </p:sp>
      <p:sp>
        <p:nvSpPr>
          <p:cNvPr id="78852" name="Rectangle 4"/>
          <p:cNvSpPr>
            <a:spLocks noGrp="1" noChangeArrowheads="1"/>
          </p:cNvSpPr>
          <p:nvPr>
            <p:ph type="title"/>
          </p:nvPr>
        </p:nvSpPr>
        <p:spPr>
          <a:xfrm>
            <a:off x="179388" y="260350"/>
            <a:ext cx="8507412" cy="647700"/>
          </a:xfrm>
        </p:spPr>
        <p:txBody>
          <a:bodyPr/>
          <a:lstStyle/>
          <a:p>
            <a:pPr algn="l" eaLnBrk="1" hangingPunct="1">
              <a:defRPr/>
            </a:pPr>
            <a:r>
              <a:rPr lang="en-US" sz="4000" smtClean="0"/>
              <a:t>Fungsi Karbohidrat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dissolve">
                                      <p:cBhvr>
                                        <p:cTn id="7" dur="500"/>
                                        <p:tgtEl>
                                          <p:spTgt spid="78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Effect transition="in" filter="dissolve">
                                      <p:cBhvr>
                                        <p:cTn id="12" dur="500"/>
                                        <p:tgtEl>
                                          <p:spTgt spid="788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851">
                                            <p:txEl>
                                              <p:pRg st="1" end="1"/>
                                            </p:txEl>
                                          </p:spTgt>
                                        </p:tgtEl>
                                        <p:attrNameLst>
                                          <p:attrName>style.visibility</p:attrName>
                                        </p:attrNameLst>
                                      </p:cBhvr>
                                      <p:to>
                                        <p:strVal val="visible"/>
                                      </p:to>
                                    </p:set>
                                    <p:animEffect transition="in" filter="dissolve">
                                      <p:cBhvr>
                                        <p:cTn id="17" dur="500"/>
                                        <p:tgtEl>
                                          <p:spTgt spid="788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8851">
                                            <p:txEl>
                                              <p:pRg st="2" end="2"/>
                                            </p:txEl>
                                          </p:spTgt>
                                        </p:tgtEl>
                                        <p:attrNameLst>
                                          <p:attrName>style.visibility</p:attrName>
                                        </p:attrNameLst>
                                      </p:cBhvr>
                                      <p:to>
                                        <p:strVal val="visible"/>
                                      </p:to>
                                    </p:set>
                                    <p:animEffect transition="in" filter="dissolve">
                                      <p:cBhvr>
                                        <p:cTn id="22" dur="500"/>
                                        <p:tgtEl>
                                          <p:spTgt spid="788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8851">
                                            <p:txEl>
                                              <p:pRg st="3" end="3"/>
                                            </p:txEl>
                                          </p:spTgt>
                                        </p:tgtEl>
                                        <p:attrNameLst>
                                          <p:attrName>style.visibility</p:attrName>
                                        </p:attrNameLst>
                                      </p:cBhvr>
                                      <p:to>
                                        <p:strVal val="visible"/>
                                      </p:to>
                                    </p:set>
                                    <p:animEffect transition="in" filter="dissolve">
                                      <p:cBhvr>
                                        <p:cTn id="27" dur="50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P spid="78852" grpId="0"/>
    </p:bld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473</TotalTime>
  <Words>3806</Words>
  <Application>Microsoft Office PowerPoint</Application>
  <PresentationFormat>On-screen Show (4:3)</PresentationFormat>
  <Paragraphs>403</Paragraphs>
  <Slides>72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72</vt:i4>
      </vt:variant>
    </vt:vector>
  </HeadingPairs>
  <TitlesOfParts>
    <vt:vector size="80" baseType="lpstr">
      <vt:lpstr>Times New Roman</vt:lpstr>
      <vt:lpstr>Arial</vt:lpstr>
      <vt:lpstr>Wingdings</vt:lpstr>
      <vt:lpstr>Calibri</vt:lpstr>
      <vt:lpstr>Comic Sans MS</vt:lpstr>
      <vt:lpstr>Symbol</vt:lpstr>
      <vt:lpstr>Maple</vt:lpstr>
      <vt:lpstr>Default Design</vt:lpstr>
      <vt:lpstr>SISTEM PENCERNAAN MAKANAN by HAMDANI, M. Si</vt:lpstr>
      <vt:lpstr>MAKANAN DAN SISTEM PENCERNAAN MAKANAN </vt:lpstr>
      <vt:lpstr>MAKANAN </vt:lpstr>
      <vt:lpstr>PowerPoint Presentation</vt:lpstr>
      <vt:lpstr>Karbohidrat </vt:lpstr>
      <vt:lpstr>PowerPoint Presentation</vt:lpstr>
      <vt:lpstr>PowerPoint Presentation</vt:lpstr>
      <vt:lpstr>Macam-macam Karbohidrat</vt:lpstr>
      <vt:lpstr>Fungsi Karbohidrat</vt:lpstr>
      <vt:lpstr>Metabolisme Karbohidrat</vt:lpstr>
      <vt:lpstr>PowerPoint Presentation</vt:lpstr>
      <vt:lpstr>PowerPoint Presentation</vt:lpstr>
      <vt:lpstr>PowerPoint Presentation</vt:lpstr>
      <vt:lpstr>PowerPoint Presentation</vt:lpstr>
      <vt:lpstr>Lemak </vt:lpstr>
      <vt:lpstr>PowerPoint Presentation</vt:lpstr>
      <vt:lpstr>PowerPoint Presentation</vt:lpstr>
      <vt:lpstr>Protein </vt:lpstr>
      <vt:lpstr>PowerPoint Presentation</vt:lpstr>
      <vt:lpstr>PowerPoint Presentation</vt:lpstr>
      <vt:lpstr>PowerPoint Presentation</vt:lpstr>
      <vt:lpstr>Mineral </vt:lpstr>
      <vt:lpstr>PowerPoint Presentation</vt:lpstr>
      <vt:lpstr>Vitamin</vt:lpstr>
      <vt:lpstr>Air</vt:lpstr>
      <vt:lpstr>Pewarna Makanan</vt:lpstr>
      <vt:lpstr>Penyedap Makanan</vt:lpstr>
      <vt:lpstr>Kebutuhan Energi </vt:lpstr>
      <vt:lpstr>Uji Kualitas Makanan </vt:lpstr>
      <vt:lpstr>MAKANAN YANG SEIMBANG </vt:lpstr>
      <vt:lpstr>PowerPoint Presentation</vt:lpstr>
      <vt:lpstr>MENYUSUN MENU MAKANAN </vt:lpstr>
      <vt:lpstr>PENYAKIT DEFISIENSI AKIBAT MAKANAN TIDAK SEIMBANG </vt:lpstr>
      <vt:lpstr>PowerPoint Presentation</vt:lpstr>
      <vt:lpstr>Sistem Pencernaan pada Manusia</vt:lpstr>
      <vt:lpstr>PowerPoint Presentation</vt:lpstr>
      <vt:lpstr>PowerPoint Presentation</vt:lpstr>
      <vt:lpstr>PowerPoint Presentation</vt:lpstr>
      <vt:lpstr>Mulut</vt:lpstr>
      <vt:lpstr>PowerPoint Presentation</vt:lpstr>
      <vt:lpstr>PowerPoint Presentation</vt:lpstr>
      <vt:lpstr>Kelenjar Ludah </vt:lpstr>
      <vt:lpstr>Kerongkongan (esofagus) </vt:lpstr>
      <vt:lpstr>Lambung (ventrikulus) </vt:lpstr>
      <vt:lpstr>PowerPoint Presentation</vt:lpstr>
      <vt:lpstr>PowerPoint Presentation</vt:lpstr>
      <vt:lpstr>Usus halus </vt:lpstr>
      <vt:lpstr>PowerPoint Presentation</vt:lpstr>
      <vt:lpstr>PowerPoint Presentation</vt:lpstr>
      <vt:lpstr>PowerPoint Presentation</vt:lpstr>
      <vt:lpstr>Usus Besar (Kolon), Rektum, dan Anus </vt:lpstr>
      <vt:lpstr>PowerPoint Presentation</vt:lpstr>
      <vt:lpstr>PowerPoint Presentation</vt:lpstr>
      <vt:lpstr>PowerPoint Presentation</vt:lpstr>
      <vt:lpstr>KELAINAN PADA SISTEM PENCERNAAN MANUSIA </vt:lpstr>
      <vt:lpstr>PowerPoint Presentation</vt:lpstr>
      <vt:lpstr>SISTEM PENCERNAAN HEWAN</vt:lpstr>
      <vt:lpstr>Sistem Pencernaan Hewan Pemamah Biak</vt:lpstr>
      <vt:lpstr>PowerPoint Presentation</vt:lpstr>
      <vt:lpstr>Sistem Pencernaan Burung</vt:lpstr>
      <vt:lpstr>PowerPoint Presentation</vt:lpstr>
      <vt:lpstr>Sistem Pencernaan Reptil</vt:lpstr>
      <vt:lpstr>Sistem Pencernaan Amfibi</vt:lpstr>
      <vt:lpstr>Sistem Pencernaan Ikan</vt:lpstr>
      <vt:lpstr>PowerPoint Presentation</vt:lpstr>
      <vt:lpstr>Sistem Pencernaan Serangga</vt:lpstr>
      <vt:lpstr>PowerPoint Presentation</vt:lpstr>
      <vt:lpstr>PowerPoint Presentation</vt:lpstr>
      <vt:lpstr>Sistem Pencernaan Cacing</vt:lpstr>
      <vt:lpstr>PowerPoint Presentation</vt:lpstr>
      <vt:lpstr>Sistem Pencernaan Protozoa</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PENCERNAAN MANUSIA</dc:title>
  <dc:creator>Administrator</dc:creator>
  <cp:lastModifiedBy>Asus</cp:lastModifiedBy>
  <cp:revision>27</cp:revision>
  <dcterms:created xsi:type="dcterms:W3CDTF">2008-12-16T05:28:58Z</dcterms:created>
  <dcterms:modified xsi:type="dcterms:W3CDTF">2021-01-06T02:03:02Z</dcterms:modified>
</cp:coreProperties>
</file>