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5" r:id="rId14"/>
    <p:sldId id="281" r:id="rId15"/>
    <p:sldId id="283" r:id="rId16"/>
    <p:sldId id="270" r:id="rId17"/>
    <p:sldId id="272" r:id="rId18"/>
    <p:sldId id="273" r:id="rId19"/>
    <p:sldId id="286" r:id="rId20"/>
    <p:sldId id="274" r:id="rId21"/>
    <p:sldId id="275" r:id="rId22"/>
    <p:sldId id="276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481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1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E79F6-1369-4444-B158-EE7D35589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7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47FBE-CF31-4B5D-9FA6-3B105ADA7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83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CDAD6-6D8C-4652-9D9C-23A73EE1D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5440-F90A-4130-A3A2-CE4DF2E5C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7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326DC-CD50-4E19-939B-3C8831600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2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B0680-2FA2-4FBC-9D7E-0709A46F4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7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9F781-EE59-4785-81ED-AF51FEBA9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3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27E50-82C4-4719-99A0-C54EDECA5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0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F4EFC-E3AF-4641-9FF9-18857ADBC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2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2F1BF-3B34-4D1E-87E6-D375DE7EB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2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3ADE6-AE4B-4DBD-BD36-C96850311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6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377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78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378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8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379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3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3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37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379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379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F48476E-62F9-4825-B9F0-988CFF0A4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4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2971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8000" dirty="0" smtClean="0"/>
              <a:t>MUTASI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4876800"/>
            <a:ext cx="50292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/>
              <a:t>Oleh</a:t>
            </a:r>
            <a:endParaRPr lang="en-US" sz="3600" dirty="0" smtClean="0"/>
          </a:p>
          <a:p>
            <a:pPr eaLnBrk="1" hangingPunct="1">
              <a:defRPr/>
            </a:pPr>
            <a:r>
              <a:rPr lang="en-US" sz="3600" dirty="0" smtClean="0"/>
              <a:t>HAMDANI, M. 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3. Sindroma tersier (mozaik)</a:t>
            </a:r>
          </a:p>
          <a:p>
            <a:pPr eaLnBrk="1" hangingPunct="1">
              <a:defRPr/>
            </a:pPr>
            <a:r>
              <a:rPr lang="en-US" smtClean="0"/>
              <a:t>Ditemukan jumlah kromosomnya 46 atau 47</a:t>
            </a:r>
          </a:p>
          <a:p>
            <a:pPr eaLnBrk="1" hangingPunct="1">
              <a:defRPr/>
            </a:pPr>
            <a:r>
              <a:rPr lang="en-US" smtClean="0"/>
              <a:t>Penyebabnya belum jelas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Kelainan kromosom gonosom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1. Sindroma Turner  45 XO, wanita .Has Webb neck tinggi badan 120 cm untuk orang dewasa steril terjadi karena non dysjunction  gamet ibu</a:t>
            </a:r>
          </a:p>
          <a:p>
            <a:pPr eaLnBrk="1" hangingPunct="1">
              <a:defRPr/>
            </a:pPr>
            <a:r>
              <a:rPr lang="en-US" smtClean="0"/>
              <a:t>2. Sindroma Kline felter 47 XXY  fenotip pria steril karena azoospermia Akibat non dysjunction gamet ibu atau  ayah </a:t>
            </a:r>
          </a:p>
          <a:p>
            <a:pPr eaLnBrk="1" hangingPunct="1">
              <a:defRPr/>
            </a:pPr>
            <a:r>
              <a:rPr lang="en-US" smtClean="0"/>
              <a:t>3. Sindroma triple X  . 47 XXX wanita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4. Sindroma Diplo Y  . 47 XYY    pria sikap a sosial atau anti sosial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Kelainan struktur kromosom 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1. Delesi .Lengan kromosomnya hilang sebagian,mis Sindroma Cri-Du-Chat , 46 XX/XY -5p</a:t>
            </a:r>
          </a:p>
          <a:p>
            <a:pPr eaLnBrk="1" hangingPunct="1">
              <a:defRPr/>
            </a:pPr>
            <a:r>
              <a:rPr lang="en-US" sz="2800" smtClean="0"/>
              <a:t>2. Duplikasi . Lengan kromosomnya bertambah panjang</a:t>
            </a:r>
          </a:p>
          <a:p>
            <a:pPr eaLnBrk="1" hangingPunct="1">
              <a:defRPr/>
            </a:pPr>
            <a:r>
              <a:rPr lang="en-US" sz="2800" smtClean="0"/>
              <a:t>3. Inversi. Terjadi pindah tempat dari susunan gen dalam kromosom </a:t>
            </a:r>
          </a:p>
          <a:p>
            <a:pPr eaLnBrk="1" hangingPunct="1">
              <a:defRPr/>
            </a:pPr>
            <a:r>
              <a:rPr lang="en-US" sz="2800" smtClean="0"/>
              <a:t>4. Translokasi . Sebagian kromosom pindah tempat ke kromosom lainnya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	 46 XX/XY t(21 -14/15)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Mekanisme perubahan kromosom 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1.</a:t>
            </a:r>
            <a:r>
              <a:rPr lang="en-US" smtClean="0">
                <a:solidFill>
                  <a:srgbClr val="FF0000"/>
                </a:solidFill>
              </a:rPr>
              <a:t> Patahnya</a:t>
            </a:r>
            <a:r>
              <a:rPr lang="en-US" smtClean="0"/>
              <a:t> sebagian kromosom , mengakibatkan hilang/ bertambahnya informasi genetik </a:t>
            </a:r>
          </a:p>
          <a:p>
            <a:pPr eaLnBrk="1" hangingPunct="1">
              <a:defRPr/>
            </a:pPr>
            <a:r>
              <a:rPr lang="en-US" smtClean="0"/>
              <a:t>a. </a:t>
            </a:r>
            <a:r>
              <a:rPr lang="en-US" smtClean="0">
                <a:solidFill>
                  <a:srgbClr val="FFFF00"/>
                </a:solidFill>
              </a:rPr>
              <a:t>Delesi , hilangnya serangkaian DNA 	atau  kromosom</a:t>
            </a:r>
          </a:p>
          <a:p>
            <a:pPr eaLnBrk="1" hangingPunct="1">
              <a:defRPr/>
            </a:pPr>
            <a:r>
              <a:rPr lang="en-US" smtClean="0"/>
              <a:t>b. </a:t>
            </a:r>
            <a:r>
              <a:rPr lang="en-US" smtClean="0">
                <a:solidFill>
                  <a:srgbClr val="00FF00"/>
                </a:solidFill>
              </a:rPr>
              <a:t>Duplikasi, berlebihnya kopi dari DNA/ 	kromosom yang sama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2. </a:t>
            </a:r>
            <a:r>
              <a:rPr lang="en-US" sz="2800" smtClean="0">
                <a:solidFill>
                  <a:srgbClr val="FFFF00"/>
                </a:solidFill>
              </a:rPr>
              <a:t>Patahnya sebuah kromosom sering diikuti 	oleh 	berubahnya susunannya</a:t>
            </a:r>
            <a:r>
              <a:rPr lang="en-US" sz="28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a. </a:t>
            </a:r>
            <a:r>
              <a:rPr lang="en-US" sz="2800" smtClean="0">
                <a:solidFill>
                  <a:srgbClr val="00FF00"/>
                </a:solidFill>
              </a:rPr>
              <a:t>Inversi </a:t>
            </a:r>
            <a:r>
              <a:rPr lang="en-US" sz="2800" smtClean="0"/>
              <a:t>, melekatnya rangkaian DNA dengan 	orientasi terbalik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b. </a:t>
            </a:r>
            <a:r>
              <a:rPr lang="en-US" sz="2800" smtClean="0">
                <a:solidFill>
                  <a:srgbClr val="FFFF00"/>
                </a:solidFill>
              </a:rPr>
              <a:t>Translokasi,</a:t>
            </a:r>
            <a:r>
              <a:rPr lang="en-US" sz="2800" smtClean="0"/>
              <a:t> Mengabungkan DNA dari 	kromosom yang berbeda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c.</a:t>
            </a:r>
            <a:r>
              <a:rPr lang="en-US" sz="2800" smtClean="0">
                <a:solidFill>
                  <a:srgbClr val="FFFF00"/>
                </a:solidFill>
              </a:rPr>
              <a:t> Amplifikasi</a:t>
            </a:r>
            <a:r>
              <a:rPr lang="en-US" sz="2800" smtClean="0"/>
              <a:t> , terbentuknya banyak kopi DNA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d. </a:t>
            </a:r>
            <a:r>
              <a:rPr lang="en-US" sz="2800" smtClean="0">
                <a:solidFill>
                  <a:srgbClr val="FFFF00"/>
                </a:solidFill>
              </a:rPr>
              <a:t>Efek posisi</a:t>
            </a:r>
            <a:r>
              <a:rPr lang="en-US" sz="2800" smtClean="0"/>
              <a:t>, Ketika kromosom disusun kembsli 	ekspresi gen dekat patahan akan 	dipengaruhi 	oleh rangkaian tetangga yang 	baru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Pewarisan genetik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Berdasarkan letak kromosomnya dibedakan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1.Pewarisan   secara autosomal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	 Dominan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	 resesif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2. Pewarisan secara terangkai seks (Sex  	linked) Pewarisan terangkai X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		Dominan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		 Resesif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	Pewarisan terangkai Y resesif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2663" y="260350"/>
            <a:ext cx="7772400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CCFF33"/>
                </a:solidFill>
              </a:rPr>
              <a:t>Penyakit Yang Diwariskan Secara Autosomal Dominan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628775"/>
            <a:ext cx="7643812" cy="1952625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2800" smtClean="0"/>
              <a:t>  1. Polidaktili   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  2. Kemampuan mengecap Phenil Thio Carbamad (PTC)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  3. Dentinogenesis 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  4. Retinal aplasia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  5. Katarak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  6. Rambut hitam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0875" y="188913"/>
            <a:ext cx="7772400" cy="19446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CCFF33"/>
                </a:solidFill>
              </a:rPr>
              <a:t>Penyakit Yang Diwariskan Secara Gen Autosomal Resesif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924175"/>
            <a:ext cx="9172575" cy="17526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2800" smtClean="0"/>
              <a:t>1. Mata biru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2. Cystic fibrosis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3. Anemia sel sabit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4. Talasemia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5. Albinisme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09800"/>
            <a:ext cx="7546975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RANGKAI KELAMIN</a:t>
            </a:r>
            <a:br>
              <a:rPr lang="en-US" dirty="0" smtClean="0"/>
            </a:br>
            <a:r>
              <a:rPr lang="en-US" dirty="0" smtClean="0"/>
              <a:t>(SEX LINKED)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endParaRPr lang="en-US" dirty="0" smtClean="0"/>
          </a:p>
          <a:p>
            <a:pPr algn="ctr" eaLnBrk="1" hangingPunct="1">
              <a:defRPr/>
            </a:pPr>
            <a:endParaRPr lang="en-US" dirty="0" smtClean="0"/>
          </a:p>
          <a:p>
            <a:pPr algn="ctr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MUTASI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Perubahan yang terjadi pada susunan biokimia gen (DNA) atau kromosom </a:t>
            </a:r>
          </a:p>
          <a:p>
            <a:pPr eaLnBrk="1" hangingPunct="1">
              <a:defRPr/>
            </a:pPr>
            <a:r>
              <a:rPr lang="en-US" sz="2800" smtClean="0"/>
              <a:t>Mutasi somatis</a:t>
            </a:r>
          </a:p>
          <a:p>
            <a:pPr eaLnBrk="1" hangingPunct="1">
              <a:defRPr/>
            </a:pPr>
            <a:r>
              <a:rPr lang="en-US" sz="2800" smtClean="0"/>
              <a:t>Mutasi germinal</a:t>
            </a:r>
          </a:p>
          <a:p>
            <a:pPr eaLnBrk="1" hangingPunct="1">
              <a:defRPr/>
            </a:pPr>
            <a:r>
              <a:rPr lang="en-US" sz="2800" smtClean="0"/>
              <a:t>Mutasi gen = point mutation = mutasi noktah</a:t>
            </a:r>
          </a:p>
          <a:p>
            <a:pPr eaLnBrk="1" hangingPunct="1">
              <a:defRPr/>
            </a:pPr>
            <a:r>
              <a:rPr lang="en-US" sz="2800" smtClean="0"/>
              <a:t>Mutasi kromosom = cross mutation = Aberasi</a:t>
            </a:r>
          </a:p>
          <a:p>
            <a:pPr eaLnBrk="1" hangingPunct="1"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Skema kromosom gonosom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Non homolog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Homolog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                      X      Y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5257800" y="3276600"/>
            <a:ext cx="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6324600" y="3429000"/>
            <a:ext cx="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4572000" y="2133600"/>
            <a:ext cx="649288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V="1">
            <a:off x="6324600" y="2286000"/>
            <a:ext cx="609600" cy="118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4038600" y="2590800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V="1">
            <a:off x="3124200" y="4114800"/>
            <a:ext cx="165735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905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err="1" smtClean="0"/>
              <a:t>Pewarisan</a:t>
            </a:r>
            <a:r>
              <a:rPr lang="en-US" sz="3600" dirty="0" smtClean="0"/>
              <a:t> </a:t>
            </a:r>
            <a:r>
              <a:rPr lang="en-US" sz="3600" dirty="0" err="1" smtClean="0"/>
              <a:t>Terangkai</a:t>
            </a:r>
            <a:r>
              <a:rPr lang="en-US" sz="3600" dirty="0" smtClean="0"/>
              <a:t> X </a:t>
            </a:r>
            <a:r>
              <a:rPr lang="en-US" sz="3600" dirty="0" err="1" smtClean="0"/>
              <a:t>Dominan</a:t>
            </a:r>
            <a:endParaRPr lang="en-US" sz="3600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590800"/>
            <a:ext cx="7315200" cy="4038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dirty="0" smtClean="0"/>
              <a:t>1.</a:t>
            </a:r>
            <a:r>
              <a:rPr lang="en-US" sz="2800" dirty="0" smtClean="0"/>
              <a:t> </a:t>
            </a:r>
            <a:r>
              <a:rPr lang="en-US" sz="4000" dirty="0" err="1" smtClean="0"/>
              <a:t>Penyakit</a:t>
            </a:r>
            <a:r>
              <a:rPr lang="en-US" sz="4000" dirty="0" smtClean="0"/>
              <a:t> </a:t>
            </a:r>
            <a:r>
              <a:rPr lang="en-US" sz="4000" dirty="0" err="1" smtClean="0"/>
              <a:t>Rachitis</a:t>
            </a:r>
            <a:r>
              <a:rPr lang="en-US" sz="4000" dirty="0" smtClean="0"/>
              <a:t> yang </a:t>
            </a:r>
            <a:r>
              <a:rPr lang="en-US" sz="4000" dirty="0" err="1" smtClean="0"/>
              <a:t>resisten</a:t>
            </a:r>
            <a:r>
              <a:rPr lang="en-US" sz="4000" dirty="0" smtClean="0"/>
              <a:t> </a:t>
            </a:r>
            <a:r>
              <a:rPr lang="en-US" sz="4000" dirty="0" err="1" smtClean="0"/>
              <a:t>terhadap</a:t>
            </a:r>
            <a:r>
              <a:rPr lang="en-US" sz="4000" dirty="0" smtClean="0"/>
              <a:t> vitamin D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dirty="0" smtClean="0"/>
              <a:t>2. </a:t>
            </a:r>
            <a:r>
              <a:rPr lang="en-US" sz="4000" dirty="0" err="1" smtClean="0"/>
              <a:t>Gigi</a:t>
            </a:r>
            <a:r>
              <a:rPr lang="en-US" sz="4000" dirty="0" smtClean="0"/>
              <a:t> </a:t>
            </a:r>
            <a:r>
              <a:rPr lang="en-US" sz="4000" dirty="0" err="1" smtClean="0"/>
              <a:t>coklat</a:t>
            </a:r>
            <a:endParaRPr lang="en-US" sz="40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err="1" smtClean="0"/>
              <a:t>Pewarisan</a:t>
            </a:r>
            <a:r>
              <a:rPr lang="en-US" sz="3600" dirty="0" smtClean="0"/>
              <a:t>  </a:t>
            </a:r>
            <a:r>
              <a:rPr lang="en-US" sz="3600" dirty="0" err="1" smtClean="0"/>
              <a:t>Terangkai</a:t>
            </a:r>
            <a:r>
              <a:rPr lang="en-US" sz="3600" dirty="0" smtClean="0"/>
              <a:t> X </a:t>
            </a:r>
            <a:r>
              <a:rPr lang="en-US" sz="3600" dirty="0" err="1" smtClean="0"/>
              <a:t>resesif</a:t>
            </a:r>
            <a:endParaRPr lang="en-US" sz="3600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229600" cy="4440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>
              <a:solidFill>
                <a:srgbClr val="CCFF33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CCFF33"/>
                </a:solidFill>
              </a:rPr>
              <a:t>1</a:t>
            </a:r>
            <a:r>
              <a:rPr lang="en-US" sz="2800" dirty="0" smtClean="0">
                <a:solidFill>
                  <a:srgbClr val="CCFF33"/>
                </a:solidFill>
              </a:rPr>
              <a:t>. </a:t>
            </a:r>
            <a:r>
              <a:rPr lang="en-US" sz="3600" dirty="0" err="1" smtClean="0">
                <a:solidFill>
                  <a:srgbClr val="CCFF33"/>
                </a:solidFill>
              </a:rPr>
              <a:t>Buta</a:t>
            </a:r>
            <a:r>
              <a:rPr lang="en-US" sz="3600" dirty="0" smtClean="0">
                <a:solidFill>
                  <a:srgbClr val="CCFF33"/>
                </a:solidFill>
              </a:rPr>
              <a:t> </a:t>
            </a:r>
            <a:r>
              <a:rPr lang="en-US" sz="3600" dirty="0" err="1" smtClean="0">
                <a:solidFill>
                  <a:srgbClr val="CCFF33"/>
                </a:solidFill>
              </a:rPr>
              <a:t>warna</a:t>
            </a:r>
            <a:r>
              <a:rPr lang="en-US" sz="3600" dirty="0" smtClean="0">
                <a:solidFill>
                  <a:srgbClr val="CCFF33"/>
                </a:solidFill>
              </a:rPr>
              <a:t> </a:t>
            </a:r>
            <a:r>
              <a:rPr lang="en-US" sz="3600" dirty="0" err="1" smtClean="0">
                <a:solidFill>
                  <a:srgbClr val="CCFF33"/>
                </a:solidFill>
              </a:rPr>
              <a:t>merah</a:t>
            </a:r>
            <a:r>
              <a:rPr lang="en-US" sz="3600" dirty="0" smtClean="0">
                <a:solidFill>
                  <a:srgbClr val="CCFF33"/>
                </a:solidFill>
              </a:rPr>
              <a:t>- </a:t>
            </a:r>
            <a:r>
              <a:rPr lang="en-US" sz="3600" dirty="0" err="1" smtClean="0">
                <a:solidFill>
                  <a:srgbClr val="CCFF33"/>
                </a:solidFill>
              </a:rPr>
              <a:t>hijau</a:t>
            </a:r>
            <a:endParaRPr lang="en-US" sz="3600" dirty="0" smtClean="0">
              <a:solidFill>
                <a:srgbClr val="CCFF33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CCFF33"/>
                </a:solidFill>
              </a:rPr>
              <a:t>2. </a:t>
            </a:r>
            <a:r>
              <a:rPr lang="en-US" sz="3600" dirty="0" err="1" smtClean="0">
                <a:solidFill>
                  <a:srgbClr val="CCFF33"/>
                </a:solidFill>
              </a:rPr>
              <a:t>Anonychia</a:t>
            </a:r>
            <a:r>
              <a:rPr lang="en-US" sz="3600" dirty="0" smtClean="0">
                <a:solidFill>
                  <a:srgbClr val="CCFF33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CCFF33"/>
                </a:solidFill>
              </a:rPr>
              <a:t>3. </a:t>
            </a:r>
            <a:r>
              <a:rPr lang="en-US" sz="3600" dirty="0" err="1" smtClean="0">
                <a:solidFill>
                  <a:srgbClr val="CCFF33"/>
                </a:solidFill>
              </a:rPr>
              <a:t>Hemofili</a:t>
            </a:r>
            <a:endParaRPr lang="en-US" sz="3600" dirty="0" smtClean="0">
              <a:solidFill>
                <a:srgbClr val="CCFF33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CCFF33"/>
                </a:solidFill>
              </a:rPr>
              <a:t>4. </a:t>
            </a:r>
            <a:r>
              <a:rPr lang="en-US" sz="3600" dirty="0" err="1" smtClean="0">
                <a:solidFill>
                  <a:srgbClr val="CCFF33"/>
                </a:solidFill>
              </a:rPr>
              <a:t>Hidrosefali</a:t>
            </a:r>
            <a:r>
              <a:rPr lang="en-US" sz="3600" dirty="0" smtClean="0">
                <a:solidFill>
                  <a:srgbClr val="CCFF33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CCFF33"/>
                </a:solidFill>
              </a:rPr>
              <a:t>5. </a:t>
            </a:r>
            <a:r>
              <a:rPr lang="en-US" sz="3600" dirty="0" err="1" smtClean="0">
                <a:solidFill>
                  <a:srgbClr val="CCFF33"/>
                </a:solidFill>
              </a:rPr>
              <a:t>Defisiensi</a:t>
            </a:r>
            <a:r>
              <a:rPr lang="en-US" sz="3600" dirty="0" smtClean="0">
                <a:solidFill>
                  <a:srgbClr val="CCFF33"/>
                </a:solidFill>
              </a:rPr>
              <a:t>  </a:t>
            </a:r>
            <a:r>
              <a:rPr lang="en-US" sz="3600" dirty="0" err="1" smtClean="0">
                <a:solidFill>
                  <a:srgbClr val="CCFF33"/>
                </a:solidFill>
              </a:rPr>
              <a:t>enzim</a:t>
            </a:r>
            <a:r>
              <a:rPr lang="en-US" sz="3600" dirty="0" smtClean="0">
                <a:solidFill>
                  <a:srgbClr val="CCFF33"/>
                </a:solidFill>
              </a:rPr>
              <a:t> </a:t>
            </a:r>
            <a:r>
              <a:rPr lang="en-US" sz="3600" dirty="0" err="1" smtClean="0">
                <a:solidFill>
                  <a:srgbClr val="CCFF33"/>
                </a:solidFill>
              </a:rPr>
              <a:t>dehidrogenase</a:t>
            </a:r>
            <a:r>
              <a:rPr lang="en-US" sz="3600" dirty="0" smtClean="0">
                <a:solidFill>
                  <a:srgbClr val="CCFF33"/>
                </a:solidFill>
              </a:rPr>
              <a:t> 6 </a:t>
            </a:r>
            <a:r>
              <a:rPr lang="en-US" sz="3600" dirty="0" err="1" smtClean="0">
                <a:solidFill>
                  <a:srgbClr val="CCFF33"/>
                </a:solidFill>
              </a:rPr>
              <a:t>fosfat</a:t>
            </a:r>
            <a:r>
              <a:rPr lang="en-US" sz="3600" dirty="0" smtClean="0">
                <a:solidFill>
                  <a:srgbClr val="CCFF33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>
              <a:solidFill>
                <a:srgbClr val="CCFF33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Pewarisan</a:t>
            </a:r>
            <a:r>
              <a:rPr lang="en-US" dirty="0" smtClean="0"/>
              <a:t> </a:t>
            </a:r>
            <a:r>
              <a:rPr lang="en-US" dirty="0" err="1" smtClean="0"/>
              <a:t>terangkai</a:t>
            </a:r>
            <a:r>
              <a:rPr lang="en-US" dirty="0" smtClean="0"/>
              <a:t> Y </a:t>
            </a:r>
            <a:r>
              <a:rPr lang="en-US" dirty="0" err="1" smtClean="0"/>
              <a:t>resesif</a:t>
            </a:r>
            <a:r>
              <a:rPr lang="en-US" dirty="0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5438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1. Gen wt .(</a:t>
            </a:r>
            <a:r>
              <a:rPr lang="en-US" sz="3600" dirty="0" err="1" smtClean="0"/>
              <a:t>webb</a:t>
            </a:r>
            <a:r>
              <a:rPr lang="en-US" sz="3600" dirty="0" smtClean="0"/>
              <a:t> toes).</a:t>
            </a:r>
            <a:r>
              <a:rPr lang="en-US" sz="3600" dirty="0" err="1" smtClean="0"/>
              <a:t>Adanya</a:t>
            </a:r>
            <a:r>
              <a:rPr lang="en-US" sz="3600" dirty="0" smtClean="0"/>
              <a:t> </a:t>
            </a:r>
            <a:r>
              <a:rPr lang="en-US" sz="3600" dirty="0" err="1" smtClean="0"/>
              <a:t>selaput</a:t>
            </a:r>
            <a:r>
              <a:rPr lang="en-US" sz="3600" dirty="0" smtClean="0"/>
              <a:t> </a:t>
            </a:r>
            <a:r>
              <a:rPr lang="en-US" sz="3600" dirty="0" err="1" smtClean="0"/>
              <a:t>diantara</a:t>
            </a:r>
            <a:r>
              <a:rPr lang="en-US" sz="3600" dirty="0" smtClean="0"/>
              <a:t> </a:t>
            </a:r>
            <a:r>
              <a:rPr lang="en-US" sz="3600" dirty="0" err="1" smtClean="0"/>
              <a:t>jari</a:t>
            </a:r>
            <a:r>
              <a:rPr lang="en-US" sz="3600" dirty="0" smtClean="0"/>
              <a:t> </a:t>
            </a:r>
          </a:p>
          <a:p>
            <a:pPr eaLnBrk="1" hangingPunct="1">
              <a:defRPr/>
            </a:pPr>
            <a:r>
              <a:rPr lang="en-US" sz="3600" dirty="0" smtClean="0"/>
              <a:t>2. Gen h (</a:t>
            </a:r>
            <a:r>
              <a:rPr lang="en-US" sz="3600" dirty="0" err="1" smtClean="0"/>
              <a:t>hipertrihosis</a:t>
            </a:r>
            <a:r>
              <a:rPr lang="en-US" sz="3600" dirty="0" smtClean="0"/>
              <a:t>).</a:t>
            </a:r>
            <a:r>
              <a:rPr lang="en-US" sz="3600" dirty="0" err="1" smtClean="0"/>
              <a:t>Tubuhnya</a:t>
            </a:r>
            <a:r>
              <a:rPr lang="en-US" sz="3600" dirty="0" smtClean="0"/>
              <a:t> </a:t>
            </a:r>
            <a:r>
              <a:rPr lang="en-US" sz="3600" dirty="0" err="1" smtClean="0"/>
              <a:t>dututupi</a:t>
            </a:r>
            <a:r>
              <a:rPr lang="en-US" sz="3600" dirty="0" smtClean="0"/>
              <a:t> </a:t>
            </a:r>
            <a:r>
              <a:rPr lang="en-US" sz="3600" dirty="0" err="1" smtClean="0"/>
              <a:t>rambut</a:t>
            </a:r>
            <a:r>
              <a:rPr lang="en-US" sz="3600" dirty="0" smtClean="0"/>
              <a:t> yang </a:t>
            </a:r>
            <a:r>
              <a:rPr lang="en-US" sz="3600" dirty="0" err="1" smtClean="0"/>
              <a:t>panjang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kaku</a:t>
            </a:r>
            <a:endParaRPr lang="en-US" sz="3600" dirty="0" smtClean="0"/>
          </a:p>
          <a:p>
            <a:pPr eaLnBrk="1" hangingPunct="1">
              <a:defRPr/>
            </a:pPr>
            <a:r>
              <a:rPr lang="en-US" sz="3600" dirty="0" smtClean="0"/>
              <a:t>3. Gen hg(</a:t>
            </a:r>
            <a:r>
              <a:rPr lang="en-US" sz="3600" dirty="0" err="1" smtClean="0"/>
              <a:t>histrik</a:t>
            </a:r>
            <a:r>
              <a:rPr lang="en-US" sz="3600" dirty="0" smtClean="0"/>
              <a:t> </a:t>
            </a:r>
            <a:r>
              <a:rPr lang="en-US" sz="3600" dirty="0" err="1" smtClean="0"/>
              <a:t>gravior</a:t>
            </a:r>
            <a:r>
              <a:rPr lang="en-US" sz="3600" dirty="0" smtClean="0"/>
              <a:t>). </a:t>
            </a:r>
            <a:r>
              <a:rPr lang="en-US" sz="3600" dirty="0" err="1" smtClean="0"/>
              <a:t>Bagian</a:t>
            </a:r>
            <a:r>
              <a:rPr lang="en-US" sz="3600" dirty="0" smtClean="0"/>
              <a:t> </a:t>
            </a:r>
            <a:r>
              <a:rPr lang="en-US" sz="3600" dirty="0" err="1" smtClean="0"/>
              <a:t>daun</a:t>
            </a:r>
            <a:r>
              <a:rPr lang="en-US" sz="3600" dirty="0" smtClean="0"/>
              <a:t> </a:t>
            </a:r>
            <a:r>
              <a:rPr lang="en-US" sz="3600" dirty="0" err="1" smtClean="0"/>
              <a:t>telinganya</a:t>
            </a:r>
            <a:r>
              <a:rPr lang="en-US" sz="3600" dirty="0" smtClean="0"/>
              <a:t> </a:t>
            </a:r>
            <a:r>
              <a:rPr lang="en-US" sz="3600" dirty="0" err="1" smtClean="0"/>
              <a:t>mempunyai</a:t>
            </a:r>
            <a:r>
              <a:rPr lang="en-US" sz="3600" dirty="0" smtClean="0"/>
              <a:t> </a:t>
            </a:r>
            <a:r>
              <a:rPr lang="en-US" sz="3600" dirty="0" err="1" smtClean="0"/>
              <a:t>rambut</a:t>
            </a:r>
            <a:r>
              <a:rPr lang="en-US" sz="3600" dirty="0" smtClean="0"/>
              <a:t> yang </a:t>
            </a:r>
            <a:r>
              <a:rPr lang="en-US" sz="3600" dirty="0" err="1" smtClean="0"/>
              <a:t>panjang</a:t>
            </a:r>
            <a:r>
              <a:rPr lang="en-US" sz="3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S E K I A 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MUTAGEN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76400"/>
            <a:ext cx="6400800" cy="17526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2800" smtClean="0"/>
              <a:t>Apa saja yang dapat menimbulkan mutasi</a:t>
            </a:r>
          </a:p>
          <a:p>
            <a:pPr marL="609600" indent="-609600" eaLnBrk="1" hangingPunct="1">
              <a:defRPr/>
            </a:pPr>
            <a:r>
              <a:rPr lang="en-US" sz="2800" smtClean="0"/>
              <a:t>Berdasarkan timbulnya :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smtClean="0"/>
              <a:t>	Spontan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smtClean="0"/>
              <a:t>	Induksi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smtClean="0"/>
              <a:t>Berdasarkan penyebabnya :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smtClean="0"/>
              <a:t>1  Fisika --- radioaktif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smtClean="0"/>
              <a:t>2. Kimia ----- zat pengawet, penyedap, zat warna, pestisida, obat2 an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smtClean="0"/>
              <a:t>3. Biologi---- virus, bakteri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MUTASI GEN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Mutasi gen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Terjadi akibat perubahan susunan basa dari DNA.</a:t>
            </a:r>
          </a:p>
          <a:p>
            <a:pPr eaLnBrk="1" hangingPunct="1">
              <a:defRPr/>
            </a:pPr>
            <a:r>
              <a:rPr lang="en-US" smtClean="0"/>
              <a:t>Mutasi gen pada hemoglobin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1. Anemia sel sabit ( sickle cell anemia) normal Hb A Hb A pada penderita anemia sel sabit HbS HbS bentuk sel eritrositnya seperti sabit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2. Talasemia umur eritrositnya pendek yaitu kurang dari 120 hari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3. Hemoglobin lepore , terjadi pindah silang antara gen yang menentukan sintesa rantai beta dengan  rantai delta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MUTASI KROMOSOM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Dapat terjadi berupa </a:t>
            </a:r>
          </a:p>
          <a:p>
            <a:pPr eaLnBrk="1" hangingPunct="1">
              <a:defRPr/>
            </a:pPr>
            <a:r>
              <a:rPr lang="en-US" smtClean="0"/>
              <a:t>1. kelainan jumlah kromosom </a:t>
            </a:r>
          </a:p>
          <a:p>
            <a:pPr eaLnBrk="1" hangingPunct="1">
              <a:defRPr/>
            </a:pPr>
            <a:r>
              <a:rPr lang="en-US" smtClean="0"/>
              <a:t>2. Kelainan struktur kromosom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Kelainan jumlah kromosom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1. Poliploidi  (euploidi) terjadi perubahan pada seluruh kromosom , diberi akhiran ploidi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	Mis; monoploidi (haploid) n, diploidi (2n), triploidi (3n), tetraploidi (4n)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defRPr/>
            </a:pPr>
            <a:r>
              <a:rPr lang="en-US" sz="2800" smtClean="0"/>
              <a:t>2. Aneuploidi, terjadi perubahan pada sebagian (pasangan) kromosom saja , diberi akhiran somi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	Mis: monosomi (2n-1), disomi (2n), trisomi (2n+1)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Kelainan jumlah kromosom autosom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1. Sindroma Patau (1960) Genotip 47 XX/XY +13 umurnya kurang dari 3 bulan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2. Sindroma Edward (1960) Genotip 47 XX/XY +18 umurnya kurang dari 6 bulan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3. Sindroma Down 1844 diketahui oleh Sequin 1866 tanda klinisnya ditemukan oleh J.Longdown Down Dulu disebut Mongoloid,muka pipih, jarak kedua mata relatf jauh, simien crease (hanya satu garis pada telapak tangan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   Genotipe 47 XX/XY +21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Sindroma Down dapat dibedakan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1.Sindroma Down primer ( trisomi 21)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Genotip47 XX/XY +21. Frekwensi 92.5 % Dilahirkan dariibu berumur lebih dari 35 tahun, ditemukan satu orang dalam keluarga, tidak diwariskan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2. Sindroma  Down sekunder ( translokasi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	Genotip 46 XX/XY t(21-14/15), diwariskan, dilahirkan dari ibu muda (kurang 30 tahun)biasanya ditemukan lebih dari satu anak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493</TotalTime>
  <Words>550</Words>
  <Application>Microsoft Office PowerPoint</Application>
  <PresentationFormat>On-screen Show (4:3)</PresentationFormat>
  <Paragraphs>117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Tahoma</vt:lpstr>
      <vt:lpstr>Arial</vt:lpstr>
      <vt:lpstr>Wingdings</vt:lpstr>
      <vt:lpstr>Calibri</vt:lpstr>
      <vt:lpstr>Shimmer</vt:lpstr>
      <vt:lpstr>MUTASI </vt:lpstr>
      <vt:lpstr>MUTASI</vt:lpstr>
      <vt:lpstr>MUTAGEN</vt:lpstr>
      <vt:lpstr>MUTASI GEN </vt:lpstr>
      <vt:lpstr>PowerPoint Presentation</vt:lpstr>
      <vt:lpstr>MUTASI KROMOSOM </vt:lpstr>
      <vt:lpstr>Kelainan jumlah kromosom </vt:lpstr>
      <vt:lpstr>Kelainan jumlah kromosom autosom </vt:lpstr>
      <vt:lpstr>PowerPoint Presentation</vt:lpstr>
      <vt:lpstr>PowerPoint Presentation</vt:lpstr>
      <vt:lpstr>Kelainan kromosom gonosom </vt:lpstr>
      <vt:lpstr>PowerPoint Presentation</vt:lpstr>
      <vt:lpstr>Kelainan struktur kromosom </vt:lpstr>
      <vt:lpstr>Mekanisme perubahan kromosom </vt:lpstr>
      <vt:lpstr>PowerPoint Presentation</vt:lpstr>
      <vt:lpstr>Pewarisan genetik </vt:lpstr>
      <vt:lpstr>Penyakit Yang Diwariskan Secara Autosomal Dominan</vt:lpstr>
      <vt:lpstr>Penyakit Yang Diwariskan Secara Gen Autosomal Resesif</vt:lpstr>
      <vt:lpstr>RANGKAI KELAMIN (SEX LINKED)</vt:lpstr>
      <vt:lpstr>Skema kromosom gonosom</vt:lpstr>
      <vt:lpstr>Pewarisan Terangkai X Dominan</vt:lpstr>
      <vt:lpstr>Pewarisan  Terangkai X resesif</vt:lpstr>
      <vt:lpstr>Pewarisan terangkai Y resesif 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MUTASI GEN DAN MUTASI KROMOSOM</dc:title>
  <dc:creator>Biologi</dc:creator>
  <cp:lastModifiedBy>Asus</cp:lastModifiedBy>
  <cp:revision>14</cp:revision>
  <dcterms:created xsi:type="dcterms:W3CDTF">2009-10-17T13:48:54Z</dcterms:created>
  <dcterms:modified xsi:type="dcterms:W3CDTF">2021-01-06T02:01:33Z</dcterms:modified>
</cp:coreProperties>
</file>