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323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9733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270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152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083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324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6362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4471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498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6362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7344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75273-E1C6-46BB-A283-31041F8FFAED}" type="datetimeFigureOut">
              <a:rPr lang="id-ID" smtClean="0"/>
              <a:t>08/01/2021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15D4D-AC56-4876-AB03-C6B9E01B5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4319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SENYAWA KARBON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ALKOHOL ( ALKANOL)</a:t>
            </a:r>
          </a:p>
          <a:p>
            <a:pPr marL="0" indent="0">
              <a:buNone/>
            </a:pPr>
            <a:r>
              <a:rPr lang="id-ID" dirty="0" smtClean="0"/>
              <a:t>ETER          (ALKIL ALKANOAT)</a:t>
            </a:r>
          </a:p>
          <a:p>
            <a:pPr marL="0" indent="0">
              <a:buNone/>
            </a:pPr>
            <a:r>
              <a:rPr lang="id-ID" dirty="0" smtClean="0"/>
              <a:t>ALDEHID   (ALKANAL)</a:t>
            </a:r>
          </a:p>
          <a:p>
            <a:pPr marL="0" indent="0">
              <a:buNone/>
            </a:pPr>
            <a:r>
              <a:rPr lang="id-ID" dirty="0" smtClean="0"/>
              <a:t>KETON       (ALKANON)</a:t>
            </a:r>
          </a:p>
          <a:p>
            <a:pPr marL="0" indent="0">
              <a:buNone/>
            </a:pPr>
            <a:r>
              <a:rPr lang="id-ID" dirty="0" smtClean="0"/>
              <a:t>ASAM KARBOKSILAT   (ALKANOAT)</a:t>
            </a:r>
          </a:p>
          <a:p>
            <a:pPr marL="0" indent="0">
              <a:buNone/>
            </a:pPr>
            <a:r>
              <a:rPr lang="id-ID" dirty="0" smtClean="0"/>
              <a:t>ESTER         (ALKIL ALKANOAT)</a:t>
            </a:r>
          </a:p>
          <a:p>
            <a:pPr marL="0" indent="0">
              <a:buNone/>
            </a:pPr>
            <a:r>
              <a:rPr lang="id-ID" dirty="0" smtClean="0"/>
              <a:t>HALOALKANA</a:t>
            </a:r>
          </a:p>
          <a:p>
            <a:pPr marL="0" indent="0">
              <a:buNone/>
            </a:pPr>
            <a:r>
              <a:rPr lang="id-ID" dirty="0" smtClean="0"/>
              <a:t>AMIDA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07843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GUGUS FUNGSI SENYAWA KARBON</a:t>
            </a:r>
            <a:endParaRPr lang="id-ID" dirty="0"/>
          </a:p>
        </p:txBody>
      </p:sp>
      <p:pic>
        <p:nvPicPr>
          <p:cNvPr id="9218" name="Picture 2" descr="C:\Users\User\Videos\P1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8856984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974602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dirty="0" smtClean="0"/>
              <a:t>LATIHAN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/>
              <a:t>TENTUKAN GUGUS FUNGSI YANG DIMILIKI</a:t>
            </a:r>
          </a:p>
          <a:p>
            <a:endParaRPr lang="id-ID" dirty="0"/>
          </a:p>
        </p:txBody>
      </p:sp>
      <p:pic>
        <p:nvPicPr>
          <p:cNvPr id="10243" name="Picture 3" descr="C:\Users\User\Videos\P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76872"/>
            <a:ext cx="8352927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756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CONTOH GUGUS FUNGSI DALAM SENYAWA</a:t>
            </a:r>
            <a:endParaRPr lang="id-ID" dirty="0"/>
          </a:p>
        </p:txBody>
      </p:sp>
      <p:pic>
        <p:nvPicPr>
          <p:cNvPr id="11266" name="Picture 2" descr="C:\Users\User\Videos\P1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4784"/>
            <a:ext cx="8229600" cy="51125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624433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/>
              <a:t>TATANAMA HIDROKARBON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514350" indent="-514350">
              <a:buAutoNum type="alphaUcPeriod"/>
            </a:pPr>
            <a:r>
              <a:rPr lang="id-ID" dirty="0" smtClean="0"/>
              <a:t>ALKANA</a:t>
            </a:r>
          </a:p>
          <a:p>
            <a:pPr marL="0" lvl="0" indent="0">
              <a:buNone/>
            </a:pPr>
            <a:r>
              <a:rPr lang="id-ID" dirty="0" smtClean="0"/>
              <a:t>1. </a:t>
            </a:r>
            <a:r>
              <a:rPr lang="id-ID" dirty="0"/>
              <a:t>PENENTUAN RANTAI  INDUK</a:t>
            </a:r>
          </a:p>
          <a:p>
            <a:pPr marL="0" indent="0">
              <a:buNone/>
            </a:pPr>
            <a:r>
              <a:rPr lang="id-ID" dirty="0"/>
              <a:t>Rantai induk : rangkaian C-terpanjang sebagai Alkana</a:t>
            </a:r>
            <a:r>
              <a:rPr lang="id-ID" dirty="0" smtClean="0"/>
              <a:t>. </a:t>
            </a:r>
          </a:p>
          <a:p>
            <a:pPr marL="0" indent="0">
              <a:buNone/>
            </a:pPr>
            <a:r>
              <a:rPr lang="id-ID" dirty="0" smtClean="0"/>
              <a:t>2. </a:t>
            </a:r>
            <a:r>
              <a:rPr lang="id-ID" dirty="0"/>
              <a:t>PENENTUAN </a:t>
            </a:r>
            <a:r>
              <a:rPr lang="id-ID" dirty="0" smtClean="0"/>
              <a:t>CABANG</a:t>
            </a:r>
          </a:p>
          <a:p>
            <a:pPr lvl="0"/>
            <a:r>
              <a:rPr lang="id-ID" dirty="0"/>
              <a:t>Cabang merupakan rangkaian C diluar rantai induk sebagai alkil (R)  </a:t>
            </a:r>
          </a:p>
          <a:p>
            <a:pPr lvl="0"/>
            <a:r>
              <a:rPr lang="id-ID" dirty="0"/>
              <a:t>Jika terdapat lebih dari 1 cabang sejenis maka  jumlahnya dinyatakan </a:t>
            </a:r>
            <a:r>
              <a:rPr lang="id-ID" dirty="0" smtClean="0"/>
              <a:t>dengan</a:t>
            </a:r>
          </a:p>
          <a:p>
            <a:pPr lvl="0"/>
            <a:r>
              <a:rPr lang="id-ID" dirty="0"/>
              <a:t>Jika terdapat lebih dari satu cabang berbeda maka nama ditulis sesui urutan </a:t>
            </a:r>
            <a:r>
              <a:rPr lang="id-ID" dirty="0" smtClean="0"/>
              <a:t>abjad</a:t>
            </a:r>
          </a:p>
          <a:p>
            <a:pPr lvl="0"/>
            <a:r>
              <a:rPr lang="id-ID" dirty="0" smtClean="0"/>
              <a:t>Jjumlah C</a:t>
            </a:r>
          </a:p>
          <a:p>
            <a:pPr marL="0" lvl="0" indent="0">
              <a:buNone/>
            </a:pPr>
            <a:r>
              <a:rPr lang="id-ID" dirty="0" smtClean="0"/>
              <a:t>       2: di, 3 Tri, 4:tetra, 5:penta, 6 : Heksa, 8: Okta, 9: Nona, 10: deka</a:t>
            </a:r>
          </a:p>
          <a:p>
            <a:pPr marL="0" lvl="0" indent="0">
              <a:buNone/>
            </a:pPr>
            <a:r>
              <a:rPr lang="id-ID" dirty="0" smtClean="0"/>
              <a:t>3. </a:t>
            </a:r>
            <a:r>
              <a:rPr lang="id-ID" dirty="0"/>
              <a:t>PENOMORAN jika ada </a:t>
            </a:r>
            <a:r>
              <a:rPr lang="id-ID" dirty="0" smtClean="0"/>
              <a:t>cabang</a:t>
            </a:r>
          </a:p>
          <a:p>
            <a:pPr lvl="0"/>
            <a:r>
              <a:rPr lang="id-ID" dirty="0"/>
              <a:t>Penomoran dimulai dari salah satu ujung sehingga cabang  mendapat nomor terkecil</a:t>
            </a:r>
          </a:p>
          <a:p>
            <a:r>
              <a:rPr lang="id-ID" dirty="0"/>
              <a:t>Cabang yang lebih panjang diperioritaskan mendapat nomor </a:t>
            </a:r>
            <a:r>
              <a:rPr lang="id-ID" dirty="0" smtClean="0"/>
              <a:t>kecil</a:t>
            </a:r>
          </a:p>
          <a:p>
            <a:pPr marL="0" lvl="0" indent="0">
              <a:buNone/>
            </a:pPr>
            <a:r>
              <a:rPr lang="id-ID" dirty="0" smtClean="0"/>
              <a:t>4. Urutan </a:t>
            </a:r>
            <a:r>
              <a:rPr lang="id-ID" dirty="0"/>
              <a:t>penulisan nama</a:t>
            </a:r>
          </a:p>
          <a:p>
            <a:pPr lvl="0"/>
            <a:r>
              <a:rPr lang="id-ID" dirty="0"/>
              <a:t>Tidak bercabang : n- alkana</a:t>
            </a:r>
          </a:p>
          <a:p>
            <a:r>
              <a:rPr lang="id-ID" dirty="0"/>
              <a:t>Bercabang            : no Cbg-nama Cbg- nama alkana</a:t>
            </a:r>
            <a:endParaRPr lang="id-ID" dirty="0" smtClean="0"/>
          </a:p>
          <a:p>
            <a:pPr lvl="0"/>
            <a:endParaRPr lang="id-ID" dirty="0" smtClean="0"/>
          </a:p>
          <a:p>
            <a:pPr lvl="0"/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84592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TATANAMA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id-ID" dirty="0" smtClean="0"/>
              <a:t>B. ALKENA</a:t>
            </a:r>
          </a:p>
          <a:p>
            <a:pPr marL="0" lvl="0" indent="0">
              <a:buNone/>
            </a:pPr>
            <a:r>
              <a:rPr lang="id-ID" dirty="0" smtClean="0"/>
              <a:t>1. PENENTUAN </a:t>
            </a:r>
            <a:r>
              <a:rPr lang="id-ID" dirty="0"/>
              <a:t>RANTAI  INDUK</a:t>
            </a:r>
          </a:p>
          <a:p>
            <a:r>
              <a:rPr lang="id-ID" dirty="0"/>
              <a:t>Rantai induk : rangkaian C-terpanjang yang didalamnya terdapat ikatan rangkap sebagai </a:t>
            </a:r>
            <a:r>
              <a:rPr lang="id-ID" dirty="0" smtClean="0"/>
              <a:t>Alkane</a:t>
            </a:r>
          </a:p>
          <a:p>
            <a:pPr marL="0" lvl="0" indent="0">
              <a:buNone/>
            </a:pPr>
            <a:r>
              <a:rPr lang="id-ID" dirty="0" smtClean="0"/>
              <a:t>2. </a:t>
            </a:r>
            <a:r>
              <a:rPr lang="id-ID" dirty="0"/>
              <a:t>PENENTUAN CABANG</a:t>
            </a:r>
          </a:p>
          <a:p>
            <a:r>
              <a:rPr lang="id-ID" dirty="0"/>
              <a:t>Sama seperti pada </a:t>
            </a:r>
            <a:r>
              <a:rPr lang="id-ID" dirty="0" smtClean="0"/>
              <a:t>Alkana</a:t>
            </a:r>
          </a:p>
          <a:p>
            <a:pPr marL="0" lvl="0" indent="0">
              <a:buNone/>
            </a:pPr>
            <a:r>
              <a:rPr lang="id-ID" dirty="0" smtClean="0"/>
              <a:t>3. PENOMORAN </a:t>
            </a:r>
            <a:endParaRPr lang="id-ID" dirty="0"/>
          </a:p>
          <a:p>
            <a:r>
              <a:rPr lang="id-ID" dirty="0"/>
              <a:t>Penomoran diprioritaskan posisi ikatan rangkap mendapat nomor </a:t>
            </a:r>
            <a:r>
              <a:rPr lang="id-ID" dirty="0" smtClean="0"/>
              <a:t>terkecil</a:t>
            </a:r>
          </a:p>
          <a:p>
            <a:pPr marL="0" lvl="0" indent="0">
              <a:buNone/>
            </a:pPr>
            <a:r>
              <a:rPr lang="id-ID" dirty="0" smtClean="0"/>
              <a:t>4. URUTAN </a:t>
            </a:r>
            <a:r>
              <a:rPr lang="id-ID" dirty="0"/>
              <a:t>PENULISAN NAMA</a:t>
            </a:r>
          </a:p>
          <a:p>
            <a:pPr lvl="0"/>
            <a:r>
              <a:rPr lang="id-ID" dirty="0"/>
              <a:t>Tidak bercabang : no posisi rangkap- n- alkana</a:t>
            </a:r>
          </a:p>
          <a:p>
            <a:r>
              <a:rPr lang="id-ID" dirty="0"/>
              <a:t> Bercabang            : no Cbg-nama Cbg- nomor posisi rangkap-        nama alkana</a:t>
            </a:r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20501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pic>
        <p:nvPicPr>
          <p:cNvPr id="13314" name="Picture 2" descr="C:\Users\User\Videos\P15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849694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288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pic>
        <p:nvPicPr>
          <p:cNvPr id="14338" name="Picture 2" descr="C:\Users\User\Videos\P16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6912767" cy="46805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963016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NAMA SESUAI JUMLAH C</a:t>
            </a:r>
            <a:endParaRPr lang="id-ID" dirty="0"/>
          </a:p>
        </p:txBody>
      </p:sp>
      <p:pic>
        <p:nvPicPr>
          <p:cNvPr id="15362" name="Picture 2" descr="C:\Users\User\Videos\P2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8280920" cy="525658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23030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WALAU COVID SEMANGATKU KUAT</a:t>
            </a:r>
            <a:br>
              <a:rPr lang="id-ID" dirty="0" smtClean="0"/>
            </a:br>
            <a:r>
              <a:rPr lang="id-ID" dirty="0" smtClean="0"/>
              <a:t>HA....HA...HAHA...HA...</a:t>
            </a:r>
            <a:endParaRPr lang="id-ID" dirty="0"/>
          </a:p>
        </p:txBody>
      </p:sp>
      <p:pic>
        <p:nvPicPr>
          <p:cNvPr id="16386" name="Picture 2" descr="C:\Users\User\Videos\P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2816"/>
            <a:ext cx="8280920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122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ALKOHOL</a:t>
            </a:r>
            <a:endParaRPr lang="id-ID" dirty="0"/>
          </a:p>
        </p:txBody>
      </p:sp>
      <p:pic>
        <p:nvPicPr>
          <p:cNvPr id="1026" name="Picture 2" descr="C:\Users\User\Videos\P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7632848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40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ETER</a:t>
            </a:r>
            <a:endParaRPr lang="id-ID" dirty="0"/>
          </a:p>
        </p:txBody>
      </p:sp>
      <p:pic>
        <p:nvPicPr>
          <p:cNvPr id="2050" name="Picture 2" descr="C:\Users\User\Videos\P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8208912" cy="511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780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/>
              <a:t>ALDEHID</a:t>
            </a:r>
            <a:endParaRPr lang="id-ID" dirty="0"/>
          </a:p>
        </p:txBody>
      </p:sp>
      <p:pic>
        <p:nvPicPr>
          <p:cNvPr id="3074" name="Picture 2" descr="C:\Users\User\Videos\P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556792"/>
            <a:ext cx="8280920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7898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KETON</a:t>
            </a:r>
            <a:endParaRPr lang="id-ID" dirty="0"/>
          </a:p>
        </p:txBody>
      </p:sp>
      <p:pic>
        <p:nvPicPr>
          <p:cNvPr id="4098" name="Picture 2" descr="C:\Users\User\Videos\P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28800"/>
            <a:ext cx="7416824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194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ASAM KARBOKSILAT</a:t>
            </a:r>
            <a:endParaRPr lang="id-ID" dirty="0"/>
          </a:p>
        </p:txBody>
      </p:sp>
      <p:pic>
        <p:nvPicPr>
          <p:cNvPr id="5122" name="Picture 2" descr="C:\Users\User\Videos\P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7992888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313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ESTER</a:t>
            </a:r>
            <a:endParaRPr lang="id-ID" dirty="0"/>
          </a:p>
        </p:txBody>
      </p:sp>
      <p:pic>
        <p:nvPicPr>
          <p:cNvPr id="6146" name="Picture 2" descr="C:\Users\User\Videos\P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8280920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979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HALOALKANA</a:t>
            </a:r>
            <a:endParaRPr lang="id-ID" dirty="0"/>
          </a:p>
        </p:txBody>
      </p:sp>
      <p:pic>
        <p:nvPicPr>
          <p:cNvPr id="7170" name="Picture 2" descr="C:\Users\User\Videos\P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8352928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0138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GUGUS FUNGSIONAL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/>
              <a:t>GUGUS DARI RANGKAIAN ATOM YANG MENUNJUKKAN CIRI KHAS SUATU MOLEKUL</a:t>
            </a:r>
          </a:p>
          <a:p>
            <a:pPr marL="0" indent="0">
              <a:buNone/>
            </a:pPr>
            <a:r>
              <a:rPr lang="id-ID" dirty="0" smtClean="0"/>
              <a:t>CONTOH :</a:t>
            </a:r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8194" name="Picture 2" descr="C:\Users\User\Videos\P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56992"/>
            <a:ext cx="8208912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362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269</Words>
  <Application>Microsoft Office PowerPoint</Application>
  <PresentationFormat>On-screen Show (4:3)</PresentationFormat>
  <Paragraphs>55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SENYAWA KARBON</vt:lpstr>
      <vt:lpstr>ALKOHOL</vt:lpstr>
      <vt:lpstr>ETER</vt:lpstr>
      <vt:lpstr>ALDEHID</vt:lpstr>
      <vt:lpstr>KETON</vt:lpstr>
      <vt:lpstr>ASAM KARBOKSILAT</vt:lpstr>
      <vt:lpstr>ESTER</vt:lpstr>
      <vt:lpstr>HALOALKANA</vt:lpstr>
      <vt:lpstr>GUGUS FUNGSIONAL</vt:lpstr>
      <vt:lpstr>GUGUS FUNGSI SENYAWA KARBON</vt:lpstr>
      <vt:lpstr>LATIHAN</vt:lpstr>
      <vt:lpstr>CONTOH GUGUS FUNGSI DALAM SENYAWA</vt:lpstr>
      <vt:lpstr>TATANAMA HIDROKARBON</vt:lpstr>
      <vt:lpstr>TATANAMA</vt:lpstr>
      <vt:lpstr>CONTOH</vt:lpstr>
      <vt:lpstr>CONTOH</vt:lpstr>
      <vt:lpstr>NAMA SESUAI JUMLAH C</vt:lpstr>
      <vt:lpstr>WALAU COVID SEMANGATKU KUAT HA....HA...HAHA...HA...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SENYAWA KARBON</dc:title>
  <dc:creator>User</dc:creator>
  <cp:lastModifiedBy>User</cp:lastModifiedBy>
  <cp:revision>7</cp:revision>
  <dcterms:created xsi:type="dcterms:W3CDTF">2021-01-08T13:54:09Z</dcterms:created>
  <dcterms:modified xsi:type="dcterms:W3CDTF">2021-01-08T15:01:06Z</dcterms:modified>
</cp:coreProperties>
</file>