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Lst>
  <p:sldSz cx="12192000" cy="6858000"/>
  <p:notesSz cx="6858000" cy="9144000"/>
  <p:embeddedFontLst>
    <p:embeddedFont>
      <p:font typeface="Candara" panose="020E0502030303020204" pitchFamily="34" charset="0"/>
      <p:regular r:id="rId164"/>
      <p:bold r:id="rId165"/>
      <p:italic r:id="rId166"/>
      <p:boldItalic r:id="rId167"/>
    </p:embeddedFont>
    <p:embeddedFont>
      <p:font typeface="Calibri" panose="020F0502020204030204" pitchFamily="34" charset="0"/>
      <p:regular r:id="rId168"/>
      <p:bold r:id="rId169"/>
      <p:italic r:id="rId170"/>
      <p:boldItalic r:id="rId171"/>
    </p:embeddedFont>
    <p:embeddedFont>
      <p:font typeface="Roboto" panose="020B0604020202020204" charset="0"/>
      <p:regular r:id="rId172"/>
      <p:bold r:id="rId173"/>
      <p:italic r:id="rId174"/>
      <p:boldItalic r:id="rId17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76" roundtripDataSignature="AMtx7mitMbz3eRXVSkNvVJnPouOJNYFSb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E982CF9-6F63-49E2-AD2F-75968D36D1C9}">
  <a:tblStyle styleId="{EE982CF9-6F63-49E2-AD2F-75968D36D1C9}"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1EF9654-5282-4676-8BEE-D020292A42BE}" styleName="Table_1">
    <a:wholeTbl>
      <a:tcTxStyle b="off" i="off">
        <a:font>
          <a:latin typeface="Arial"/>
          <a:ea typeface="Arial"/>
          <a:cs typeface="Arial"/>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ED51953-9809-474D-940B-1E8F2D5E8CBC}" styleName="Table_2">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font" Target="fonts/font7.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font" Target="fonts/font8.fntdata"/><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presProps" Target="presProps.xml"/><Relationship Id="rId172" Type="http://schemas.openxmlformats.org/officeDocument/2006/relationships/font" Target="fonts/font9.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font" Target="fonts/font11.fntdata"/><Relationship Id="rId179"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font" Target="fonts/font1.fntdata"/><Relationship Id="rId16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font" Target="fonts/font12.fntdata"/><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font" Target="fonts/font2.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customschemas.google.com/relationships/presentationmetadata" Target="metadata"/><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font" Target="fonts/font3.fntdata"/><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8" name="Google Shape;8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3" name="Google Shape;903;p1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8"/>
        <p:cNvGrpSpPr/>
        <p:nvPr/>
      </p:nvGrpSpPr>
      <p:grpSpPr>
        <a:xfrm>
          <a:off x="0" y="0"/>
          <a:ext cx="0" cy="0"/>
          <a:chOff x="0" y="0"/>
          <a:chExt cx="0" cy="0"/>
        </a:xfrm>
      </p:grpSpPr>
      <p:sp>
        <p:nvSpPr>
          <p:cNvPr id="909" name="Google Shape;909;p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0" name="Google Shape;910;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8"/>
        <p:cNvGrpSpPr/>
        <p:nvPr/>
      </p:nvGrpSpPr>
      <p:grpSpPr>
        <a:xfrm>
          <a:off x="0" y="0"/>
          <a:ext cx="0" cy="0"/>
          <a:chOff x="0" y="0"/>
          <a:chExt cx="0" cy="0"/>
        </a:xfrm>
      </p:grpSpPr>
      <p:sp>
        <p:nvSpPr>
          <p:cNvPr id="919" name="Google Shape;919;p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0" name="Google Shape;920;p1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6"/>
        <p:cNvGrpSpPr/>
        <p:nvPr/>
      </p:nvGrpSpPr>
      <p:grpSpPr>
        <a:xfrm>
          <a:off x="0" y="0"/>
          <a:ext cx="0" cy="0"/>
          <a:chOff x="0" y="0"/>
          <a:chExt cx="0" cy="0"/>
        </a:xfrm>
      </p:grpSpPr>
      <p:sp>
        <p:nvSpPr>
          <p:cNvPr id="927" name="Google Shape;927;p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8" name="Google Shape;928;p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p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8" name="Google Shape;948;p1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56" name="Google Shape;956;p1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p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3" name="Google Shape;963;p1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p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0" name="Google Shape;970;p1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7" name="Google Shape;977;p1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2"/>
        <p:cNvGrpSpPr/>
        <p:nvPr/>
      </p:nvGrpSpPr>
      <p:grpSpPr>
        <a:xfrm>
          <a:off x="0" y="0"/>
          <a:ext cx="0" cy="0"/>
          <a:chOff x="0" y="0"/>
          <a:chExt cx="0" cy="0"/>
        </a:xfrm>
      </p:grpSpPr>
      <p:sp>
        <p:nvSpPr>
          <p:cNvPr id="983" name="Google Shape;983;p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4" name="Google Shape;984;p1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7" name="Google Shape;18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9"/>
        <p:cNvGrpSpPr/>
        <p:nvPr/>
      </p:nvGrpSpPr>
      <p:grpSpPr>
        <a:xfrm>
          <a:off x="0" y="0"/>
          <a:ext cx="0" cy="0"/>
          <a:chOff x="0" y="0"/>
          <a:chExt cx="0" cy="0"/>
        </a:xfrm>
      </p:grpSpPr>
      <p:sp>
        <p:nvSpPr>
          <p:cNvPr id="990" name="Google Shape;990;p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1" name="Google Shape;991;p1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8"/>
        <p:cNvGrpSpPr/>
        <p:nvPr/>
      </p:nvGrpSpPr>
      <p:grpSpPr>
        <a:xfrm>
          <a:off x="0" y="0"/>
          <a:ext cx="0" cy="0"/>
          <a:chOff x="0" y="0"/>
          <a:chExt cx="0" cy="0"/>
        </a:xfrm>
      </p:grpSpPr>
      <p:sp>
        <p:nvSpPr>
          <p:cNvPr id="999" name="Google Shape;999;p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0" name="Google Shape;1000;p1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p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2" name="Google Shape;1012;p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7"/>
        <p:cNvGrpSpPr/>
        <p:nvPr/>
      </p:nvGrpSpPr>
      <p:grpSpPr>
        <a:xfrm>
          <a:off x="0" y="0"/>
          <a:ext cx="0" cy="0"/>
          <a:chOff x="0" y="0"/>
          <a:chExt cx="0" cy="0"/>
        </a:xfrm>
      </p:grpSpPr>
      <p:sp>
        <p:nvSpPr>
          <p:cNvPr id="1018" name="Google Shape;1018;p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9" name="Google Shape;1019;p1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p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6" name="Google Shape;1026;p1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1"/>
        <p:cNvGrpSpPr/>
        <p:nvPr/>
      </p:nvGrpSpPr>
      <p:grpSpPr>
        <a:xfrm>
          <a:off x="0" y="0"/>
          <a:ext cx="0" cy="0"/>
          <a:chOff x="0" y="0"/>
          <a:chExt cx="0" cy="0"/>
        </a:xfrm>
      </p:grpSpPr>
      <p:sp>
        <p:nvSpPr>
          <p:cNvPr id="1032" name="Google Shape;1032;p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3" name="Google Shape;1033;p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9"/>
        <p:cNvGrpSpPr/>
        <p:nvPr/>
      </p:nvGrpSpPr>
      <p:grpSpPr>
        <a:xfrm>
          <a:off x="0" y="0"/>
          <a:ext cx="0" cy="0"/>
          <a:chOff x="0" y="0"/>
          <a:chExt cx="0" cy="0"/>
        </a:xfrm>
      </p:grpSpPr>
      <p:sp>
        <p:nvSpPr>
          <p:cNvPr id="1040" name="Google Shape;1040;p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41" name="Google Shape;1041;p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47" name="Google Shape;1047;p1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4" name="Google Shape;1054;p1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9"/>
        <p:cNvGrpSpPr/>
        <p:nvPr/>
      </p:nvGrpSpPr>
      <p:grpSpPr>
        <a:xfrm>
          <a:off x="0" y="0"/>
          <a:ext cx="0" cy="0"/>
          <a:chOff x="0" y="0"/>
          <a:chExt cx="0" cy="0"/>
        </a:xfrm>
      </p:grpSpPr>
      <p:sp>
        <p:nvSpPr>
          <p:cNvPr id="1060" name="Google Shape;1060;p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1" name="Google Shape;1061;p1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2" name="Google Shape;19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6"/>
        <p:cNvGrpSpPr/>
        <p:nvPr/>
      </p:nvGrpSpPr>
      <p:grpSpPr>
        <a:xfrm>
          <a:off x="0" y="0"/>
          <a:ext cx="0" cy="0"/>
          <a:chOff x="0" y="0"/>
          <a:chExt cx="0" cy="0"/>
        </a:xfrm>
      </p:grpSpPr>
      <p:sp>
        <p:nvSpPr>
          <p:cNvPr id="1067" name="Google Shape;1067;p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8" name="Google Shape;1068;p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3"/>
        <p:cNvGrpSpPr/>
        <p:nvPr/>
      </p:nvGrpSpPr>
      <p:grpSpPr>
        <a:xfrm>
          <a:off x="0" y="0"/>
          <a:ext cx="0" cy="0"/>
          <a:chOff x="0" y="0"/>
          <a:chExt cx="0" cy="0"/>
        </a:xfrm>
      </p:grpSpPr>
      <p:sp>
        <p:nvSpPr>
          <p:cNvPr id="1074" name="Google Shape;1074;p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5" name="Google Shape;1075;p1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0"/>
        <p:cNvGrpSpPr/>
        <p:nvPr/>
      </p:nvGrpSpPr>
      <p:grpSpPr>
        <a:xfrm>
          <a:off x="0" y="0"/>
          <a:ext cx="0" cy="0"/>
          <a:chOff x="0" y="0"/>
          <a:chExt cx="0" cy="0"/>
        </a:xfrm>
      </p:grpSpPr>
      <p:sp>
        <p:nvSpPr>
          <p:cNvPr id="1081" name="Google Shape;1081;p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2" name="Google Shape;1082;p1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7"/>
        <p:cNvGrpSpPr/>
        <p:nvPr/>
      </p:nvGrpSpPr>
      <p:grpSpPr>
        <a:xfrm>
          <a:off x="0" y="0"/>
          <a:ext cx="0" cy="0"/>
          <a:chOff x="0" y="0"/>
          <a:chExt cx="0" cy="0"/>
        </a:xfrm>
      </p:grpSpPr>
      <p:sp>
        <p:nvSpPr>
          <p:cNvPr id="1088" name="Google Shape;1088;p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9" name="Google Shape;1089;p1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p:cNvGrpSpPr/>
        <p:nvPr/>
      </p:nvGrpSpPr>
      <p:grpSpPr>
        <a:xfrm>
          <a:off x="0" y="0"/>
          <a:ext cx="0" cy="0"/>
          <a:chOff x="0" y="0"/>
          <a:chExt cx="0" cy="0"/>
        </a:xfrm>
      </p:grpSpPr>
      <p:sp>
        <p:nvSpPr>
          <p:cNvPr id="1095" name="Google Shape;1095;p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6" name="Google Shape;1096;p1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3" name="Google Shape;1103;p1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8"/>
        <p:cNvGrpSpPr/>
        <p:nvPr/>
      </p:nvGrpSpPr>
      <p:grpSpPr>
        <a:xfrm>
          <a:off x="0" y="0"/>
          <a:ext cx="0" cy="0"/>
          <a:chOff x="0" y="0"/>
          <a:chExt cx="0" cy="0"/>
        </a:xfrm>
      </p:grpSpPr>
      <p:sp>
        <p:nvSpPr>
          <p:cNvPr id="1109" name="Google Shape;1109;p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0" name="Google Shape;1110;p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4"/>
        <p:cNvGrpSpPr/>
        <p:nvPr/>
      </p:nvGrpSpPr>
      <p:grpSpPr>
        <a:xfrm>
          <a:off x="0" y="0"/>
          <a:ext cx="0" cy="0"/>
          <a:chOff x="0" y="0"/>
          <a:chExt cx="0" cy="0"/>
        </a:xfrm>
      </p:grpSpPr>
      <p:sp>
        <p:nvSpPr>
          <p:cNvPr id="1115" name="Google Shape;1115;p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6" name="Google Shape;1116;p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9"/>
        <p:cNvGrpSpPr/>
        <p:nvPr/>
      </p:nvGrpSpPr>
      <p:grpSpPr>
        <a:xfrm>
          <a:off x="0" y="0"/>
          <a:ext cx="0" cy="0"/>
          <a:chOff x="0" y="0"/>
          <a:chExt cx="0" cy="0"/>
        </a:xfrm>
      </p:grpSpPr>
      <p:sp>
        <p:nvSpPr>
          <p:cNvPr id="1120" name="Google Shape;1120;p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1" name="Google Shape;1121;p1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p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8" name="Google Shape;1128;p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p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3" name="Google Shape;1133;p1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4"/>
        <p:cNvGrpSpPr/>
        <p:nvPr/>
      </p:nvGrpSpPr>
      <p:grpSpPr>
        <a:xfrm>
          <a:off x="0" y="0"/>
          <a:ext cx="0" cy="0"/>
          <a:chOff x="0" y="0"/>
          <a:chExt cx="0" cy="0"/>
        </a:xfrm>
      </p:grpSpPr>
      <p:sp>
        <p:nvSpPr>
          <p:cNvPr id="1175" name="Google Shape;1175;p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6" name="Google Shape;1176;p1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p:cNvGrpSpPr/>
        <p:nvPr/>
      </p:nvGrpSpPr>
      <p:grpSpPr>
        <a:xfrm>
          <a:off x="0" y="0"/>
          <a:ext cx="0" cy="0"/>
          <a:chOff x="0" y="0"/>
          <a:chExt cx="0" cy="0"/>
        </a:xfrm>
      </p:grpSpPr>
      <p:sp>
        <p:nvSpPr>
          <p:cNvPr id="1183" name="Google Shape;1183;p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4" name="Google Shape;1184;p1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6"/>
        <p:cNvGrpSpPr/>
        <p:nvPr/>
      </p:nvGrpSpPr>
      <p:grpSpPr>
        <a:xfrm>
          <a:off x="0" y="0"/>
          <a:ext cx="0" cy="0"/>
          <a:chOff x="0" y="0"/>
          <a:chExt cx="0" cy="0"/>
        </a:xfrm>
      </p:grpSpPr>
      <p:sp>
        <p:nvSpPr>
          <p:cNvPr id="1197" name="Google Shape;1197;p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8" name="Google Shape;1198;p1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3"/>
        <p:cNvGrpSpPr/>
        <p:nvPr/>
      </p:nvGrpSpPr>
      <p:grpSpPr>
        <a:xfrm>
          <a:off x="0" y="0"/>
          <a:ext cx="0" cy="0"/>
          <a:chOff x="0" y="0"/>
          <a:chExt cx="0" cy="0"/>
        </a:xfrm>
      </p:grpSpPr>
      <p:sp>
        <p:nvSpPr>
          <p:cNvPr id="1214" name="Google Shape;1214;p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5" name="Google Shape;1215;p1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p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43" name="Google Shape;1243;p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p:cNvGrpSpPr/>
        <p:nvPr/>
      </p:nvGrpSpPr>
      <p:grpSpPr>
        <a:xfrm>
          <a:off x="0" y="0"/>
          <a:ext cx="0" cy="0"/>
          <a:chOff x="0" y="0"/>
          <a:chExt cx="0" cy="0"/>
        </a:xfrm>
      </p:grpSpPr>
      <p:sp>
        <p:nvSpPr>
          <p:cNvPr id="1259" name="Google Shape;1259;p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60" name="Google Shape;1260;p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4"/>
        <p:cNvGrpSpPr/>
        <p:nvPr/>
      </p:nvGrpSpPr>
      <p:grpSpPr>
        <a:xfrm>
          <a:off x="0" y="0"/>
          <a:ext cx="0" cy="0"/>
          <a:chOff x="0" y="0"/>
          <a:chExt cx="0" cy="0"/>
        </a:xfrm>
      </p:grpSpPr>
      <p:sp>
        <p:nvSpPr>
          <p:cNvPr id="1305" name="Google Shape;1305;p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6" name="Google Shape;1306;p1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8"/>
        <p:cNvGrpSpPr/>
        <p:nvPr/>
      </p:nvGrpSpPr>
      <p:grpSpPr>
        <a:xfrm>
          <a:off x="0" y="0"/>
          <a:ext cx="0" cy="0"/>
          <a:chOff x="0" y="0"/>
          <a:chExt cx="0" cy="0"/>
        </a:xfrm>
      </p:grpSpPr>
      <p:sp>
        <p:nvSpPr>
          <p:cNvPr id="1329" name="Google Shape;1329;p1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0" name="Google Shape;1330;p1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5"/>
        <p:cNvGrpSpPr/>
        <p:nvPr/>
      </p:nvGrpSpPr>
      <p:grpSpPr>
        <a:xfrm>
          <a:off x="0" y="0"/>
          <a:ext cx="0" cy="0"/>
          <a:chOff x="0" y="0"/>
          <a:chExt cx="0" cy="0"/>
        </a:xfrm>
      </p:grpSpPr>
      <p:sp>
        <p:nvSpPr>
          <p:cNvPr id="1336" name="Google Shape;1336;p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7" name="Google Shape;1337;p1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1"/>
        <p:cNvGrpSpPr/>
        <p:nvPr/>
      </p:nvGrpSpPr>
      <p:grpSpPr>
        <a:xfrm>
          <a:off x="0" y="0"/>
          <a:ext cx="0" cy="0"/>
          <a:chOff x="0" y="0"/>
          <a:chExt cx="0" cy="0"/>
        </a:xfrm>
      </p:grpSpPr>
      <p:sp>
        <p:nvSpPr>
          <p:cNvPr id="1382" name="Google Shape;1382;p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83" name="Google Shape;1383;p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7"/>
        <p:cNvGrpSpPr/>
        <p:nvPr/>
      </p:nvGrpSpPr>
      <p:grpSpPr>
        <a:xfrm>
          <a:off x="0" y="0"/>
          <a:ext cx="0" cy="0"/>
          <a:chOff x="0" y="0"/>
          <a:chExt cx="0" cy="0"/>
        </a:xfrm>
      </p:grpSpPr>
      <p:sp>
        <p:nvSpPr>
          <p:cNvPr id="1388" name="Google Shape;1388;p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89" name="Google Shape;1389;p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2"/>
        <p:cNvGrpSpPr/>
        <p:nvPr/>
      </p:nvGrpSpPr>
      <p:grpSpPr>
        <a:xfrm>
          <a:off x="0" y="0"/>
          <a:ext cx="0" cy="0"/>
          <a:chOff x="0" y="0"/>
          <a:chExt cx="0" cy="0"/>
        </a:xfrm>
      </p:grpSpPr>
      <p:sp>
        <p:nvSpPr>
          <p:cNvPr id="1393" name="Google Shape;1393;p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4" name="Google Shape;1394;p1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9"/>
        <p:cNvGrpSpPr/>
        <p:nvPr/>
      </p:nvGrpSpPr>
      <p:grpSpPr>
        <a:xfrm>
          <a:off x="0" y="0"/>
          <a:ext cx="0" cy="0"/>
          <a:chOff x="0" y="0"/>
          <a:chExt cx="0" cy="0"/>
        </a:xfrm>
      </p:grpSpPr>
      <p:sp>
        <p:nvSpPr>
          <p:cNvPr id="1400" name="Google Shape;1400;p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1" name="Google Shape;1401;p1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0"/>
        <p:cNvGrpSpPr/>
        <p:nvPr/>
      </p:nvGrpSpPr>
      <p:grpSpPr>
        <a:xfrm>
          <a:off x="0" y="0"/>
          <a:ext cx="0" cy="0"/>
          <a:chOff x="0" y="0"/>
          <a:chExt cx="0" cy="0"/>
        </a:xfrm>
      </p:grpSpPr>
      <p:sp>
        <p:nvSpPr>
          <p:cNvPr id="1421" name="Google Shape;1421;p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22" name="Google Shape;1422;p1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1"/>
        <p:cNvGrpSpPr/>
        <p:nvPr/>
      </p:nvGrpSpPr>
      <p:grpSpPr>
        <a:xfrm>
          <a:off x="0" y="0"/>
          <a:ext cx="0" cy="0"/>
          <a:chOff x="0" y="0"/>
          <a:chExt cx="0" cy="0"/>
        </a:xfrm>
      </p:grpSpPr>
      <p:sp>
        <p:nvSpPr>
          <p:cNvPr id="1442" name="Google Shape;1442;p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43" name="Google Shape;1443;p1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2"/>
        <p:cNvGrpSpPr/>
        <p:nvPr/>
      </p:nvGrpSpPr>
      <p:grpSpPr>
        <a:xfrm>
          <a:off x="0" y="0"/>
          <a:ext cx="0" cy="0"/>
          <a:chOff x="0" y="0"/>
          <a:chExt cx="0" cy="0"/>
        </a:xfrm>
      </p:grpSpPr>
      <p:sp>
        <p:nvSpPr>
          <p:cNvPr id="1463" name="Google Shape;1463;p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4" name="Google Shape;1464;p1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3"/>
        <p:cNvGrpSpPr/>
        <p:nvPr/>
      </p:nvGrpSpPr>
      <p:grpSpPr>
        <a:xfrm>
          <a:off x="0" y="0"/>
          <a:ext cx="0" cy="0"/>
          <a:chOff x="0" y="0"/>
          <a:chExt cx="0" cy="0"/>
        </a:xfrm>
      </p:grpSpPr>
      <p:sp>
        <p:nvSpPr>
          <p:cNvPr id="1484" name="Google Shape;1484;p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85" name="Google Shape;1485;p1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5"/>
        <p:cNvGrpSpPr/>
        <p:nvPr/>
      </p:nvGrpSpPr>
      <p:grpSpPr>
        <a:xfrm>
          <a:off x="0" y="0"/>
          <a:ext cx="0" cy="0"/>
          <a:chOff x="0" y="0"/>
          <a:chExt cx="0" cy="0"/>
        </a:xfrm>
      </p:grpSpPr>
      <p:sp>
        <p:nvSpPr>
          <p:cNvPr id="1516" name="Google Shape;1516;p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7" name="Google Shape;1517;p1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p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4" name="Google Shape;1524;p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9"/>
        <p:cNvGrpSpPr/>
        <p:nvPr/>
      </p:nvGrpSpPr>
      <p:grpSpPr>
        <a:xfrm>
          <a:off x="0" y="0"/>
          <a:ext cx="0" cy="0"/>
          <a:chOff x="0" y="0"/>
          <a:chExt cx="0" cy="0"/>
        </a:xfrm>
      </p:grpSpPr>
      <p:sp>
        <p:nvSpPr>
          <p:cNvPr id="1530" name="Google Shape;1530;p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1" name="Google Shape;1531;p1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6"/>
        <p:cNvGrpSpPr/>
        <p:nvPr/>
      </p:nvGrpSpPr>
      <p:grpSpPr>
        <a:xfrm>
          <a:off x="0" y="0"/>
          <a:ext cx="0" cy="0"/>
          <a:chOff x="0" y="0"/>
          <a:chExt cx="0" cy="0"/>
        </a:xfrm>
      </p:grpSpPr>
      <p:sp>
        <p:nvSpPr>
          <p:cNvPr id="1537" name="Google Shape;1537;p1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Satuan non PSP akan mendapatkan penjabaran dari tiap indikator untuk refleksi diri</a:t>
            </a:r>
            <a:endParaRPr/>
          </a:p>
          <a:p>
            <a:pPr marL="0" lvl="0" indent="0" algn="l" rtl="0">
              <a:lnSpc>
                <a:spcPct val="100000"/>
              </a:lnSpc>
              <a:spcBef>
                <a:spcPts val="0"/>
              </a:spcBef>
              <a:spcAft>
                <a:spcPts val="0"/>
              </a:spcAft>
              <a:buSzPts val="1100"/>
              <a:buNone/>
            </a:pPr>
            <a:endParaRPr/>
          </a:p>
        </p:txBody>
      </p:sp>
      <p:sp>
        <p:nvSpPr>
          <p:cNvPr id="1538" name="Google Shape;1538;p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9"/>
        <p:cNvGrpSpPr/>
        <p:nvPr/>
      </p:nvGrpSpPr>
      <p:grpSpPr>
        <a:xfrm>
          <a:off x="0" y="0"/>
          <a:ext cx="0" cy="0"/>
          <a:chOff x="0" y="0"/>
          <a:chExt cx="0" cy="0"/>
        </a:xfrm>
      </p:grpSpPr>
      <p:sp>
        <p:nvSpPr>
          <p:cNvPr id="1550" name="Google Shape;1550;p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51" name="Google Shape;1551;p1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5"/>
        <p:cNvGrpSpPr/>
        <p:nvPr/>
      </p:nvGrpSpPr>
      <p:grpSpPr>
        <a:xfrm>
          <a:off x="0" y="0"/>
          <a:ext cx="0" cy="0"/>
          <a:chOff x="0" y="0"/>
          <a:chExt cx="0" cy="0"/>
        </a:xfrm>
      </p:grpSpPr>
      <p:sp>
        <p:nvSpPr>
          <p:cNvPr id="1556" name="Google Shape;1556;p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57" name="Google Shape;1557;p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1"/>
        <p:cNvGrpSpPr/>
        <p:nvPr/>
      </p:nvGrpSpPr>
      <p:grpSpPr>
        <a:xfrm>
          <a:off x="0" y="0"/>
          <a:ext cx="0" cy="0"/>
          <a:chOff x="0" y="0"/>
          <a:chExt cx="0" cy="0"/>
        </a:xfrm>
      </p:grpSpPr>
      <p:sp>
        <p:nvSpPr>
          <p:cNvPr id="1562" name="Google Shape;1562;p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63" name="Google Shape;1563;p1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300">
                <a:solidFill>
                  <a:srgbClr val="4A4A4A"/>
                </a:solidFill>
                <a:highlight>
                  <a:srgbClr val="FFFFFF"/>
                </a:highlight>
              </a:rPr>
              <a:t>Saya coba buat dua slide berikut untuk keperluan materi simulasi/studi kasus untuk digabungkan dengan materi setditjen. Slide pertama secara lengkap menjabarkan indikator D1. Perencanaan Pembelajaran (lengkap dengan definisi konseptual)</a:t>
            </a:r>
            <a:endParaRPr sz="1300">
              <a:solidFill>
                <a:srgbClr val="4A4A4A"/>
              </a:solidFill>
              <a:highlight>
                <a:srgbClr val="FFFFFF"/>
              </a:highlight>
            </a:endParaRPr>
          </a:p>
          <a:p>
            <a:pPr marL="0" lvl="0" indent="0" algn="l" rtl="0">
              <a:lnSpc>
                <a:spcPct val="100000"/>
              </a:lnSpc>
              <a:spcBef>
                <a:spcPts val="0"/>
              </a:spcBef>
              <a:spcAft>
                <a:spcPts val="0"/>
              </a:spcAft>
              <a:buSzPts val="1100"/>
              <a:buNone/>
            </a:pPr>
            <a:r>
              <a:rPr lang="en-US" sz="1300">
                <a:solidFill>
                  <a:srgbClr val="4A4A4A"/>
                </a:solidFill>
                <a:highlight>
                  <a:srgbClr val="FFFFFF"/>
                </a:highlight>
              </a:rPr>
              <a:t>Khusus satuan PSP, setiap indikator punya skor</a:t>
            </a:r>
            <a:endParaRPr sz="1300">
              <a:solidFill>
                <a:srgbClr val="4A4A4A"/>
              </a:solidFill>
              <a:highlight>
                <a:srgbClr val="FFFFFF"/>
              </a:highlight>
            </a:endParaRPr>
          </a:p>
          <a:p>
            <a:pPr marL="0" lvl="0" indent="0" algn="l" rtl="0">
              <a:lnSpc>
                <a:spcPct val="100000"/>
              </a:lnSpc>
              <a:spcBef>
                <a:spcPts val="0"/>
              </a:spcBef>
              <a:spcAft>
                <a:spcPts val="0"/>
              </a:spcAft>
              <a:buSzPts val="1100"/>
              <a:buNone/>
            </a:pPr>
            <a:r>
              <a:rPr lang="en-US" sz="1300">
                <a:solidFill>
                  <a:srgbClr val="4A4A4A"/>
                </a:solidFill>
                <a:highlight>
                  <a:srgbClr val="FFFFFF"/>
                </a:highlight>
              </a:rPr>
              <a:t>Definisi konseptual perlu masuk dalam format</a:t>
            </a:r>
            <a:endParaRPr sz="1300">
              <a:solidFill>
                <a:srgbClr val="4A4A4A"/>
              </a:solidFill>
              <a:highlight>
                <a:srgbClr val="FFFFFF"/>
              </a:highlight>
            </a:endParaRPr>
          </a:p>
          <a:p>
            <a:pPr marL="0" lvl="0" indent="0" algn="l" rtl="0">
              <a:lnSpc>
                <a:spcPct val="100000"/>
              </a:lnSpc>
              <a:spcBef>
                <a:spcPts val="0"/>
              </a:spcBef>
              <a:spcAft>
                <a:spcPts val="0"/>
              </a:spcAft>
              <a:buSzPts val="1100"/>
              <a:buNone/>
            </a:pPr>
            <a:r>
              <a:rPr lang="en-US" sz="1300">
                <a:solidFill>
                  <a:srgbClr val="4A4A4A"/>
                </a:solidFill>
                <a:highlight>
                  <a:srgbClr val="FFFFFF"/>
                </a:highlight>
              </a:rPr>
              <a:t>Perlu membuat worksheet list deksriptor</a:t>
            </a:r>
            <a:endParaRPr sz="1300">
              <a:solidFill>
                <a:srgbClr val="4A4A4A"/>
              </a:solidFill>
              <a:highlight>
                <a:srgbClr val="FFFFFF"/>
              </a:highlight>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p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91" name="Google Shape;1591;p1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4"/>
        <p:cNvGrpSpPr/>
        <p:nvPr/>
      </p:nvGrpSpPr>
      <p:grpSpPr>
        <a:xfrm>
          <a:off x="0" y="0"/>
          <a:ext cx="0" cy="0"/>
          <a:chOff x="0" y="0"/>
          <a:chExt cx="0" cy="0"/>
        </a:xfrm>
      </p:grpSpPr>
      <p:sp>
        <p:nvSpPr>
          <p:cNvPr id="1615" name="Google Shape;1615;p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16" name="Google Shape;1616;p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0"/>
        <p:cNvGrpSpPr/>
        <p:nvPr/>
      </p:nvGrpSpPr>
      <p:grpSpPr>
        <a:xfrm>
          <a:off x="0" y="0"/>
          <a:ext cx="0" cy="0"/>
          <a:chOff x="0" y="0"/>
          <a:chExt cx="0" cy="0"/>
        </a:xfrm>
      </p:grpSpPr>
      <p:sp>
        <p:nvSpPr>
          <p:cNvPr id="1621" name="Google Shape;1621;p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2" name="Google Shape;1622;p1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6"/>
        <p:cNvGrpSpPr/>
        <p:nvPr/>
      </p:nvGrpSpPr>
      <p:grpSpPr>
        <a:xfrm>
          <a:off x="0" y="0"/>
          <a:ext cx="0" cy="0"/>
          <a:chOff x="0" y="0"/>
          <a:chExt cx="0" cy="0"/>
        </a:xfrm>
      </p:grpSpPr>
      <p:sp>
        <p:nvSpPr>
          <p:cNvPr id="1627" name="Google Shape;1627;p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8" name="Google Shape;1628;p1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2"/>
        <p:cNvGrpSpPr/>
        <p:nvPr/>
      </p:nvGrpSpPr>
      <p:grpSpPr>
        <a:xfrm>
          <a:off x="0" y="0"/>
          <a:ext cx="0" cy="0"/>
          <a:chOff x="0" y="0"/>
          <a:chExt cx="0" cy="0"/>
        </a:xfrm>
      </p:grpSpPr>
      <p:sp>
        <p:nvSpPr>
          <p:cNvPr id="1633" name="Google Shape;1633;p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4" name="Google Shape;1634;p1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8"/>
        <p:cNvGrpSpPr/>
        <p:nvPr/>
      </p:nvGrpSpPr>
      <p:grpSpPr>
        <a:xfrm>
          <a:off x="0" y="0"/>
          <a:ext cx="0" cy="0"/>
          <a:chOff x="0" y="0"/>
          <a:chExt cx="0" cy="0"/>
        </a:xfrm>
      </p:grpSpPr>
      <p:sp>
        <p:nvSpPr>
          <p:cNvPr id="1639" name="Google Shape;1639;p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0" name="Google Shape;1640;p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4"/>
        <p:cNvGrpSpPr/>
        <p:nvPr/>
      </p:nvGrpSpPr>
      <p:grpSpPr>
        <a:xfrm>
          <a:off x="0" y="0"/>
          <a:ext cx="0" cy="0"/>
          <a:chOff x="0" y="0"/>
          <a:chExt cx="0" cy="0"/>
        </a:xfrm>
      </p:grpSpPr>
      <p:sp>
        <p:nvSpPr>
          <p:cNvPr id="1645" name="Google Shape;1645;p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6" name="Google Shape;1646;p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0" name="Google Shape;310;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6" name="Google Shape;31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7" name="Google Shape;32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3" name="Google Shape;333;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8" name="Google Shape;33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5" name="Google Shape;345;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2" name="Google Shape;352;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4" name="Google Shape;364;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0" name="Google Shape;370;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2800"/>
              <a:buFont typeface="Arial"/>
              <a:buNone/>
            </a:pPr>
            <a:r>
              <a:rPr lang="en-US" sz="900">
                <a:solidFill>
                  <a:schemeClr val="dk1"/>
                </a:solidFill>
              </a:rPr>
              <a:t>Model ini menyatakan bahwa </a:t>
            </a:r>
            <a:endParaRPr sz="900">
              <a:solidFill>
                <a:schemeClr val="dk1"/>
              </a:solidFill>
            </a:endParaRPr>
          </a:p>
          <a:p>
            <a:pPr marL="285750" lvl="0" indent="-171450" algn="just" rtl="0">
              <a:lnSpc>
                <a:spcPct val="100000"/>
              </a:lnSpc>
              <a:spcBef>
                <a:spcPts val="0"/>
              </a:spcBef>
              <a:spcAft>
                <a:spcPts val="0"/>
              </a:spcAft>
              <a:buClr>
                <a:schemeClr val="dk1"/>
              </a:buClr>
              <a:buSzPts val="900"/>
              <a:buAutoNum type="arabicPeriod"/>
            </a:pPr>
            <a:r>
              <a:rPr lang="en-US" sz="900" b="1">
                <a:solidFill>
                  <a:srgbClr val="0097A7"/>
                </a:solidFill>
              </a:rPr>
              <a:t>Output </a:t>
            </a:r>
            <a:r>
              <a:rPr lang="en-US" sz="900">
                <a:solidFill>
                  <a:schemeClr val="dk1"/>
                </a:solidFill>
              </a:rPr>
              <a:t>berupa </a:t>
            </a:r>
            <a:r>
              <a:rPr lang="en-US" sz="900" b="1">
                <a:solidFill>
                  <a:schemeClr val="dk1"/>
                </a:solidFill>
              </a:rPr>
              <a:t>mutu dan relevansi hasil belajar murid dan pemerataan pendidikan yang bermutu</a:t>
            </a:r>
            <a:endParaRPr sz="900">
              <a:solidFill>
                <a:schemeClr val="dk1"/>
              </a:solidFill>
            </a:endParaRPr>
          </a:p>
          <a:p>
            <a:pPr marL="285750" lvl="0" indent="-171450" algn="just" rtl="0">
              <a:lnSpc>
                <a:spcPct val="100000"/>
              </a:lnSpc>
              <a:spcBef>
                <a:spcPts val="0"/>
              </a:spcBef>
              <a:spcAft>
                <a:spcPts val="0"/>
              </a:spcAft>
              <a:buClr>
                <a:schemeClr val="dk1"/>
              </a:buClr>
              <a:buSzPts val="900"/>
              <a:buAutoNum type="arabicPeriod"/>
            </a:pPr>
            <a:r>
              <a:rPr lang="en-US" sz="900">
                <a:solidFill>
                  <a:schemeClr val="dk1"/>
                </a:solidFill>
              </a:rPr>
              <a:t>Output dipengaruhi oleh</a:t>
            </a:r>
            <a:r>
              <a:rPr lang="en-US" sz="900" b="1">
                <a:solidFill>
                  <a:srgbClr val="0097A7"/>
                </a:solidFill>
              </a:rPr>
              <a:t> proses</a:t>
            </a:r>
            <a:r>
              <a:rPr lang="en-US" sz="900">
                <a:solidFill>
                  <a:schemeClr val="dk1"/>
                </a:solidFill>
              </a:rPr>
              <a:t> berupa </a:t>
            </a:r>
            <a:r>
              <a:rPr lang="en-US" sz="900" b="1">
                <a:solidFill>
                  <a:schemeClr val="dk1"/>
                </a:solidFill>
              </a:rPr>
              <a:t>mutu dan relevansi pembelajaran</a:t>
            </a:r>
            <a:r>
              <a:rPr lang="en-US" sz="900">
                <a:solidFill>
                  <a:schemeClr val="dk1"/>
                </a:solidFill>
              </a:rPr>
              <a:t> yang didukung oleh </a:t>
            </a:r>
            <a:r>
              <a:rPr lang="en-US" sz="900" b="1">
                <a:solidFill>
                  <a:schemeClr val="dk1"/>
                </a:solidFill>
              </a:rPr>
              <a:t>pengelolaan sekolah yang partisipatif, transparan, dan akuntabel</a:t>
            </a:r>
            <a:endParaRPr sz="900">
              <a:solidFill>
                <a:schemeClr val="dk1"/>
              </a:solidFill>
            </a:endParaRPr>
          </a:p>
          <a:p>
            <a:pPr marL="285750" lvl="0" indent="-171450" algn="just" rtl="0">
              <a:lnSpc>
                <a:spcPct val="100000"/>
              </a:lnSpc>
              <a:spcBef>
                <a:spcPts val="0"/>
              </a:spcBef>
              <a:spcAft>
                <a:spcPts val="0"/>
              </a:spcAft>
              <a:buClr>
                <a:schemeClr val="dk1"/>
              </a:buClr>
              <a:buSzPts val="900"/>
              <a:buAutoNum type="arabicPeriod"/>
            </a:pPr>
            <a:r>
              <a:rPr lang="en-US" sz="900">
                <a:solidFill>
                  <a:schemeClr val="dk1"/>
                </a:solidFill>
              </a:rPr>
              <a:t>Proses tersebut dapat berjalan baik karena dilakukan oleh </a:t>
            </a:r>
            <a:r>
              <a:rPr lang="en-US" sz="900" b="1">
                <a:solidFill>
                  <a:schemeClr val="dk1"/>
                </a:solidFill>
              </a:rPr>
              <a:t>GTK yang kompeten dan berkinerja</a:t>
            </a:r>
            <a:r>
              <a:rPr lang="en-US" sz="900">
                <a:solidFill>
                  <a:schemeClr val="dk1"/>
                </a:solidFill>
              </a:rPr>
              <a:t> baik sebagai</a:t>
            </a:r>
            <a:r>
              <a:rPr lang="en-US" sz="900" b="1">
                <a:solidFill>
                  <a:srgbClr val="00B0F0"/>
                </a:solidFill>
              </a:rPr>
              <a:t> </a:t>
            </a:r>
            <a:r>
              <a:rPr lang="en-US" sz="900" b="1">
                <a:solidFill>
                  <a:srgbClr val="0097A7"/>
                </a:solidFill>
              </a:rPr>
              <a:t>input</a:t>
            </a:r>
            <a:endParaRPr sz="900">
              <a:solidFill>
                <a:srgbClr val="0097A7"/>
              </a:solidFill>
            </a:endParaRPr>
          </a:p>
          <a:p>
            <a:pPr marL="0" lvl="0" indent="0" algn="l" rtl="0">
              <a:lnSpc>
                <a:spcPct val="100000"/>
              </a:lnSpc>
              <a:spcBef>
                <a:spcPts val="0"/>
              </a:spcBef>
              <a:spcAft>
                <a:spcPts val="0"/>
              </a:spcAft>
              <a:buSzPts val="1100"/>
              <a:buNone/>
            </a:pPr>
            <a:endParaRPr sz="9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6" name="Google Shape;386;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1" name="Google Shape;391;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1" name="Google Shape;431;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6" name="Google Shape;436;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2" name="Google Shape;472;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8" name="Google Shape;478;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3" name="Google Shape;48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p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9" name="Google Shape;529;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5" name="Google Shape;535;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7" name="Google Shape;10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2" name="Google Shape;552;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8" name="Google Shape;558;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p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4" name="Google Shape;564;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9" name="Google Shape;569;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5" name="Google Shape;575;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p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1" name="Google Shape;581;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8" name="Google Shape;588;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p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4" name="Google Shape;594;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0" name="Google Shape;600;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6" name="Google Shape;606;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 name="Google Shape;11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p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2" name="Google Shape;612;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p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7" name="Google Shape;617;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3" name="Google Shape;623;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8" name="Google Shape;628;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4" name="Google Shape;634;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0" name="Google Shape;640;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5" name="Google Shape;645;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1" name="Google Shape;651;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7" name="Google Shape;657;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3" name="Google Shape;663;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102627f53f4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6" name="Google Shape;126;g102627f53f4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p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9" name="Google Shape;669;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5" name="Google Shape;675;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0" name="Google Shape;680;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p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6" name="Google Shape;686;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p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1" name="Google Shape;691;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8" name="Google Shape;698;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5" name="Google Shape;705;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1" name="Google Shape;711;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7" name="Google Shape;717;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p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3" name="Google Shape;723;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102627f52b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2" name="Google Shape;132;g102627f52b7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p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9" name="Google Shape;729;p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35" name="Google Shape;735;p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p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1" name="Google Shape;741;p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7" name="Google Shape;747;p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p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53" name="Google Shape;753;p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7"/>
        <p:cNvGrpSpPr/>
        <p:nvPr/>
      </p:nvGrpSpPr>
      <p:grpSpPr>
        <a:xfrm>
          <a:off x="0" y="0"/>
          <a:ext cx="0" cy="0"/>
          <a:chOff x="0" y="0"/>
          <a:chExt cx="0" cy="0"/>
        </a:xfrm>
      </p:grpSpPr>
      <p:sp>
        <p:nvSpPr>
          <p:cNvPr id="758" name="Google Shape;758;p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59" name="Google Shape;759;p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4" name="Google Shape;764;p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p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0" name="Google Shape;770;p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p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5" name="Google Shape;775;p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1" name="Google Shape;781;p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7" name="Google Shape;787;p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p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3" name="Google Shape;793;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8" name="Google Shape;798;p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4" name="Google Shape;804;p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9" name="Google Shape;809;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3"/>
        <p:cNvGrpSpPr/>
        <p:nvPr/>
      </p:nvGrpSpPr>
      <p:grpSpPr>
        <a:xfrm>
          <a:off x="0" y="0"/>
          <a:ext cx="0" cy="0"/>
          <a:chOff x="0" y="0"/>
          <a:chExt cx="0" cy="0"/>
        </a:xfrm>
      </p:grpSpPr>
      <p:sp>
        <p:nvSpPr>
          <p:cNvPr id="814" name="Google Shape;814;p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5" name="Google Shape;815;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p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0" name="Google Shape;820;p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p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6" name="Google Shape;826;p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1"/>
        <p:cNvGrpSpPr/>
        <p:nvPr/>
      </p:nvGrpSpPr>
      <p:grpSpPr>
        <a:xfrm>
          <a:off x="0" y="0"/>
          <a:ext cx="0" cy="0"/>
          <a:chOff x="0" y="0"/>
          <a:chExt cx="0" cy="0"/>
        </a:xfrm>
      </p:grpSpPr>
      <p:sp>
        <p:nvSpPr>
          <p:cNvPr id="832" name="Google Shape;832;p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3" name="Google Shape;833;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p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9" name="Google Shape;839;p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4" name="Google Shape;144;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45" name="Google Shape;845;p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9"/>
        <p:cNvGrpSpPr/>
        <p:nvPr/>
      </p:nvGrpSpPr>
      <p:grpSpPr>
        <a:xfrm>
          <a:off x="0" y="0"/>
          <a:ext cx="0" cy="0"/>
          <a:chOff x="0" y="0"/>
          <a:chExt cx="0" cy="0"/>
        </a:xfrm>
      </p:grpSpPr>
      <p:sp>
        <p:nvSpPr>
          <p:cNvPr id="850" name="Google Shape;850;p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1" name="Google Shape;851;p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p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7" name="Google Shape;857;p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3" name="Google Shape;863;p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Google Shape;868;p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9" name="Google Shape;869;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p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5" name="Google Shape;875;p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0" name="Google Shape;880;p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4"/>
        <p:cNvGrpSpPr/>
        <p:nvPr/>
      </p:nvGrpSpPr>
      <p:grpSpPr>
        <a:xfrm>
          <a:off x="0" y="0"/>
          <a:ext cx="0" cy="0"/>
          <a:chOff x="0" y="0"/>
          <a:chExt cx="0" cy="0"/>
        </a:xfrm>
      </p:grpSpPr>
      <p:sp>
        <p:nvSpPr>
          <p:cNvPr id="885" name="Google Shape;885;p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6" name="Google Shape;886;p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p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2" name="Google Shape;892;p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Google Shape;896;p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7" name="Google Shape;897;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073763"/>
              </a:buClr>
              <a:buSzPts val="6000"/>
              <a:buFont typeface="Candara"/>
              <a:buNone/>
              <a:defRPr sz="6000">
                <a:solidFill>
                  <a:srgbClr val="07376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25"/>
          <p:cNvSpPr/>
          <p:nvPr/>
        </p:nvSpPr>
        <p:spPr>
          <a:xfrm>
            <a:off x="10811435" y="5647765"/>
            <a:ext cx="1380565" cy="1207546"/>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2" name="Google Shape;22;p25"/>
          <p:cNvCxnSpPr/>
          <p:nvPr/>
        </p:nvCxnSpPr>
        <p:spPr>
          <a:xfrm>
            <a:off x="1524000" y="3509963"/>
            <a:ext cx="9144000" cy="0"/>
          </a:xfrm>
          <a:prstGeom prst="straightConnector1">
            <a:avLst/>
          </a:prstGeom>
          <a:noFill/>
          <a:ln w="12700" cap="flat" cmpd="sng">
            <a:solidFill>
              <a:schemeClr val="accent2"/>
            </a:solidFill>
            <a:prstDash val="solid"/>
            <a:miter lim="800000"/>
            <a:headEnd type="none" w="sm" len="sm"/>
            <a:tailEnd type="none" w="sm" len="sm"/>
          </a:ln>
        </p:spPr>
      </p:cxnSp>
      <p:pic>
        <p:nvPicPr>
          <p:cNvPr id="23" name="Google Shape;23;p25"/>
          <p:cNvPicPr preferRelativeResize="0"/>
          <p:nvPr/>
        </p:nvPicPr>
        <p:blipFill rotWithShape="1">
          <a:blip r:embed="rId2">
            <a:alphaModFix/>
          </a:blip>
          <a:srcRect/>
          <a:stretch/>
        </p:blipFill>
        <p:spPr>
          <a:xfrm>
            <a:off x="7725638" y="4295125"/>
            <a:ext cx="4513126" cy="256287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ustom Layout 1">
  <p:cSld name="CUSTOM">
    <p:bg>
      <p:bgPr>
        <a:solidFill>
          <a:srgbClr val="F0FBFF"/>
        </a:solidFill>
        <a:effectLst/>
      </p:bgPr>
    </p:bg>
    <p:spTree>
      <p:nvGrpSpPr>
        <p:cNvPr id="1" name="Shape 63"/>
        <p:cNvGrpSpPr/>
        <p:nvPr/>
      </p:nvGrpSpPr>
      <p:grpSpPr>
        <a:xfrm>
          <a:off x="0" y="0"/>
          <a:ext cx="0" cy="0"/>
          <a:chOff x="0" y="0"/>
          <a:chExt cx="0" cy="0"/>
        </a:xfrm>
      </p:grpSpPr>
      <p:sp>
        <p:nvSpPr>
          <p:cNvPr id="64" name="Google Shape;64;g102627f53f4_0_2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 name="Google Shape;65;g102627f53f4_0_22" descr="Sekolah Penggerak | Sekolah Penggerak"/>
          <p:cNvPicPr preferRelativeResize="0"/>
          <p:nvPr/>
        </p:nvPicPr>
        <p:blipFill rotWithShape="1">
          <a:blip r:embed="rId2">
            <a:alphaModFix/>
          </a:blip>
          <a:srcRect/>
          <a:stretch/>
        </p:blipFill>
        <p:spPr>
          <a:xfrm>
            <a:off x="76200" y="34025"/>
            <a:ext cx="12083602" cy="6789949"/>
          </a:xfrm>
          <a:prstGeom prst="rect">
            <a:avLst/>
          </a:prstGeom>
          <a:noFill/>
          <a:ln>
            <a:noFill/>
          </a:ln>
        </p:spPr>
      </p:pic>
      <p:sp>
        <p:nvSpPr>
          <p:cNvPr id="66" name="Google Shape;66;g102627f53f4_0_22"/>
          <p:cNvSpPr txBox="1">
            <a:spLocks noGrp="1"/>
          </p:cNvSpPr>
          <p:nvPr>
            <p:ph type="title"/>
          </p:nvPr>
        </p:nvSpPr>
        <p:spPr>
          <a:xfrm>
            <a:off x="5848000" y="3717575"/>
            <a:ext cx="5566200" cy="29358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1">
  <p:cSld name="SECTION_HEADER_1">
    <p:spTree>
      <p:nvGrpSpPr>
        <p:cNvPr id="1" name="Shape 67"/>
        <p:cNvGrpSpPr/>
        <p:nvPr/>
      </p:nvGrpSpPr>
      <p:grpSpPr>
        <a:xfrm>
          <a:off x="0" y="0"/>
          <a:ext cx="0" cy="0"/>
          <a:chOff x="0" y="0"/>
          <a:chExt cx="0" cy="0"/>
        </a:xfrm>
      </p:grpSpPr>
      <p:sp>
        <p:nvSpPr>
          <p:cNvPr id="68" name="Google Shape;68;g102627f53f4_0_33"/>
          <p:cNvSpPr/>
          <p:nvPr/>
        </p:nvSpPr>
        <p:spPr>
          <a:xfrm>
            <a:off x="6096000" y="0"/>
            <a:ext cx="6096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9" name="Google Shape;69;g102627f53f4_0_33"/>
          <p:cNvSpPr/>
          <p:nvPr/>
        </p:nvSpPr>
        <p:spPr>
          <a:xfrm>
            <a:off x="1" y="842481"/>
            <a:ext cx="6096000" cy="6015600"/>
          </a:xfrm>
          <a:prstGeom prst="rect">
            <a:avLst/>
          </a:prstGeom>
          <a:solidFill>
            <a:srgbClr val="F0FBFF"/>
          </a:solidFill>
          <a:ln w="12700" cap="flat" cmpd="sng">
            <a:solidFill>
              <a:srgbClr val="F0FB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 name="Google Shape;70;g102627f53f4_0_33"/>
          <p:cNvSpPr txBox="1">
            <a:spLocks noGrp="1"/>
          </p:cNvSpPr>
          <p:nvPr>
            <p:ph type="title"/>
          </p:nvPr>
        </p:nvSpPr>
        <p:spPr>
          <a:xfrm>
            <a:off x="7001700" y="842463"/>
            <a:ext cx="4284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g102627f53f4_0_33"/>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2" name="Google Shape;72;g102627f53f4_0_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73" name="Google Shape;73;g102627f53f4_0_33"/>
          <p:cNvPicPr preferRelativeResize="0"/>
          <p:nvPr/>
        </p:nvPicPr>
        <p:blipFill rotWithShape="1">
          <a:blip r:embed="rId2">
            <a:alphaModFix/>
          </a:blip>
          <a:srcRect/>
          <a:stretch/>
        </p:blipFill>
        <p:spPr>
          <a:xfrm>
            <a:off x="424075" y="1882213"/>
            <a:ext cx="5450024" cy="3936125"/>
          </a:xfrm>
          <a:prstGeom prst="rect">
            <a:avLst/>
          </a:prstGeom>
          <a:noFill/>
          <a:ln w="12700" cap="flat" cmpd="sng">
            <a:solidFill>
              <a:srgbClr val="F0FBFF"/>
            </a:solidFill>
            <a:prstDash val="solid"/>
            <a:miter lim="8000"/>
            <a:headEnd type="none" w="sm" len="sm"/>
            <a:tailEnd type="none" w="sm" len="sm"/>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2 1">
  <p:cSld name="CUSTOM_1_1">
    <p:spTree>
      <p:nvGrpSpPr>
        <p:cNvPr id="1" name="Shape 74"/>
        <p:cNvGrpSpPr/>
        <p:nvPr/>
      </p:nvGrpSpPr>
      <p:grpSpPr>
        <a:xfrm>
          <a:off x="0" y="0"/>
          <a:ext cx="0" cy="0"/>
          <a:chOff x="0" y="0"/>
          <a:chExt cx="0" cy="0"/>
        </a:xfrm>
      </p:grpSpPr>
      <p:sp>
        <p:nvSpPr>
          <p:cNvPr id="75" name="Google Shape;75;g102627f53f4_0_53"/>
          <p:cNvSpPr/>
          <p:nvPr/>
        </p:nvSpPr>
        <p:spPr>
          <a:xfrm>
            <a:off x="6082850" y="946200"/>
            <a:ext cx="6109200" cy="591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 name="Google Shape;76;g102627f53f4_0_53"/>
          <p:cNvSpPr txBox="1">
            <a:spLocks noGrp="1"/>
          </p:cNvSpPr>
          <p:nvPr>
            <p:ph type="title"/>
          </p:nvPr>
        </p:nvSpPr>
        <p:spPr>
          <a:xfrm>
            <a:off x="7001700" y="1252523"/>
            <a:ext cx="4284600" cy="2442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g102627f53f4_0_53"/>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pic>
        <p:nvPicPr>
          <p:cNvPr id="78" name="Google Shape;78;g102627f53f4_0_53"/>
          <p:cNvPicPr preferRelativeResize="0"/>
          <p:nvPr/>
        </p:nvPicPr>
        <p:blipFill rotWithShape="1">
          <a:blip r:embed="rId2">
            <a:alphaModFix/>
          </a:blip>
          <a:srcRect/>
          <a:stretch/>
        </p:blipFill>
        <p:spPr>
          <a:xfrm>
            <a:off x="1142325" y="1370450"/>
            <a:ext cx="4940524" cy="41171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9"/>
        <p:cNvGrpSpPr/>
        <p:nvPr/>
      </p:nvGrpSpPr>
      <p:grpSpPr>
        <a:xfrm>
          <a:off x="0" y="0"/>
          <a:ext cx="0" cy="0"/>
          <a:chOff x="0" y="0"/>
          <a:chExt cx="0" cy="0"/>
        </a:xfrm>
      </p:grpSpPr>
      <p:sp>
        <p:nvSpPr>
          <p:cNvPr id="80" name="Google Shape;80;p33"/>
          <p:cNvSpPr txBox="1">
            <a:spLocks noGrp="1"/>
          </p:cNvSpPr>
          <p:nvPr>
            <p:ph type="title"/>
          </p:nvPr>
        </p:nvSpPr>
        <p:spPr>
          <a:xfrm>
            <a:off x="839788" y="987424"/>
            <a:ext cx="3932237" cy="17342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ndara"/>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33"/>
          <p:cNvSpPr>
            <a:spLocks noGrp="1"/>
          </p:cNvSpPr>
          <p:nvPr>
            <p:ph type="pic" idx="2"/>
          </p:nvPr>
        </p:nvSpPr>
        <p:spPr>
          <a:xfrm>
            <a:off x="5183188" y="987425"/>
            <a:ext cx="6172200" cy="4873625"/>
          </a:xfrm>
          <a:prstGeom prst="rect">
            <a:avLst/>
          </a:prstGeom>
          <a:noFill/>
          <a:ln>
            <a:noFill/>
          </a:ln>
        </p:spPr>
      </p:sp>
      <p:sp>
        <p:nvSpPr>
          <p:cNvPr id="82" name="Google Shape;82;p33"/>
          <p:cNvSpPr txBox="1">
            <a:spLocks noGrp="1"/>
          </p:cNvSpPr>
          <p:nvPr>
            <p:ph type="body" idx="1"/>
          </p:nvPr>
        </p:nvSpPr>
        <p:spPr>
          <a:xfrm>
            <a:off x="839788" y="2721684"/>
            <a:ext cx="3932237" cy="314730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3" name="Google Shape;83;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4"/>
        <p:cNvGrpSpPr/>
        <p:nvPr/>
      </p:nvGrpSpPr>
      <p:grpSpPr>
        <a:xfrm>
          <a:off x="0" y="0"/>
          <a:ext cx="0" cy="0"/>
          <a:chOff x="0" y="0"/>
          <a:chExt cx="0" cy="0"/>
        </a:xfrm>
      </p:grpSpPr>
      <p:sp>
        <p:nvSpPr>
          <p:cNvPr id="25" name="Google Shape;25;p28"/>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8"/>
          <p:cNvSpPr txBox="1">
            <a:spLocks noGrp="1"/>
          </p:cNvSpPr>
          <p:nvPr>
            <p:ph type="body" idx="1"/>
          </p:nvPr>
        </p:nvSpPr>
        <p:spPr>
          <a:xfrm>
            <a:off x="838200" y="2355925"/>
            <a:ext cx="5181600" cy="3821037"/>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28"/>
          <p:cNvSpPr txBox="1">
            <a:spLocks noGrp="1"/>
          </p:cNvSpPr>
          <p:nvPr>
            <p:ph type="body" idx="2"/>
          </p:nvPr>
        </p:nvSpPr>
        <p:spPr>
          <a:xfrm>
            <a:off x="6172200" y="2355925"/>
            <a:ext cx="5181600" cy="3821037"/>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7"/>
          <p:cNvSpPr/>
          <p:nvPr/>
        </p:nvSpPr>
        <p:spPr>
          <a:xfrm>
            <a:off x="1" y="842481"/>
            <a:ext cx="6095999" cy="6015518"/>
          </a:xfrm>
          <a:prstGeom prst="rect">
            <a:avLst/>
          </a:prstGeom>
          <a:solidFill>
            <a:srgbClr val="F0FBFF"/>
          </a:solidFill>
          <a:ln w="12700" cap="flat" cmpd="sng">
            <a:solidFill>
              <a:srgbClr val="F0FB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 name="Google Shape;33;p27"/>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5" name="Google Shape;35;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6" name="Google Shape;36;p27"/>
          <p:cNvSpPr/>
          <p:nvPr/>
        </p:nvSpPr>
        <p:spPr>
          <a:xfrm>
            <a:off x="6096000" y="0"/>
            <a:ext cx="6095999" cy="685799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7" name="Google Shape;37;p27"/>
          <p:cNvPicPr preferRelativeResize="0"/>
          <p:nvPr/>
        </p:nvPicPr>
        <p:blipFill rotWithShape="1">
          <a:blip r:embed="rId2">
            <a:alphaModFix/>
          </a:blip>
          <a:srcRect/>
          <a:stretch/>
        </p:blipFill>
        <p:spPr>
          <a:xfrm>
            <a:off x="6430450" y="1259550"/>
            <a:ext cx="5427101" cy="5181374"/>
          </a:xfrm>
          <a:prstGeom prst="rect">
            <a:avLst/>
          </a:prstGeom>
          <a:noFill/>
          <a:ln w="12700" cap="flat" cmpd="sng">
            <a:solidFill>
              <a:schemeClr val="lt1"/>
            </a:solidFill>
            <a:prstDash val="solid"/>
            <a:miter lim="8000"/>
            <a:headEnd type="none" w="sm" len="sm"/>
            <a:tailEnd type="none" w="sm" len="sm"/>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p26"/>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6"/>
          <p:cNvSpPr txBox="1">
            <a:spLocks noGrp="1"/>
          </p:cNvSpPr>
          <p:nvPr>
            <p:ph type="body" idx="1"/>
          </p:nvPr>
        </p:nvSpPr>
        <p:spPr>
          <a:xfrm>
            <a:off x="838200" y="2338603"/>
            <a:ext cx="10515600" cy="383836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4"/>
        <p:cNvGrpSpPr/>
        <p:nvPr/>
      </p:nvGrpSpPr>
      <p:grpSpPr>
        <a:xfrm>
          <a:off x="0" y="0"/>
          <a:ext cx="0" cy="0"/>
          <a:chOff x="0" y="0"/>
          <a:chExt cx="0" cy="0"/>
        </a:xfrm>
      </p:grpSpPr>
      <p:sp>
        <p:nvSpPr>
          <p:cNvPr id="45" name="Google Shape;45;p167"/>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6" name="Google Shape;46;p167"/>
          <p:cNvSpPr txBox="1">
            <a:spLocks noGrp="1"/>
          </p:cNvSpPr>
          <p:nvPr>
            <p:ph type="body" idx="1"/>
          </p:nvPr>
        </p:nvSpPr>
        <p:spPr>
          <a:xfrm>
            <a:off x="415600" y="1536633"/>
            <a:ext cx="5333200" cy="4555200"/>
          </a:xfrm>
          <a:prstGeom prst="rect">
            <a:avLst/>
          </a:prstGeom>
          <a:noFill/>
          <a:ln>
            <a:noFill/>
          </a:ln>
        </p:spPr>
        <p:txBody>
          <a:bodyPr spcFirstLastPara="1" wrap="square" lIns="91425" tIns="91425" rIns="91425" bIns="91425" anchor="t" anchorCtr="0">
            <a:noAutofit/>
          </a:bodyPr>
          <a:lstStyle>
            <a:lvl1pPr marL="457200" lvl="0" indent="-317500" algn="l">
              <a:lnSpc>
                <a:spcPct val="90000"/>
              </a:lnSpc>
              <a:spcBef>
                <a:spcPts val="0"/>
              </a:spcBef>
              <a:spcAft>
                <a:spcPts val="0"/>
              </a:spcAft>
              <a:buSzPts val="1400"/>
              <a:buChar char="●"/>
              <a:defRPr sz="1867"/>
            </a:lvl1pPr>
            <a:lvl2pPr marL="914400" lvl="1" indent="-304800" algn="l">
              <a:lnSpc>
                <a:spcPct val="90000"/>
              </a:lnSpc>
              <a:spcBef>
                <a:spcPts val="2133"/>
              </a:spcBef>
              <a:spcAft>
                <a:spcPts val="0"/>
              </a:spcAft>
              <a:buSzPts val="1200"/>
              <a:buChar char="○"/>
              <a:defRPr sz="1600"/>
            </a:lvl2pPr>
            <a:lvl3pPr marL="1371600" lvl="2" indent="-304800" algn="l">
              <a:lnSpc>
                <a:spcPct val="90000"/>
              </a:lnSpc>
              <a:spcBef>
                <a:spcPts val="2133"/>
              </a:spcBef>
              <a:spcAft>
                <a:spcPts val="0"/>
              </a:spcAft>
              <a:buSzPts val="1200"/>
              <a:buChar char="■"/>
              <a:defRPr sz="1600"/>
            </a:lvl3pPr>
            <a:lvl4pPr marL="1828800" lvl="3" indent="-304800" algn="l">
              <a:lnSpc>
                <a:spcPct val="90000"/>
              </a:lnSpc>
              <a:spcBef>
                <a:spcPts val="2133"/>
              </a:spcBef>
              <a:spcAft>
                <a:spcPts val="0"/>
              </a:spcAft>
              <a:buSzPts val="1200"/>
              <a:buChar char="●"/>
              <a:defRPr sz="1600"/>
            </a:lvl4pPr>
            <a:lvl5pPr marL="2286000" lvl="4" indent="-304800" algn="l">
              <a:lnSpc>
                <a:spcPct val="90000"/>
              </a:lnSpc>
              <a:spcBef>
                <a:spcPts val="2133"/>
              </a:spcBef>
              <a:spcAft>
                <a:spcPts val="0"/>
              </a:spcAft>
              <a:buSzPts val="1200"/>
              <a:buChar char="○"/>
              <a:defRPr sz="1600"/>
            </a:lvl5pPr>
            <a:lvl6pPr marL="2743200" lvl="5" indent="-304800" algn="l">
              <a:lnSpc>
                <a:spcPct val="90000"/>
              </a:lnSpc>
              <a:spcBef>
                <a:spcPts val="2133"/>
              </a:spcBef>
              <a:spcAft>
                <a:spcPts val="0"/>
              </a:spcAft>
              <a:buSzPts val="1200"/>
              <a:buChar char="■"/>
              <a:defRPr sz="1600"/>
            </a:lvl6pPr>
            <a:lvl7pPr marL="3200400" lvl="6" indent="-304800" algn="l">
              <a:lnSpc>
                <a:spcPct val="90000"/>
              </a:lnSpc>
              <a:spcBef>
                <a:spcPts val="2133"/>
              </a:spcBef>
              <a:spcAft>
                <a:spcPts val="0"/>
              </a:spcAft>
              <a:buSzPts val="1200"/>
              <a:buChar char="●"/>
              <a:defRPr sz="1600"/>
            </a:lvl7pPr>
            <a:lvl8pPr marL="3657600" lvl="7" indent="-304800" algn="l">
              <a:lnSpc>
                <a:spcPct val="90000"/>
              </a:lnSpc>
              <a:spcBef>
                <a:spcPts val="2133"/>
              </a:spcBef>
              <a:spcAft>
                <a:spcPts val="0"/>
              </a:spcAft>
              <a:buSzPts val="1200"/>
              <a:buChar char="○"/>
              <a:defRPr sz="1600"/>
            </a:lvl8pPr>
            <a:lvl9pPr marL="4114800" lvl="8" indent="-304800" algn="l">
              <a:lnSpc>
                <a:spcPct val="90000"/>
              </a:lnSpc>
              <a:spcBef>
                <a:spcPts val="2133"/>
              </a:spcBef>
              <a:spcAft>
                <a:spcPts val="2133"/>
              </a:spcAft>
              <a:buSzPts val="1200"/>
              <a:buChar char="■"/>
              <a:defRPr sz="1600"/>
            </a:lvl9pPr>
          </a:lstStyle>
          <a:p>
            <a:endParaRPr/>
          </a:p>
        </p:txBody>
      </p:sp>
      <p:sp>
        <p:nvSpPr>
          <p:cNvPr id="47" name="Google Shape;47;p167"/>
          <p:cNvSpPr txBox="1">
            <a:spLocks noGrp="1"/>
          </p:cNvSpPr>
          <p:nvPr>
            <p:ph type="body" idx="2"/>
          </p:nvPr>
        </p:nvSpPr>
        <p:spPr>
          <a:xfrm>
            <a:off x="6443200" y="1536633"/>
            <a:ext cx="5333200" cy="4555200"/>
          </a:xfrm>
          <a:prstGeom prst="rect">
            <a:avLst/>
          </a:prstGeom>
          <a:noFill/>
          <a:ln>
            <a:noFill/>
          </a:ln>
        </p:spPr>
        <p:txBody>
          <a:bodyPr spcFirstLastPara="1" wrap="square" lIns="91425" tIns="91425" rIns="91425" bIns="91425" anchor="t" anchorCtr="0">
            <a:noAutofit/>
          </a:bodyPr>
          <a:lstStyle>
            <a:lvl1pPr marL="457200" lvl="0" indent="-317500" algn="l">
              <a:lnSpc>
                <a:spcPct val="90000"/>
              </a:lnSpc>
              <a:spcBef>
                <a:spcPts val="0"/>
              </a:spcBef>
              <a:spcAft>
                <a:spcPts val="0"/>
              </a:spcAft>
              <a:buSzPts val="1400"/>
              <a:buChar char="●"/>
              <a:defRPr sz="1867"/>
            </a:lvl1pPr>
            <a:lvl2pPr marL="914400" lvl="1" indent="-304800" algn="l">
              <a:lnSpc>
                <a:spcPct val="90000"/>
              </a:lnSpc>
              <a:spcBef>
                <a:spcPts val="2133"/>
              </a:spcBef>
              <a:spcAft>
                <a:spcPts val="0"/>
              </a:spcAft>
              <a:buSzPts val="1200"/>
              <a:buChar char="○"/>
              <a:defRPr sz="1600"/>
            </a:lvl2pPr>
            <a:lvl3pPr marL="1371600" lvl="2" indent="-304800" algn="l">
              <a:lnSpc>
                <a:spcPct val="90000"/>
              </a:lnSpc>
              <a:spcBef>
                <a:spcPts val="2133"/>
              </a:spcBef>
              <a:spcAft>
                <a:spcPts val="0"/>
              </a:spcAft>
              <a:buSzPts val="1200"/>
              <a:buChar char="■"/>
              <a:defRPr sz="1600"/>
            </a:lvl3pPr>
            <a:lvl4pPr marL="1828800" lvl="3" indent="-304800" algn="l">
              <a:lnSpc>
                <a:spcPct val="90000"/>
              </a:lnSpc>
              <a:spcBef>
                <a:spcPts val="2133"/>
              </a:spcBef>
              <a:spcAft>
                <a:spcPts val="0"/>
              </a:spcAft>
              <a:buSzPts val="1200"/>
              <a:buChar char="●"/>
              <a:defRPr sz="1600"/>
            </a:lvl4pPr>
            <a:lvl5pPr marL="2286000" lvl="4" indent="-304800" algn="l">
              <a:lnSpc>
                <a:spcPct val="90000"/>
              </a:lnSpc>
              <a:spcBef>
                <a:spcPts val="2133"/>
              </a:spcBef>
              <a:spcAft>
                <a:spcPts val="0"/>
              </a:spcAft>
              <a:buSzPts val="1200"/>
              <a:buChar char="○"/>
              <a:defRPr sz="1600"/>
            </a:lvl5pPr>
            <a:lvl6pPr marL="2743200" lvl="5" indent="-304800" algn="l">
              <a:lnSpc>
                <a:spcPct val="90000"/>
              </a:lnSpc>
              <a:spcBef>
                <a:spcPts val="2133"/>
              </a:spcBef>
              <a:spcAft>
                <a:spcPts val="0"/>
              </a:spcAft>
              <a:buSzPts val="1200"/>
              <a:buChar char="■"/>
              <a:defRPr sz="1600"/>
            </a:lvl6pPr>
            <a:lvl7pPr marL="3200400" lvl="6" indent="-304800" algn="l">
              <a:lnSpc>
                <a:spcPct val="90000"/>
              </a:lnSpc>
              <a:spcBef>
                <a:spcPts val="2133"/>
              </a:spcBef>
              <a:spcAft>
                <a:spcPts val="0"/>
              </a:spcAft>
              <a:buSzPts val="1200"/>
              <a:buChar char="●"/>
              <a:defRPr sz="1600"/>
            </a:lvl7pPr>
            <a:lvl8pPr marL="3657600" lvl="7" indent="-304800" algn="l">
              <a:lnSpc>
                <a:spcPct val="90000"/>
              </a:lnSpc>
              <a:spcBef>
                <a:spcPts val="2133"/>
              </a:spcBef>
              <a:spcAft>
                <a:spcPts val="0"/>
              </a:spcAft>
              <a:buSzPts val="1200"/>
              <a:buChar char="○"/>
              <a:defRPr sz="1600"/>
            </a:lvl8pPr>
            <a:lvl9pPr marL="4114800" lvl="8" indent="-304800" algn="l">
              <a:lnSpc>
                <a:spcPct val="90000"/>
              </a:lnSpc>
              <a:spcBef>
                <a:spcPts val="2133"/>
              </a:spcBef>
              <a:spcAft>
                <a:spcPts val="2133"/>
              </a:spcAft>
              <a:buSzPts val="1200"/>
              <a:buChar char="■"/>
              <a:defRPr sz="1600"/>
            </a:lvl9pPr>
          </a:lstStyle>
          <a:p>
            <a:endParaRPr/>
          </a:p>
        </p:txBody>
      </p:sp>
      <p:sp>
        <p:nvSpPr>
          <p:cNvPr id="48" name="Google Shape;48;p167"/>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marL="0" lvl="0" indent="0" algn="r">
              <a:lnSpc>
                <a:spcPct val="100000"/>
              </a:lnSpc>
              <a:spcBef>
                <a:spcPts val="0"/>
              </a:spcBef>
              <a:spcAft>
                <a:spcPts val="0"/>
              </a:spcAft>
              <a:buSzPts val="1200"/>
              <a:buNone/>
              <a:defRPr sz="1200" b="0" i="0" u="none" strike="noStrike" cap="none">
                <a:solidFill>
                  <a:srgbClr val="888888"/>
                </a:solidFill>
                <a:latin typeface="Calibri"/>
                <a:ea typeface="Calibri"/>
                <a:cs typeface="Calibri"/>
                <a:sym typeface="Calibri"/>
              </a:defRPr>
            </a:lvl1pPr>
            <a:lvl2pPr marL="0" lvl="1" indent="0" algn="r">
              <a:lnSpc>
                <a:spcPct val="100000"/>
              </a:lnSpc>
              <a:spcBef>
                <a:spcPts val="0"/>
              </a:spcBef>
              <a:spcAft>
                <a:spcPts val="0"/>
              </a:spcAft>
              <a:buSzPts val="1200"/>
              <a:buNone/>
              <a:defRPr sz="1200" b="0" i="0" u="none" strike="noStrike" cap="none">
                <a:solidFill>
                  <a:srgbClr val="888888"/>
                </a:solidFill>
                <a:latin typeface="Calibri"/>
                <a:ea typeface="Calibri"/>
                <a:cs typeface="Calibri"/>
                <a:sym typeface="Calibri"/>
              </a:defRPr>
            </a:lvl2pPr>
            <a:lvl3pPr marL="0" lvl="2" indent="0" algn="r">
              <a:lnSpc>
                <a:spcPct val="100000"/>
              </a:lnSpc>
              <a:spcBef>
                <a:spcPts val="0"/>
              </a:spcBef>
              <a:spcAft>
                <a:spcPts val="0"/>
              </a:spcAft>
              <a:buSzPts val="1200"/>
              <a:buNone/>
              <a:defRPr sz="1200" b="0" i="0" u="none" strike="noStrike" cap="none">
                <a:solidFill>
                  <a:srgbClr val="888888"/>
                </a:solidFill>
                <a:latin typeface="Calibri"/>
                <a:ea typeface="Calibri"/>
                <a:cs typeface="Calibri"/>
                <a:sym typeface="Calibri"/>
              </a:defRPr>
            </a:lvl3pPr>
            <a:lvl4pPr marL="0" lvl="3" indent="0" algn="r">
              <a:lnSpc>
                <a:spcPct val="100000"/>
              </a:lnSpc>
              <a:spcBef>
                <a:spcPts val="0"/>
              </a:spcBef>
              <a:spcAft>
                <a:spcPts val="0"/>
              </a:spcAft>
              <a:buSzPts val="1200"/>
              <a:buNone/>
              <a:defRPr sz="1200" b="0" i="0" u="none" strike="noStrike" cap="none">
                <a:solidFill>
                  <a:srgbClr val="888888"/>
                </a:solidFill>
                <a:latin typeface="Calibri"/>
                <a:ea typeface="Calibri"/>
                <a:cs typeface="Calibri"/>
                <a:sym typeface="Calibri"/>
              </a:defRPr>
            </a:lvl4pPr>
            <a:lvl5pPr marL="0" lvl="4" indent="0" algn="r">
              <a:lnSpc>
                <a:spcPct val="100000"/>
              </a:lnSpc>
              <a:spcBef>
                <a:spcPts val="0"/>
              </a:spcBef>
              <a:spcAft>
                <a:spcPts val="0"/>
              </a:spcAft>
              <a:buSzPts val="1200"/>
              <a:buNone/>
              <a:defRPr sz="1200" b="0" i="0" u="none" strike="noStrike" cap="none">
                <a:solidFill>
                  <a:srgbClr val="888888"/>
                </a:solidFill>
                <a:latin typeface="Calibri"/>
                <a:ea typeface="Calibri"/>
                <a:cs typeface="Calibri"/>
                <a:sym typeface="Calibri"/>
              </a:defRPr>
            </a:lvl5pPr>
            <a:lvl6pPr marL="0" lvl="5" indent="0" algn="r">
              <a:lnSpc>
                <a:spcPct val="100000"/>
              </a:lnSpc>
              <a:spcBef>
                <a:spcPts val="0"/>
              </a:spcBef>
              <a:spcAft>
                <a:spcPts val="0"/>
              </a:spcAft>
              <a:buSzPts val="1200"/>
              <a:buNone/>
              <a:defRPr sz="1200" b="0" i="0" u="none" strike="noStrike" cap="none">
                <a:solidFill>
                  <a:srgbClr val="888888"/>
                </a:solidFill>
                <a:latin typeface="Calibri"/>
                <a:ea typeface="Calibri"/>
                <a:cs typeface="Calibri"/>
                <a:sym typeface="Calibri"/>
              </a:defRPr>
            </a:lvl6pPr>
            <a:lvl7pPr marL="0" lvl="6" indent="0" algn="r">
              <a:lnSpc>
                <a:spcPct val="100000"/>
              </a:lnSpc>
              <a:spcBef>
                <a:spcPts val="0"/>
              </a:spcBef>
              <a:spcAft>
                <a:spcPts val="0"/>
              </a:spcAft>
              <a:buSzPts val="1200"/>
              <a:buNone/>
              <a:defRPr sz="1200" b="0" i="0" u="none" strike="noStrike" cap="none">
                <a:solidFill>
                  <a:srgbClr val="888888"/>
                </a:solidFill>
                <a:latin typeface="Calibri"/>
                <a:ea typeface="Calibri"/>
                <a:cs typeface="Calibri"/>
                <a:sym typeface="Calibri"/>
              </a:defRPr>
            </a:lvl7pPr>
            <a:lvl8pPr marL="0" lvl="7" indent="0" algn="r">
              <a:lnSpc>
                <a:spcPct val="100000"/>
              </a:lnSpc>
              <a:spcBef>
                <a:spcPts val="0"/>
              </a:spcBef>
              <a:spcAft>
                <a:spcPts val="0"/>
              </a:spcAft>
              <a:buSzPts val="1200"/>
              <a:buNone/>
              <a:defRPr sz="1200" b="0" i="0" u="none" strike="noStrike" cap="none">
                <a:solidFill>
                  <a:srgbClr val="888888"/>
                </a:solidFill>
                <a:latin typeface="Calibri"/>
                <a:ea typeface="Calibri"/>
                <a:cs typeface="Calibri"/>
                <a:sym typeface="Calibri"/>
              </a:defRPr>
            </a:lvl8pPr>
            <a:lvl9pPr marL="0" lvl="8" indent="0" algn="r">
              <a:lnSpc>
                <a:spcPct val="100000"/>
              </a:lnSpc>
              <a:spcBef>
                <a:spcPts val="0"/>
              </a:spcBef>
              <a:spcAft>
                <a:spcPts val="0"/>
              </a:spcAft>
              <a:buSzPts val="1200"/>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49"/>
        <p:cNvGrpSpPr/>
        <p:nvPr/>
      </p:nvGrpSpPr>
      <p:grpSpPr>
        <a:xfrm>
          <a:off x="0" y="0"/>
          <a:ext cx="0" cy="0"/>
          <a:chOff x="0" y="0"/>
          <a:chExt cx="0" cy="0"/>
        </a:xfrm>
      </p:grpSpPr>
      <p:sp>
        <p:nvSpPr>
          <p:cNvPr id="50" name="Google Shape;50;p168"/>
          <p:cNvSpPr txBox="1">
            <a:spLocks noGrp="1"/>
          </p:cNvSpPr>
          <p:nvPr>
            <p:ph type="sldNum" idx="12"/>
          </p:nvPr>
        </p:nvSpPr>
        <p:spPr>
          <a:xfrm>
            <a:off x="11357279" y="6540880"/>
            <a:ext cx="792400" cy="246400"/>
          </a:xfrm>
          <a:prstGeom prst="rect">
            <a:avLst/>
          </a:prstGeom>
          <a:noFill/>
          <a:ln>
            <a:noFill/>
          </a:ln>
        </p:spPr>
        <p:txBody>
          <a:bodyPr spcFirstLastPara="1" wrap="square" lIns="51425" tIns="25700" rIns="51425" bIns="25700" anchor="ctr" anchorCtr="0">
            <a:noAutofit/>
          </a:bodyPr>
          <a:lstStyle>
            <a:lvl1pPr marL="0" marR="0" lvl="0" indent="0" algn="r">
              <a:lnSpc>
                <a:spcPct val="100000"/>
              </a:lnSpc>
              <a:spcBef>
                <a:spcPts val="0"/>
              </a:spcBef>
              <a:spcAft>
                <a:spcPts val="0"/>
              </a:spcAft>
              <a:buClr>
                <a:schemeClr val="lt1"/>
              </a:buClr>
              <a:buSzPts val="800"/>
              <a:buFont typeface="Arial"/>
              <a:buNone/>
              <a:defRPr sz="1067" b="1"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chemeClr val="lt1"/>
              </a:buClr>
              <a:buSzPts val="800"/>
              <a:buFont typeface="Arial"/>
              <a:buNone/>
              <a:defRPr sz="1067" b="1"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chemeClr val="lt1"/>
              </a:buClr>
              <a:buSzPts val="800"/>
              <a:buFont typeface="Arial"/>
              <a:buNone/>
              <a:defRPr sz="1067" b="1"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chemeClr val="lt1"/>
              </a:buClr>
              <a:buSzPts val="800"/>
              <a:buFont typeface="Arial"/>
              <a:buNone/>
              <a:defRPr sz="1067" b="1"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chemeClr val="lt1"/>
              </a:buClr>
              <a:buSzPts val="800"/>
              <a:buFont typeface="Arial"/>
              <a:buNone/>
              <a:defRPr sz="1067" b="1"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chemeClr val="lt1"/>
              </a:buClr>
              <a:buSzPts val="800"/>
              <a:buFont typeface="Arial"/>
              <a:buNone/>
              <a:defRPr sz="1067" b="1"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chemeClr val="lt1"/>
              </a:buClr>
              <a:buSzPts val="800"/>
              <a:buFont typeface="Arial"/>
              <a:buNone/>
              <a:defRPr sz="1067" b="1"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chemeClr val="lt1"/>
              </a:buClr>
              <a:buSzPts val="800"/>
              <a:buFont typeface="Arial"/>
              <a:buNone/>
              <a:defRPr sz="1067" b="1"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chemeClr val="lt1"/>
              </a:buClr>
              <a:buSzPts val="800"/>
              <a:buFont typeface="Arial"/>
              <a:buNone/>
              <a:defRPr sz="1067" b="1"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51" name="Google Shape;51;p168"/>
          <p:cNvSpPr txBox="1">
            <a:spLocks noGrp="1"/>
          </p:cNvSpPr>
          <p:nvPr>
            <p:ph type="title"/>
          </p:nvPr>
        </p:nvSpPr>
        <p:spPr>
          <a:xfrm>
            <a:off x="0" y="0"/>
            <a:ext cx="12192000" cy="437200"/>
          </a:xfrm>
          <a:prstGeom prst="rect">
            <a:avLst/>
          </a:prstGeom>
          <a:solidFill>
            <a:srgbClr val="002060"/>
          </a:solidFill>
          <a:ln>
            <a:noFill/>
          </a:ln>
        </p:spPr>
        <p:txBody>
          <a:bodyPr spcFirstLastPara="1" wrap="square" lIns="68575" tIns="34275" rIns="68575" bIns="34275" anchor="t" anchorCtr="0">
            <a:noAutofit/>
          </a:bodyPr>
          <a:lstStyle>
            <a:lvl1pPr marR="0" lvl="0" algn="l">
              <a:lnSpc>
                <a:spcPct val="90000"/>
              </a:lnSpc>
              <a:spcBef>
                <a:spcPts val="0"/>
              </a:spcBef>
              <a:spcAft>
                <a:spcPts val="0"/>
              </a:spcAft>
              <a:buClr>
                <a:schemeClr val="lt1"/>
              </a:buClr>
              <a:buSzPts val="1800"/>
              <a:buFont typeface="Arial"/>
              <a:buNone/>
              <a:defRPr sz="2400" b="1"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rgbClr val="000000"/>
              </a:buClr>
              <a:buSzPts val="1800"/>
              <a:buFont typeface="Arial"/>
              <a:buNone/>
              <a:defRPr sz="2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800"/>
              <a:buFont typeface="Arial"/>
              <a:buNone/>
              <a:defRPr sz="2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800"/>
              <a:buFont typeface="Arial"/>
              <a:buNone/>
              <a:defRPr sz="2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800"/>
              <a:buFont typeface="Arial"/>
              <a:buNone/>
              <a:defRPr sz="2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800"/>
              <a:buFont typeface="Arial"/>
              <a:buNone/>
              <a:defRPr sz="2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800"/>
              <a:buFont typeface="Arial"/>
              <a:buNone/>
              <a:defRPr sz="2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800"/>
              <a:buFont typeface="Arial"/>
              <a:buNone/>
              <a:defRPr sz="2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800"/>
              <a:buFont typeface="Arial"/>
              <a:buNone/>
              <a:defRPr sz="2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ustom Layout 2">
  <p:cSld name="CUSTOM_1">
    <p:spTree>
      <p:nvGrpSpPr>
        <p:cNvPr id="1" name="Shape 52"/>
        <p:cNvGrpSpPr/>
        <p:nvPr/>
      </p:nvGrpSpPr>
      <p:grpSpPr>
        <a:xfrm>
          <a:off x="0" y="0"/>
          <a:ext cx="0" cy="0"/>
          <a:chOff x="0" y="0"/>
          <a:chExt cx="0" cy="0"/>
        </a:xfrm>
      </p:grpSpPr>
      <p:sp>
        <p:nvSpPr>
          <p:cNvPr id="53" name="Google Shape;53;g102627f53f4_0_42"/>
          <p:cNvSpPr/>
          <p:nvPr/>
        </p:nvSpPr>
        <p:spPr>
          <a:xfrm>
            <a:off x="6082850" y="946200"/>
            <a:ext cx="6109200" cy="591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4" name="Google Shape;54;g102627f53f4_0_42"/>
          <p:cNvPicPr preferRelativeResize="0"/>
          <p:nvPr/>
        </p:nvPicPr>
        <p:blipFill rotWithShape="1">
          <a:blip r:embed="rId2">
            <a:alphaModFix/>
          </a:blip>
          <a:srcRect/>
          <a:stretch/>
        </p:blipFill>
        <p:spPr>
          <a:xfrm>
            <a:off x="1573325" y="1252534"/>
            <a:ext cx="4352925" cy="4352925"/>
          </a:xfrm>
          <a:prstGeom prst="rect">
            <a:avLst/>
          </a:prstGeom>
          <a:noFill/>
          <a:ln>
            <a:noFill/>
          </a:ln>
        </p:spPr>
      </p:pic>
      <p:sp>
        <p:nvSpPr>
          <p:cNvPr id="55" name="Google Shape;55;g102627f53f4_0_42"/>
          <p:cNvSpPr txBox="1">
            <a:spLocks noGrp="1"/>
          </p:cNvSpPr>
          <p:nvPr>
            <p:ph type="title"/>
          </p:nvPr>
        </p:nvSpPr>
        <p:spPr>
          <a:xfrm>
            <a:off x="7001700" y="1252523"/>
            <a:ext cx="4284600" cy="24426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g102627f53f4_0_42"/>
          <p:cNvSpPr txBox="1">
            <a:spLocks noGrp="1"/>
          </p:cNvSpPr>
          <p:nvPr>
            <p:ph type="body" idx="1"/>
          </p:nvPr>
        </p:nvSpPr>
        <p:spPr>
          <a:xfrm>
            <a:off x="7001688" y="3695163"/>
            <a:ext cx="4284600" cy="150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7"/>
        <p:cNvGrpSpPr/>
        <p:nvPr/>
      </p:nvGrpSpPr>
      <p:grpSpPr>
        <a:xfrm>
          <a:off x="0" y="0"/>
          <a:ext cx="0" cy="0"/>
          <a:chOff x="0" y="0"/>
          <a:chExt cx="0" cy="0"/>
        </a:xfrm>
      </p:grpSpPr>
      <p:sp>
        <p:nvSpPr>
          <p:cNvPr id="58" name="Google Shape;58;p169"/>
          <p:cNvSpPr txBox="1">
            <a:spLocks noGrp="1"/>
          </p:cNvSpPr>
          <p:nvPr>
            <p:ph type="sldNum" idx="12"/>
          </p:nvPr>
        </p:nvSpPr>
        <p:spPr>
          <a:xfrm>
            <a:off x="11357279" y="6540880"/>
            <a:ext cx="792400" cy="246400"/>
          </a:xfrm>
          <a:prstGeom prst="rect">
            <a:avLst/>
          </a:prstGeom>
          <a:noFill/>
          <a:ln>
            <a:noFill/>
          </a:ln>
        </p:spPr>
        <p:txBody>
          <a:bodyPr spcFirstLastPara="1" wrap="square" lIns="51425" tIns="25700" rIns="51425" bIns="25700" anchor="ctr" anchorCtr="0">
            <a:noAutofit/>
          </a:bodyPr>
          <a:lstStyle>
            <a:lvl1pPr marL="0" marR="0" lvl="0" indent="0" algn="r">
              <a:lnSpc>
                <a:spcPct val="100000"/>
              </a:lnSpc>
              <a:spcBef>
                <a:spcPts val="0"/>
              </a:spcBef>
              <a:spcAft>
                <a:spcPts val="0"/>
              </a:spcAft>
              <a:buClr>
                <a:srgbClr val="000000"/>
              </a:buClr>
              <a:buSzPts val="800"/>
              <a:buFont typeface="Arial"/>
              <a:buNone/>
              <a:defRPr sz="1067" b="1"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800"/>
              <a:buFont typeface="Arial"/>
              <a:buNone/>
              <a:defRPr sz="1067" b="1"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800"/>
              <a:buFont typeface="Arial"/>
              <a:buNone/>
              <a:defRPr sz="1067" b="1"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800"/>
              <a:buFont typeface="Arial"/>
              <a:buNone/>
              <a:defRPr sz="1067" b="1"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800"/>
              <a:buFont typeface="Arial"/>
              <a:buNone/>
              <a:defRPr sz="1067" b="1"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800"/>
              <a:buFont typeface="Arial"/>
              <a:buNone/>
              <a:defRPr sz="1067" b="1"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800"/>
              <a:buFont typeface="Arial"/>
              <a:buNone/>
              <a:defRPr sz="1067" b="1"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800"/>
              <a:buFont typeface="Arial"/>
              <a:buNone/>
              <a:defRPr sz="1067" b="1"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800"/>
              <a:buFont typeface="Arial"/>
              <a:buNone/>
              <a:defRPr sz="1067" b="1"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24"/>
          <p:cNvPicPr preferRelativeResize="0"/>
          <p:nvPr/>
        </p:nvPicPr>
        <p:blipFill rotWithShape="1">
          <a:blip r:embed="rId15">
            <a:alphaModFix/>
          </a:blip>
          <a:srcRect/>
          <a:stretch/>
        </p:blipFill>
        <p:spPr>
          <a:xfrm>
            <a:off x="501" y="0"/>
            <a:ext cx="12190801" cy="6858002"/>
          </a:xfrm>
          <a:prstGeom prst="rect">
            <a:avLst/>
          </a:prstGeom>
          <a:noFill/>
          <a:ln>
            <a:noFill/>
          </a:ln>
        </p:spPr>
      </p:pic>
      <p:sp>
        <p:nvSpPr>
          <p:cNvPr id="7" name="Google Shape;7;p24"/>
          <p:cNvSpPr/>
          <p:nvPr/>
        </p:nvSpPr>
        <p:spPr>
          <a:xfrm>
            <a:off x="8244114" y="0"/>
            <a:ext cx="3947885" cy="653143"/>
          </a:xfrm>
          <a:prstGeom prst="rect">
            <a:avLst/>
          </a:prstGeom>
          <a:solidFill>
            <a:srgbClr val="F0FB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 name="Google Shape;8;p24"/>
          <p:cNvSpPr txBox="1">
            <a:spLocks noGrp="1"/>
          </p:cNvSpPr>
          <p:nvPr>
            <p:ph type="title"/>
          </p:nvPr>
        </p:nvSpPr>
        <p:spPr>
          <a:xfrm>
            <a:off x="838101" y="937034"/>
            <a:ext cx="10515600" cy="1117677"/>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 name="Google Shape;9;p24"/>
          <p:cNvSpPr txBox="1">
            <a:spLocks noGrp="1"/>
          </p:cNvSpPr>
          <p:nvPr>
            <p:ph type="body" idx="1"/>
          </p:nvPr>
        </p:nvSpPr>
        <p:spPr>
          <a:xfrm>
            <a:off x="838200" y="2338603"/>
            <a:ext cx="10515600" cy="38383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 name="Google Shape;10;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 name="Google Shape;11;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24" descr="programsekolahpenggerak | Program Sekolah Penggerak"/>
          <p:cNvPicPr preferRelativeResize="0"/>
          <p:nvPr/>
        </p:nvPicPr>
        <p:blipFill rotWithShape="1">
          <a:blip r:embed="rId16">
            <a:alphaModFix/>
          </a:blip>
          <a:srcRect/>
          <a:stretch/>
        </p:blipFill>
        <p:spPr>
          <a:xfrm>
            <a:off x="9057839" y="0"/>
            <a:ext cx="3133461" cy="917600"/>
          </a:xfrm>
          <a:prstGeom prst="rect">
            <a:avLst/>
          </a:prstGeom>
          <a:noFill/>
          <a:ln>
            <a:noFill/>
          </a:ln>
        </p:spPr>
      </p:pic>
      <p:sp>
        <p:nvSpPr>
          <p:cNvPr id="14" name="Google Shape;14;p24"/>
          <p:cNvSpPr/>
          <p:nvPr/>
        </p:nvSpPr>
        <p:spPr>
          <a:xfrm>
            <a:off x="958200" y="190588"/>
            <a:ext cx="3080400" cy="552000"/>
          </a:xfrm>
          <a:prstGeom prst="rect">
            <a:avLst/>
          </a:prstGeom>
          <a:solidFill>
            <a:srgbClr val="F0FB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Kementerian Pendidikan, Kebudayaan, Riset, dan Teknologi</a:t>
            </a:r>
            <a:endParaRPr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101.xml"/><Relationship Id="rId1" Type="http://schemas.openxmlformats.org/officeDocument/2006/relationships/slideLayout" Target="../slideLayouts/slideLayout6.xml"/><Relationship Id="rId4" Type="http://schemas.openxmlformats.org/officeDocument/2006/relationships/image" Target="../media/image71.jpg"/></Relationships>
</file>

<file path=ppt/slides/_rels/slide10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2.xml"/><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10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4.xml"/><Relationship Id="rId1" Type="http://schemas.openxmlformats.org/officeDocument/2006/relationships/slideLayout" Target="../slideLayouts/slideLayout6.xml"/><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11.xml"/><Relationship Id="rId1" Type="http://schemas.openxmlformats.org/officeDocument/2006/relationships/slideLayout" Target="../slideLayouts/slideLayout6.xml"/><Relationship Id="rId4" Type="http://schemas.openxmlformats.org/officeDocument/2006/relationships/image" Target="../media/image84.png"/></Relationships>
</file>

<file path=ppt/slides/_rels/slide11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15.xml"/><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11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s>
</file>

<file path=ppt/slides/_rels/slide12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0.xml"/><Relationship Id="rId1" Type="http://schemas.openxmlformats.org/officeDocument/2006/relationships/slideLayout" Target="../slideLayouts/slideLayout6.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13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132.xml"/><Relationship Id="rId1" Type="http://schemas.openxmlformats.org/officeDocument/2006/relationships/slideLayout" Target="../slideLayouts/slideLayout6.xml"/><Relationship Id="rId5" Type="http://schemas.openxmlformats.org/officeDocument/2006/relationships/image" Target="../media/image103.png"/><Relationship Id="rId4" Type="http://schemas.openxmlformats.org/officeDocument/2006/relationships/image" Target="../media/image71.jpg"/></Relationships>
</file>

<file path=ppt/slides/_rels/slide133.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33.xml"/><Relationship Id="rId1" Type="http://schemas.openxmlformats.org/officeDocument/2006/relationships/slideLayout" Target="../slideLayouts/slideLayout6.xml"/><Relationship Id="rId5" Type="http://schemas.openxmlformats.org/officeDocument/2006/relationships/image" Target="../media/image106.png"/><Relationship Id="rId4" Type="http://schemas.openxmlformats.org/officeDocument/2006/relationships/image" Target="../media/image105.png"/></Relationships>
</file>

<file path=ppt/slides/_rels/slide134.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34.xml"/><Relationship Id="rId1" Type="http://schemas.openxmlformats.org/officeDocument/2006/relationships/slideLayout" Target="../slideLayouts/slideLayout6.xml"/><Relationship Id="rId4" Type="http://schemas.openxmlformats.org/officeDocument/2006/relationships/image" Target="../media/image106.png"/></Relationships>
</file>

<file path=ppt/slides/_rels/slide13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35.xml"/><Relationship Id="rId1" Type="http://schemas.openxmlformats.org/officeDocument/2006/relationships/slideLayout" Target="../slideLayouts/slideLayout6.xml"/><Relationship Id="rId5" Type="http://schemas.openxmlformats.org/officeDocument/2006/relationships/image" Target="../media/image110.png"/><Relationship Id="rId4" Type="http://schemas.openxmlformats.org/officeDocument/2006/relationships/image" Target="../media/image109.jpg"/></Relationships>
</file>

<file path=ppt/slides/_rels/slide13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8" Type="http://schemas.openxmlformats.org/officeDocument/2006/relationships/image" Target="../media/image116.jpg"/><Relationship Id="rId3" Type="http://schemas.openxmlformats.org/officeDocument/2006/relationships/image" Target="../media/image111.jpg"/><Relationship Id="rId7" Type="http://schemas.openxmlformats.org/officeDocument/2006/relationships/image" Target="../media/image115.png"/><Relationship Id="rId2" Type="http://schemas.openxmlformats.org/officeDocument/2006/relationships/notesSlide" Target="../notesSlides/notesSlide137.xml"/><Relationship Id="rId1" Type="http://schemas.openxmlformats.org/officeDocument/2006/relationships/slideLayout" Target="../slideLayouts/slideLayout6.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9.xml"/><Relationship Id="rId1" Type="http://schemas.openxmlformats.org/officeDocument/2006/relationships/slideLayout" Target="../slideLayouts/slideLayout6.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42.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3" Type="http://schemas.openxmlformats.org/officeDocument/2006/relationships/image" Target="../media/image118.png"/><Relationship Id="rId7" Type="http://schemas.openxmlformats.org/officeDocument/2006/relationships/image" Target="../media/image99.png"/><Relationship Id="rId2" Type="http://schemas.openxmlformats.org/officeDocument/2006/relationships/notesSlide" Target="../notesSlides/notesSlide147.xml"/><Relationship Id="rId1" Type="http://schemas.openxmlformats.org/officeDocument/2006/relationships/slideLayout" Target="../slideLayouts/slideLayout6.xml"/><Relationship Id="rId6" Type="http://schemas.openxmlformats.org/officeDocument/2006/relationships/image" Target="../media/image100.png"/><Relationship Id="rId5" Type="http://schemas.openxmlformats.org/officeDocument/2006/relationships/image" Target="../media/image98.png"/><Relationship Id="rId4" Type="http://schemas.openxmlformats.org/officeDocument/2006/relationships/image" Target="../media/image119.png"/></Relationships>
</file>

<file path=ppt/slides/_rels/slide14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48.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4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51.xml"/><Relationship Id="rId1" Type="http://schemas.openxmlformats.org/officeDocument/2006/relationships/slideLayout" Target="../slideLayouts/slideLayout8.xml"/></Relationships>
</file>

<file path=ppt/slides/_rels/slide15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52.xml"/><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54.xml"/><Relationship Id="rId1" Type="http://schemas.openxmlformats.org/officeDocument/2006/relationships/slideLayout" Target="../slideLayouts/slideLayout9.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9.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jpg"/><Relationship Id="rId9"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1D81F7"/>
              </a:buClr>
              <a:buSzPts val="6000"/>
              <a:buFont typeface="Candara"/>
              <a:buNone/>
            </a:pPr>
            <a:r>
              <a:rPr lang="en-US" b="1"/>
              <a:t>PERENCANAAN BERBASIS DATA</a:t>
            </a:r>
            <a:endParaRPr b="1"/>
          </a:p>
        </p:txBody>
      </p:sp>
      <p:sp>
        <p:nvSpPr>
          <p:cNvPr id="91" name="Google Shape;91;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400"/>
              <a:buNone/>
            </a:pPr>
            <a:r>
              <a:rPr lang="en-US" sz="3200" b="1">
                <a:solidFill>
                  <a:schemeClr val="accent1"/>
                </a:solidFill>
              </a:rPr>
              <a:t>Bagian 1 (Sinkronus)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8"/>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b="1"/>
              <a:t>Eksplorasi Konsep</a:t>
            </a:r>
            <a:endParaRPr/>
          </a:p>
        </p:txBody>
      </p:sp>
      <p:sp>
        <p:nvSpPr>
          <p:cNvPr id="184" name="Google Shape;184;p8"/>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b="1">
              <a:solidFill>
                <a:schemeClr val="accent1"/>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Google Shape;905;p105"/>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100</a:t>
            </a:fld>
            <a:endParaRPr/>
          </a:p>
        </p:txBody>
      </p:sp>
      <p:sp>
        <p:nvSpPr>
          <p:cNvPr id="906" name="Google Shape;906;p105"/>
          <p:cNvSpPr txBox="1">
            <a:spLocks noGrp="1"/>
          </p:cNvSpPr>
          <p:nvPr>
            <p:ph type="title"/>
          </p:nvPr>
        </p:nvSpPr>
        <p:spPr>
          <a:xfrm>
            <a:off x="475600" y="1516976"/>
            <a:ext cx="10881679" cy="437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800"/>
              <a:buFont typeface="Arial"/>
              <a:buNone/>
            </a:pPr>
            <a:r>
              <a:rPr lang="en-US">
                <a:solidFill>
                  <a:schemeClr val="accent1"/>
                </a:solidFill>
              </a:rPr>
              <a:t>Dashboard profil dan rapor pendidikan dapat diakses melalui situs web</a:t>
            </a:r>
            <a:endParaRPr>
              <a:solidFill>
                <a:schemeClr val="accent1"/>
              </a:solidFill>
            </a:endParaRPr>
          </a:p>
        </p:txBody>
      </p:sp>
      <p:sp>
        <p:nvSpPr>
          <p:cNvPr id="907" name="Google Shape;907;p105"/>
          <p:cNvSpPr txBox="1"/>
          <p:nvPr/>
        </p:nvSpPr>
        <p:spPr>
          <a:xfrm>
            <a:off x="475600" y="2982508"/>
            <a:ext cx="11240800" cy="2092840"/>
          </a:xfrm>
          <a:prstGeom prst="rect">
            <a:avLst/>
          </a:prstGeom>
          <a:noFill/>
          <a:ln>
            <a:noFill/>
          </a:ln>
        </p:spPr>
        <p:txBody>
          <a:bodyPr spcFirstLastPara="1" wrap="square" lIns="121900" tIns="121900" rIns="121900" bIns="121900" anchor="t" anchorCtr="0">
            <a:spAutoFit/>
          </a:bodyPr>
          <a:lstStyle/>
          <a:p>
            <a:pPr marL="609585" marR="0" lvl="0" indent="-423323" algn="l" rtl="0">
              <a:lnSpc>
                <a:spcPct val="100000"/>
              </a:lnSpc>
              <a:spcBef>
                <a:spcPts val="0"/>
              </a:spcBef>
              <a:spcAft>
                <a:spcPts val="0"/>
              </a:spcAft>
              <a:buClr>
                <a:srgbClr val="000000"/>
              </a:buClr>
              <a:buSzPts val="1400"/>
              <a:buFont typeface="Arial"/>
              <a:buChar char="●"/>
            </a:pPr>
            <a:r>
              <a:rPr lang="en-US" sz="2400" b="0" i="0" u="none" strike="noStrike" cap="none">
                <a:solidFill>
                  <a:srgbClr val="000000"/>
                </a:solidFill>
                <a:latin typeface="Arial"/>
                <a:ea typeface="Arial"/>
                <a:cs typeface="Arial"/>
                <a:sym typeface="Arial"/>
              </a:rPr>
              <a:t>Dashboard profil dan rapor pendidikan diberi nama </a:t>
            </a:r>
            <a:r>
              <a:rPr lang="en-US" sz="2400" b="1" i="0" u="none" strike="noStrike" cap="none">
                <a:solidFill>
                  <a:srgbClr val="000000"/>
                </a:solidFill>
                <a:latin typeface="Arial"/>
                <a:ea typeface="Arial"/>
                <a:cs typeface="Arial"/>
                <a:sym typeface="Arial"/>
              </a:rPr>
              <a:t>Rapor Pendidikan</a:t>
            </a:r>
            <a:r>
              <a:rPr lang="en-US" sz="2400" b="0" i="0" u="none" strike="noStrike" cap="none">
                <a:solidFill>
                  <a:srgbClr val="000000"/>
                </a:solidFill>
                <a:latin typeface="Arial"/>
                <a:ea typeface="Arial"/>
                <a:cs typeface="Arial"/>
                <a:sym typeface="Arial"/>
              </a:rPr>
              <a:t>.</a:t>
            </a:r>
            <a:endParaRPr sz="2400" b="0" i="0" u="none" strike="noStrike" cap="none">
              <a:solidFill>
                <a:srgbClr val="000000"/>
              </a:solidFill>
              <a:latin typeface="Arial"/>
              <a:ea typeface="Arial"/>
              <a:cs typeface="Arial"/>
              <a:sym typeface="Arial"/>
            </a:endParaRPr>
          </a:p>
          <a:p>
            <a:pPr marL="609585" marR="0" lvl="0" indent="-423323" algn="l" rtl="0">
              <a:lnSpc>
                <a:spcPct val="100000"/>
              </a:lnSpc>
              <a:spcBef>
                <a:spcPts val="0"/>
              </a:spcBef>
              <a:spcAft>
                <a:spcPts val="0"/>
              </a:spcAft>
              <a:buClr>
                <a:srgbClr val="000000"/>
              </a:buClr>
              <a:buSzPts val="1400"/>
              <a:buFont typeface="Arial"/>
              <a:buChar char="●"/>
            </a:pPr>
            <a:r>
              <a:rPr lang="en-US" sz="2400" b="0" i="0" u="none" strike="noStrike" cap="none">
                <a:solidFill>
                  <a:srgbClr val="000000"/>
                </a:solidFill>
                <a:latin typeface="Arial"/>
                <a:ea typeface="Arial"/>
                <a:cs typeface="Arial"/>
                <a:sym typeface="Arial"/>
              </a:rPr>
              <a:t>Dashboard menampilkan indikator tiap dimensi digambarkan dalam bentuk </a:t>
            </a:r>
            <a:r>
              <a:rPr lang="en-US" sz="2400" b="1" i="0" u="none" strike="noStrike" cap="none">
                <a:solidFill>
                  <a:srgbClr val="000000"/>
                </a:solidFill>
                <a:latin typeface="Arial"/>
                <a:ea typeface="Arial"/>
                <a:cs typeface="Arial"/>
                <a:sym typeface="Arial"/>
              </a:rPr>
              <a:t>grafik atau tabel</a:t>
            </a:r>
            <a:r>
              <a:rPr lang="en-US" sz="2400" b="0" i="0" u="none" strike="noStrike" cap="none">
                <a:solidFill>
                  <a:srgbClr val="000000"/>
                </a:solidFill>
                <a:latin typeface="Arial"/>
                <a:ea typeface="Arial"/>
                <a:cs typeface="Arial"/>
                <a:sym typeface="Arial"/>
              </a:rPr>
              <a:t> dengan informasi definisi berikut </a:t>
            </a:r>
            <a:r>
              <a:rPr lang="en-US" sz="2400" b="1" i="0" u="none" strike="noStrike" cap="none">
                <a:solidFill>
                  <a:srgbClr val="000000"/>
                </a:solidFill>
                <a:latin typeface="Arial"/>
                <a:ea typeface="Arial"/>
                <a:cs typeface="Arial"/>
                <a:sym typeface="Arial"/>
              </a:rPr>
              <a:t>pengertiannya/makna</a:t>
            </a:r>
            <a:r>
              <a:rPr lang="en-US" sz="2400" b="0" i="0" u="none" strike="noStrike" cap="none">
                <a:solidFill>
                  <a:srgbClr val="000000"/>
                </a:solidFill>
                <a:latin typeface="Arial"/>
                <a:ea typeface="Arial"/>
                <a:cs typeface="Arial"/>
                <a:sym typeface="Arial"/>
              </a:rPr>
              <a:t>.</a:t>
            </a:r>
            <a:endParaRPr sz="2400" b="0" i="0" u="none" strike="noStrike" cap="none">
              <a:solidFill>
                <a:srgbClr val="000000"/>
              </a:solidFill>
              <a:latin typeface="Arial"/>
              <a:ea typeface="Arial"/>
              <a:cs typeface="Arial"/>
              <a:sym typeface="Arial"/>
            </a:endParaRPr>
          </a:p>
          <a:p>
            <a:pPr marL="609585" marR="0" lvl="0" indent="-423323" algn="l" rtl="0">
              <a:lnSpc>
                <a:spcPct val="100000"/>
              </a:lnSpc>
              <a:spcBef>
                <a:spcPts val="0"/>
              </a:spcBef>
              <a:spcAft>
                <a:spcPts val="0"/>
              </a:spcAft>
              <a:buClr>
                <a:srgbClr val="000000"/>
              </a:buClr>
              <a:buSzPts val="1400"/>
              <a:buFont typeface="Arial"/>
              <a:buChar char="●"/>
            </a:pPr>
            <a:r>
              <a:rPr lang="en-US" sz="2400" b="0" i="0" u="none" strike="noStrike" cap="none">
                <a:solidFill>
                  <a:srgbClr val="000000"/>
                </a:solidFill>
                <a:latin typeface="Arial"/>
                <a:ea typeface="Arial"/>
                <a:cs typeface="Arial"/>
                <a:sym typeface="Arial"/>
              </a:rPr>
              <a:t>Pengguna dapat masuk dalam dashboard dengan menggunakan </a:t>
            </a:r>
            <a:r>
              <a:rPr lang="en-US" sz="2400" b="1" i="0" u="none" strike="noStrike" cap="none">
                <a:solidFill>
                  <a:srgbClr val="000000"/>
                </a:solidFill>
                <a:latin typeface="Arial"/>
                <a:ea typeface="Arial"/>
                <a:cs typeface="Arial"/>
                <a:sym typeface="Arial"/>
              </a:rPr>
              <a:t>akun belajar.id dan password </a:t>
            </a:r>
            <a:r>
              <a:rPr lang="en-US" sz="2400" b="0" i="0" u="none" strike="noStrike" cap="none">
                <a:solidFill>
                  <a:srgbClr val="000000"/>
                </a:solidFill>
                <a:latin typeface="Arial"/>
                <a:ea typeface="Arial"/>
                <a:cs typeface="Arial"/>
                <a:sym typeface="Arial"/>
              </a:rPr>
              <a:t>yang telah diberikan oleh Kemdikbud Ristek.</a:t>
            </a: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911"/>
        <p:cNvGrpSpPr/>
        <p:nvPr/>
      </p:nvGrpSpPr>
      <p:grpSpPr>
        <a:xfrm>
          <a:off x="0" y="0"/>
          <a:ext cx="0" cy="0"/>
          <a:chOff x="0" y="0"/>
          <a:chExt cx="0" cy="0"/>
        </a:xfrm>
      </p:grpSpPr>
      <p:grpSp>
        <p:nvGrpSpPr>
          <p:cNvPr id="912" name="Google Shape;912;p106"/>
          <p:cNvGrpSpPr/>
          <p:nvPr/>
        </p:nvGrpSpPr>
        <p:grpSpPr>
          <a:xfrm>
            <a:off x="1466598" y="968867"/>
            <a:ext cx="9258804" cy="4781996"/>
            <a:chOff x="5018774" y="851844"/>
            <a:chExt cx="3782327" cy="2201531"/>
          </a:xfrm>
        </p:grpSpPr>
        <p:grpSp>
          <p:nvGrpSpPr>
            <p:cNvPr id="913" name="Google Shape;913;p106"/>
            <p:cNvGrpSpPr/>
            <p:nvPr/>
          </p:nvGrpSpPr>
          <p:grpSpPr>
            <a:xfrm>
              <a:off x="5018774" y="915500"/>
              <a:ext cx="3782327" cy="2137875"/>
              <a:chOff x="945575" y="650925"/>
              <a:chExt cx="7211301" cy="4068269"/>
            </a:xfrm>
          </p:grpSpPr>
          <p:pic>
            <p:nvPicPr>
              <p:cNvPr id="914" name="Google Shape;914;p106"/>
              <p:cNvPicPr preferRelativeResize="0"/>
              <p:nvPr/>
            </p:nvPicPr>
            <p:blipFill rotWithShape="1">
              <a:blip r:embed="rId3">
                <a:alphaModFix/>
              </a:blip>
              <a:srcRect t="5305" b="87722"/>
              <a:stretch/>
            </p:blipFill>
            <p:spPr>
              <a:xfrm>
                <a:off x="945575" y="650925"/>
                <a:ext cx="7211301" cy="299599"/>
              </a:xfrm>
              <a:prstGeom prst="rect">
                <a:avLst/>
              </a:prstGeom>
              <a:noFill/>
              <a:ln w="9525" cap="flat" cmpd="sng">
                <a:solidFill>
                  <a:srgbClr val="E7E6E6"/>
                </a:solidFill>
                <a:prstDash val="solid"/>
                <a:round/>
                <a:headEnd type="none" w="sm" len="sm"/>
                <a:tailEnd type="none" w="sm" len="sm"/>
              </a:ln>
            </p:spPr>
          </p:pic>
          <p:pic>
            <p:nvPicPr>
              <p:cNvPr id="915" name="Google Shape;915;p106"/>
              <p:cNvPicPr preferRelativeResize="0"/>
              <p:nvPr/>
            </p:nvPicPr>
            <p:blipFill rotWithShape="1">
              <a:blip r:embed="rId4">
                <a:alphaModFix/>
              </a:blip>
              <a:srcRect l="599" t="855" r="1167" b="42831"/>
              <a:stretch/>
            </p:blipFill>
            <p:spPr>
              <a:xfrm>
                <a:off x="945576" y="931706"/>
                <a:ext cx="7211295" cy="3787488"/>
              </a:xfrm>
              <a:prstGeom prst="rect">
                <a:avLst/>
              </a:prstGeom>
              <a:noFill/>
              <a:ln w="9525" cap="flat" cmpd="sng">
                <a:solidFill>
                  <a:srgbClr val="E7E6E6"/>
                </a:solidFill>
                <a:prstDash val="solid"/>
                <a:round/>
                <a:headEnd type="none" w="sm" len="sm"/>
                <a:tailEnd type="none" w="sm" len="sm"/>
              </a:ln>
            </p:spPr>
          </p:pic>
        </p:grpSp>
        <p:sp>
          <p:nvSpPr>
            <p:cNvPr id="916" name="Google Shape;916;p106"/>
            <p:cNvSpPr txBox="1"/>
            <p:nvPr/>
          </p:nvSpPr>
          <p:spPr>
            <a:xfrm>
              <a:off x="5301698" y="1587926"/>
              <a:ext cx="3263100" cy="283369"/>
            </a:xfrm>
            <a:prstGeom prst="rect">
              <a:avLst/>
            </a:prstGeom>
            <a:solidFill>
              <a:srgbClr val="A4C2F4"/>
            </a:solid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https://raporpendidikan.kemdikbud.go.id/</a:t>
              </a:r>
              <a:endParaRPr sz="2400" b="0" i="0" u="none" strike="noStrike" cap="none">
                <a:solidFill>
                  <a:srgbClr val="000000"/>
                </a:solidFill>
                <a:latin typeface="Arial"/>
                <a:ea typeface="Arial"/>
                <a:cs typeface="Arial"/>
                <a:sym typeface="Arial"/>
              </a:endParaRPr>
            </a:p>
          </p:txBody>
        </p:sp>
        <p:sp>
          <p:nvSpPr>
            <p:cNvPr id="917" name="Google Shape;917;p106"/>
            <p:cNvSpPr/>
            <p:nvPr/>
          </p:nvSpPr>
          <p:spPr>
            <a:xfrm rot="1036354">
              <a:off x="6633298" y="924001"/>
              <a:ext cx="575923" cy="591767"/>
            </a:xfrm>
            <a:custGeom>
              <a:avLst/>
              <a:gdLst/>
              <a:ahLst/>
              <a:cxnLst/>
              <a:rect l="l" t="t" r="r" b="b"/>
              <a:pathLst>
                <a:path w="16586" h="11759" extrusionOk="0">
                  <a:moveTo>
                    <a:pt x="8487" y="0"/>
                  </a:moveTo>
                  <a:cubicBezTo>
                    <a:pt x="8382" y="0"/>
                    <a:pt x="8277" y="2"/>
                    <a:pt x="8172" y="6"/>
                  </a:cubicBezTo>
                  <a:cubicBezTo>
                    <a:pt x="7587" y="40"/>
                    <a:pt x="6990" y="109"/>
                    <a:pt x="6416" y="236"/>
                  </a:cubicBezTo>
                  <a:cubicBezTo>
                    <a:pt x="5877" y="350"/>
                    <a:pt x="5337" y="500"/>
                    <a:pt x="4821" y="695"/>
                  </a:cubicBezTo>
                  <a:cubicBezTo>
                    <a:pt x="3926" y="1005"/>
                    <a:pt x="3065" y="1406"/>
                    <a:pt x="2239" y="1888"/>
                  </a:cubicBezTo>
                  <a:cubicBezTo>
                    <a:pt x="1665" y="2210"/>
                    <a:pt x="1114" y="2554"/>
                    <a:pt x="586" y="2944"/>
                  </a:cubicBezTo>
                  <a:cubicBezTo>
                    <a:pt x="207" y="3220"/>
                    <a:pt x="0" y="3392"/>
                    <a:pt x="0" y="3392"/>
                  </a:cubicBezTo>
                  <a:cubicBezTo>
                    <a:pt x="0" y="3392"/>
                    <a:pt x="241" y="3266"/>
                    <a:pt x="655" y="3059"/>
                  </a:cubicBezTo>
                  <a:cubicBezTo>
                    <a:pt x="1240" y="2783"/>
                    <a:pt x="1837" y="2542"/>
                    <a:pt x="2445" y="2336"/>
                  </a:cubicBezTo>
                  <a:cubicBezTo>
                    <a:pt x="3294" y="2026"/>
                    <a:pt x="4178" y="1796"/>
                    <a:pt x="5073" y="1647"/>
                  </a:cubicBezTo>
                  <a:cubicBezTo>
                    <a:pt x="5567" y="1555"/>
                    <a:pt x="6072" y="1510"/>
                    <a:pt x="6577" y="1487"/>
                  </a:cubicBezTo>
                  <a:cubicBezTo>
                    <a:pt x="6661" y="1485"/>
                    <a:pt x="6744" y="1484"/>
                    <a:pt x="6828" y="1484"/>
                  </a:cubicBezTo>
                  <a:cubicBezTo>
                    <a:pt x="7258" y="1484"/>
                    <a:pt x="7682" y="1509"/>
                    <a:pt x="8115" y="1567"/>
                  </a:cubicBezTo>
                  <a:cubicBezTo>
                    <a:pt x="8608" y="1636"/>
                    <a:pt x="9102" y="1751"/>
                    <a:pt x="9573" y="1911"/>
                  </a:cubicBezTo>
                  <a:cubicBezTo>
                    <a:pt x="9802" y="2003"/>
                    <a:pt x="10020" y="2095"/>
                    <a:pt x="10238" y="2198"/>
                  </a:cubicBezTo>
                  <a:cubicBezTo>
                    <a:pt x="10445" y="2301"/>
                    <a:pt x="10640" y="2416"/>
                    <a:pt x="10835" y="2542"/>
                  </a:cubicBezTo>
                  <a:cubicBezTo>
                    <a:pt x="11512" y="2979"/>
                    <a:pt x="12052" y="3587"/>
                    <a:pt x="12419" y="4310"/>
                  </a:cubicBezTo>
                  <a:cubicBezTo>
                    <a:pt x="12453" y="4379"/>
                    <a:pt x="12476" y="4448"/>
                    <a:pt x="12511" y="4528"/>
                  </a:cubicBezTo>
                  <a:lnTo>
                    <a:pt x="12545" y="4643"/>
                  </a:lnTo>
                  <a:lnTo>
                    <a:pt x="12580" y="4746"/>
                  </a:lnTo>
                  <a:cubicBezTo>
                    <a:pt x="12603" y="4815"/>
                    <a:pt x="12614" y="4884"/>
                    <a:pt x="12637" y="4953"/>
                  </a:cubicBezTo>
                  <a:cubicBezTo>
                    <a:pt x="12648" y="5010"/>
                    <a:pt x="12660" y="5090"/>
                    <a:pt x="12671" y="5182"/>
                  </a:cubicBezTo>
                  <a:cubicBezTo>
                    <a:pt x="12729" y="5458"/>
                    <a:pt x="12752" y="5745"/>
                    <a:pt x="12763" y="6043"/>
                  </a:cubicBezTo>
                  <a:cubicBezTo>
                    <a:pt x="12775" y="6353"/>
                    <a:pt x="12752" y="6674"/>
                    <a:pt x="12706" y="6984"/>
                  </a:cubicBezTo>
                  <a:lnTo>
                    <a:pt x="11845" y="6559"/>
                  </a:lnTo>
                  <a:cubicBezTo>
                    <a:pt x="11845" y="6559"/>
                    <a:pt x="11845" y="6559"/>
                    <a:pt x="11844" y="6559"/>
                  </a:cubicBezTo>
                  <a:lnTo>
                    <a:pt x="11844" y="6559"/>
                  </a:lnTo>
                  <a:cubicBezTo>
                    <a:pt x="11823" y="6559"/>
                    <a:pt x="14003" y="11656"/>
                    <a:pt x="13991" y="11759"/>
                  </a:cubicBezTo>
                  <a:lnTo>
                    <a:pt x="16585" y="6250"/>
                  </a:lnTo>
                  <a:lnTo>
                    <a:pt x="15816" y="6628"/>
                  </a:lnTo>
                  <a:cubicBezTo>
                    <a:pt x="15805" y="6318"/>
                    <a:pt x="15770" y="6009"/>
                    <a:pt x="15724" y="5710"/>
                  </a:cubicBezTo>
                  <a:cubicBezTo>
                    <a:pt x="15644" y="5286"/>
                    <a:pt x="15541" y="4861"/>
                    <a:pt x="15403" y="4448"/>
                  </a:cubicBezTo>
                  <a:cubicBezTo>
                    <a:pt x="15311" y="4195"/>
                    <a:pt x="15219" y="3943"/>
                    <a:pt x="15093" y="3702"/>
                  </a:cubicBezTo>
                  <a:lnTo>
                    <a:pt x="15001" y="3507"/>
                  </a:lnTo>
                  <a:lnTo>
                    <a:pt x="14898" y="3323"/>
                  </a:lnTo>
                  <a:cubicBezTo>
                    <a:pt x="14818" y="3197"/>
                    <a:pt x="14737" y="3070"/>
                    <a:pt x="14657" y="2956"/>
                  </a:cubicBezTo>
                  <a:cubicBezTo>
                    <a:pt x="13945" y="1946"/>
                    <a:pt x="12958" y="1154"/>
                    <a:pt x="11834" y="660"/>
                  </a:cubicBezTo>
                  <a:cubicBezTo>
                    <a:pt x="11535" y="534"/>
                    <a:pt x="11237" y="431"/>
                    <a:pt x="10938" y="350"/>
                  </a:cubicBezTo>
                  <a:cubicBezTo>
                    <a:pt x="10640" y="258"/>
                    <a:pt x="10330" y="190"/>
                    <a:pt x="10020" y="132"/>
                  </a:cubicBezTo>
                  <a:cubicBezTo>
                    <a:pt x="9515" y="46"/>
                    <a:pt x="9001" y="0"/>
                    <a:pt x="8487" y="0"/>
                  </a:cubicBezTo>
                  <a:close/>
                </a:path>
              </a:pathLst>
            </a:custGeom>
            <a:solidFill>
              <a:srgbClr val="A4C2F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921"/>
        <p:cNvGrpSpPr/>
        <p:nvPr/>
      </p:nvGrpSpPr>
      <p:grpSpPr>
        <a:xfrm>
          <a:off x="0" y="0"/>
          <a:ext cx="0" cy="0"/>
          <a:chOff x="0" y="0"/>
          <a:chExt cx="0" cy="0"/>
        </a:xfrm>
      </p:grpSpPr>
      <p:sp>
        <p:nvSpPr>
          <p:cNvPr id="922" name="Google Shape;922;p107"/>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102</a:t>
            </a:fld>
            <a:endParaRPr/>
          </a:p>
        </p:txBody>
      </p:sp>
      <p:sp>
        <p:nvSpPr>
          <p:cNvPr id="923" name="Google Shape;923;p107"/>
          <p:cNvSpPr txBox="1">
            <a:spLocks noGrp="1"/>
          </p:cNvSpPr>
          <p:nvPr>
            <p:ph type="title"/>
          </p:nvPr>
        </p:nvSpPr>
        <p:spPr>
          <a:xfrm>
            <a:off x="442452" y="1184149"/>
            <a:ext cx="10914827" cy="437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800"/>
              <a:buFont typeface="Arial"/>
              <a:buNone/>
            </a:pPr>
            <a:r>
              <a:rPr lang="en-US">
                <a:solidFill>
                  <a:schemeClr val="accent1"/>
                </a:solidFill>
              </a:rPr>
              <a:t>Rapor Pendidikan untuk satuan pendidikan</a:t>
            </a:r>
            <a:endParaRPr>
              <a:solidFill>
                <a:schemeClr val="accent1"/>
              </a:solidFill>
            </a:endParaRPr>
          </a:p>
        </p:txBody>
      </p:sp>
      <p:pic>
        <p:nvPicPr>
          <p:cNvPr id="924" name="Google Shape;924;p107"/>
          <p:cNvPicPr preferRelativeResize="0"/>
          <p:nvPr/>
        </p:nvPicPr>
        <p:blipFill rotWithShape="1">
          <a:blip r:embed="rId3">
            <a:alphaModFix/>
          </a:blip>
          <a:srcRect/>
          <a:stretch/>
        </p:blipFill>
        <p:spPr>
          <a:xfrm>
            <a:off x="954222" y="1650846"/>
            <a:ext cx="10283556" cy="5013234"/>
          </a:xfrm>
          <a:prstGeom prst="rect">
            <a:avLst/>
          </a:prstGeom>
          <a:noFill/>
          <a:ln>
            <a:noFill/>
          </a:ln>
        </p:spPr>
      </p:pic>
      <p:pic>
        <p:nvPicPr>
          <p:cNvPr id="925" name="Google Shape;925;p107"/>
          <p:cNvPicPr preferRelativeResize="0"/>
          <p:nvPr/>
        </p:nvPicPr>
        <p:blipFill rotWithShape="1">
          <a:blip r:embed="rId4">
            <a:alphaModFix/>
          </a:blip>
          <a:srcRect/>
          <a:stretch/>
        </p:blipFill>
        <p:spPr>
          <a:xfrm>
            <a:off x="8042934" y="601731"/>
            <a:ext cx="648567" cy="284736"/>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929"/>
        <p:cNvGrpSpPr/>
        <p:nvPr/>
      </p:nvGrpSpPr>
      <p:grpSpPr>
        <a:xfrm>
          <a:off x="0" y="0"/>
          <a:ext cx="0" cy="0"/>
          <a:chOff x="0" y="0"/>
          <a:chExt cx="0" cy="0"/>
        </a:xfrm>
      </p:grpSpPr>
      <p:pic>
        <p:nvPicPr>
          <p:cNvPr id="930" name="Google Shape;930;p108"/>
          <p:cNvPicPr preferRelativeResize="0"/>
          <p:nvPr/>
        </p:nvPicPr>
        <p:blipFill rotWithShape="1">
          <a:blip r:embed="rId3">
            <a:alphaModFix/>
          </a:blip>
          <a:srcRect/>
          <a:stretch/>
        </p:blipFill>
        <p:spPr>
          <a:xfrm>
            <a:off x="688459" y="1683373"/>
            <a:ext cx="4916800" cy="3978133"/>
          </a:xfrm>
          <a:prstGeom prst="rect">
            <a:avLst/>
          </a:prstGeom>
          <a:noFill/>
          <a:ln>
            <a:noFill/>
          </a:ln>
        </p:spPr>
      </p:pic>
      <p:sp>
        <p:nvSpPr>
          <p:cNvPr id="931" name="Google Shape;931;p108"/>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103</a:t>
            </a:fld>
            <a:endParaRPr/>
          </a:p>
        </p:txBody>
      </p:sp>
      <p:sp>
        <p:nvSpPr>
          <p:cNvPr id="932" name="Google Shape;932;p108"/>
          <p:cNvSpPr txBox="1">
            <a:spLocks noGrp="1"/>
          </p:cNvSpPr>
          <p:nvPr>
            <p:ph type="title"/>
          </p:nvPr>
        </p:nvSpPr>
        <p:spPr>
          <a:xfrm>
            <a:off x="688459" y="1088819"/>
            <a:ext cx="10668820" cy="804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800"/>
              <a:buFont typeface="Arial"/>
              <a:buNone/>
            </a:pPr>
            <a:r>
              <a:rPr lang="en-US" sz="2000">
                <a:solidFill>
                  <a:schemeClr val="accent1"/>
                </a:solidFill>
              </a:rPr>
              <a:t>Tiap indikator akan memiliki nilai, standar setting, label, deskripsi pengertian dari label sehingga memudahkan pengguna untuk memaknai indikator tersebut</a:t>
            </a:r>
            <a:endParaRPr sz="2000">
              <a:solidFill>
                <a:schemeClr val="accent1"/>
              </a:solidFill>
            </a:endParaRPr>
          </a:p>
          <a:p>
            <a:pPr marL="0" marR="0" lvl="0" indent="0" algn="l" rtl="0">
              <a:lnSpc>
                <a:spcPct val="90000"/>
              </a:lnSpc>
              <a:spcBef>
                <a:spcPts val="0"/>
              </a:spcBef>
              <a:spcAft>
                <a:spcPts val="0"/>
              </a:spcAft>
              <a:buClr>
                <a:schemeClr val="lt1"/>
              </a:buClr>
              <a:buSzPts val="1800"/>
              <a:buFont typeface="Arial"/>
              <a:buNone/>
            </a:pPr>
            <a:endParaRPr sz="2000">
              <a:solidFill>
                <a:schemeClr val="accent1"/>
              </a:solidFill>
            </a:endParaRPr>
          </a:p>
        </p:txBody>
      </p:sp>
      <p:sp>
        <p:nvSpPr>
          <p:cNvPr id="933" name="Google Shape;933;p108"/>
          <p:cNvSpPr txBox="1"/>
          <p:nvPr/>
        </p:nvSpPr>
        <p:spPr>
          <a:xfrm>
            <a:off x="6086226" y="2057935"/>
            <a:ext cx="2020000" cy="533504"/>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Indikator Level 1</a:t>
            </a:r>
            <a:endParaRPr sz="1867" b="0" i="0" u="none" strike="noStrike" cap="none">
              <a:solidFill>
                <a:srgbClr val="000000"/>
              </a:solidFill>
              <a:latin typeface="Arial"/>
              <a:ea typeface="Arial"/>
              <a:cs typeface="Arial"/>
              <a:sym typeface="Arial"/>
            </a:endParaRPr>
          </a:p>
        </p:txBody>
      </p:sp>
      <p:sp>
        <p:nvSpPr>
          <p:cNvPr id="934" name="Google Shape;934;p108"/>
          <p:cNvSpPr txBox="1"/>
          <p:nvPr/>
        </p:nvSpPr>
        <p:spPr>
          <a:xfrm>
            <a:off x="6131026" y="2651273"/>
            <a:ext cx="1523200" cy="533504"/>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Label</a:t>
            </a:r>
            <a:r>
              <a:rPr lang="en-US" sz="1867" b="0" i="0" u="none" strike="noStrike" cap="none" baseline="30000">
                <a:solidFill>
                  <a:srgbClr val="000000"/>
                </a:solidFill>
                <a:latin typeface="Arial"/>
                <a:ea typeface="Arial"/>
                <a:cs typeface="Arial"/>
                <a:sym typeface="Arial"/>
              </a:rPr>
              <a:t>1</a:t>
            </a:r>
            <a:endParaRPr sz="1867" b="0" i="0" u="none" strike="noStrike" cap="none" baseline="30000">
              <a:solidFill>
                <a:srgbClr val="000000"/>
              </a:solidFill>
              <a:latin typeface="Arial"/>
              <a:ea typeface="Arial"/>
              <a:cs typeface="Arial"/>
              <a:sym typeface="Arial"/>
            </a:endParaRPr>
          </a:p>
        </p:txBody>
      </p:sp>
      <p:sp>
        <p:nvSpPr>
          <p:cNvPr id="935" name="Google Shape;935;p108"/>
          <p:cNvSpPr txBox="1"/>
          <p:nvPr/>
        </p:nvSpPr>
        <p:spPr>
          <a:xfrm>
            <a:off x="6131026" y="4926343"/>
            <a:ext cx="2020000" cy="533504"/>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Deskripsi label</a:t>
            </a:r>
            <a:endParaRPr sz="1867" b="0" i="0" u="none" strike="noStrike" cap="none">
              <a:solidFill>
                <a:srgbClr val="000000"/>
              </a:solidFill>
              <a:latin typeface="Arial"/>
              <a:ea typeface="Arial"/>
              <a:cs typeface="Arial"/>
              <a:sym typeface="Arial"/>
            </a:endParaRPr>
          </a:p>
        </p:txBody>
      </p:sp>
      <p:sp>
        <p:nvSpPr>
          <p:cNvPr id="936" name="Google Shape;936;p108"/>
          <p:cNvSpPr txBox="1"/>
          <p:nvPr/>
        </p:nvSpPr>
        <p:spPr>
          <a:xfrm>
            <a:off x="6165576" y="3614539"/>
            <a:ext cx="3335200" cy="533504"/>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Nilai indikator sekolah Anda</a:t>
            </a:r>
            <a:endParaRPr sz="1867" b="0" i="0" u="none" strike="noStrike" cap="none">
              <a:solidFill>
                <a:srgbClr val="000000"/>
              </a:solidFill>
              <a:latin typeface="Arial"/>
              <a:ea typeface="Arial"/>
              <a:cs typeface="Arial"/>
              <a:sym typeface="Arial"/>
            </a:endParaRPr>
          </a:p>
        </p:txBody>
      </p:sp>
      <p:sp>
        <p:nvSpPr>
          <p:cNvPr id="937" name="Google Shape;937;p108"/>
          <p:cNvSpPr txBox="1"/>
          <p:nvPr/>
        </p:nvSpPr>
        <p:spPr>
          <a:xfrm>
            <a:off x="6086226" y="3058306"/>
            <a:ext cx="3621200" cy="533504"/>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Simbol warna standar seting</a:t>
            </a:r>
            <a:r>
              <a:rPr lang="en-US" sz="1867" b="0" i="0" u="none" strike="noStrike" cap="none" baseline="30000">
                <a:solidFill>
                  <a:srgbClr val="000000"/>
                </a:solidFill>
                <a:latin typeface="Arial"/>
                <a:ea typeface="Arial"/>
                <a:cs typeface="Arial"/>
                <a:sym typeface="Arial"/>
              </a:rPr>
              <a:t>2</a:t>
            </a:r>
            <a:endParaRPr sz="1867" b="0" i="0" u="none" strike="noStrike" cap="none" baseline="30000">
              <a:solidFill>
                <a:srgbClr val="000000"/>
              </a:solidFill>
              <a:latin typeface="Arial"/>
              <a:ea typeface="Arial"/>
              <a:cs typeface="Arial"/>
              <a:sym typeface="Arial"/>
            </a:endParaRPr>
          </a:p>
        </p:txBody>
      </p:sp>
      <p:sp>
        <p:nvSpPr>
          <p:cNvPr id="938" name="Google Shape;938;p108"/>
          <p:cNvSpPr txBox="1"/>
          <p:nvPr/>
        </p:nvSpPr>
        <p:spPr>
          <a:xfrm>
            <a:off x="6165592" y="3982040"/>
            <a:ext cx="4372000" cy="820825"/>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Rata-rata nilai indikator sekolah setara</a:t>
            </a:r>
            <a:r>
              <a:rPr lang="en-US" sz="1867" b="0" i="0" u="none" strike="noStrike" cap="none" baseline="30000">
                <a:solidFill>
                  <a:srgbClr val="000000"/>
                </a:solidFill>
                <a:latin typeface="Arial"/>
                <a:ea typeface="Arial"/>
                <a:cs typeface="Arial"/>
                <a:sym typeface="Arial"/>
              </a:rPr>
              <a:t>3</a:t>
            </a:r>
            <a:r>
              <a:rPr lang="en-US" sz="1867" b="0" i="0" u="none" strike="noStrike" cap="none">
                <a:solidFill>
                  <a:srgbClr val="000000"/>
                </a:solidFill>
                <a:latin typeface="Arial"/>
                <a:ea typeface="Arial"/>
                <a:cs typeface="Arial"/>
                <a:sym typeface="Arial"/>
              </a:rPr>
              <a:t> di daerah Anda</a:t>
            </a:r>
            <a:endParaRPr sz="1867" b="0" i="0" u="none" strike="noStrike" cap="none">
              <a:solidFill>
                <a:srgbClr val="000000"/>
              </a:solidFill>
              <a:latin typeface="Arial"/>
              <a:ea typeface="Arial"/>
              <a:cs typeface="Arial"/>
              <a:sym typeface="Arial"/>
            </a:endParaRPr>
          </a:p>
        </p:txBody>
      </p:sp>
      <p:cxnSp>
        <p:nvCxnSpPr>
          <p:cNvPr id="939" name="Google Shape;939;p108"/>
          <p:cNvCxnSpPr/>
          <p:nvPr/>
        </p:nvCxnSpPr>
        <p:spPr>
          <a:xfrm>
            <a:off x="4446626" y="2143739"/>
            <a:ext cx="1649374" cy="176323"/>
          </a:xfrm>
          <a:prstGeom prst="straightConnector1">
            <a:avLst/>
          </a:prstGeom>
          <a:noFill/>
          <a:ln w="9525" cap="flat" cmpd="sng">
            <a:solidFill>
              <a:schemeClr val="dk2"/>
            </a:solidFill>
            <a:prstDash val="solid"/>
            <a:round/>
            <a:headEnd type="none" w="sm" len="sm"/>
            <a:tailEnd type="triangle" w="med" len="med"/>
          </a:ln>
        </p:spPr>
      </p:cxnSp>
      <p:cxnSp>
        <p:nvCxnSpPr>
          <p:cNvPr id="940" name="Google Shape;940;p108"/>
          <p:cNvCxnSpPr/>
          <p:nvPr/>
        </p:nvCxnSpPr>
        <p:spPr>
          <a:xfrm rot="10800000" flipH="1">
            <a:off x="3710626" y="2959717"/>
            <a:ext cx="2385374" cy="75958"/>
          </a:xfrm>
          <a:prstGeom prst="straightConnector1">
            <a:avLst/>
          </a:prstGeom>
          <a:noFill/>
          <a:ln w="9525" cap="flat" cmpd="sng">
            <a:solidFill>
              <a:schemeClr val="dk2"/>
            </a:solidFill>
            <a:prstDash val="solid"/>
            <a:round/>
            <a:headEnd type="none" w="sm" len="sm"/>
            <a:tailEnd type="triangle" w="med" len="med"/>
          </a:ln>
        </p:spPr>
      </p:cxnSp>
      <p:cxnSp>
        <p:nvCxnSpPr>
          <p:cNvPr id="941" name="Google Shape;941;p108"/>
          <p:cNvCxnSpPr>
            <a:endCxn id="937" idx="1"/>
          </p:cNvCxnSpPr>
          <p:nvPr/>
        </p:nvCxnSpPr>
        <p:spPr>
          <a:xfrm>
            <a:off x="3742326" y="3067358"/>
            <a:ext cx="2343900" cy="257700"/>
          </a:xfrm>
          <a:prstGeom prst="straightConnector1">
            <a:avLst/>
          </a:prstGeom>
          <a:noFill/>
          <a:ln w="9525" cap="flat" cmpd="sng">
            <a:solidFill>
              <a:schemeClr val="dk2"/>
            </a:solidFill>
            <a:prstDash val="solid"/>
            <a:round/>
            <a:headEnd type="none" w="sm" len="sm"/>
            <a:tailEnd type="triangle" w="med" len="med"/>
          </a:ln>
        </p:spPr>
      </p:cxnSp>
      <p:cxnSp>
        <p:nvCxnSpPr>
          <p:cNvPr id="942" name="Google Shape;942;p108"/>
          <p:cNvCxnSpPr>
            <a:endCxn id="936" idx="1"/>
          </p:cNvCxnSpPr>
          <p:nvPr/>
        </p:nvCxnSpPr>
        <p:spPr>
          <a:xfrm rot="10800000" flipH="1">
            <a:off x="5072976" y="3881291"/>
            <a:ext cx="1092600" cy="15600"/>
          </a:xfrm>
          <a:prstGeom prst="straightConnector1">
            <a:avLst/>
          </a:prstGeom>
          <a:noFill/>
          <a:ln w="9525" cap="flat" cmpd="sng">
            <a:solidFill>
              <a:schemeClr val="dk2"/>
            </a:solidFill>
            <a:prstDash val="solid"/>
            <a:round/>
            <a:headEnd type="none" w="sm" len="sm"/>
            <a:tailEnd type="triangle" w="med" len="med"/>
          </a:ln>
        </p:spPr>
      </p:cxnSp>
      <p:cxnSp>
        <p:nvCxnSpPr>
          <p:cNvPr id="943" name="Google Shape;943;p108"/>
          <p:cNvCxnSpPr>
            <a:endCxn id="938" idx="1"/>
          </p:cNvCxnSpPr>
          <p:nvPr/>
        </p:nvCxnSpPr>
        <p:spPr>
          <a:xfrm>
            <a:off x="4963192" y="4241553"/>
            <a:ext cx="1202400" cy="150900"/>
          </a:xfrm>
          <a:prstGeom prst="straightConnector1">
            <a:avLst/>
          </a:prstGeom>
          <a:noFill/>
          <a:ln w="9525" cap="flat" cmpd="sng">
            <a:solidFill>
              <a:schemeClr val="dk2"/>
            </a:solidFill>
            <a:prstDash val="solid"/>
            <a:round/>
            <a:headEnd type="none" w="sm" len="sm"/>
            <a:tailEnd type="triangle" w="med" len="med"/>
          </a:ln>
        </p:spPr>
      </p:cxnSp>
      <p:cxnSp>
        <p:nvCxnSpPr>
          <p:cNvPr id="944" name="Google Shape;944;p108"/>
          <p:cNvCxnSpPr>
            <a:endCxn id="935" idx="1"/>
          </p:cNvCxnSpPr>
          <p:nvPr/>
        </p:nvCxnSpPr>
        <p:spPr>
          <a:xfrm>
            <a:off x="5276626" y="5187395"/>
            <a:ext cx="854400" cy="5700"/>
          </a:xfrm>
          <a:prstGeom prst="straightConnector1">
            <a:avLst/>
          </a:prstGeom>
          <a:noFill/>
          <a:ln w="9525" cap="flat" cmpd="sng">
            <a:solidFill>
              <a:schemeClr val="dk2"/>
            </a:solidFill>
            <a:prstDash val="solid"/>
            <a:round/>
            <a:headEnd type="none" w="sm" len="sm"/>
            <a:tailEnd type="triangle" w="med" len="med"/>
          </a:ln>
        </p:spPr>
      </p:cxnSp>
      <p:sp>
        <p:nvSpPr>
          <p:cNvPr id="945" name="Google Shape;945;p108"/>
          <p:cNvSpPr txBox="1"/>
          <p:nvPr/>
        </p:nvSpPr>
        <p:spPr>
          <a:xfrm>
            <a:off x="688459" y="5780342"/>
            <a:ext cx="11305200" cy="1107955"/>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1400" b="0" i="0" u="none" strike="noStrike" cap="none" baseline="30000">
                <a:solidFill>
                  <a:srgbClr val="000000"/>
                </a:solidFill>
                <a:latin typeface="Arial"/>
                <a:ea typeface="Arial"/>
                <a:cs typeface="Arial"/>
                <a:sym typeface="Arial"/>
              </a:rPr>
              <a:t>1</a:t>
            </a:r>
            <a:r>
              <a:rPr lang="en-US" sz="1400" b="0" i="0" u="none" strike="noStrike" cap="none">
                <a:solidFill>
                  <a:srgbClr val="000000"/>
                </a:solidFill>
                <a:latin typeface="Arial"/>
                <a:ea typeface="Arial"/>
                <a:cs typeface="Arial"/>
                <a:sym typeface="Arial"/>
              </a:rPr>
              <a:t>label berbeda untuk tiap indikator, disesuaikan dengan karakteristiknya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baseline="30000">
                <a:solidFill>
                  <a:srgbClr val="000000"/>
                </a:solidFill>
                <a:latin typeface="Arial"/>
                <a:ea typeface="Arial"/>
                <a:cs typeface="Arial"/>
                <a:sym typeface="Arial"/>
              </a:rPr>
              <a:t>2</a:t>
            </a:r>
            <a:r>
              <a:rPr lang="en-US" sz="1400" b="0" i="0" u="none" strike="noStrike" cap="none">
                <a:solidFill>
                  <a:srgbClr val="000000"/>
                </a:solidFill>
                <a:latin typeface="Arial"/>
                <a:ea typeface="Arial"/>
                <a:cs typeface="Arial"/>
                <a:sym typeface="Arial"/>
              </a:rPr>
              <a:t>standar seting terdiri dari 3 tingkat, hijau: baik, kuning: cukup, merah: kurang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none" strike="noStrike" cap="none" baseline="30000">
                <a:solidFill>
                  <a:srgbClr val="000000"/>
                </a:solidFill>
                <a:latin typeface="Arial"/>
                <a:ea typeface="Arial"/>
                <a:cs typeface="Arial"/>
                <a:sym typeface="Arial"/>
              </a:rPr>
              <a:t>3</a:t>
            </a:r>
            <a:r>
              <a:rPr lang="en-US" sz="1400" b="0" i="0" u="none" strike="noStrike" cap="none">
                <a:solidFill>
                  <a:srgbClr val="000000"/>
                </a:solidFill>
                <a:latin typeface="Arial"/>
                <a:ea typeface="Arial"/>
                <a:cs typeface="Arial"/>
                <a:sym typeface="Arial"/>
              </a:rPr>
              <a:t>sekolah setara; sekolah dengan karakteristik lokasi dan kondisi sosial ekonomi murid yang serupa dengan sekolah Anda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949"/>
        <p:cNvGrpSpPr/>
        <p:nvPr/>
      </p:nvGrpSpPr>
      <p:grpSpPr>
        <a:xfrm>
          <a:off x="0" y="0"/>
          <a:ext cx="0" cy="0"/>
          <a:chOff x="0" y="0"/>
          <a:chExt cx="0" cy="0"/>
        </a:xfrm>
      </p:grpSpPr>
      <p:sp>
        <p:nvSpPr>
          <p:cNvPr id="950" name="Google Shape;950;p109"/>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104</a:t>
            </a:fld>
            <a:endParaRPr/>
          </a:p>
        </p:txBody>
      </p:sp>
      <p:sp>
        <p:nvSpPr>
          <p:cNvPr id="951" name="Google Shape;951;p109"/>
          <p:cNvSpPr txBox="1">
            <a:spLocks noGrp="1"/>
          </p:cNvSpPr>
          <p:nvPr>
            <p:ph type="title"/>
          </p:nvPr>
        </p:nvSpPr>
        <p:spPr>
          <a:xfrm>
            <a:off x="501445" y="943896"/>
            <a:ext cx="10855834" cy="6788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sz="2000">
                <a:solidFill>
                  <a:schemeClr val="accent1"/>
                </a:solidFill>
              </a:rPr>
              <a:t>Ringkasan eksekutif akan tampil pertama kali untuk memperlihatkan secara umum mutu hasil belajar rata-rata peserta didik... </a:t>
            </a:r>
            <a:endParaRPr sz="2000">
              <a:solidFill>
                <a:schemeClr val="accent1"/>
              </a:solidFill>
            </a:endParaRPr>
          </a:p>
        </p:txBody>
      </p:sp>
      <p:pic>
        <p:nvPicPr>
          <p:cNvPr id="952" name="Google Shape;952;p109"/>
          <p:cNvPicPr preferRelativeResize="0"/>
          <p:nvPr/>
        </p:nvPicPr>
        <p:blipFill rotWithShape="1">
          <a:blip r:embed="rId3">
            <a:alphaModFix/>
          </a:blip>
          <a:srcRect/>
          <a:stretch/>
        </p:blipFill>
        <p:spPr>
          <a:xfrm>
            <a:off x="1722127" y="6055501"/>
            <a:ext cx="5903805" cy="232433"/>
          </a:xfrm>
          <a:prstGeom prst="rect">
            <a:avLst/>
          </a:prstGeom>
          <a:noFill/>
          <a:ln>
            <a:noFill/>
          </a:ln>
        </p:spPr>
      </p:pic>
      <p:pic>
        <p:nvPicPr>
          <p:cNvPr id="953" name="Google Shape;953;p109"/>
          <p:cNvPicPr preferRelativeResize="0"/>
          <p:nvPr/>
        </p:nvPicPr>
        <p:blipFill rotWithShape="1">
          <a:blip r:embed="rId4">
            <a:alphaModFix/>
          </a:blip>
          <a:srcRect/>
          <a:stretch/>
        </p:blipFill>
        <p:spPr>
          <a:xfrm>
            <a:off x="1750055" y="1626240"/>
            <a:ext cx="8719818" cy="5079924"/>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957"/>
        <p:cNvGrpSpPr/>
        <p:nvPr/>
      </p:nvGrpSpPr>
      <p:grpSpPr>
        <a:xfrm>
          <a:off x="0" y="0"/>
          <a:ext cx="0" cy="0"/>
          <a:chOff x="0" y="0"/>
          <a:chExt cx="0" cy="0"/>
        </a:xfrm>
      </p:grpSpPr>
      <p:sp>
        <p:nvSpPr>
          <p:cNvPr id="958" name="Google Shape;958;p110"/>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105</a:t>
            </a:fld>
            <a:endParaRPr/>
          </a:p>
        </p:txBody>
      </p:sp>
      <p:sp>
        <p:nvSpPr>
          <p:cNvPr id="959" name="Google Shape;959;p110"/>
          <p:cNvSpPr txBox="1">
            <a:spLocks noGrp="1"/>
          </p:cNvSpPr>
          <p:nvPr>
            <p:ph type="title"/>
          </p:nvPr>
        </p:nvSpPr>
        <p:spPr>
          <a:xfrm>
            <a:off x="1140542" y="1135626"/>
            <a:ext cx="9910916" cy="437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800"/>
              <a:buFont typeface="Arial"/>
              <a:buNone/>
            </a:pPr>
            <a:r>
              <a:rPr lang="en-US">
                <a:solidFill>
                  <a:schemeClr val="accent1"/>
                </a:solidFill>
              </a:rPr>
              <a:t>...iklim keamanan dan inklusivitas...</a:t>
            </a:r>
            <a:endParaRPr>
              <a:solidFill>
                <a:schemeClr val="accent1"/>
              </a:solidFill>
            </a:endParaRPr>
          </a:p>
        </p:txBody>
      </p:sp>
      <p:pic>
        <p:nvPicPr>
          <p:cNvPr id="960" name="Google Shape;960;p110"/>
          <p:cNvPicPr preferRelativeResize="0"/>
          <p:nvPr/>
        </p:nvPicPr>
        <p:blipFill rotWithShape="1">
          <a:blip r:embed="rId3">
            <a:alphaModFix/>
          </a:blip>
          <a:srcRect l="6774" r="6846"/>
          <a:stretch/>
        </p:blipFill>
        <p:spPr>
          <a:xfrm>
            <a:off x="109911" y="1769807"/>
            <a:ext cx="11972178" cy="4564596"/>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
        <p:nvSpPr>
          <p:cNvPr id="965" name="Google Shape;965;p111"/>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106</a:t>
            </a:fld>
            <a:endParaRPr/>
          </a:p>
        </p:txBody>
      </p:sp>
      <p:sp>
        <p:nvSpPr>
          <p:cNvPr id="966" name="Google Shape;966;p111"/>
          <p:cNvSpPr txBox="1">
            <a:spLocks noGrp="1"/>
          </p:cNvSpPr>
          <p:nvPr>
            <p:ph type="title"/>
          </p:nvPr>
        </p:nvSpPr>
        <p:spPr>
          <a:xfrm>
            <a:off x="1342103" y="1002890"/>
            <a:ext cx="9807677"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...dan gambaran kompetensi GTK di satuan pendidikan</a:t>
            </a:r>
            <a:endParaRPr>
              <a:solidFill>
                <a:schemeClr val="accent1"/>
              </a:solidFill>
            </a:endParaRPr>
          </a:p>
        </p:txBody>
      </p:sp>
      <p:pic>
        <p:nvPicPr>
          <p:cNvPr id="967" name="Google Shape;967;p111"/>
          <p:cNvPicPr preferRelativeResize="0"/>
          <p:nvPr/>
        </p:nvPicPr>
        <p:blipFill rotWithShape="1">
          <a:blip r:embed="rId3">
            <a:alphaModFix/>
          </a:blip>
          <a:srcRect/>
          <a:stretch/>
        </p:blipFill>
        <p:spPr>
          <a:xfrm>
            <a:off x="771832" y="1641888"/>
            <a:ext cx="10648335" cy="5216112"/>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971"/>
        <p:cNvGrpSpPr/>
        <p:nvPr/>
      </p:nvGrpSpPr>
      <p:grpSpPr>
        <a:xfrm>
          <a:off x="0" y="0"/>
          <a:ext cx="0" cy="0"/>
          <a:chOff x="0" y="0"/>
          <a:chExt cx="0" cy="0"/>
        </a:xfrm>
      </p:grpSpPr>
      <p:sp>
        <p:nvSpPr>
          <p:cNvPr id="972" name="Google Shape;972;p112"/>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107</a:t>
            </a:fld>
            <a:endParaRPr/>
          </a:p>
        </p:txBody>
      </p:sp>
      <p:sp>
        <p:nvSpPr>
          <p:cNvPr id="973" name="Google Shape;973;p112"/>
          <p:cNvSpPr txBox="1">
            <a:spLocks noGrp="1"/>
          </p:cNvSpPr>
          <p:nvPr>
            <p:ph type="title"/>
          </p:nvPr>
        </p:nvSpPr>
        <p:spPr>
          <a:xfrm>
            <a:off x="838199" y="988143"/>
            <a:ext cx="10515600" cy="8036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1100"/>
              <a:buNone/>
            </a:pPr>
            <a:r>
              <a:rPr lang="en-US" sz="2000">
                <a:solidFill>
                  <a:schemeClr val="accent1"/>
                </a:solidFill>
              </a:rPr>
              <a:t>Analisa tiap indikator dari masing masing kerangka penilaian dapat ditelusuri lebih rinci dengan mengeksplorasi masing-masing indikator di tiap dimensi</a:t>
            </a:r>
            <a:endParaRPr sz="2000">
              <a:solidFill>
                <a:schemeClr val="accent1"/>
              </a:solidFill>
            </a:endParaRPr>
          </a:p>
          <a:p>
            <a:pPr marL="0" lvl="0" indent="0" algn="ctr" rtl="0">
              <a:lnSpc>
                <a:spcPct val="90000"/>
              </a:lnSpc>
              <a:spcBef>
                <a:spcPts val="0"/>
              </a:spcBef>
              <a:spcAft>
                <a:spcPts val="0"/>
              </a:spcAft>
              <a:buSzPts val="1800"/>
              <a:buNone/>
            </a:pPr>
            <a:endParaRPr sz="2000">
              <a:solidFill>
                <a:schemeClr val="accent1"/>
              </a:solidFill>
            </a:endParaRPr>
          </a:p>
        </p:txBody>
      </p:sp>
      <p:pic>
        <p:nvPicPr>
          <p:cNvPr id="974" name="Google Shape;974;p112"/>
          <p:cNvPicPr preferRelativeResize="0"/>
          <p:nvPr/>
        </p:nvPicPr>
        <p:blipFill rotWithShape="1">
          <a:blip r:embed="rId3">
            <a:alphaModFix/>
          </a:blip>
          <a:srcRect/>
          <a:stretch/>
        </p:blipFill>
        <p:spPr>
          <a:xfrm>
            <a:off x="2029920" y="2018068"/>
            <a:ext cx="8132159" cy="4839932"/>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113"/>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108</a:t>
            </a:fld>
            <a:endParaRPr/>
          </a:p>
        </p:txBody>
      </p:sp>
      <p:sp>
        <p:nvSpPr>
          <p:cNvPr id="980" name="Google Shape;980;p113"/>
          <p:cNvSpPr txBox="1">
            <a:spLocks noGrp="1"/>
          </p:cNvSpPr>
          <p:nvPr>
            <p:ph type="title"/>
          </p:nvPr>
        </p:nvSpPr>
        <p:spPr>
          <a:xfrm>
            <a:off x="644025" y="1084408"/>
            <a:ext cx="10903948"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sz="2000">
                <a:solidFill>
                  <a:schemeClr val="accent1"/>
                </a:solidFill>
              </a:rPr>
              <a:t>Berikut adalah tampilan indikator level 1 dari mutu hasil belajar murid</a:t>
            </a:r>
            <a:endParaRPr sz="2000">
              <a:solidFill>
                <a:schemeClr val="accent1"/>
              </a:solidFill>
            </a:endParaRPr>
          </a:p>
        </p:txBody>
      </p:sp>
      <p:pic>
        <p:nvPicPr>
          <p:cNvPr id="981" name="Google Shape;981;p113"/>
          <p:cNvPicPr preferRelativeResize="0"/>
          <p:nvPr/>
        </p:nvPicPr>
        <p:blipFill rotWithShape="1">
          <a:blip r:embed="rId3">
            <a:alphaModFix/>
          </a:blip>
          <a:srcRect/>
          <a:stretch/>
        </p:blipFill>
        <p:spPr>
          <a:xfrm>
            <a:off x="1288052" y="1521608"/>
            <a:ext cx="9615895" cy="5336392"/>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985"/>
        <p:cNvGrpSpPr/>
        <p:nvPr/>
      </p:nvGrpSpPr>
      <p:grpSpPr>
        <a:xfrm>
          <a:off x="0" y="0"/>
          <a:ext cx="0" cy="0"/>
          <a:chOff x="0" y="0"/>
          <a:chExt cx="0" cy="0"/>
        </a:xfrm>
      </p:grpSpPr>
      <p:sp>
        <p:nvSpPr>
          <p:cNvPr id="986" name="Google Shape;986;p114"/>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109</a:t>
            </a:fld>
            <a:endParaRPr/>
          </a:p>
        </p:txBody>
      </p:sp>
      <p:sp>
        <p:nvSpPr>
          <p:cNvPr id="987" name="Google Shape;987;p114"/>
          <p:cNvSpPr txBox="1">
            <a:spLocks noGrp="1"/>
          </p:cNvSpPr>
          <p:nvPr>
            <p:ph type="title"/>
          </p:nvPr>
        </p:nvSpPr>
        <p:spPr>
          <a:xfrm>
            <a:off x="1332270" y="1076635"/>
            <a:ext cx="9527458" cy="7324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Nilai indikator sekolah Anda dapat dibandingkan dengan rata-rata nilai sekolah setara, nasional, dan daerah</a:t>
            </a:r>
            <a:endParaRPr>
              <a:solidFill>
                <a:schemeClr val="accent1"/>
              </a:solidFill>
            </a:endParaRPr>
          </a:p>
        </p:txBody>
      </p:sp>
      <p:pic>
        <p:nvPicPr>
          <p:cNvPr id="988" name="Google Shape;988;p114"/>
          <p:cNvPicPr preferRelativeResize="0"/>
          <p:nvPr/>
        </p:nvPicPr>
        <p:blipFill rotWithShape="1">
          <a:blip r:embed="rId3">
            <a:alphaModFix/>
          </a:blip>
          <a:srcRect b="30052"/>
          <a:stretch/>
        </p:blipFill>
        <p:spPr>
          <a:xfrm>
            <a:off x="1454076" y="1927019"/>
            <a:ext cx="9283845" cy="473706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9"/>
          <p:cNvSpPr txBox="1">
            <a:spLocks noGrp="1"/>
          </p:cNvSpPr>
          <p:nvPr>
            <p:ph type="title"/>
          </p:nvPr>
        </p:nvSpPr>
        <p:spPr>
          <a:xfrm>
            <a:off x="838200" y="3200399"/>
            <a:ext cx="10515600" cy="870155"/>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1200"/>
              </a:spcAft>
              <a:buClr>
                <a:srgbClr val="013066"/>
              </a:buClr>
              <a:buSzPct val="64814"/>
              <a:buNone/>
            </a:pPr>
            <a:r>
              <a:rPr lang="en-US" sz="3600" b="1">
                <a:solidFill>
                  <a:srgbClr val="00B050"/>
                </a:solidFill>
              </a:rPr>
              <a:t>Bagian 1</a:t>
            </a:r>
            <a:br>
              <a:rPr lang="en-US" sz="3600" b="1">
                <a:solidFill>
                  <a:srgbClr val="00B050"/>
                </a:solidFill>
              </a:rPr>
            </a:br>
            <a:r>
              <a:rPr lang="en-US" sz="3600" b="1">
                <a:solidFill>
                  <a:srgbClr val="00B050"/>
                </a:solidFill>
              </a:rPr>
              <a:t/>
            </a:r>
            <a:br>
              <a:rPr lang="en-US" sz="3600" b="1">
                <a:solidFill>
                  <a:srgbClr val="00B050"/>
                </a:solidFill>
              </a:rPr>
            </a:br>
            <a:r>
              <a:rPr lang="en-US" b="1">
                <a:solidFill>
                  <a:schemeClr val="accent1"/>
                </a:solidFill>
              </a:rPr>
              <a:t>Transformasi Sekolah dan Pendidikan Daerah dalam Kerangka Merdeka Belajar</a:t>
            </a:r>
            <a:endParaRPr b="1">
              <a:solidFill>
                <a:schemeClr val="accent1"/>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992"/>
        <p:cNvGrpSpPr/>
        <p:nvPr/>
      </p:nvGrpSpPr>
      <p:grpSpPr>
        <a:xfrm>
          <a:off x="0" y="0"/>
          <a:ext cx="0" cy="0"/>
          <a:chOff x="0" y="0"/>
          <a:chExt cx="0" cy="0"/>
        </a:xfrm>
      </p:grpSpPr>
      <p:sp>
        <p:nvSpPr>
          <p:cNvPr id="993" name="Google Shape;993;p115"/>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110</a:t>
            </a:fld>
            <a:endParaRPr/>
          </a:p>
        </p:txBody>
      </p:sp>
      <p:sp>
        <p:nvSpPr>
          <p:cNvPr id="994" name="Google Shape;994;p115"/>
          <p:cNvSpPr txBox="1">
            <a:spLocks noGrp="1"/>
          </p:cNvSpPr>
          <p:nvPr>
            <p:ph type="title"/>
          </p:nvPr>
        </p:nvSpPr>
        <p:spPr>
          <a:xfrm>
            <a:off x="658208" y="2471000"/>
            <a:ext cx="265471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Berikut adalah tampilan indikator level 1 dari iklim keamanan dan inklusivitas</a:t>
            </a:r>
            <a:endParaRPr>
              <a:solidFill>
                <a:schemeClr val="accent1"/>
              </a:solidFill>
            </a:endParaRPr>
          </a:p>
          <a:p>
            <a:pPr marL="0" lvl="0" indent="0" algn="ctr" rtl="0">
              <a:lnSpc>
                <a:spcPct val="90000"/>
              </a:lnSpc>
              <a:spcBef>
                <a:spcPts val="0"/>
              </a:spcBef>
              <a:spcAft>
                <a:spcPts val="0"/>
              </a:spcAft>
              <a:buSzPts val="1800"/>
              <a:buNone/>
            </a:pPr>
            <a:endParaRPr>
              <a:solidFill>
                <a:schemeClr val="accent1"/>
              </a:solidFill>
            </a:endParaRPr>
          </a:p>
        </p:txBody>
      </p:sp>
      <p:pic>
        <p:nvPicPr>
          <p:cNvPr id="995" name="Google Shape;995;p115"/>
          <p:cNvPicPr preferRelativeResize="0"/>
          <p:nvPr/>
        </p:nvPicPr>
        <p:blipFill rotWithShape="1">
          <a:blip r:embed="rId3">
            <a:alphaModFix/>
          </a:blip>
          <a:srcRect/>
          <a:stretch/>
        </p:blipFill>
        <p:spPr>
          <a:xfrm>
            <a:off x="3978151" y="1032874"/>
            <a:ext cx="7379128" cy="5825126"/>
          </a:xfrm>
          <a:prstGeom prst="rect">
            <a:avLst/>
          </a:prstGeom>
          <a:noFill/>
          <a:ln>
            <a:noFill/>
          </a:ln>
        </p:spPr>
      </p:pic>
      <p:sp>
        <p:nvSpPr>
          <p:cNvPr id="996" name="Google Shape;996;p115"/>
          <p:cNvSpPr/>
          <p:nvPr/>
        </p:nvSpPr>
        <p:spPr>
          <a:xfrm>
            <a:off x="4525033" y="2661800"/>
            <a:ext cx="1503200" cy="246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997" name="Google Shape;997;p115"/>
          <p:cNvSpPr/>
          <p:nvPr/>
        </p:nvSpPr>
        <p:spPr>
          <a:xfrm>
            <a:off x="7358700" y="2661800"/>
            <a:ext cx="1503200" cy="246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001"/>
        <p:cNvGrpSpPr/>
        <p:nvPr/>
      </p:nvGrpSpPr>
      <p:grpSpPr>
        <a:xfrm>
          <a:off x="0" y="0"/>
          <a:ext cx="0" cy="0"/>
          <a:chOff x="0" y="0"/>
          <a:chExt cx="0" cy="0"/>
        </a:xfrm>
      </p:grpSpPr>
      <p:sp>
        <p:nvSpPr>
          <p:cNvPr id="1002" name="Google Shape;1002;p116"/>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111</a:t>
            </a:fld>
            <a:endParaRPr/>
          </a:p>
        </p:txBody>
      </p:sp>
      <p:sp>
        <p:nvSpPr>
          <p:cNvPr id="1003" name="Google Shape;1003;p116"/>
          <p:cNvSpPr txBox="1">
            <a:spLocks noGrp="1"/>
          </p:cNvSpPr>
          <p:nvPr>
            <p:ph type="title"/>
          </p:nvPr>
        </p:nvSpPr>
        <p:spPr>
          <a:xfrm>
            <a:off x="682414" y="1185991"/>
            <a:ext cx="10574594"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Berikut tampilan indikator untuk kualitas pengajaran</a:t>
            </a:r>
            <a:endParaRPr>
              <a:solidFill>
                <a:schemeClr val="accent1"/>
              </a:solidFill>
            </a:endParaRPr>
          </a:p>
        </p:txBody>
      </p:sp>
      <p:pic>
        <p:nvPicPr>
          <p:cNvPr id="1004" name="Google Shape;1004;p116"/>
          <p:cNvPicPr preferRelativeResize="0"/>
          <p:nvPr/>
        </p:nvPicPr>
        <p:blipFill rotWithShape="1">
          <a:blip r:embed="rId3">
            <a:alphaModFix/>
          </a:blip>
          <a:srcRect/>
          <a:stretch/>
        </p:blipFill>
        <p:spPr>
          <a:xfrm>
            <a:off x="187311" y="2031367"/>
            <a:ext cx="5782400" cy="4627633"/>
          </a:xfrm>
          <a:prstGeom prst="rect">
            <a:avLst/>
          </a:prstGeom>
          <a:noFill/>
          <a:ln>
            <a:noFill/>
          </a:ln>
        </p:spPr>
      </p:pic>
      <p:pic>
        <p:nvPicPr>
          <p:cNvPr id="1005" name="Google Shape;1005;p116"/>
          <p:cNvPicPr preferRelativeResize="0"/>
          <p:nvPr/>
        </p:nvPicPr>
        <p:blipFill rotWithShape="1">
          <a:blip r:embed="rId4">
            <a:alphaModFix/>
          </a:blip>
          <a:srcRect/>
          <a:stretch/>
        </p:blipFill>
        <p:spPr>
          <a:xfrm>
            <a:off x="5969711" y="2333115"/>
            <a:ext cx="6179968" cy="4445600"/>
          </a:xfrm>
          <a:prstGeom prst="rect">
            <a:avLst/>
          </a:prstGeom>
          <a:noFill/>
          <a:ln>
            <a:noFill/>
          </a:ln>
        </p:spPr>
      </p:pic>
      <p:sp>
        <p:nvSpPr>
          <p:cNvPr id="1006" name="Google Shape;1006;p116"/>
          <p:cNvSpPr/>
          <p:nvPr/>
        </p:nvSpPr>
        <p:spPr>
          <a:xfrm>
            <a:off x="986433" y="1784967"/>
            <a:ext cx="1503200" cy="246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007" name="Google Shape;1007;p116"/>
          <p:cNvSpPr/>
          <p:nvPr/>
        </p:nvSpPr>
        <p:spPr>
          <a:xfrm>
            <a:off x="3820100" y="1784967"/>
            <a:ext cx="1503200" cy="246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008" name="Google Shape;1008;p116"/>
          <p:cNvSpPr/>
          <p:nvPr/>
        </p:nvSpPr>
        <p:spPr>
          <a:xfrm>
            <a:off x="986433" y="3710133"/>
            <a:ext cx="1503200" cy="246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009" name="Google Shape;1009;p116"/>
          <p:cNvSpPr/>
          <p:nvPr/>
        </p:nvSpPr>
        <p:spPr>
          <a:xfrm>
            <a:off x="3725467" y="3710133"/>
            <a:ext cx="1503200" cy="246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4" name="Google Shape;1014;p117"/>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112</a:t>
            </a:fld>
            <a:endParaRPr/>
          </a:p>
        </p:txBody>
      </p:sp>
      <p:sp>
        <p:nvSpPr>
          <p:cNvPr id="1015" name="Google Shape;1015;p117"/>
          <p:cNvSpPr txBox="1">
            <a:spLocks noGrp="1"/>
          </p:cNvSpPr>
          <p:nvPr>
            <p:ph type="title"/>
          </p:nvPr>
        </p:nvSpPr>
        <p:spPr>
          <a:xfrm>
            <a:off x="294968" y="2962303"/>
            <a:ext cx="2802194" cy="437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800"/>
              <a:buFont typeface="Arial"/>
              <a:buNone/>
            </a:pPr>
            <a:r>
              <a:rPr lang="en-US">
                <a:solidFill>
                  <a:schemeClr val="accent1"/>
                </a:solidFill>
              </a:rPr>
              <a:t>Berikut tampilan indikator untuk kompetensi dan kinerja GTK 1/2</a:t>
            </a:r>
            <a:endParaRPr>
              <a:solidFill>
                <a:schemeClr val="accent1"/>
              </a:solidFill>
            </a:endParaRPr>
          </a:p>
        </p:txBody>
      </p:sp>
      <p:pic>
        <p:nvPicPr>
          <p:cNvPr id="1016" name="Google Shape;1016;p117"/>
          <p:cNvPicPr preferRelativeResize="0"/>
          <p:nvPr/>
        </p:nvPicPr>
        <p:blipFill rotWithShape="1">
          <a:blip r:embed="rId3">
            <a:alphaModFix/>
          </a:blip>
          <a:srcRect/>
          <a:stretch/>
        </p:blipFill>
        <p:spPr>
          <a:xfrm>
            <a:off x="3232793" y="1044547"/>
            <a:ext cx="8375209" cy="5742733"/>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020"/>
        <p:cNvGrpSpPr/>
        <p:nvPr/>
      </p:nvGrpSpPr>
      <p:grpSpPr>
        <a:xfrm>
          <a:off x="0" y="0"/>
          <a:ext cx="0" cy="0"/>
          <a:chOff x="0" y="0"/>
          <a:chExt cx="0" cy="0"/>
        </a:xfrm>
      </p:grpSpPr>
      <p:sp>
        <p:nvSpPr>
          <p:cNvPr id="1021" name="Google Shape;1021;p118"/>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113</a:t>
            </a:fld>
            <a:endParaRPr/>
          </a:p>
        </p:txBody>
      </p:sp>
      <p:sp>
        <p:nvSpPr>
          <p:cNvPr id="1022" name="Google Shape;1022;p118"/>
          <p:cNvSpPr txBox="1">
            <a:spLocks noGrp="1"/>
          </p:cNvSpPr>
          <p:nvPr>
            <p:ph type="title"/>
          </p:nvPr>
        </p:nvSpPr>
        <p:spPr>
          <a:xfrm>
            <a:off x="438521" y="2831690"/>
            <a:ext cx="3687097" cy="437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800"/>
              <a:buFont typeface="Arial"/>
              <a:buNone/>
            </a:pPr>
            <a:r>
              <a:rPr lang="en-US">
                <a:solidFill>
                  <a:schemeClr val="accent1"/>
                </a:solidFill>
              </a:rPr>
              <a:t>Berikut tampilan indikator untuk kompetensi dan kinerja GTK 2/2</a:t>
            </a:r>
            <a:endParaRPr>
              <a:solidFill>
                <a:schemeClr val="accent1"/>
              </a:solidFill>
            </a:endParaRPr>
          </a:p>
        </p:txBody>
      </p:sp>
      <p:pic>
        <p:nvPicPr>
          <p:cNvPr id="1023" name="Google Shape;1023;p118"/>
          <p:cNvPicPr preferRelativeResize="0"/>
          <p:nvPr/>
        </p:nvPicPr>
        <p:blipFill rotWithShape="1">
          <a:blip r:embed="rId3">
            <a:alphaModFix/>
          </a:blip>
          <a:srcRect/>
          <a:stretch/>
        </p:blipFill>
        <p:spPr>
          <a:xfrm>
            <a:off x="4487050" y="1083858"/>
            <a:ext cx="7266429" cy="5703422"/>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027"/>
        <p:cNvGrpSpPr/>
        <p:nvPr/>
      </p:nvGrpSpPr>
      <p:grpSpPr>
        <a:xfrm>
          <a:off x="0" y="0"/>
          <a:ext cx="0" cy="0"/>
          <a:chOff x="0" y="0"/>
          <a:chExt cx="0" cy="0"/>
        </a:xfrm>
      </p:grpSpPr>
      <p:sp>
        <p:nvSpPr>
          <p:cNvPr id="1028" name="Google Shape;1028;p119"/>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114</a:t>
            </a:fld>
            <a:endParaRPr/>
          </a:p>
        </p:txBody>
      </p:sp>
      <p:sp>
        <p:nvSpPr>
          <p:cNvPr id="1029" name="Google Shape;1029;p119"/>
          <p:cNvSpPr txBox="1">
            <a:spLocks noGrp="1"/>
          </p:cNvSpPr>
          <p:nvPr>
            <p:ph type="title"/>
          </p:nvPr>
        </p:nvSpPr>
        <p:spPr>
          <a:xfrm>
            <a:off x="630250" y="3043419"/>
            <a:ext cx="3406877" cy="437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800"/>
              <a:buFont typeface="Arial"/>
              <a:buNone/>
            </a:pPr>
            <a:r>
              <a:rPr lang="en-US">
                <a:solidFill>
                  <a:schemeClr val="accent1"/>
                </a:solidFill>
              </a:rPr>
              <a:t>Berikut tampilan indikator untuk pengelolaan sekolah</a:t>
            </a:r>
            <a:endParaRPr>
              <a:solidFill>
                <a:schemeClr val="accent1"/>
              </a:solidFill>
            </a:endParaRPr>
          </a:p>
        </p:txBody>
      </p:sp>
      <p:pic>
        <p:nvPicPr>
          <p:cNvPr id="1030" name="Google Shape;1030;p119"/>
          <p:cNvPicPr preferRelativeResize="0"/>
          <p:nvPr/>
        </p:nvPicPr>
        <p:blipFill rotWithShape="1">
          <a:blip r:embed="rId3">
            <a:alphaModFix/>
          </a:blip>
          <a:srcRect/>
          <a:stretch/>
        </p:blipFill>
        <p:spPr>
          <a:xfrm>
            <a:off x="4380271" y="1059463"/>
            <a:ext cx="7181479" cy="5604617"/>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034"/>
        <p:cNvGrpSpPr/>
        <p:nvPr/>
      </p:nvGrpSpPr>
      <p:grpSpPr>
        <a:xfrm>
          <a:off x="0" y="0"/>
          <a:ext cx="0" cy="0"/>
          <a:chOff x="0" y="0"/>
          <a:chExt cx="0" cy="0"/>
        </a:xfrm>
      </p:grpSpPr>
      <p:sp>
        <p:nvSpPr>
          <p:cNvPr id="1035" name="Google Shape;1035;p120"/>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115</a:t>
            </a:fld>
            <a:endParaRPr/>
          </a:p>
        </p:txBody>
      </p:sp>
      <p:sp>
        <p:nvSpPr>
          <p:cNvPr id="1036" name="Google Shape;1036;p120"/>
          <p:cNvSpPr txBox="1">
            <a:spLocks noGrp="1"/>
          </p:cNvSpPr>
          <p:nvPr>
            <p:ph type="title"/>
          </p:nvPr>
        </p:nvSpPr>
        <p:spPr>
          <a:xfrm>
            <a:off x="1347018" y="1154796"/>
            <a:ext cx="9497961"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Rapor Pendidikan untuk pemerintah daerah</a:t>
            </a:r>
            <a:endParaRPr>
              <a:solidFill>
                <a:schemeClr val="accent1"/>
              </a:solidFill>
            </a:endParaRPr>
          </a:p>
        </p:txBody>
      </p:sp>
      <p:pic>
        <p:nvPicPr>
          <p:cNvPr id="1037" name="Google Shape;1037;p120"/>
          <p:cNvPicPr preferRelativeResize="0"/>
          <p:nvPr/>
        </p:nvPicPr>
        <p:blipFill rotWithShape="1">
          <a:blip r:embed="rId3">
            <a:alphaModFix/>
          </a:blip>
          <a:srcRect/>
          <a:stretch/>
        </p:blipFill>
        <p:spPr>
          <a:xfrm>
            <a:off x="1042712" y="1860325"/>
            <a:ext cx="10106575" cy="4926955"/>
          </a:xfrm>
          <a:prstGeom prst="rect">
            <a:avLst/>
          </a:prstGeom>
          <a:noFill/>
          <a:ln>
            <a:noFill/>
          </a:ln>
        </p:spPr>
      </p:pic>
      <p:pic>
        <p:nvPicPr>
          <p:cNvPr id="1038" name="Google Shape;1038;p120"/>
          <p:cNvPicPr preferRelativeResize="0"/>
          <p:nvPr/>
        </p:nvPicPr>
        <p:blipFill rotWithShape="1">
          <a:blip r:embed="rId4">
            <a:alphaModFix/>
          </a:blip>
          <a:srcRect/>
          <a:stretch/>
        </p:blipFill>
        <p:spPr>
          <a:xfrm>
            <a:off x="8042934" y="601731"/>
            <a:ext cx="648567" cy="284736"/>
          </a:xfrm>
          <a:prstGeom prst="rect">
            <a:avLst/>
          </a:prstGeom>
          <a:no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042"/>
        <p:cNvGrpSpPr/>
        <p:nvPr/>
      </p:nvGrpSpPr>
      <p:grpSpPr>
        <a:xfrm>
          <a:off x="0" y="0"/>
          <a:ext cx="0" cy="0"/>
          <a:chOff x="0" y="0"/>
          <a:chExt cx="0" cy="0"/>
        </a:xfrm>
      </p:grpSpPr>
      <p:sp>
        <p:nvSpPr>
          <p:cNvPr id="1043" name="Google Shape;1043;p121"/>
          <p:cNvSpPr txBox="1">
            <a:spLocks noGrp="1"/>
          </p:cNvSpPr>
          <p:nvPr>
            <p:ph type="title"/>
          </p:nvPr>
        </p:nvSpPr>
        <p:spPr>
          <a:xfrm>
            <a:off x="875071" y="966207"/>
            <a:ext cx="10441858" cy="8036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Di awal laman, pemerintah daerah dapat memilih profil pendidikan sesuai dengan jenjangnya</a:t>
            </a:r>
            <a:endParaRPr>
              <a:solidFill>
                <a:schemeClr val="accent1"/>
              </a:solidFill>
            </a:endParaRPr>
          </a:p>
        </p:txBody>
      </p:sp>
      <p:pic>
        <p:nvPicPr>
          <p:cNvPr id="1044" name="Google Shape;1044;p121"/>
          <p:cNvPicPr preferRelativeResize="0"/>
          <p:nvPr/>
        </p:nvPicPr>
        <p:blipFill rotWithShape="1">
          <a:blip r:embed="rId3">
            <a:alphaModFix/>
          </a:blip>
          <a:srcRect l="2419" t="15467" r="1894" b="10303"/>
          <a:stretch/>
        </p:blipFill>
        <p:spPr>
          <a:xfrm>
            <a:off x="263013" y="1769807"/>
            <a:ext cx="11665974" cy="5088193"/>
          </a:xfrm>
          <a:prstGeom prst="rect">
            <a:avLst/>
          </a:prstGeom>
          <a:noFill/>
          <a:ln>
            <a:noFill/>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122"/>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117</a:t>
            </a:fld>
            <a:endParaRPr/>
          </a:p>
        </p:txBody>
      </p:sp>
      <p:sp>
        <p:nvSpPr>
          <p:cNvPr id="1050" name="Google Shape;1050;p122"/>
          <p:cNvSpPr txBox="1">
            <a:spLocks noGrp="1"/>
          </p:cNvSpPr>
          <p:nvPr>
            <p:ph type="title"/>
          </p:nvPr>
        </p:nvSpPr>
        <p:spPr>
          <a:xfrm>
            <a:off x="1401096" y="1371600"/>
            <a:ext cx="9389806" cy="762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Ringkasan eksekutif akan tampil pertama kali untuk memperlihatkan secara umum nilai partisipasi murid... </a:t>
            </a:r>
            <a:endParaRPr>
              <a:solidFill>
                <a:schemeClr val="accent1"/>
              </a:solidFill>
            </a:endParaRPr>
          </a:p>
          <a:p>
            <a:pPr marL="0" marR="0" lvl="0" indent="0" algn="l" rtl="0">
              <a:lnSpc>
                <a:spcPct val="90000"/>
              </a:lnSpc>
              <a:spcBef>
                <a:spcPts val="0"/>
              </a:spcBef>
              <a:spcAft>
                <a:spcPts val="0"/>
              </a:spcAft>
              <a:buClr>
                <a:schemeClr val="lt1"/>
              </a:buClr>
              <a:buSzPts val="1800"/>
              <a:buFont typeface="Arial"/>
              <a:buNone/>
            </a:pPr>
            <a:endParaRPr>
              <a:solidFill>
                <a:schemeClr val="accent1"/>
              </a:solidFill>
            </a:endParaRPr>
          </a:p>
        </p:txBody>
      </p:sp>
      <p:pic>
        <p:nvPicPr>
          <p:cNvPr id="1051" name="Google Shape;1051;p122"/>
          <p:cNvPicPr preferRelativeResize="0"/>
          <p:nvPr/>
        </p:nvPicPr>
        <p:blipFill rotWithShape="1">
          <a:blip r:embed="rId3">
            <a:alphaModFix/>
          </a:blip>
          <a:srcRect/>
          <a:stretch/>
        </p:blipFill>
        <p:spPr>
          <a:xfrm>
            <a:off x="203198" y="2836785"/>
            <a:ext cx="11785603" cy="3183840"/>
          </a:xfrm>
          <a:prstGeom prst="rect">
            <a:avLst/>
          </a:prstGeom>
          <a:noFill/>
          <a:ln>
            <a:noFill/>
          </a:ln>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sp>
        <p:nvSpPr>
          <p:cNvPr id="1056" name="Google Shape;1056;p123"/>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118</a:t>
            </a:fld>
            <a:endParaRPr/>
          </a:p>
        </p:txBody>
      </p:sp>
      <p:sp>
        <p:nvSpPr>
          <p:cNvPr id="1057" name="Google Shape;1057;p123"/>
          <p:cNvSpPr txBox="1">
            <a:spLocks noGrp="1"/>
          </p:cNvSpPr>
          <p:nvPr>
            <p:ph type="title"/>
          </p:nvPr>
        </p:nvSpPr>
        <p:spPr>
          <a:xfrm>
            <a:off x="438521" y="2507226"/>
            <a:ext cx="2374490" cy="437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800"/>
              <a:buFont typeface="Arial"/>
              <a:buNone/>
            </a:pPr>
            <a:r>
              <a:rPr lang="en-US" sz="2000">
                <a:solidFill>
                  <a:schemeClr val="accent1"/>
                </a:solidFill>
              </a:rPr>
              <a:t>...mutu dan relevansi hasil belajar murid dan pemerataannya...</a:t>
            </a:r>
            <a:endParaRPr sz="2000">
              <a:solidFill>
                <a:schemeClr val="accent1"/>
              </a:solidFill>
            </a:endParaRPr>
          </a:p>
        </p:txBody>
      </p:sp>
      <p:pic>
        <p:nvPicPr>
          <p:cNvPr id="1058" name="Google Shape;1058;p123"/>
          <p:cNvPicPr preferRelativeResize="0"/>
          <p:nvPr/>
        </p:nvPicPr>
        <p:blipFill rotWithShape="1">
          <a:blip r:embed="rId3">
            <a:alphaModFix/>
          </a:blip>
          <a:srcRect/>
          <a:stretch/>
        </p:blipFill>
        <p:spPr>
          <a:xfrm>
            <a:off x="2890684" y="1238703"/>
            <a:ext cx="8862795" cy="5548577"/>
          </a:xfrm>
          <a:prstGeom prst="rect">
            <a:avLst/>
          </a:prstGeom>
          <a:noFill/>
          <a:ln>
            <a:noFill/>
          </a:ln>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062"/>
        <p:cNvGrpSpPr/>
        <p:nvPr/>
      </p:nvGrpSpPr>
      <p:grpSpPr>
        <a:xfrm>
          <a:off x="0" y="0"/>
          <a:ext cx="0" cy="0"/>
          <a:chOff x="0" y="0"/>
          <a:chExt cx="0" cy="0"/>
        </a:xfrm>
      </p:grpSpPr>
      <p:sp>
        <p:nvSpPr>
          <p:cNvPr id="1063" name="Google Shape;1063;p124"/>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119</a:t>
            </a:fld>
            <a:endParaRPr/>
          </a:p>
        </p:txBody>
      </p:sp>
      <p:sp>
        <p:nvSpPr>
          <p:cNvPr id="1064" name="Google Shape;1064;p124"/>
          <p:cNvSpPr txBox="1">
            <a:spLocks noGrp="1"/>
          </p:cNvSpPr>
          <p:nvPr>
            <p:ph type="title"/>
          </p:nvPr>
        </p:nvSpPr>
        <p:spPr>
          <a:xfrm>
            <a:off x="353961" y="2991800"/>
            <a:ext cx="2920181" cy="437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800"/>
              <a:buFont typeface="Arial"/>
              <a:buNone/>
            </a:pPr>
            <a:r>
              <a:rPr lang="en-US">
                <a:solidFill>
                  <a:schemeClr val="accent1"/>
                </a:solidFill>
              </a:rPr>
              <a:t>...iklim keamanan dan inklusivitas rata-rata di jenjang sekolah tertentu...</a:t>
            </a:r>
            <a:endParaRPr>
              <a:solidFill>
                <a:schemeClr val="accent1"/>
              </a:solidFill>
            </a:endParaRPr>
          </a:p>
        </p:txBody>
      </p:sp>
      <p:pic>
        <p:nvPicPr>
          <p:cNvPr id="1065" name="Google Shape;1065;p124"/>
          <p:cNvPicPr preferRelativeResize="0"/>
          <p:nvPr/>
        </p:nvPicPr>
        <p:blipFill rotWithShape="1">
          <a:blip r:embed="rId3">
            <a:alphaModFix/>
          </a:blip>
          <a:srcRect l="2396" r="6161"/>
          <a:stretch/>
        </p:blipFill>
        <p:spPr>
          <a:xfrm>
            <a:off x="3274142" y="1040168"/>
            <a:ext cx="8672052" cy="562391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10"/>
          <p:cNvSpPr txBox="1">
            <a:spLocks noGrp="1"/>
          </p:cNvSpPr>
          <p:nvPr>
            <p:ph type="title"/>
          </p:nvPr>
        </p:nvSpPr>
        <p:spPr>
          <a:xfrm>
            <a:off x="838101" y="937034"/>
            <a:ext cx="3564087" cy="55158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800"/>
              <a:buNone/>
            </a:pPr>
            <a:r>
              <a:rPr lang="en-US" sz="3600" b="1">
                <a:solidFill>
                  <a:schemeClr val="accent1"/>
                </a:solidFill>
              </a:rPr>
              <a:t>Pendahuluan</a:t>
            </a:r>
            <a:endParaRPr sz="3600" b="1">
              <a:solidFill>
                <a:schemeClr val="accent1"/>
              </a:solidFill>
            </a:endParaRPr>
          </a:p>
        </p:txBody>
      </p:sp>
      <p:sp>
        <p:nvSpPr>
          <p:cNvPr id="195" name="Google Shape;195;p10"/>
          <p:cNvSpPr txBox="1"/>
          <p:nvPr/>
        </p:nvSpPr>
        <p:spPr>
          <a:xfrm>
            <a:off x="557982" y="2042694"/>
            <a:ext cx="3975600" cy="4386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lt1"/>
              </a:buClr>
              <a:buSzPts val="2400"/>
              <a:buFont typeface="Calibri"/>
              <a:buNone/>
            </a:pPr>
            <a:r>
              <a:rPr lang="en-US" sz="2400" b="1" i="0" u="none" strike="noStrike" cap="none">
                <a:solidFill>
                  <a:schemeClr val="dk1"/>
                </a:solidFill>
                <a:latin typeface="Calibri"/>
                <a:ea typeface="Calibri"/>
                <a:cs typeface="Calibri"/>
                <a:sym typeface="Calibri"/>
              </a:rPr>
              <a:t>VISI PENDIDIKAN INDONESIA</a:t>
            </a:r>
            <a:endParaRPr sz="2400" b="1" i="0" u="none" strike="noStrike" cap="none">
              <a:solidFill>
                <a:schemeClr val="dk1"/>
              </a:solidFill>
              <a:latin typeface="Calibri"/>
              <a:ea typeface="Calibri"/>
              <a:cs typeface="Calibri"/>
              <a:sym typeface="Calibri"/>
            </a:endParaRPr>
          </a:p>
        </p:txBody>
      </p:sp>
      <p:pic>
        <p:nvPicPr>
          <p:cNvPr id="196" name="Google Shape;196;p10"/>
          <p:cNvPicPr preferRelativeResize="0"/>
          <p:nvPr/>
        </p:nvPicPr>
        <p:blipFill rotWithShape="1">
          <a:blip r:embed="rId3">
            <a:alphaModFix/>
          </a:blip>
          <a:srcRect/>
          <a:stretch/>
        </p:blipFill>
        <p:spPr>
          <a:xfrm>
            <a:off x="557983" y="2769277"/>
            <a:ext cx="4373832" cy="2761368"/>
          </a:xfrm>
          <a:prstGeom prst="rect">
            <a:avLst/>
          </a:prstGeom>
          <a:noFill/>
          <a:ln>
            <a:noFill/>
          </a:ln>
        </p:spPr>
      </p:pic>
      <p:sp>
        <p:nvSpPr>
          <p:cNvPr id="197" name="Google Shape;197;p10"/>
          <p:cNvSpPr txBox="1"/>
          <p:nvPr/>
        </p:nvSpPr>
        <p:spPr>
          <a:xfrm>
            <a:off x="492375" y="2732433"/>
            <a:ext cx="729544" cy="912663"/>
          </a:xfrm>
          <a:prstGeom prst="rect">
            <a:avLst/>
          </a:prstGeom>
          <a:noFill/>
          <a:ln>
            <a:noFill/>
          </a:ln>
        </p:spPr>
        <p:txBody>
          <a:bodyPr spcFirstLastPara="1" wrap="square" lIns="68575" tIns="34275" rIns="68575" bIns="34275" anchor="ctr" anchorCtr="0">
            <a:noAutofit/>
          </a:bodyPr>
          <a:lstStyle/>
          <a:p>
            <a:pPr marL="12700" marR="0" lvl="0" indent="0" algn="l" rtl="0">
              <a:lnSpc>
                <a:spcPct val="100000"/>
              </a:lnSpc>
              <a:spcBef>
                <a:spcPts val="0"/>
              </a:spcBef>
              <a:spcAft>
                <a:spcPts val="0"/>
              </a:spcAft>
              <a:buClr>
                <a:srgbClr val="000000"/>
              </a:buClr>
              <a:buSzPts val="7500"/>
              <a:buFont typeface="Arial"/>
              <a:buNone/>
            </a:pPr>
            <a:r>
              <a:rPr lang="en-US" sz="7500" b="1" i="0" u="none" strike="noStrike" cap="none">
                <a:solidFill>
                  <a:srgbClr val="FF9393"/>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p:txBody>
      </p:sp>
      <p:sp>
        <p:nvSpPr>
          <p:cNvPr id="198" name="Google Shape;198;p10"/>
          <p:cNvSpPr txBox="1"/>
          <p:nvPr/>
        </p:nvSpPr>
        <p:spPr>
          <a:xfrm rot="10800000">
            <a:off x="4432947" y="4884250"/>
            <a:ext cx="618548" cy="482238"/>
          </a:xfrm>
          <a:prstGeom prst="rect">
            <a:avLst/>
          </a:prstGeom>
          <a:noFill/>
          <a:ln>
            <a:noFill/>
          </a:ln>
        </p:spPr>
        <p:txBody>
          <a:bodyPr spcFirstLastPara="1" wrap="square" lIns="68575" tIns="34275" rIns="68575" bIns="34275" anchor="ctr" anchorCtr="0">
            <a:noAutofit/>
          </a:bodyPr>
          <a:lstStyle/>
          <a:p>
            <a:pPr marL="12700" marR="0" lvl="0" indent="0" algn="l" rtl="0">
              <a:lnSpc>
                <a:spcPct val="100000"/>
              </a:lnSpc>
              <a:spcBef>
                <a:spcPts val="0"/>
              </a:spcBef>
              <a:spcAft>
                <a:spcPts val="0"/>
              </a:spcAft>
              <a:buClr>
                <a:srgbClr val="000000"/>
              </a:buClr>
              <a:buSzPts val="7500"/>
              <a:buFont typeface="Arial"/>
              <a:buNone/>
            </a:pPr>
            <a:r>
              <a:rPr lang="en-US" sz="7500" b="1" i="0" u="none" strike="noStrike" cap="none">
                <a:solidFill>
                  <a:srgbClr val="FF9393"/>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p:txBody>
      </p:sp>
      <p:sp>
        <p:nvSpPr>
          <p:cNvPr id="199" name="Google Shape;199;p10"/>
          <p:cNvSpPr txBox="1"/>
          <p:nvPr/>
        </p:nvSpPr>
        <p:spPr>
          <a:xfrm>
            <a:off x="840681" y="3198340"/>
            <a:ext cx="3862486" cy="2285649"/>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700" b="0" i="0" u="none" strike="noStrike" cap="none">
                <a:solidFill>
                  <a:schemeClr val="dk1"/>
                </a:solidFill>
                <a:latin typeface="Calibri"/>
                <a:ea typeface="Calibri"/>
                <a:cs typeface="Calibri"/>
                <a:sym typeface="Calibri"/>
              </a:rPr>
              <a:t>mewujudkan Indonesia maju yang berdaulat, mandiri, dan berkepribadian melalui terciptanya Pelajar Pancasila yang bernalar kritis, kreatif, mandiri, beriman, bertakwa kepada Tuhan Yang Maha Esa, dan berakhlak mulia, bergotong royong, dan berkebinekaan global</a:t>
            </a:r>
            <a:endParaRPr sz="1700" b="0" i="0" u="none" strike="noStrike" cap="none">
              <a:solidFill>
                <a:schemeClr val="dk1"/>
              </a:solidFill>
              <a:latin typeface="Arial"/>
              <a:ea typeface="Arial"/>
              <a:cs typeface="Arial"/>
              <a:sym typeface="Arial"/>
            </a:endParaRPr>
          </a:p>
        </p:txBody>
      </p:sp>
      <p:grpSp>
        <p:nvGrpSpPr>
          <p:cNvPr id="200" name="Google Shape;200;p10"/>
          <p:cNvGrpSpPr/>
          <p:nvPr/>
        </p:nvGrpSpPr>
        <p:grpSpPr>
          <a:xfrm>
            <a:off x="4837471" y="1997760"/>
            <a:ext cx="7064476" cy="4108072"/>
            <a:chOff x="1404295" y="762853"/>
            <a:chExt cx="6054164" cy="3519600"/>
          </a:xfrm>
        </p:grpSpPr>
        <p:sp>
          <p:nvSpPr>
            <p:cNvPr id="201" name="Google Shape;201;p10"/>
            <p:cNvSpPr/>
            <p:nvPr/>
          </p:nvSpPr>
          <p:spPr>
            <a:xfrm>
              <a:off x="2655688" y="762853"/>
              <a:ext cx="3826800" cy="3519600"/>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02" name="Google Shape;202;p10"/>
            <p:cNvSpPr txBox="1"/>
            <p:nvPr/>
          </p:nvSpPr>
          <p:spPr>
            <a:xfrm>
              <a:off x="3970591" y="2174213"/>
              <a:ext cx="1347657" cy="587095"/>
            </a:xfrm>
            <a:prstGeom prst="rect">
              <a:avLst/>
            </a:prstGeom>
            <a:noFill/>
            <a:ln>
              <a:noFill/>
            </a:ln>
          </p:spPr>
          <p:txBody>
            <a:bodyPr spcFirstLastPara="1" wrap="square" lIns="0" tIns="10000" rIns="0" bIns="0" anchor="t" anchorCtr="0">
              <a:noAutofit/>
            </a:bodyPr>
            <a:lstStyle/>
            <a:p>
              <a:pPr marL="12700" marR="0" lvl="0" indent="101600" algn="ctr" rtl="0">
                <a:lnSpc>
                  <a:spcPct val="100000"/>
                </a:lnSpc>
                <a:spcBef>
                  <a:spcPts val="0"/>
                </a:spcBef>
                <a:spcAft>
                  <a:spcPts val="0"/>
                </a:spcAft>
                <a:buClr>
                  <a:srgbClr val="000000"/>
                </a:buClr>
                <a:buSzPts val="1200"/>
                <a:buFont typeface="Arial"/>
                <a:buNone/>
              </a:pPr>
              <a:r>
                <a:rPr lang="en-US" sz="2000" b="1" i="0" u="none" strike="noStrike" cap="none">
                  <a:solidFill>
                    <a:srgbClr val="000000"/>
                  </a:solidFill>
                  <a:latin typeface="Arial"/>
                  <a:ea typeface="Arial"/>
                  <a:cs typeface="Arial"/>
                  <a:sym typeface="Arial"/>
                </a:rPr>
                <a:t>PELAJAR  PANCASILA</a:t>
              </a:r>
              <a:endParaRPr sz="2000" b="0" i="0" u="none" strike="noStrike" cap="none">
                <a:solidFill>
                  <a:srgbClr val="000000"/>
                </a:solidFill>
                <a:latin typeface="Arial"/>
                <a:ea typeface="Arial"/>
                <a:cs typeface="Arial"/>
                <a:sym typeface="Arial"/>
              </a:endParaRPr>
            </a:p>
          </p:txBody>
        </p:sp>
        <p:sp>
          <p:nvSpPr>
            <p:cNvPr id="203" name="Google Shape;203;p10"/>
            <p:cNvSpPr/>
            <p:nvPr/>
          </p:nvSpPr>
          <p:spPr>
            <a:xfrm>
              <a:off x="5570688" y="3061950"/>
              <a:ext cx="536100" cy="543900"/>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04" name="Google Shape;204;p10"/>
            <p:cNvSpPr/>
            <p:nvPr/>
          </p:nvSpPr>
          <p:spPr>
            <a:xfrm>
              <a:off x="5590113" y="3081376"/>
              <a:ext cx="456000" cy="463800"/>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05" name="Google Shape;205;p10"/>
            <p:cNvSpPr/>
            <p:nvPr/>
          </p:nvSpPr>
          <p:spPr>
            <a:xfrm>
              <a:off x="3125319" y="3055094"/>
              <a:ext cx="536100" cy="543900"/>
            </a:xfrm>
            <a:prstGeom prst="rect">
              <a:avLst/>
            </a:prstGeom>
            <a:blipFill rotWithShape="1">
              <a:blip r:embed="rId7">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06" name="Google Shape;206;p10"/>
            <p:cNvSpPr/>
            <p:nvPr/>
          </p:nvSpPr>
          <p:spPr>
            <a:xfrm>
              <a:off x="3144745" y="3074520"/>
              <a:ext cx="456000" cy="463800"/>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07" name="Google Shape;207;p10"/>
            <p:cNvSpPr/>
            <p:nvPr/>
          </p:nvSpPr>
          <p:spPr>
            <a:xfrm>
              <a:off x="3008764" y="2134082"/>
              <a:ext cx="536100" cy="543900"/>
            </a:xfrm>
            <a:prstGeom prst="rect">
              <a:avLst/>
            </a:prstGeom>
            <a:blipFill rotWithShape="1">
              <a:blip r:embed="rId9">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08" name="Google Shape;208;p10"/>
            <p:cNvSpPr/>
            <p:nvPr/>
          </p:nvSpPr>
          <p:spPr>
            <a:xfrm>
              <a:off x="3117678" y="2153508"/>
              <a:ext cx="276225" cy="463390"/>
            </a:xfrm>
            <a:custGeom>
              <a:avLst/>
              <a:gdLst/>
              <a:ahLst/>
              <a:cxnLst/>
              <a:rect l="l" t="t" r="r" b="b"/>
              <a:pathLst>
                <a:path w="368300" h="617854" extrusionOk="0">
                  <a:moveTo>
                    <a:pt x="137892" y="617356"/>
                  </a:moveTo>
                  <a:lnTo>
                    <a:pt x="102319" y="617356"/>
                  </a:lnTo>
                  <a:lnTo>
                    <a:pt x="108787" y="362434"/>
                  </a:lnTo>
                  <a:lnTo>
                    <a:pt x="0" y="218008"/>
                  </a:lnTo>
                  <a:lnTo>
                    <a:pt x="93" y="217119"/>
                  </a:lnTo>
                  <a:lnTo>
                    <a:pt x="21146" y="58501"/>
                  </a:lnTo>
                  <a:lnTo>
                    <a:pt x="77064" y="51988"/>
                  </a:lnTo>
                  <a:lnTo>
                    <a:pt x="77064" y="6"/>
                  </a:lnTo>
                  <a:lnTo>
                    <a:pt x="140923" y="6"/>
                  </a:lnTo>
                  <a:lnTo>
                    <a:pt x="240344" y="0"/>
                  </a:lnTo>
                  <a:lnTo>
                    <a:pt x="240344" y="15266"/>
                  </a:lnTo>
                  <a:lnTo>
                    <a:pt x="304204" y="15266"/>
                  </a:lnTo>
                  <a:lnTo>
                    <a:pt x="304204" y="36182"/>
                  </a:lnTo>
                  <a:lnTo>
                    <a:pt x="176489" y="36182"/>
                  </a:lnTo>
                  <a:lnTo>
                    <a:pt x="112626" y="36188"/>
                  </a:lnTo>
                  <a:lnTo>
                    <a:pt x="112626" y="48100"/>
                  </a:lnTo>
                  <a:lnTo>
                    <a:pt x="120181" y="48499"/>
                  </a:lnTo>
                  <a:lnTo>
                    <a:pt x="127473" y="49942"/>
                  </a:lnTo>
                  <a:lnTo>
                    <a:pt x="134416" y="52367"/>
                  </a:lnTo>
                  <a:lnTo>
                    <a:pt x="140925" y="55711"/>
                  </a:lnTo>
                  <a:lnTo>
                    <a:pt x="176489" y="55711"/>
                  </a:lnTo>
                  <a:lnTo>
                    <a:pt x="176489" y="84398"/>
                  </a:lnTo>
                  <a:lnTo>
                    <a:pt x="111464" y="84398"/>
                  </a:lnTo>
                  <a:lnTo>
                    <a:pt x="52685" y="91248"/>
                  </a:lnTo>
                  <a:lnTo>
                    <a:pt x="37200" y="207912"/>
                  </a:lnTo>
                  <a:lnTo>
                    <a:pt x="137409" y="340947"/>
                  </a:lnTo>
                  <a:lnTo>
                    <a:pt x="195313" y="357016"/>
                  </a:lnTo>
                  <a:lnTo>
                    <a:pt x="189085" y="380256"/>
                  </a:lnTo>
                  <a:lnTo>
                    <a:pt x="143910" y="380256"/>
                  </a:lnTo>
                  <a:lnTo>
                    <a:pt x="137892" y="617356"/>
                  </a:lnTo>
                  <a:close/>
                </a:path>
                <a:path w="368300" h="617854" extrusionOk="0">
                  <a:moveTo>
                    <a:pt x="240346" y="158371"/>
                  </a:moveTo>
                  <a:lnTo>
                    <a:pt x="198436" y="158371"/>
                  </a:lnTo>
                  <a:lnTo>
                    <a:pt x="204733" y="151963"/>
                  </a:lnTo>
                  <a:lnTo>
                    <a:pt x="204783" y="36182"/>
                  </a:lnTo>
                  <a:lnTo>
                    <a:pt x="304204" y="36182"/>
                  </a:lnTo>
                  <a:lnTo>
                    <a:pt x="304204" y="51450"/>
                  </a:lnTo>
                  <a:lnTo>
                    <a:pt x="240346" y="51450"/>
                  </a:lnTo>
                  <a:lnTo>
                    <a:pt x="240346" y="158371"/>
                  </a:lnTo>
                  <a:close/>
                </a:path>
                <a:path w="368300" h="617854" extrusionOk="0">
                  <a:moveTo>
                    <a:pt x="176489" y="55711"/>
                  </a:moveTo>
                  <a:lnTo>
                    <a:pt x="140925" y="55711"/>
                  </a:lnTo>
                  <a:lnTo>
                    <a:pt x="140925" y="36188"/>
                  </a:lnTo>
                  <a:lnTo>
                    <a:pt x="176489" y="36188"/>
                  </a:lnTo>
                  <a:lnTo>
                    <a:pt x="176489" y="55711"/>
                  </a:lnTo>
                  <a:close/>
                </a:path>
                <a:path w="368300" h="617854" extrusionOk="0">
                  <a:moveTo>
                    <a:pt x="304205" y="173637"/>
                  </a:moveTo>
                  <a:lnTo>
                    <a:pt x="262297" y="173637"/>
                  </a:lnTo>
                  <a:lnTo>
                    <a:pt x="268643" y="167180"/>
                  </a:lnTo>
                  <a:lnTo>
                    <a:pt x="268645" y="51450"/>
                  </a:lnTo>
                  <a:lnTo>
                    <a:pt x="304204" y="51450"/>
                  </a:lnTo>
                  <a:lnTo>
                    <a:pt x="304204" y="54891"/>
                  </a:lnTo>
                  <a:lnTo>
                    <a:pt x="368067" y="54891"/>
                  </a:lnTo>
                  <a:lnTo>
                    <a:pt x="368067" y="91075"/>
                  </a:lnTo>
                  <a:lnTo>
                    <a:pt x="304205" y="91075"/>
                  </a:lnTo>
                  <a:lnTo>
                    <a:pt x="304205" y="173637"/>
                  </a:lnTo>
                  <a:close/>
                </a:path>
                <a:path w="368300" h="617854" extrusionOk="0">
                  <a:moveTo>
                    <a:pt x="196210" y="299290"/>
                  </a:moveTo>
                  <a:lnTo>
                    <a:pt x="178982" y="249646"/>
                  </a:lnTo>
                  <a:lnTo>
                    <a:pt x="143759" y="220599"/>
                  </a:lnTo>
                  <a:lnTo>
                    <a:pt x="92674" y="203490"/>
                  </a:lnTo>
                  <a:lnTo>
                    <a:pt x="77066" y="201535"/>
                  </a:lnTo>
                  <a:lnTo>
                    <a:pt x="77066" y="141529"/>
                  </a:lnTo>
                  <a:lnTo>
                    <a:pt x="129027" y="115416"/>
                  </a:lnTo>
                  <a:lnTo>
                    <a:pt x="132992" y="106988"/>
                  </a:lnTo>
                  <a:lnTo>
                    <a:pt x="131178" y="98684"/>
                  </a:lnTo>
                  <a:lnTo>
                    <a:pt x="128545" y="92412"/>
                  </a:lnTo>
                  <a:lnTo>
                    <a:pt x="124025" y="87682"/>
                  </a:lnTo>
                  <a:lnTo>
                    <a:pt x="118154" y="84882"/>
                  </a:lnTo>
                  <a:lnTo>
                    <a:pt x="111464" y="84398"/>
                  </a:lnTo>
                  <a:lnTo>
                    <a:pt x="176489" y="84398"/>
                  </a:lnTo>
                  <a:lnTo>
                    <a:pt x="176525" y="149602"/>
                  </a:lnTo>
                  <a:lnTo>
                    <a:pt x="140932" y="149602"/>
                  </a:lnTo>
                  <a:lnTo>
                    <a:pt x="139748" y="150316"/>
                  </a:lnTo>
                  <a:lnTo>
                    <a:pt x="138533" y="150995"/>
                  </a:lnTo>
                  <a:lnTo>
                    <a:pt x="113547" y="163552"/>
                  </a:lnTo>
                  <a:lnTo>
                    <a:pt x="115580" y="169054"/>
                  </a:lnTo>
                  <a:lnTo>
                    <a:pt x="120814" y="172844"/>
                  </a:lnTo>
                  <a:lnTo>
                    <a:pt x="245912" y="172844"/>
                  </a:lnTo>
                  <a:lnTo>
                    <a:pt x="246692" y="173637"/>
                  </a:lnTo>
                  <a:lnTo>
                    <a:pt x="304205" y="173637"/>
                  </a:lnTo>
                  <a:lnTo>
                    <a:pt x="304205" y="176577"/>
                  </a:lnTo>
                  <a:lnTo>
                    <a:pt x="310552" y="183034"/>
                  </a:lnTo>
                  <a:lnTo>
                    <a:pt x="368067" y="183034"/>
                  </a:lnTo>
                  <a:lnTo>
                    <a:pt x="368067" y="188364"/>
                  </a:lnTo>
                  <a:lnTo>
                    <a:pt x="166832" y="188364"/>
                  </a:lnTo>
                  <a:lnTo>
                    <a:pt x="166180" y="189265"/>
                  </a:lnTo>
                  <a:lnTo>
                    <a:pt x="165501" y="190139"/>
                  </a:lnTo>
                  <a:lnTo>
                    <a:pt x="164795" y="190992"/>
                  </a:lnTo>
                  <a:lnTo>
                    <a:pt x="192854" y="211437"/>
                  </a:lnTo>
                  <a:lnTo>
                    <a:pt x="213520" y="236326"/>
                  </a:lnTo>
                  <a:lnTo>
                    <a:pt x="226562" y="265306"/>
                  </a:lnTo>
                  <a:lnTo>
                    <a:pt x="231750" y="298025"/>
                  </a:lnTo>
                  <a:lnTo>
                    <a:pt x="196210" y="299290"/>
                  </a:lnTo>
                  <a:close/>
                </a:path>
                <a:path w="368300" h="617854" extrusionOk="0">
                  <a:moveTo>
                    <a:pt x="368067" y="183034"/>
                  </a:moveTo>
                  <a:lnTo>
                    <a:pt x="326157" y="183034"/>
                  </a:lnTo>
                  <a:lnTo>
                    <a:pt x="332501" y="176577"/>
                  </a:lnTo>
                  <a:lnTo>
                    <a:pt x="332504" y="91075"/>
                  </a:lnTo>
                  <a:lnTo>
                    <a:pt x="368067" y="91075"/>
                  </a:lnTo>
                  <a:lnTo>
                    <a:pt x="368067" y="183034"/>
                  </a:lnTo>
                  <a:close/>
                </a:path>
                <a:path w="368300" h="617854" extrusionOk="0">
                  <a:moveTo>
                    <a:pt x="245912" y="172844"/>
                  </a:moveTo>
                  <a:lnTo>
                    <a:pt x="134582" y="172844"/>
                  </a:lnTo>
                  <a:lnTo>
                    <a:pt x="140929" y="166386"/>
                  </a:lnTo>
                  <a:lnTo>
                    <a:pt x="140932" y="149602"/>
                  </a:lnTo>
                  <a:lnTo>
                    <a:pt x="176525" y="149602"/>
                  </a:lnTo>
                  <a:lnTo>
                    <a:pt x="176540" y="151963"/>
                  </a:lnTo>
                  <a:lnTo>
                    <a:pt x="182862" y="158371"/>
                  </a:lnTo>
                  <a:lnTo>
                    <a:pt x="240346" y="158371"/>
                  </a:lnTo>
                  <a:lnTo>
                    <a:pt x="240346" y="167180"/>
                  </a:lnTo>
                  <a:lnTo>
                    <a:pt x="245912" y="172844"/>
                  </a:lnTo>
                  <a:close/>
                </a:path>
                <a:path w="368300" h="617854" extrusionOk="0">
                  <a:moveTo>
                    <a:pt x="199096" y="194554"/>
                  </a:moveTo>
                  <a:lnTo>
                    <a:pt x="182018" y="194554"/>
                  </a:lnTo>
                  <a:lnTo>
                    <a:pt x="173907" y="192309"/>
                  </a:lnTo>
                  <a:lnTo>
                    <a:pt x="166832" y="188364"/>
                  </a:lnTo>
                  <a:lnTo>
                    <a:pt x="368067" y="188364"/>
                  </a:lnTo>
                  <a:lnTo>
                    <a:pt x="368067" y="188581"/>
                  </a:lnTo>
                  <a:lnTo>
                    <a:pt x="214043" y="188581"/>
                  </a:lnTo>
                  <a:lnTo>
                    <a:pt x="207064" y="192387"/>
                  </a:lnTo>
                  <a:lnTo>
                    <a:pt x="199096" y="194554"/>
                  </a:lnTo>
                  <a:close/>
                </a:path>
                <a:path w="368300" h="617854" extrusionOk="0">
                  <a:moveTo>
                    <a:pt x="254497" y="209821"/>
                  </a:moveTo>
                  <a:lnTo>
                    <a:pt x="242414" y="208309"/>
                  </a:lnTo>
                  <a:lnTo>
                    <a:pt x="231404" y="204018"/>
                  </a:lnTo>
                  <a:lnTo>
                    <a:pt x="221827" y="197319"/>
                  </a:lnTo>
                  <a:lnTo>
                    <a:pt x="214043" y="188581"/>
                  </a:lnTo>
                  <a:lnTo>
                    <a:pt x="368067" y="188581"/>
                  </a:lnTo>
                  <a:lnTo>
                    <a:pt x="368067" y="201984"/>
                  </a:lnTo>
                  <a:lnTo>
                    <a:pt x="281027" y="201984"/>
                  </a:lnTo>
                  <a:lnTo>
                    <a:pt x="275011" y="205298"/>
                  </a:lnTo>
                  <a:lnTo>
                    <a:pt x="268537" y="207760"/>
                  </a:lnTo>
                  <a:lnTo>
                    <a:pt x="261675" y="209293"/>
                  </a:lnTo>
                  <a:lnTo>
                    <a:pt x="254497" y="209821"/>
                  </a:lnTo>
                  <a:close/>
                </a:path>
                <a:path w="368300" h="617854" extrusionOk="0">
                  <a:moveTo>
                    <a:pt x="323272" y="219217"/>
                  </a:moveTo>
                  <a:lnTo>
                    <a:pt x="318357" y="219217"/>
                  </a:lnTo>
                  <a:lnTo>
                    <a:pt x="307536" y="218008"/>
                  </a:lnTo>
                  <a:lnTo>
                    <a:pt x="297537" y="214557"/>
                  </a:lnTo>
                  <a:lnTo>
                    <a:pt x="288615" y="209128"/>
                  </a:lnTo>
                  <a:lnTo>
                    <a:pt x="281027" y="201984"/>
                  </a:lnTo>
                  <a:lnTo>
                    <a:pt x="368067" y="201984"/>
                  </a:lnTo>
                  <a:lnTo>
                    <a:pt x="368067" y="217119"/>
                  </a:lnTo>
                  <a:lnTo>
                    <a:pt x="332505" y="217119"/>
                  </a:lnTo>
                  <a:lnTo>
                    <a:pt x="328018" y="218476"/>
                  </a:lnTo>
                  <a:lnTo>
                    <a:pt x="323272" y="219217"/>
                  </a:lnTo>
                  <a:close/>
                </a:path>
                <a:path w="368300" h="617854" extrusionOk="0">
                  <a:moveTo>
                    <a:pt x="341950" y="617356"/>
                  </a:moveTo>
                  <a:lnTo>
                    <a:pt x="306386" y="617356"/>
                  </a:lnTo>
                  <a:lnTo>
                    <a:pt x="303113" y="364885"/>
                  </a:lnTo>
                  <a:lnTo>
                    <a:pt x="332505" y="304903"/>
                  </a:lnTo>
                  <a:lnTo>
                    <a:pt x="332505" y="217119"/>
                  </a:lnTo>
                  <a:lnTo>
                    <a:pt x="368067" y="217119"/>
                  </a:lnTo>
                  <a:lnTo>
                    <a:pt x="368067" y="313421"/>
                  </a:lnTo>
                  <a:lnTo>
                    <a:pt x="338786" y="373178"/>
                  </a:lnTo>
                  <a:lnTo>
                    <a:pt x="341950" y="617356"/>
                  </a:lnTo>
                  <a:close/>
                </a:path>
                <a:path w="368300" h="617854" extrusionOk="0">
                  <a:moveTo>
                    <a:pt x="185957" y="391925"/>
                  </a:moveTo>
                  <a:lnTo>
                    <a:pt x="143910" y="380256"/>
                  </a:lnTo>
                  <a:lnTo>
                    <a:pt x="189085" y="380256"/>
                  </a:lnTo>
                  <a:lnTo>
                    <a:pt x="185957" y="391925"/>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09" name="Google Shape;209;p10"/>
            <p:cNvSpPr/>
            <p:nvPr/>
          </p:nvSpPr>
          <p:spPr>
            <a:xfrm>
              <a:off x="5650677" y="2134082"/>
              <a:ext cx="537300" cy="543900"/>
            </a:xfrm>
            <a:prstGeom prst="rect">
              <a:avLst/>
            </a:prstGeom>
            <a:blipFill rotWithShape="1">
              <a:blip r:embed="rId10">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0" name="Google Shape;210;p10"/>
            <p:cNvSpPr/>
            <p:nvPr/>
          </p:nvSpPr>
          <p:spPr>
            <a:xfrm>
              <a:off x="5670102" y="2153517"/>
              <a:ext cx="456247" cy="462915"/>
            </a:xfrm>
            <a:custGeom>
              <a:avLst/>
              <a:gdLst/>
              <a:ahLst/>
              <a:cxnLst/>
              <a:rect l="l" t="t" r="r" b="b"/>
              <a:pathLst>
                <a:path w="608329" h="617220" extrusionOk="0">
                  <a:moveTo>
                    <a:pt x="158165" y="281165"/>
                  </a:moveTo>
                  <a:lnTo>
                    <a:pt x="156883" y="278066"/>
                  </a:lnTo>
                  <a:lnTo>
                    <a:pt x="152463" y="273570"/>
                  </a:lnTo>
                  <a:lnTo>
                    <a:pt x="149402" y="272300"/>
                  </a:lnTo>
                  <a:lnTo>
                    <a:pt x="143154" y="272300"/>
                  </a:lnTo>
                  <a:lnTo>
                    <a:pt x="140093" y="273570"/>
                  </a:lnTo>
                  <a:lnTo>
                    <a:pt x="135674" y="278066"/>
                  </a:lnTo>
                  <a:lnTo>
                    <a:pt x="134404" y="281165"/>
                  </a:lnTo>
                  <a:lnTo>
                    <a:pt x="134404" y="287528"/>
                  </a:lnTo>
                  <a:lnTo>
                    <a:pt x="135674" y="290639"/>
                  </a:lnTo>
                  <a:lnTo>
                    <a:pt x="140093" y="295122"/>
                  </a:lnTo>
                  <a:lnTo>
                    <a:pt x="143154" y="296418"/>
                  </a:lnTo>
                  <a:lnTo>
                    <a:pt x="149402" y="296418"/>
                  </a:lnTo>
                  <a:lnTo>
                    <a:pt x="152463" y="295122"/>
                  </a:lnTo>
                  <a:lnTo>
                    <a:pt x="156883" y="290639"/>
                  </a:lnTo>
                  <a:lnTo>
                    <a:pt x="158165" y="287528"/>
                  </a:lnTo>
                  <a:lnTo>
                    <a:pt x="158165" y="281165"/>
                  </a:lnTo>
                  <a:close/>
                </a:path>
                <a:path w="608329" h="617220" extrusionOk="0">
                  <a:moveTo>
                    <a:pt x="495909" y="334391"/>
                  </a:moveTo>
                  <a:lnTo>
                    <a:pt x="494639" y="331279"/>
                  </a:lnTo>
                  <a:lnTo>
                    <a:pt x="490220" y="326783"/>
                  </a:lnTo>
                  <a:lnTo>
                    <a:pt x="487159" y="325488"/>
                  </a:lnTo>
                  <a:lnTo>
                    <a:pt x="480910" y="325488"/>
                  </a:lnTo>
                  <a:lnTo>
                    <a:pt x="477850" y="326783"/>
                  </a:lnTo>
                  <a:lnTo>
                    <a:pt x="473430" y="331266"/>
                  </a:lnTo>
                  <a:lnTo>
                    <a:pt x="472147" y="334378"/>
                  </a:lnTo>
                  <a:lnTo>
                    <a:pt x="472147" y="340741"/>
                  </a:lnTo>
                  <a:lnTo>
                    <a:pt x="473430" y="343839"/>
                  </a:lnTo>
                  <a:lnTo>
                    <a:pt x="477850" y="348335"/>
                  </a:lnTo>
                  <a:lnTo>
                    <a:pt x="480910" y="349605"/>
                  </a:lnTo>
                  <a:lnTo>
                    <a:pt x="487159" y="349605"/>
                  </a:lnTo>
                  <a:lnTo>
                    <a:pt x="490220" y="348335"/>
                  </a:lnTo>
                  <a:lnTo>
                    <a:pt x="494639" y="343839"/>
                  </a:lnTo>
                  <a:lnTo>
                    <a:pt x="495909" y="340741"/>
                  </a:lnTo>
                  <a:lnTo>
                    <a:pt x="495909" y="334391"/>
                  </a:lnTo>
                  <a:close/>
                </a:path>
                <a:path w="608329" h="617220" extrusionOk="0">
                  <a:moveTo>
                    <a:pt x="608253" y="133350"/>
                  </a:moveTo>
                  <a:lnTo>
                    <a:pt x="606577" y="123190"/>
                  </a:lnTo>
                  <a:lnTo>
                    <a:pt x="601929" y="114300"/>
                  </a:lnTo>
                  <a:lnTo>
                    <a:pt x="594829" y="106680"/>
                  </a:lnTo>
                  <a:lnTo>
                    <a:pt x="585812" y="101600"/>
                  </a:lnTo>
                  <a:lnTo>
                    <a:pt x="587133" y="97790"/>
                  </a:lnTo>
                  <a:lnTo>
                    <a:pt x="587857" y="93980"/>
                  </a:lnTo>
                  <a:lnTo>
                    <a:pt x="587857" y="90170"/>
                  </a:lnTo>
                  <a:lnTo>
                    <a:pt x="585228" y="76200"/>
                  </a:lnTo>
                  <a:lnTo>
                    <a:pt x="584492" y="75171"/>
                  </a:lnTo>
                  <a:lnTo>
                    <a:pt x="584492" y="128270"/>
                  </a:lnTo>
                  <a:lnTo>
                    <a:pt x="584492" y="138430"/>
                  </a:lnTo>
                  <a:lnTo>
                    <a:pt x="580136" y="143510"/>
                  </a:lnTo>
                  <a:lnTo>
                    <a:pt x="483247" y="143510"/>
                  </a:lnTo>
                  <a:lnTo>
                    <a:pt x="477926" y="148590"/>
                  </a:lnTo>
                  <a:lnTo>
                    <a:pt x="477926" y="162560"/>
                  </a:lnTo>
                  <a:lnTo>
                    <a:pt x="483247" y="167640"/>
                  </a:lnTo>
                  <a:lnTo>
                    <a:pt x="560362" y="167640"/>
                  </a:lnTo>
                  <a:lnTo>
                    <a:pt x="564108" y="172720"/>
                  </a:lnTo>
                  <a:lnTo>
                    <a:pt x="564108" y="182880"/>
                  </a:lnTo>
                  <a:lnTo>
                    <a:pt x="559752" y="186690"/>
                  </a:lnTo>
                  <a:lnTo>
                    <a:pt x="483247" y="186690"/>
                  </a:lnTo>
                  <a:lnTo>
                    <a:pt x="477926" y="193040"/>
                  </a:lnTo>
                  <a:lnTo>
                    <a:pt x="477926" y="205740"/>
                  </a:lnTo>
                  <a:lnTo>
                    <a:pt x="483247" y="210820"/>
                  </a:lnTo>
                  <a:lnTo>
                    <a:pt x="532993" y="210820"/>
                  </a:lnTo>
                  <a:lnTo>
                    <a:pt x="537806" y="212090"/>
                  </a:lnTo>
                  <a:lnTo>
                    <a:pt x="541540" y="215900"/>
                  </a:lnTo>
                  <a:lnTo>
                    <a:pt x="541540" y="226060"/>
                  </a:lnTo>
                  <a:lnTo>
                    <a:pt x="537197" y="231140"/>
                  </a:lnTo>
                  <a:lnTo>
                    <a:pt x="411861" y="231140"/>
                  </a:lnTo>
                  <a:lnTo>
                    <a:pt x="402577" y="229870"/>
                  </a:lnTo>
                  <a:lnTo>
                    <a:pt x="402577" y="254000"/>
                  </a:lnTo>
                  <a:lnTo>
                    <a:pt x="402577" y="321310"/>
                  </a:lnTo>
                  <a:lnTo>
                    <a:pt x="390982" y="332740"/>
                  </a:lnTo>
                  <a:lnTo>
                    <a:pt x="377456" y="349250"/>
                  </a:lnTo>
                  <a:lnTo>
                    <a:pt x="367144" y="367030"/>
                  </a:lnTo>
                  <a:lnTo>
                    <a:pt x="360197" y="387350"/>
                  </a:lnTo>
                  <a:lnTo>
                    <a:pt x="356768" y="407670"/>
                  </a:lnTo>
                  <a:lnTo>
                    <a:pt x="356400" y="407670"/>
                  </a:lnTo>
                  <a:lnTo>
                    <a:pt x="356400" y="431800"/>
                  </a:lnTo>
                  <a:lnTo>
                    <a:pt x="356400" y="527050"/>
                  </a:lnTo>
                  <a:lnTo>
                    <a:pt x="283184" y="527050"/>
                  </a:lnTo>
                  <a:lnTo>
                    <a:pt x="280162" y="528320"/>
                  </a:lnTo>
                  <a:lnTo>
                    <a:pt x="254660" y="554990"/>
                  </a:lnTo>
                  <a:lnTo>
                    <a:pt x="244106" y="563880"/>
                  </a:lnTo>
                  <a:lnTo>
                    <a:pt x="232422" y="571500"/>
                  </a:lnTo>
                  <a:lnTo>
                    <a:pt x="219773" y="576580"/>
                  </a:lnTo>
                  <a:lnTo>
                    <a:pt x="206336" y="580390"/>
                  </a:lnTo>
                  <a:lnTo>
                    <a:pt x="146291" y="593090"/>
                  </a:lnTo>
                  <a:lnTo>
                    <a:pt x="143548" y="591820"/>
                  </a:lnTo>
                  <a:lnTo>
                    <a:pt x="139001" y="589280"/>
                  </a:lnTo>
                  <a:lnTo>
                    <a:pt x="137490" y="586740"/>
                  </a:lnTo>
                  <a:lnTo>
                    <a:pt x="136080" y="579120"/>
                  </a:lnTo>
                  <a:lnTo>
                    <a:pt x="139420" y="574040"/>
                  </a:lnTo>
                  <a:lnTo>
                    <a:pt x="175945" y="563880"/>
                  </a:lnTo>
                  <a:lnTo>
                    <a:pt x="180733" y="557530"/>
                  </a:lnTo>
                  <a:lnTo>
                    <a:pt x="178866" y="542290"/>
                  </a:lnTo>
                  <a:lnTo>
                    <a:pt x="172580" y="535940"/>
                  </a:lnTo>
                  <a:lnTo>
                    <a:pt x="48514" y="535940"/>
                  </a:lnTo>
                  <a:lnTo>
                    <a:pt x="44157" y="532130"/>
                  </a:lnTo>
                  <a:lnTo>
                    <a:pt x="44157" y="520700"/>
                  </a:lnTo>
                  <a:lnTo>
                    <a:pt x="47891" y="516890"/>
                  </a:lnTo>
                  <a:lnTo>
                    <a:pt x="125018" y="516890"/>
                  </a:lnTo>
                  <a:lnTo>
                    <a:pt x="130340" y="510540"/>
                  </a:lnTo>
                  <a:lnTo>
                    <a:pt x="130340" y="497840"/>
                  </a:lnTo>
                  <a:lnTo>
                    <a:pt x="125018" y="492760"/>
                  </a:lnTo>
                  <a:lnTo>
                    <a:pt x="28117" y="492760"/>
                  </a:lnTo>
                  <a:lnTo>
                    <a:pt x="23761" y="487680"/>
                  </a:lnTo>
                  <a:lnTo>
                    <a:pt x="23761" y="477520"/>
                  </a:lnTo>
                  <a:lnTo>
                    <a:pt x="28117" y="472440"/>
                  </a:lnTo>
                  <a:lnTo>
                    <a:pt x="125018" y="472440"/>
                  </a:lnTo>
                  <a:lnTo>
                    <a:pt x="130340" y="467360"/>
                  </a:lnTo>
                  <a:lnTo>
                    <a:pt x="130340" y="453390"/>
                  </a:lnTo>
                  <a:lnTo>
                    <a:pt x="125018" y="448310"/>
                  </a:lnTo>
                  <a:lnTo>
                    <a:pt x="47891" y="448310"/>
                  </a:lnTo>
                  <a:lnTo>
                    <a:pt x="44157" y="443230"/>
                  </a:lnTo>
                  <a:lnTo>
                    <a:pt x="44157" y="433070"/>
                  </a:lnTo>
                  <a:lnTo>
                    <a:pt x="48514" y="429260"/>
                  </a:lnTo>
                  <a:lnTo>
                    <a:pt x="125018" y="429260"/>
                  </a:lnTo>
                  <a:lnTo>
                    <a:pt x="130340" y="424180"/>
                  </a:lnTo>
                  <a:lnTo>
                    <a:pt x="130340" y="410210"/>
                  </a:lnTo>
                  <a:lnTo>
                    <a:pt x="125018" y="405130"/>
                  </a:lnTo>
                  <a:lnTo>
                    <a:pt x="75260" y="405130"/>
                  </a:lnTo>
                  <a:lnTo>
                    <a:pt x="70459" y="403860"/>
                  </a:lnTo>
                  <a:lnTo>
                    <a:pt x="66713" y="400050"/>
                  </a:lnTo>
                  <a:lnTo>
                    <a:pt x="66713" y="389890"/>
                  </a:lnTo>
                  <a:lnTo>
                    <a:pt x="71069" y="384810"/>
                  </a:lnTo>
                  <a:lnTo>
                    <a:pt x="196392" y="384810"/>
                  </a:lnTo>
                  <a:lnTo>
                    <a:pt x="248551" y="401320"/>
                  </a:lnTo>
                  <a:lnTo>
                    <a:pt x="280162" y="430530"/>
                  </a:lnTo>
                  <a:lnTo>
                    <a:pt x="283184" y="431800"/>
                  </a:lnTo>
                  <a:lnTo>
                    <a:pt x="356400" y="431800"/>
                  </a:lnTo>
                  <a:lnTo>
                    <a:pt x="356400" y="407670"/>
                  </a:lnTo>
                  <a:lnTo>
                    <a:pt x="291274" y="407670"/>
                  </a:lnTo>
                  <a:lnTo>
                    <a:pt x="279717" y="396240"/>
                  </a:lnTo>
                  <a:lnTo>
                    <a:pt x="245681" y="372110"/>
                  </a:lnTo>
                  <a:lnTo>
                    <a:pt x="205676" y="361950"/>
                  </a:lnTo>
                  <a:lnTo>
                    <a:pt x="205676" y="360680"/>
                  </a:lnTo>
                  <a:lnTo>
                    <a:pt x="205676" y="294640"/>
                  </a:lnTo>
                  <a:lnTo>
                    <a:pt x="217271" y="283210"/>
                  </a:lnTo>
                  <a:lnTo>
                    <a:pt x="230644" y="266700"/>
                  </a:lnTo>
                  <a:lnTo>
                    <a:pt x="240957" y="248920"/>
                  </a:lnTo>
                  <a:lnTo>
                    <a:pt x="247967" y="228600"/>
                  </a:lnTo>
                  <a:lnTo>
                    <a:pt x="251472" y="208280"/>
                  </a:lnTo>
                  <a:lnTo>
                    <a:pt x="316979" y="208280"/>
                  </a:lnTo>
                  <a:lnTo>
                    <a:pt x="362572" y="243840"/>
                  </a:lnTo>
                  <a:lnTo>
                    <a:pt x="402577" y="254000"/>
                  </a:lnTo>
                  <a:lnTo>
                    <a:pt x="402577" y="229870"/>
                  </a:lnTo>
                  <a:lnTo>
                    <a:pt x="393369" y="228600"/>
                  </a:lnTo>
                  <a:lnTo>
                    <a:pt x="375843" y="223520"/>
                  </a:lnTo>
                  <a:lnTo>
                    <a:pt x="359714" y="214630"/>
                  </a:lnTo>
                  <a:lnTo>
                    <a:pt x="351739" y="208280"/>
                  </a:lnTo>
                  <a:lnTo>
                    <a:pt x="345363" y="203200"/>
                  </a:lnTo>
                  <a:lnTo>
                    <a:pt x="328091" y="185420"/>
                  </a:lnTo>
                  <a:lnTo>
                    <a:pt x="325069" y="184150"/>
                  </a:lnTo>
                  <a:lnTo>
                    <a:pt x="251853" y="184150"/>
                  </a:lnTo>
                  <a:lnTo>
                    <a:pt x="251853" y="88900"/>
                  </a:lnTo>
                  <a:lnTo>
                    <a:pt x="325069" y="88900"/>
                  </a:lnTo>
                  <a:lnTo>
                    <a:pt x="328091" y="87630"/>
                  </a:lnTo>
                  <a:lnTo>
                    <a:pt x="347522" y="67310"/>
                  </a:lnTo>
                  <a:lnTo>
                    <a:pt x="349948" y="64770"/>
                  </a:lnTo>
                  <a:lnTo>
                    <a:pt x="353593" y="60960"/>
                  </a:lnTo>
                  <a:lnTo>
                    <a:pt x="388480" y="39370"/>
                  </a:lnTo>
                  <a:lnTo>
                    <a:pt x="461962" y="22860"/>
                  </a:lnTo>
                  <a:lnTo>
                    <a:pt x="464705" y="24130"/>
                  </a:lnTo>
                  <a:lnTo>
                    <a:pt x="469252" y="26670"/>
                  </a:lnTo>
                  <a:lnTo>
                    <a:pt x="470776" y="29210"/>
                  </a:lnTo>
                  <a:lnTo>
                    <a:pt x="472173" y="36830"/>
                  </a:lnTo>
                  <a:lnTo>
                    <a:pt x="468833" y="43180"/>
                  </a:lnTo>
                  <a:lnTo>
                    <a:pt x="432308" y="52070"/>
                  </a:lnTo>
                  <a:lnTo>
                    <a:pt x="427532" y="58420"/>
                  </a:lnTo>
                  <a:lnTo>
                    <a:pt x="429387" y="73660"/>
                  </a:lnTo>
                  <a:lnTo>
                    <a:pt x="435673" y="80010"/>
                  </a:lnTo>
                  <a:lnTo>
                    <a:pt x="559752" y="80010"/>
                  </a:lnTo>
                  <a:lnTo>
                    <a:pt x="564108" y="83820"/>
                  </a:lnTo>
                  <a:lnTo>
                    <a:pt x="564108" y="95250"/>
                  </a:lnTo>
                  <a:lnTo>
                    <a:pt x="560362" y="99060"/>
                  </a:lnTo>
                  <a:lnTo>
                    <a:pt x="483247" y="99060"/>
                  </a:lnTo>
                  <a:lnTo>
                    <a:pt x="477926" y="105410"/>
                  </a:lnTo>
                  <a:lnTo>
                    <a:pt x="477926" y="118110"/>
                  </a:lnTo>
                  <a:lnTo>
                    <a:pt x="483247" y="123190"/>
                  </a:lnTo>
                  <a:lnTo>
                    <a:pt x="580136" y="123190"/>
                  </a:lnTo>
                  <a:lnTo>
                    <a:pt x="584492" y="128270"/>
                  </a:lnTo>
                  <a:lnTo>
                    <a:pt x="584492" y="75171"/>
                  </a:lnTo>
                  <a:lnTo>
                    <a:pt x="578040" y="66040"/>
                  </a:lnTo>
                  <a:lnTo>
                    <a:pt x="567410" y="58420"/>
                  </a:lnTo>
                  <a:lnTo>
                    <a:pt x="554393" y="55880"/>
                  </a:lnTo>
                  <a:lnTo>
                    <a:pt x="487311" y="55880"/>
                  </a:lnTo>
                  <a:lnTo>
                    <a:pt x="491312" y="49530"/>
                  </a:lnTo>
                  <a:lnTo>
                    <a:pt x="493953" y="43180"/>
                  </a:lnTo>
                  <a:lnTo>
                    <a:pt x="495122" y="35560"/>
                  </a:lnTo>
                  <a:lnTo>
                    <a:pt x="494652" y="27940"/>
                  </a:lnTo>
                  <a:lnTo>
                    <a:pt x="493179" y="22860"/>
                  </a:lnTo>
                  <a:lnTo>
                    <a:pt x="492810" y="21590"/>
                  </a:lnTo>
                  <a:lnTo>
                    <a:pt x="468071" y="0"/>
                  </a:lnTo>
                  <a:lnTo>
                    <a:pt x="454647" y="0"/>
                  </a:lnTo>
                  <a:lnTo>
                    <a:pt x="397319" y="11430"/>
                  </a:lnTo>
                  <a:lnTo>
                    <a:pt x="349986" y="33020"/>
                  </a:lnTo>
                  <a:lnTo>
                    <a:pt x="316979" y="64770"/>
                  </a:lnTo>
                  <a:lnTo>
                    <a:pt x="249516" y="64770"/>
                  </a:lnTo>
                  <a:lnTo>
                    <a:pt x="244576" y="55880"/>
                  </a:lnTo>
                  <a:lnTo>
                    <a:pt x="237413" y="49530"/>
                  </a:lnTo>
                  <a:lnTo>
                    <a:pt x="228523" y="44450"/>
                  </a:lnTo>
                  <a:lnTo>
                    <a:pt x="228104" y="44399"/>
                  </a:lnTo>
                  <a:lnTo>
                    <a:pt x="228104" y="71120"/>
                  </a:lnTo>
                  <a:lnTo>
                    <a:pt x="228104" y="198120"/>
                  </a:lnTo>
                  <a:lnTo>
                    <a:pt x="212217" y="251460"/>
                  </a:lnTo>
                  <a:lnTo>
                    <a:pt x="183184" y="283210"/>
                  </a:lnTo>
                  <a:lnTo>
                    <a:pt x="181927" y="287020"/>
                  </a:lnTo>
                  <a:lnTo>
                    <a:pt x="181927" y="360680"/>
                  </a:lnTo>
                  <a:lnTo>
                    <a:pt x="158165" y="360680"/>
                  </a:lnTo>
                  <a:lnTo>
                    <a:pt x="158165" y="322580"/>
                  </a:lnTo>
                  <a:lnTo>
                    <a:pt x="152844" y="317500"/>
                  </a:lnTo>
                  <a:lnTo>
                    <a:pt x="139725" y="317500"/>
                  </a:lnTo>
                  <a:lnTo>
                    <a:pt x="134404" y="322580"/>
                  </a:lnTo>
                  <a:lnTo>
                    <a:pt x="134404" y="360680"/>
                  </a:lnTo>
                  <a:lnTo>
                    <a:pt x="87922" y="360680"/>
                  </a:lnTo>
                  <a:lnTo>
                    <a:pt x="87922" y="287020"/>
                  </a:lnTo>
                  <a:lnTo>
                    <a:pt x="86664" y="283210"/>
                  </a:lnTo>
                  <a:lnTo>
                    <a:pt x="61087" y="257810"/>
                  </a:lnTo>
                  <a:lnTo>
                    <a:pt x="51968" y="247650"/>
                  </a:lnTo>
                  <a:lnTo>
                    <a:pt x="44564" y="234950"/>
                  </a:lnTo>
                  <a:lnTo>
                    <a:pt x="38963" y="222250"/>
                  </a:lnTo>
                  <a:lnTo>
                    <a:pt x="35267" y="208280"/>
                  </a:lnTo>
                  <a:lnTo>
                    <a:pt x="23431" y="147320"/>
                  </a:lnTo>
                  <a:lnTo>
                    <a:pt x="23990" y="144780"/>
                  </a:lnTo>
                  <a:lnTo>
                    <a:pt x="27114" y="140970"/>
                  </a:lnTo>
                  <a:lnTo>
                    <a:pt x="29464" y="138430"/>
                  </a:lnTo>
                  <a:lnTo>
                    <a:pt x="37452" y="137160"/>
                  </a:lnTo>
                  <a:lnTo>
                    <a:pt x="42570" y="140970"/>
                  </a:lnTo>
                  <a:lnTo>
                    <a:pt x="51523" y="177800"/>
                  </a:lnTo>
                  <a:lnTo>
                    <a:pt x="58445" y="182880"/>
                  </a:lnTo>
                  <a:lnTo>
                    <a:pt x="73799" y="180340"/>
                  </a:lnTo>
                  <a:lnTo>
                    <a:pt x="79375" y="173990"/>
                  </a:lnTo>
                  <a:lnTo>
                    <a:pt x="79375" y="137160"/>
                  </a:lnTo>
                  <a:lnTo>
                    <a:pt x="79375" y="121920"/>
                  </a:lnTo>
                  <a:lnTo>
                    <a:pt x="79375" y="48260"/>
                  </a:lnTo>
                  <a:lnTo>
                    <a:pt x="83731" y="44450"/>
                  </a:lnTo>
                  <a:lnTo>
                    <a:pt x="94043" y="44450"/>
                  </a:lnTo>
                  <a:lnTo>
                    <a:pt x="98132" y="48260"/>
                  </a:lnTo>
                  <a:lnTo>
                    <a:pt x="98717" y="53340"/>
                  </a:lnTo>
                  <a:lnTo>
                    <a:pt x="98793" y="125730"/>
                  </a:lnTo>
                  <a:lnTo>
                    <a:pt x="104114" y="132080"/>
                  </a:lnTo>
                  <a:lnTo>
                    <a:pt x="117233" y="132080"/>
                  </a:lnTo>
                  <a:lnTo>
                    <a:pt x="122555" y="125730"/>
                  </a:lnTo>
                  <a:lnTo>
                    <a:pt x="122478" y="44450"/>
                  </a:lnTo>
                  <a:lnTo>
                    <a:pt x="122478" y="27940"/>
                  </a:lnTo>
                  <a:lnTo>
                    <a:pt x="126834" y="22860"/>
                  </a:lnTo>
                  <a:lnTo>
                    <a:pt x="137541" y="22860"/>
                  </a:lnTo>
                  <a:lnTo>
                    <a:pt x="141897" y="27940"/>
                  </a:lnTo>
                  <a:lnTo>
                    <a:pt x="141897" y="125730"/>
                  </a:lnTo>
                  <a:lnTo>
                    <a:pt x="147218" y="132080"/>
                  </a:lnTo>
                  <a:lnTo>
                    <a:pt x="160337" y="132080"/>
                  </a:lnTo>
                  <a:lnTo>
                    <a:pt x="165658" y="125730"/>
                  </a:lnTo>
                  <a:lnTo>
                    <a:pt x="165658" y="53340"/>
                  </a:lnTo>
                  <a:lnTo>
                    <a:pt x="166230" y="48260"/>
                  </a:lnTo>
                  <a:lnTo>
                    <a:pt x="170332" y="44450"/>
                  </a:lnTo>
                  <a:lnTo>
                    <a:pt x="180644" y="44450"/>
                  </a:lnTo>
                  <a:lnTo>
                    <a:pt x="185000" y="48260"/>
                  </a:lnTo>
                  <a:lnTo>
                    <a:pt x="185000" y="125730"/>
                  </a:lnTo>
                  <a:lnTo>
                    <a:pt x="190322" y="132080"/>
                  </a:lnTo>
                  <a:lnTo>
                    <a:pt x="203441" y="132080"/>
                  </a:lnTo>
                  <a:lnTo>
                    <a:pt x="208762" y="125730"/>
                  </a:lnTo>
                  <a:lnTo>
                    <a:pt x="208762" y="76200"/>
                  </a:lnTo>
                  <a:lnTo>
                    <a:pt x="209334" y="71120"/>
                  </a:lnTo>
                  <a:lnTo>
                    <a:pt x="213436" y="67310"/>
                  </a:lnTo>
                  <a:lnTo>
                    <a:pt x="223748" y="67310"/>
                  </a:lnTo>
                  <a:lnTo>
                    <a:pt x="228104" y="71120"/>
                  </a:lnTo>
                  <a:lnTo>
                    <a:pt x="228104" y="44399"/>
                  </a:lnTo>
                  <a:lnTo>
                    <a:pt x="218389" y="43180"/>
                  </a:lnTo>
                  <a:lnTo>
                    <a:pt x="210908" y="43180"/>
                  </a:lnTo>
                  <a:lnTo>
                    <a:pt x="207492" y="44450"/>
                  </a:lnTo>
                  <a:lnTo>
                    <a:pt x="202933" y="35560"/>
                  </a:lnTo>
                  <a:lnTo>
                    <a:pt x="195643" y="26670"/>
                  </a:lnTo>
                  <a:lnTo>
                    <a:pt x="188569" y="22860"/>
                  </a:lnTo>
                  <a:lnTo>
                    <a:pt x="186220" y="21590"/>
                  </a:lnTo>
                  <a:lnTo>
                    <a:pt x="175285" y="20320"/>
                  </a:lnTo>
                  <a:lnTo>
                    <a:pt x="167360" y="20320"/>
                  </a:lnTo>
                  <a:lnTo>
                    <a:pt x="163779" y="21590"/>
                  </a:lnTo>
                  <a:lnTo>
                    <a:pt x="158953" y="12700"/>
                  </a:lnTo>
                  <a:lnTo>
                    <a:pt x="151739" y="6350"/>
                  </a:lnTo>
                  <a:lnTo>
                    <a:pt x="142633" y="1270"/>
                  </a:lnTo>
                  <a:lnTo>
                    <a:pt x="132181" y="0"/>
                  </a:lnTo>
                  <a:lnTo>
                    <a:pt x="121742" y="1270"/>
                  </a:lnTo>
                  <a:lnTo>
                    <a:pt x="112636" y="6350"/>
                  </a:lnTo>
                  <a:lnTo>
                    <a:pt x="105410" y="12700"/>
                  </a:lnTo>
                  <a:lnTo>
                    <a:pt x="100596" y="21590"/>
                  </a:lnTo>
                  <a:lnTo>
                    <a:pt x="97002" y="20320"/>
                  </a:lnTo>
                  <a:lnTo>
                    <a:pt x="89077" y="20320"/>
                  </a:lnTo>
                  <a:lnTo>
                    <a:pt x="76073" y="22860"/>
                  </a:lnTo>
                  <a:lnTo>
                    <a:pt x="65430" y="30480"/>
                  </a:lnTo>
                  <a:lnTo>
                    <a:pt x="58242" y="40640"/>
                  </a:lnTo>
                  <a:lnTo>
                    <a:pt x="55613" y="54610"/>
                  </a:lnTo>
                  <a:lnTo>
                    <a:pt x="55613" y="121920"/>
                  </a:lnTo>
                  <a:lnTo>
                    <a:pt x="49593" y="118110"/>
                  </a:lnTo>
                  <a:lnTo>
                    <a:pt x="42849" y="115570"/>
                  </a:lnTo>
                  <a:lnTo>
                    <a:pt x="35598" y="114300"/>
                  </a:lnTo>
                  <a:lnTo>
                    <a:pt x="28054" y="114300"/>
                  </a:lnTo>
                  <a:lnTo>
                    <a:pt x="685" y="142240"/>
                  </a:lnTo>
                  <a:lnTo>
                    <a:pt x="0" y="148590"/>
                  </a:lnTo>
                  <a:lnTo>
                    <a:pt x="647" y="154940"/>
                  </a:lnTo>
                  <a:lnTo>
                    <a:pt x="11950" y="213360"/>
                  </a:lnTo>
                  <a:lnTo>
                    <a:pt x="32880" y="261620"/>
                  </a:lnTo>
                  <a:lnTo>
                    <a:pt x="64160" y="294640"/>
                  </a:lnTo>
                  <a:lnTo>
                    <a:pt x="64160" y="363220"/>
                  </a:lnTo>
                  <a:lnTo>
                    <a:pt x="55613" y="368300"/>
                  </a:lnTo>
                  <a:lnTo>
                    <a:pt x="48907" y="375920"/>
                  </a:lnTo>
                  <a:lnTo>
                    <a:pt x="44526" y="384810"/>
                  </a:lnTo>
                  <a:lnTo>
                    <a:pt x="42951" y="394970"/>
                  </a:lnTo>
                  <a:lnTo>
                    <a:pt x="42951" y="398780"/>
                  </a:lnTo>
                  <a:lnTo>
                    <a:pt x="43599" y="402590"/>
                  </a:lnTo>
                  <a:lnTo>
                    <a:pt x="44780" y="406400"/>
                  </a:lnTo>
                  <a:lnTo>
                    <a:pt x="35039" y="410210"/>
                  </a:lnTo>
                  <a:lnTo>
                    <a:pt x="27317" y="417830"/>
                  </a:lnTo>
                  <a:lnTo>
                    <a:pt x="22225" y="427990"/>
                  </a:lnTo>
                  <a:lnTo>
                    <a:pt x="20396" y="439420"/>
                  </a:lnTo>
                  <a:lnTo>
                    <a:pt x="20396" y="443230"/>
                  </a:lnTo>
                  <a:lnTo>
                    <a:pt x="21120" y="447040"/>
                  </a:lnTo>
                  <a:lnTo>
                    <a:pt x="22428" y="450850"/>
                  </a:lnTo>
                  <a:lnTo>
                    <a:pt x="13423" y="455930"/>
                  </a:lnTo>
                  <a:lnTo>
                    <a:pt x="6324" y="462280"/>
                  </a:lnTo>
                  <a:lnTo>
                    <a:pt x="1676" y="472440"/>
                  </a:lnTo>
                  <a:lnTo>
                    <a:pt x="0" y="482600"/>
                  </a:lnTo>
                  <a:lnTo>
                    <a:pt x="1676" y="492760"/>
                  </a:lnTo>
                  <a:lnTo>
                    <a:pt x="6324" y="502920"/>
                  </a:lnTo>
                  <a:lnTo>
                    <a:pt x="13423" y="509270"/>
                  </a:lnTo>
                  <a:lnTo>
                    <a:pt x="22428" y="514350"/>
                  </a:lnTo>
                  <a:lnTo>
                    <a:pt x="21120" y="518160"/>
                  </a:lnTo>
                  <a:lnTo>
                    <a:pt x="20396" y="521970"/>
                  </a:lnTo>
                  <a:lnTo>
                    <a:pt x="20396" y="525780"/>
                  </a:lnTo>
                  <a:lnTo>
                    <a:pt x="23025" y="539750"/>
                  </a:lnTo>
                  <a:lnTo>
                    <a:pt x="30213" y="549910"/>
                  </a:lnTo>
                  <a:lnTo>
                    <a:pt x="40843" y="557530"/>
                  </a:lnTo>
                  <a:lnTo>
                    <a:pt x="53860" y="560070"/>
                  </a:lnTo>
                  <a:lnTo>
                    <a:pt x="120942" y="560070"/>
                  </a:lnTo>
                  <a:lnTo>
                    <a:pt x="116941" y="566420"/>
                  </a:lnTo>
                  <a:lnTo>
                    <a:pt x="114300" y="572770"/>
                  </a:lnTo>
                  <a:lnTo>
                    <a:pt x="113131" y="580390"/>
                  </a:lnTo>
                  <a:lnTo>
                    <a:pt x="113614" y="588010"/>
                  </a:lnTo>
                  <a:lnTo>
                    <a:pt x="140182" y="617220"/>
                  </a:lnTo>
                  <a:lnTo>
                    <a:pt x="149161" y="617220"/>
                  </a:lnTo>
                  <a:lnTo>
                    <a:pt x="151384" y="615950"/>
                  </a:lnTo>
                  <a:lnTo>
                    <a:pt x="210934" y="604520"/>
                  </a:lnTo>
                  <a:lnTo>
                    <a:pt x="258267" y="582930"/>
                  </a:lnTo>
                  <a:lnTo>
                    <a:pt x="291274" y="551180"/>
                  </a:lnTo>
                  <a:lnTo>
                    <a:pt x="358736" y="551180"/>
                  </a:lnTo>
                  <a:lnTo>
                    <a:pt x="363677" y="560070"/>
                  </a:lnTo>
                  <a:lnTo>
                    <a:pt x="370840" y="567690"/>
                  </a:lnTo>
                  <a:lnTo>
                    <a:pt x="379730" y="571500"/>
                  </a:lnTo>
                  <a:lnTo>
                    <a:pt x="389864" y="572770"/>
                  </a:lnTo>
                  <a:lnTo>
                    <a:pt x="397344" y="572770"/>
                  </a:lnTo>
                  <a:lnTo>
                    <a:pt x="400761" y="571500"/>
                  </a:lnTo>
                  <a:lnTo>
                    <a:pt x="405320" y="581660"/>
                  </a:lnTo>
                  <a:lnTo>
                    <a:pt x="412623" y="589280"/>
                  </a:lnTo>
                  <a:lnTo>
                    <a:pt x="422046" y="594360"/>
                  </a:lnTo>
                  <a:lnTo>
                    <a:pt x="432968" y="595630"/>
                  </a:lnTo>
                  <a:lnTo>
                    <a:pt x="440893" y="595630"/>
                  </a:lnTo>
                  <a:lnTo>
                    <a:pt x="444487" y="594360"/>
                  </a:lnTo>
                  <a:lnTo>
                    <a:pt x="449300" y="603250"/>
                  </a:lnTo>
                  <a:lnTo>
                    <a:pt x="456526" y="610870"/>
                  </a:lnTo>
                  <a:lnTo>
                    <a:pt x="465620" y="614680"/>
                  </a:lnTo>
                  <a:lnTo>
                    <a:pt x="476072" y="617220"/>
                  </a:lnTo>
                  <a:lnTo>
                    <a:pt x="486524" y="614680"/>
                  </a:lnTo>
                  <a:lnTo>
                    <a:pt x="495617" y="610870"/>
                  </a:lnTo>
                  <a:lnTo>
                    <a:pt x="502843" y="603250"/>
                  </a:lnTo>
                  <a:lnTo>
                    <a:pt x="507657" y="594360"/>
                  </a:lnTo>
                  <a:lnTo>
                    <a:pt x="511251" y="595630"/>
                  </a:lnTo>
                  <a:lnTo>
                    <a:pt x="519176" y="595630"/>
                  </a:lnTo>
                  <a:lnTo>
                    <a:pt x="525678" y="594360"/>
                  </a:lnTo>
                  <a:lnTo>
                    <a:pt x="532193" y="593090"/>
                  </a:lnTo>
                  <a:lnTo>
                    <a:pt x="542823" y="585470"/>
                  </a:lnTo>
                  <a:lnTo>
                    <a:pt x="550011" y="575310"/>
                  </a:lnTo>
                  <a:lnTo>
                    <a:pt x="550799" y="571500"/>
                  </a:lnTo>
                  <a:lnTo>
                    <a:pt x="552640" y="562610"/>
                  </a:lnTo>
                  <a:lnTo>
                    <a:pt x="552640" y="494030"/>
                  </a:lnTo>
                  <a:lnTo>
                    <a:pt x="558660" y="497840"/>
                  </a:lnTo>
                  <a:lnTo>
                    <a:pt x="565404" y="500380"/>
                  </a:lnTo>
                  <a:lnTo>
                    <a:pt x="572655" y="501650"/>
                  </a:lnTo>
                  <a:lnTo>
                    <a:pt x="580199" y="501650"/>
                  </a:lnTo>
                  <a:lnTo>
                    <a:pt x="607568" y="474980"/>
                  </a:lnTo>
                  <a:lnTo>
                    <a:pt x="608253" y="467360"/>
                  </a:lnTo>
                  <a:lnTo>
                    <a:pt x="607606" y="461010"/>
                  </a:lnTo>
                  <a:lnTo>
                    <a:pt x="596303" y="402590"/>
                  </a:lnTo>
                  <a:lnTo>
                    <a:pt x="591667" y="386080"/>
                  </a:lnTo>
                  <a:lnTo>
                    <a:pt x="584822" y="369963"/>
                  </a:lnTo>
                  <a:lnTo>
                    <a:pt x="584822" y="468630"/>
                  </a:lnTo>
                  <a:lnTo>
                    <a:pt x="584263" y="471170"/>
                  </a:lnTo>
                  <a:lnTo>
                    <a:pt x="581139" y="476250"/>
                  </a:lnTo>
                  <a:lnTo>
                    <a:pt x="578789" y="477520"/>
                  </a:lnTo>
                  <a:lnTo>
                    <a:pt x="570801" y="478790"/>
                  </a:lnTo>
                  <a:lnTo>
                    <a:pt x="565683" y="474980"/>
                  </a:lnTo>
                  <a:lnTo>
                    <a:pt x="556729" y="438150"/>
                  </a:lnTo>
                  <a:lnTo>
                    <a:pt x="549808" y="433070"/>
                  </a:lnTo>
                  <a:lnTo>
                    <a:pt x="534454" y="435610"/>
                  </a:lnTo>
                  <a:lnTo>
                    <a:pt x="528878" y="441960"/>
                  </a:lnTo>
                  <a:lnTo>
                    <a:pt x="528878" y="567690"/>
                  </a:lnTo>
                  <a:lnTo>
                    <a:pt x="524522" y="571500"/>
                  </a:lnTo>
                  <a:lnTo>
                    <a:pt x="514210" y="571500"/>
                  </a:lnTo>
                  <a:lnTo>
                    <a:pt x="510108" y="567690"/>
                  </a:lnTo>
                  <a:lnTo>
                    <a:pt x="509536" y="562610"/>
                  </a:lnTo>
                  <a:lnTo>
                    <a:pt x="509460" y="490220"/>
                  </a:lnTo>
                  <a:lnTo>
                    <a:pt x="504139" y="483870"/>
                  </a:lnTo>
                  <a:lnTo>
                    <a:pt x="491020" y="483870"/>
                  </a:lnTo>
                  <a:lnTo>
                    <a:pt x="485698" y="490220"/>
                  </a:lnTo>
                  <a:lnTo>
                    <a:pt x="485775" y="588010"/>
                  </a:lnTo>
                  <a:lnTo>
                    <a:pt x="481418" y="593090"/>
                  </a:lnTo>
                  <a:lnTo>
                    <a:pt x="470712" y="593090"/>
                  </a:lnTo>
                  <a:lnTo>
                    <a:pt x="466356" y="588010"/>
                  </a:lnTo>
                  <a:lnTo>
                    <a:pt x="466356" y="490220"/>
                  </a:lnTo>
                  <a:lnTo>
                    <a:pt x="461035" y="483870"/>
                  </a:lnTo>
                  <a:lnTo>
                    <a:pt x="447916" y="483870"/>
                  </a:lnTo>
                  <a:lnTo>
                    <a:pt x="442595" y="490220"/>
                  </a:lnTo>
                  <a:lnTo>
                    <a:pt x="442595" y="562610"/>
                  </a:lnTo>
                  <a:lnTo>
                    <a:pt x="442023" y="567690"/>
                  </a:lnTo>
                  <a:lnTo>
                    <a:pt x="437934" y="571500"/>
                  </a:lnTo>
                  <a:lnTo>
                    <a:pt x="427609" y="571500"/>
                  </a:lnTo>
                  <a:lnTo>
                    <a:pt x="423252" y="567690"/>
                  </a:lnTo>
                  <a:lnTo>
                    <a:pt x="423252" y="551180"/>
                  </a:lnTo>
                  <a:lnTo>
                    <a:pt x="423252" y="548640"/>
                  </a:lnTo>
                  <a:lnTo>
                    <a:pt x="423252" y="490220"/>
                  </a:lnTo>
                  <a:lnTo>
                    <a:pt x="417931" y="483870"/>
                  </a:lnTo>
                  <a:lnTo>
                    <a:pt x="404812" y="483870"/>
                  </a:lnTo>
                  <a:lnTo>
                    <a:pt x="399491" y="490220"/>
                  </a:lnTo>
                  <a:lnTo>
                    <a:pt x="399491" y="539750"/>
                  </a:lnTo>
                  <a:lnTo>
                    <a:pt x="398919" y="544830"/>
                  </a:lnTo>
                  <a:lnTo>
                    <a:pt x="394817" y="548640"/>
                  </a:lnTo>
                  <a:lnTo>
                    <a:pt x="384505" y="548640"/>
                  </a:lnTo>
                  <a:lnTo>
                    <a:pt x="380149" y="544830"/>
                  </a:lnTo>
                  <a:lnTo>
                    <a:pt x="380149" y="417830"/>
                  </a:lnTo>
                  <a:lnTo>
                    <a:pt x="395935" y="364490"/>
                  </a:lnTo>
                  <a:lnTo>
                    <a:pt x="425069" y="332740"/>
                  </a:lnTo>
                  <a:lnTo>
                    <a:pt x="426326" y="328930"/>
                  </a:lnTo>
                  <a:lnTo>
                    <a:pt x="426326" y="255270"/>
                  </a:lnTo>
                  <a:lnTo>
                    <a:pt x="472147" y="255270"/>
                  </a:lnTo>
                  <a:lnTo>
                    <a:pt x="472147" y="298450"/>
                  </a:lnTo>
                  <a:lnTo>
                    <a:pt x="477469" y="303530"/>
                  </a:lnTo>
                  <a:lnTo>
                    <a:pt x="490588" y="303530"/>
                  </a:lnTo>
                  <a:lnTo>
                    <a:pt x="495909" y="298450"/>
                  </a:lnTo>
                  <a:lnTo>
                    <a:pt x="495909" y="255270"/>
                  </a:lnTo>
                  <a:lnTo>
                    <a:pt x="520331" y="255270"/>
                  </a:lnTo>
                  <a:lnTo>
                    <a:pt x="520331" y="328930"/>
                  </a:lnTo>
                  <a:lnTo>
                    <a:pt x="521589" y="332740"/>
                  </a:lnTo>
                  <a:lnTo>
                    <a:pt x="547154" y="358140"/>
                  </a:lnTo>
                  <a:lnTo>
                    <a:pt x="556285" y="369570"/>
                  </a:lnTo>
                  <a:lnTo>
                    <a:pt x="563689" y="381000"/>
                  </a:lnTo>
                  <a:lnTo>
                    <a:pt x="569290" y="393700"/>
                  </a:lnTo>
                  <a:lnTo>
                    <a:pt x="572985" y="407670"/>
                  </a:lnTo>
                  <a:lnTo>
                    <a:pt x="584822" y="468630"/>
                  </a:lnTo>
                  <a:lnTo>
                    <a:pt x="584822" y="369963"/>
                  </a:lnTo>
                  <a:lnTo>
                    <a:pt x="584657" y="369570"/>
                  </a:lnTo>
                  <a:lnTo>
                    <a:pt x="575373" y="354330"/>
                  </a:lnTo>
                  <a:lnTo>
                    <a:pt x="563943" y="341630"/>
                  </a:lnTo>
                  <a:lnTo>
                    <a:pt x="544093" y="321310"/>
                  </a:lnTo>
                  <a:lnTo>
                    <a:pt x="544093" y="255270"/>
                  </a:lnTo>
                  <a:lnTo>
                    <a:pt x="544093" y="252730"/>
                  </a:lnTo>
                  <a:lnTo>
                    <a:pt x="552640" y="247650"/>
                  </a:lnTo>
                  <a:lnTo>
                    <a:pt x="559346" y="240030"/>
                  </a:lnTo>
                  <a:lnTo>
                    <a:pt x="563727" y="231140"/>
                  </a:lnTo>
                  <a:lnTo>
                    <a:pt x="565302" y="220980"/>
                  </a:lnTo>
                  <a:lnTo>
                    <a:pt x="565302" y="217170"/>
                  </a:lnTo>
                  <a:lnTo>
                    <a:pt x="564654" y="213360"/>
                  </a:lnTo>
                  <a:lnTo>
                    <a:pt x="563473" y="209550"/>
                  </a:lnTo>
                  <a:lnTo>
                    <a:pt x="573214" y="205740"/>
                  </a:lnTo>
                  <a:lnTo>
                    <a:pt x="580936" y="198120"/>
                  </a:lnTo>
                  <a:lnTo>
                    <a:pt x="586028" y="187960"/>
                  </a:lnTo>
                  <a:lnTo>
                    <a:pt x="587857" y="177800"/>
                  </a:lnTo>
                  <a:lnTo>
                    <a:pt x="587857" y="172720"/>
                  </a:lnTo>
                  <a:lnTo>
                    <a:pt x="587133" y="168910"/>
                  </a:lnTo>
                  <a:lnTo>
                    <a:pt x="585812" y="165100"/>
                  </a:lnTo>
                  <a:lnTo>
                    <a:pt x="594829" y="161290"/>
                  </a:lnTo>
                  <a:lnTo>
                    <a:pt x="601929" y="153670"/>
                  </a:lnTo>
                  <a:lnTo>
                    <a:pt x="606577" y="143510"/>
                  </a:lnTo>
                  <a:lnTo>
                    <a:pt x="608253" y="13335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1" name="Google Shape;211;p10"/>
            <p:cNvSpPr/>
            <p:nvPr/>
          </p:nvSpPr>
          <p:spPr>
            <a:xfrm>
              <a:off x="3253301" y="1335338"/>
              <a:ext cx="536100" cy="543900"/>
            </a:xfrm>
            <a:prstGeom prst="rect">
              <a:avLst/>
            </a:prstGeom>
            <a:blipFill rotWithShape="1">
              <a:blip r:embed="rId11">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2" name="Google Shape;212;p10"/>
            <p:cNvSpPr/>
            <p:nvPr/>
          </p:nvSpPr>
          <p:spPr>
            <a:xfrm>
              <a:off x="3272860" y="1370647"/>
              <a:ext cx="454819" cy="431482"/>
            </a:xfrm>
            <a:custGeom>
              <a:avLst/>
              <a:gdLst/>
              <a:ahLst/>
              <a:cxnLst/>
              <a:rect l="l" t="t" r="r" b="b"/>
              <a:pathLst>
                <a:path w="606425" h="575310" extrusionOk="0">
                  <a:moveTo>
                    <a:pt x="189306" y="556361"/>
                  </a:moveTo>
                  <a:lnTo>
                    <a:pt x="183959" y="550964"/>
                  </a:lnTo>
                  <a:lnTo>
                    <a:pt x="170865" y="550964"/>
                  </a:lnTo>
                  <a:lnTo>
                    <a:pt x="165569" y="556361"/>
                  </a:lnTo>
                  <a:lnTo>
                    <a:pt x="165569" y="569683"/>
                  </a:lnTo>
                  <a:lnTo>
                    <a:pt x="170865" y="575081"/>
                  </a:lnTo>
                  <a:lnTo>
                    <a:pt x="184035" y="575081"/>
                  </a:lnTo>
                  <a:lnTo>
                    <a:pt x="189306" y="569683"/>
                  </a:lnTo>
                  <a:lnTo>
                    <a:pt x="189306" y="556361"/>
                  </a:lnTo>
                  <a:close/>
                </a:path>
                <a:path w="606425" h="575310" extrusionOk="0">
                  <a:moveTo>
                    <a:pt x="275399" y="501053"/>
                  </a:moveTo>
                  <a:lnTo>
                    <a:pt x="254774" y="472262"/>
                  </a:lnTo>
                  <a:lnTo>
                    <a:pt x="254774" y="470801"/>
                  </a:lnTo>
                  <a:lnTo>
                    <a:pt x="253504" y="419404"/>
                  </a:lnTo>
                  <a:lnTo>
                    <a:pt x="236855" y="359270"/>
                  </a:lnTo>
                  <a:lnTo>
                    <a:pt x="231076" y="351612"/>
                  </a:lnTo>
                  <a:lnTo>
                    <a:pt x="231076" y="470801"/>
                  </a:lnTo>
                  <a:lnTo>
                    <a:pt x="123901" y="470801"/>
                  </a:lnTo>
                  <a:lnTo>
                    <a:pt x="123901" y="468998"/>
                  </a:lnTo>
                  <a:lnTo>
                    <a:pt x="117881" y="442264"/>
                  </a:lnTo>
                  <a:lnTo>
                    <a:pt x="102870" y="418172"/>
                  </a:lnTo>
                  <a:lnTo>
                    <a:pt x="83375" y="397141"/>
                  </a:lnTo>
                  <a:lnTo>
                    <a:pt x="63931" y="379653"/>
                  </a:lnTo>
                  <a:lnTo>
                    <a:pt x="56908" y="373545"/>
                  </a:lnTo>
                  <a:lnTo>
                    <a:pt x="53708" y="370586"/>
                  </a:lnTo>
                  <a:lnTo>
                    <a:pt x="39509" y="356946"/>
                  </a:lnTo>
                  <a:lnTo>
                    <a:pt x="29921" y="344246"/>
                  </a:lnTo>
                  <a:lnTo>
                    <a:pt x="24701" y="328993"/>
                  </a:lnTo>
                  <a:lnTo>
                    <a:pt x="23609" y="307644"/>
                  </a:lnTo>
                  <a:lnTo>
                    <a:pt x="35610" y="126022"/>
                  </a:lnTo>
                  <a:lnTo>
                    <a:pt x="42672" y="118554"/>
                  </a:lnTo>
                  <a:lnTo>
                    <a:pt x="61201" y="118579"/>
                  </a:lnTo>
                  <a:lnTo>
                    <a:pt x="67043" y="127419"/>
                  </a:lnTo>
                  <a:lnTo>
                    <a:pt x="75082" y="232791"/>
                  </a:lnTo>
                  <a:lnTo>
                    <a:pt x="72555" y="233730"/>
                  </a:lnTo>
                  <a:lnTo>
                    <a:pt x="70078" y="234937"/>
                  </a:lnTo>
                  <a:lnTo>
                    <a:pt x="67703" y="236423"/>
                  </a:lnTo>
                  <a:lnTo>
                    <a:pt x="55816" y="247726"/>
                  </a:lnTo>
                  <a:lnTo>
                    <a:pt x="49314" y="262305"/>
                  </a:lnTo>
                  <a:lnTo>
                    <a:pt x="48653" y="278307"/>
                  </a:lnTo>
                  <a:lnTo>
                    <a:pt x="54254" y="293852"/>
                  </a:lnTo>
                  <a:lnTo>
                    <a:pt x="107708" y="382104"/>
                  </a:lnTo>
                  <a:lnTo>
                    <a:pt x="115011" y="383870"/>
                  </a:lnTo>
                  <a:lnTo>
                    <a:pt x="126149" y="376885"/>
                  </a:lnTo>
                  <a:lnTo>
                    <a:pt x="127889" y="369455"/>
                  </a:lnTo>
                  <a:lnTo>
                    <a:pt x="74447" y="281203"/>
                  </a:lnTo>
                  <a:lnTo>
                    <a:pt x="72072" y="274650"/>
                  </a:lnTo>
                  <a:lnTo>
                    <a:pt x="72364" y="267893"/>
                  </a:lnTo>
                  <a:lnTo>
                    <a:pt x="75107" y="261734"/>
                  </a:lnTo>
                  <a:lnTo>
                    <a:pt x="80124" y="256959"/>
                  </a:lnTo>
                  <a:lnTo>
                    <a:pt x="86588" y="254558"/>
                  </a:lnTo>
                  <a:lnTo>
                    <a:pt x="93230" y="254838"/>
                  </a:lnTo>
                  <a:lnTo>
                    <a:pt x="99288" y="257632"/>
                  </a:lnTo>
                  <a:lnTo>
                    <a:pt x="103974" y="262750"/>
                  </a:lnTo>
                  <a:lnTo>
                    <a:pt x="141020" y="323913"/>
                  </a:lnTo>
                  <a:lnTo>
                    <a:pt x="145630" y="326072"/>
                  </a:lnTo>
                  <a:lnTo>
                    <a:pt x="185140" y="340360"/>
                  </a:lnTo>
                  <a:lnTo>
                    <a:pt x="217919" y="374269"/>
                  </a:lnTo>
                  <a:lnTo>
                    <a:pt x="229946" y="422211"/>
                  </a:lnTo>
                  <a:lnTo>
                    <a:pt x="231076" y="470801"/>
                  </a:lnTo>
                  <a:lnTo>
                    <a:pt x="231076" y="351612"/>
                  </a:lnTo>
                  <a:lnTo>
                    <a:pt x="218998" y="335572"/>
                  </a:lnTo>
                  <a:lnTo>
                    <a:pt x="194195" y="317906"/>
                  </a:lnTo>
                  <a:lnTo>
                    <a:pt x="161632" y="305485"/>
                  </a:lnTo>
                  <a:lnTo>
                    <a:pt x="157772" y="304431"/>
                  </a:lnTo>
                  <a:lnTo>
                    <a:pt x="157162" y="304165"/>
                  </a:lnTo>
                  <a:lnTo>
                    <a:pt x="156933" y="303911"/>
                  </a:lnTo>
                  <a:lnTo>
                    <a:pt x="156298" y="303161"/>
                  </a:lnTo>
                  <a:lnTo>
                    <a:pt x="126860" y="254558"/>
                  </a:lnTo>
                  <a:lnTo>
                    <a:pt x="124155" y="250101"/>
                  </a:lnTo>
                  <a:lnTo>
                    <a:pt x="119126" y="243395"/>
                  </a:lnTo>
                  <a:lnTo>
                    <a:pt x="113068" y="238010"/>
                  </a:lnTo>
                  <a:lnTo>
                    <a:pt x="106197" y="233997"/>
                  </a:lnTo>
                  <a:lnTo>
                    <a:pt x="98742" y="231394"/>
                  </a:lnTo>
                  <a:lnTo>
                    <a:pt x="91351" y="134302"/>
                  </a:lnTo>
                  <a:lnTo>
                    <a:pt x="66255" y="97497"/>
                  </a:lnTo>
                  <a:lnTo>
                    <a:pt x="51384" y="94437"/>
                  </a:lnTo>
                  <a:lnTo>
                    <a:pt x="36322" y="97472"/>
                  </a:lnTo>
                  <a:lnTo>
                    <a:pt x="23901" y="105841"/>
                  </a:lnTo>
                  <a:lnTo>
                    <a:pt x="15201" y="118478"/>
                  </a:lnTo>
                  <a:lnTo>
                    <a:pt x="11315" y="134264"/>
                  </a:lnTo>
                  <a:lnTo>
                    <a:pt x="0" y="305485"/>
                  </a:lnTo>
                  <a:lnTo>
                    <a:pt x="0" y="307644"/>
                  </a:lnTo>
                  <a:lnTo>
                    <a:pt x="9321" y="356336"/>
                  </a:lnTo>
                  <a:lnTo>
                    <a:pt x="37795" y="388454"/>
                  </a:lnTo>
                  <a:lnTo>
                    <a:pt x="48526" y="397979"/>
                  </a:lnTo>
                  <a:lnTo>
                    <a:pt x="65278" y="412965"/>
                  </a:lnTo>
                  <a:lnTo>
                    <a:pt x="82080" y="430428"/>
                  </a:lnTo>
                  <a:lnTo>
                    <a:pt x="95021" y="449414"/>
                  </a:lnTo>
                  <a:lnTo>
                    <a:pt x="100190" y="468998"/>
                  </a:lnTo>
                  <a:lnTo>
                    <a:pt x="100190" y="472262"/>
                  </a:lnTo>
                  <a:lnTo>
                    <a:pt x="91935" y="476529"/>
                  </a:lnTo>
                  <a:lnTo>
                    <a:pt x="85394" y="483082"/>
                  </a:lnTo>
                  <a:lnTo>
                    <a:pt x="81114" y="491439"/>
                  </a:lnTo>
                  <a:lnTo>
                    <a:pt x="79565" y="501053"/>
                  </a:lnTo>
                  <a:lnTo>
                    <a:pt x="79565" y="544830"/>
                  </a:lnTo>
                  <a:lnTo>
                    <a:pt x="81915" y="556590"/>
                  </a:lnTo>
                  <a:lnTo>
                    <a:pt x="88290" y="566204"/>
                  </a:lnTo>
                  <a:lnTo>
                    <a:pt x="97751" y="572693"/>
                  </a:lnTo>
                  <a:lnTo>
                    <a:pt x="109321" y="575081"/>
                  </a:lnTo>
                  <a:lnTo>
                    <a:pt x="130746" y="575081"/>
                  </a:lnTo>
                  <a:lnTo>
                    <a:pt x="136055" y="569683"/>
                  </a:lnTo>
                  <a:lnTo>
                    <a:pt x="136055" y="556361"/>
                  </a:lnTo>
                  <a:lnTo>
                    <a:pt x="130746" y="550964"/>
                  </a:lnTo>
                  <a:lnTo>
                    <a:pt x="106045" y="550964"/>
                  </a:lnTo>
                  <a:lnTo>
                    <a:pt x="103327" y="548208"/>
                  </a:lnTo>
                  <a:lnTo>
                    <a:pt x="103276" y="497725"/>
                  </a:lnTo>
                  <a:lnTo>
                    <a:pt x="106045" y="494906"/>
                  </a:lnTo>
                  <a:lnTo>
                    <a:pt x="248920" y="494906"/>
                  </a:lnTo>
                  <a:lnTo>
                    <a:pt x="251701" y="497725"/>
                  </a:lnTo>
                  <a:lnTo>
                    <a:pt x="251701" y="548208"/>
                  </a:lnTo>
                  <a:lnTo>
                    <a:pt x="248983" y="550964"/>
                  </a:lnTo>
                  <a:lnTo>
                    <a:pt x="224116" y="550964"/>
                  </a:lnTo>
                  <a:lnTo>
                    <a:pt x="218808" y="556361"/>
                  </a:lnTo>
                  <a:lnTo>
                    <a:pt x="218808" y="569683"/>
                  </a:lnTo>
                  <a:lnTo>
                    <a:pt x="224116" y="575081"/>
                  </a:lnTo>
                  <a:lnTo>
                    <a:pt x="245643" y="575081"/>
                  </a:lnTo>
                  <a:lnTo>
                    <a:pt x="257213" y="572693"/>
                  </a:lnTo>
                  <a:lnTo>
                    <a:pt x="266674" y="566204"/>
                  </a:lnTo>
                  <a:lnTo>
                    <a:pt x="273050" y="556590"/>
                  </a:lnTo>
                  <a:lnTo>
                    <a:pt x="275399" y="544830"/>
                  </a:lnTo>
                  <a:lnTo>
                    <a:pt x="275399" y="501053"/>
                  </a:lnTo>
                  <a:close/>
                </a:path>
                <a:path w="606425" h="575310" extrusionOk="0">
                  <a:moveTo>
                    <a:pt x="475767" y="105422"/>
                  </a:moveTo>
                  <a:lnTo>
                    <a:pt x="468058" y="63627"/>
                  </a:lnTo>
                  <a:lnTo>
                    <a:pt x="452145" y="38379"/>
                  </a:lnTo>
                  <a:lnTo>
                    <a:pt x="452145" y="105321"/>
                  </a:lnTo>
                  <a:lnTo>
                    <a:pt x="446138" y="138150"/>
                  </a:lnTo>
                  <a:lnTo>
                    <a:pt x="428028" y="167005"/>
                  </a:lnTo>
                  <a:lnTo>
                    <a:pt x="376809" y="217233"/>
                  </a:lnTo>
                  <a:lnTo>
                    <a:pt x="372122" y="205892"/>
                  </a:lnTo>
                  <a:lnTo>
                    <a:pt x="365785" y="195440"/>
                  </a:lnTo>
                  <a:lnTo>
                    <a:pt x="365379" y="194957"/>
                  </a:lnTo>
                  <a:lnTo>
                    <a:pt x="357911" y="186093"/>
                  </a:lnTo>
                  <a:lnTo>
                    <a:pt x="356781" y="185115"/>
                  </a:lnTo>
                  <a:lnTo>
                    <a:pt x="356781" y="236867"/>
                  </a:lnTo>
                  <a:lnTo>
                    <a:pt x="303187" y="289445"/>
                  </a:lnTo>
                  <a:lnTo>
                    <a:pt x="249593" y="236867"/>
                  </a:lnTo>
                  <a:lnTo>
                    <a:pt x="252222" y="224307"/>
                  </a:lnTo>
                  <a:lnTo>
                    <a:pt x="255549" y="217220"/>
                  </a:lnTo>
                  <a:lnTo>
                    <a:pt x="257606" y="212826"/>
                  </a:lnTo>
                  <a:lnTo>
                    <a:pt x="265455" y="202895"/>
                  </a:lnTo>
                  <a:lnTo>
                    <a:pt x="275463" y="194957"/>
                  </a:lnTo>
                  <a:lnTo>
                    <a:pt x="281800" y="198221"/>
                  </a:lnTo>
                  <a:lnTo>
                    <a:pt x="288582" y="200634"/>
                  </a:lnTo>
                  <a:lnTo>
                    <a:pt x="295732" y="202133"/>
                  </a:lnTo>
                  <a:lnTo>
                    <a:pt x="303187" y="202641"/>
                  </a:lnTo>
                  <a:lnTo>
                    <a:pt x="310642" y="202133"/>
                  </a:lnTo>
                  <a:lnTo>
                    <a:pt x="317792" y="200634"/>
                  </a:lnTo>
                  <a:lnTo>
                    <a:pt x="324573" y="198221"/>
                  </a:lnTo>
                  <a:lnTo>
                    <a:pt x="330911" y="194957"/>
                  </a:lnTo>
                  <a:lnTo>
                    <a:pt x="340918" y="202895"/>
                  </a:lnTo>
                  <a:lnTo>
                    <a:pt x="348767" y="212826"/>
                  </a:lnTo>
                  <a:lnTo>
                    <a:pt x="354152" y="224307"/>
                  </a:lnTo>
                  <a:lnTo>
                    <a:pt x="356781" y="236867"/>
                  </a:lnTo>
                  <a:lnTo>
                    <a:pt x="356781" y="185115"/>
                  </a:lnTo>
                  <a:lnTo>
                    <a:pt x="349224" y="178536"/>
                  </a:lnTo>
                  <a:lnTo>
                    <a:pt x="348640" y="178028"/>
                  </a:lnTo>
                  <a:lnTo>
                    <a:pt x="352602" y="171030"/>
                  </a:lnTo>
                  <a:lnTo>
                    <a:pt x="355536" y="163461"/>
                  </a:lnTo>
                  <a:lnTo>
                    <a:pt x="357365" y="155384"/>
                  </a:lnTo>
                  <a:lnTo>
                    <a:pt x="358000" y="146913"/>
                  </a:lnTo>
                  <a:lnTo>
                    <a:pt x="353682" y="125247"/>
                  </a:lnTo>
                  <a:lnTo>
                    <a:pt x="347091" y="115303"/>
                  </a:lnTo>
                  <a:lnTo>
                    <a:pt x="341922" y="107530"/>
                  </a:lnTo>
                  <a:lnTo>
                    <a:pt x="334302" y="102311"/>
                  </a:lnTo>
                  <a:lnTo>
                    <a:pt x="334302" y="146913"/>
                  </a:lnTo>
                  <a:lnTo>
                    <a:pt x="331851" y="159207"/>
                  </a:lnTo>
                  <a:lnTo>
                    <a:pt x="325170" y="169265"/>
                  </a:lnTo>
                  <a:lnTo>
                    <a:pt x="315290" y="176047"/>
                  </a:lnTo>
                  <a:lnTo>
                    <a:pt x="303187" y="178536"/>
                  </a:lnTo>
                  <a:lnTo>
                    <a:pt x="291084" y="176047"/>
                  </a:lnTo>
                  <a:lnTo>
                    <a:pt x="281190" y="169265"/>
                  </a:lnTo>
                  <a:lnTo>
                    <a:pt x="274523" y="159207"/>
                  </a:lnTo>
                  <a:lnTo>
                    <a:pt x="272072" y="146913"/>
                  </a:lnTo>
                  <a:lnTo>
                    <a:pt x="274523" y="134632"/>
                  </a:lnTo>
                  <a:lnTo>
                    <a:pt x="281190" y="124574"/>
                  </a:lnTo>
                  <a:lnTo>
                    <a:pt x="291084" y="117792"/>
                  </a:lnTo>
                  <a:lnTo>
                    <a:pt x="303187" y="115303"/>
                  </a:lnTo>
                  <a:lnTo>
                    <a:pt x="315290" y="117792"/>
                  </a:lnTo>
                  <a:lnTo>
                    <a:pt x="325170" y="124574"/>
                  </a:lnTo>
                  <a:lnTo>
                    <a:pt x="331851" y="134632"/>
                  </a:lnTo>
                  <a:lnTo>
                    <a:pt x="334302" y="146913"/>
                  </a:lnTo>
                  <a:lnTo>
                    <a:pt x="334302" y="102311"/>
                  </a:lnTo>
                  <a:lnTo>
                    <a:pt x="324497" y="95580"/>
                  </a:lnTo>
                  <a:lnTo>
                    <a:pt x="303187" y="91198"/>
                  </a:lnTo>
                  <a:lnTo>
                    <a:pt x="281876" y="95580"/>
                  </a:lnTo>
                  <a:lnTo>
                    <a:pt x="264439" y="107530"/>
                  </a:lnTo>
                  <a:lnTo>
                    <a:pt x="252691" y="125247"/>
                  </a:lnTo>
                  <a:lnTo>
                    <a:pt x="248373" y="146913"/>
                  </a:lnTo>
                  <a:lnTo>
                    <a:pt x="249008" y="155384"/>
                  </a:lnTo>
                  <a:lnTo>
                    <a:pt x="250837" y="163461"/>
                  </a:lnTo>
                  <a:lnTo>
                    <a:pt x="253771" y="171030"/>
                  </a:lnTo>
                  <a:lnTo>
                    <a:pt x="257733" y="178028"/>
                  </a:lnTo>
                  <a:lnTo>
                    <a:pt x="248462" y="186093"/>
                  </a:lnTo>
                  <a:lnTo>
                    <a:pt x="240588" y="195440"/>
                  </a:lnTo>
                  <a:lnTo>
                    <a:pt x="234251" y="205879"/>
                  </a:lnTo>
                  <a:lnTo>
                    <a:pt x="229565" y="217220"/>
                  </a:lnTo>
                  <a:lnTo>
                    <a:pt x="178371" y="167005"/>
                  </a:lnTo>
                  <a:lnTo>
                    <a:pt x="160261" y="138150"/>
                  </a:lnTo>
                  <a:lnTo>
                    <a:pt x="154241" y="105321"/>
                  </a:lnTo>
                  <a:lnTo>
                    <a:pt x="160324" y="72504"/>
                  </a:lnTo>
                  <a:lnTo>
                    <a:pt x="178511" y="43688"/>
                  </a:lnTo>
                  <a:lnTo>
                    <a:pt x="201015" y="28651"/>
                  </a:lnTo>
                  <a:lnTo>
                    <a:pt x="227647" y="24218"/>
                  </a:lnTo>
                  <a:lnTo>
                    <a:pt x="255181" y="30276"/>
                  </a:lnTo>
                  <a:lnTo>
                    <a:pt x="280238" y="46748"/>
                  </a:lnTo>
                  <a:lnTo>
                    <a:pt x="295109" y="60871"/>
                  </a:lnTo>
                  <a:lnTo>
                    <a:pt x="311264" y="60871"/>
                  </a:lnTo>
                  <a:lnTo>
                    <a:pt x="326123" y="46748"/>
                  </a:lnTo>
                  <a:lnTo>
                    <a:pt x="343344" y="35433"/>
                  </a:lnTo>
                  <a:lnTo>
                    <a:pt x="351193" y="30276"/>
                  </a:lnTo>
                  <a:lnTo>
                    <a:pt x="378714" y="24218"/>
                  </a:lnTo>
                  <a:lnTo>
                    <a:pt x="405371" y="28651"/>
                  </a:lnTo>
                  <a:lnTo>
                    <a:pt x="427888" y="43675"/>
                  </a:lnTo>
                  <a:lnTo>
                    <a:pt x="446062" y="72504"/>
                  </a:lnTo>
                  <a:lnTo>
                    <a:pt x="452145" y="105321"/>
                  </a:lnTo>
                  <a:lnTo>
                    <a:pt x="452145" y="38379"/>
                  </a:lnTo>
                  <a:lnTo>
                    <a:pt x="444931" y="26924"/>
                  </a:lnTo>
                  <a:lnTo>
                    <a:pt x="441744" y="24218"/>
                  </a:lnTo>
                  <a:lnTo>
                    <a:pt x="430644" y="14782"/>
                  </a:lnTo>
                  <a:lnTo>
                    <a:pt x="414337" y="6146"/>
                  </a:lnTo>
                  <a:lnTo>
                    <a:pt x="396417" y="1155"/>
                  </a:lnTo>
                  <a:lnTo>
                    <a:pt x="377278" y="0"/>
                  </a:lnTo>
                  <a:lnTo>
                    <a:pt x="358940" y="2489"/>
                  </a:lnTo>
                  <a:lnTo>
                    <a:pt x="341325" y="8293"/>
                  </a:lnTo>
                  <a:lnTo>
                    <a:pt x="324853" y="17233"/>
                  </a:lnTo>
                  <a:lnTo>
                    <a:pt x="309943" y="29121"/>
                  </a:lnTo>
                  <a:lnTo>
                    <a:pt x="304761" y="34048"/>
                  </a:lnTo>
                  <a:lnTo>
                    <a:pt x="303187" y="35433"/>
                  </a:lnTo>
                  <a:lnTo>
                    <a:pt x="301612" y="34048"/>
                  </a:lnTo>
                  <a:lnTo>
                    <a:pt x="296430" y="29121"/>
                  </a:lnTo>
                  <a:lnTo>
                    <a:pt x="290283" y="24218"/>
                  </a:lnTo>
                  <a:lnTo>
                    <a:pt x="281520" y="17233"/>
                  </a:lnTo>
                  <a:lnTo>
                    <a:pt x="265049" y="8293"/>
                  </a:lnTo>
                  <a:lnTo>
                    <a:pt x="247446" y="2489"/>
                  </a:lnTo>
                  <a:lnTo>
                    <a:pt x="229108" y="0"/>
                  </a:lnTo>
                  <a:lnTo>
                    <a:pt x="210032" y="1155"/>
                  </a:lnTo>
                  <a:lnTo>
                    <a:pt x="161480" y="26924"/>
                  </a:lnTo>
                  <a:lnTo>
                    <a:pt x="138328" y="63627"/>
                  </a:lnTo>
                  <a:lnTo>
                    <a:pt x="130606" y="105422"/>
                  </a:lnTo>
                  <a:lnTo>
                    <a:pt x="138328" y="147205"/>
                  </a:lnTo>
                  <a:lnTo>
                    <a:pt x="161467" y="183908"/>
                  </a:lnTo>
                  <a:lnTo>
                    <a:pt x="297256" y="317131"/>
                  </a:lnTo>
                  <a:lnTo>
                    <a:pt x="300215" y="318249"/>
                  </a:lnTo>
                  <a:lnTo>
                    <a:pt x="306146" y="318249"/>
                  </a:lnTo>
                  <a:lnTo>
                    <a:pt x="309118" y="317131"/>
                  </a:lnTo>
                  <a:lnTo>
                    <a:pt x="337337" y="289445"/>
                  </a:lnTo>
                  <a:lnTo>
                    <a:pt x="410959" y="217233"/>
                  </a:lnTo>
                  <a:lnTo>
                    <a:pt x="444931" y="183908"/>
                  </a:lnTo>
                  <a:lnTo>
                    <a:pt x="468058" y="147205"/>
                  </a:lnTo>
                  <a:lnTo>
                    <a:pt x="475767" y="105422"/>
                  </a:lnTo>
                  <a:close/>
                </a:path>
                <a:path w="606425" h="575310" extrusionOk="0">
                  <a:moveTo>
                    <a:pt x="606374" y="305485"/>
                  </a:moveTo>
                  <a:lnTo>
                    <a:pt x="595071" y="134289"/>
                  </a:lnTo>
                  <a:lnTo>
                    <a:pt x="591185" y="118554"/>
                  </a:lnTo>
                  <a:lnTo>
                    <a:pt x="582764" y="106273"/>
                  </a:lnTo>
                  <a:lnTo>
                    <a:pt x="582764" y="307644"/>
                  </a:lnTo>
                  <a:lnTo>
                    <a:pt x="581672" y="328993"/>
                  </a:lnTo>
                  <a:lnTo>
                    <a:pt x="552665" y="370586"/>
                  </a:lnTo>
                  <a:lnTo>
                    <a:pt x="542442" y="379653"/>
                  </a:lnTo>
                  <a:lnTo>
                    <a:pt x="522998" y="397141"/>
                  </a:lnTo>
                  <a:lnTo>
                    <a:pt x="503504" y="418172"/>
                  </a:lnTo>
                  <a:lnTo>
                    <a:pt x="503097" y="418833"/>
                  </a:lnTo>
                  <a:lnTo>
                    <a:pt x="503097" y="497725"/>
                  </a:lnTo>
                  <a:lnTo>
                    <a:pt x="503097" y="548157"/>
                  </a:lnTo>
                  <a:lnTo>
                    <a:pt x="500329" y="550964"/>
                  </a:lnTo>
                  <a:lnTo>
                    <a:pt x="357454" y="550964"/>
                  </a:lnTo>
                  <a:lnTo>
                    <a:pt x="354672" y="548157"/>
                  </a:lnTo>
                  <a:lnTo>
                    <a:pt x="354672" y="497725"/>
                  </a:lnTo>
                  <a:lnTo>
                    <a:pt x="357454" y="494906"/>
                  </a:lnTo>
                  <a:lnTo>
                    <a:pt x="500329" y="494906"/>
                  </a:lnTo>
                  <a:lnTo>
                    <a:pt x="503097" y="497725"/>
                  </a:lnTo>
                  <a:lnTo>
                    <a:pt x="503097" y="418833"/>
                  </a:lnTo>
                  <a:lnTo>
                    <a:pt x="488492" y="442264"/>
                  </a:lnTo>
                  <a:lnTo>
                    <a:pt x="482473" y="468985"/>
                  </a:lnTo>
                  <a:lnTo>
                    <a:pt x="482473" y="470801"/>
                  </a:lnTo>
                  <a:lnTo>
                    <a:pt x="375297" y="470801"/>
                  </a:lnTo>
                  <a:lnTo>
                    <a:pt x="376428" y="422211"/>
                  </a:lnTo>
                  <a:lnTo>
                    <a:pt x="388454" y="374269"/>
                  </a:lnTo>
                  <a:lnTo>
                    <a:pt x="421246" y="340360"/>
                  </a:lnTo>
                  <a:lnTo>
                    <a:pt x="460743" y="326072"/>
                  </a:lnTo>
                  <a:lnTo>
                    <a:pt x="465353" y="323913"/>
                  </a:lnTo>
                  <a:lnTo>
                    <a:pt x="505841" y="257060"/>
                  </a:lnTo>
                  <a:lnTo>
                    <a:pt x="511949" y="254063"/>
                  </a:lnTo>
                  <a:lnTo>
                    <a:pt x="520915" y="254533"/>
                  </a:lnTo>
                  <a:lnTo>
                    <a:pt x="523709" y="255371"/>
                  </a:lnTo>
                  <a:lnTo>
                    <a:pt x="530186" y="259422"/>
                  </a:lnTo>
                  <a:lnTo>
                    <a:pt x="532942" y="263309"/>
                  </a:lnTo>
                  <a:lnTo>
                    <a:pt x="535089" y="272503"/>
                  </a:lnTo>
                  <a:lnTo>
                    <a:pt x="534352" y="277215"/>
                  </a:lnTo>
                  <a:lnTo>
                    <a:pt x="478485" y="369455"/>
                  </a:lnTo>
                  <a:lnTo>
                    <a:pt x="480225" y="376885"/>
                  </a:lnTo>
                  <a:lnTo>
                    <a:pt x="491363" y="383870"/>
                  </a:lnTo>
                  <a:lnTo>
                    <a:pt x="498665" y="382117"/>
                  </a:lnTo>
                  <a:lnTo>
                    <a:pt x="552107" y="293852"/>
                  </a:lnTo>
                  <a:lnTo>
                    <a:pt x="555663" y="286473"/>
                  </a:lnTo>
                  <a:lnTo>
                    <a:pt x="557695" y="278625"/>
                  </a:lnTo>
                  <a:lnTo>
                    <a:pt x="558177" y="270522"/>
                  </a:lnTo>
                  <a:lnTo>
                    <a:pt x="557072" y="262343"/>
                  </a:lnTo>
                  <a:lnTo>
                    <a:pt x="531291" y="232791"/>
                  </a:lnTo>
                  <a:lnTo>
                    <a:pt x="539330" y="127419"/>
                  </a:lnTo>
                  <a:lnTo>
                    <a:pt x="545160" y="118579"/>
                  </a:lnTo>
                  <a:lnTo>
                    <a:pt x="554990" y="118554"/>
                  </a:lnTo>
                  <a:lnTo>
                    <a:pt x="563702" y="118554"/>
                  </a:lnTo>
                  <a:lnTo>
                    <a:pt x="570763" y="126022"/>
                  </a:lnTo>
                  <a:lnTo>
                    <a:pt x="582764" y="307644"/>
                  </a:lnTo>
                  <a:lnTo>
                    <a:pt x="582764" y="106273"/>
                  </a:lnTo>
                  <a:lnTo>
                    <a:pt x="582485" y="105867"/>
                  </a:lnTo>
                  <a:lnTo>
                    <a:pt x="570039" y="97472"/>
                  </a:lnTo>
                  <a:lnTo>
                    <a:pt x="554964" y="94437"/>
                  </a:lnTo>
                  <a:lnTo>
                    <a:pt x="540105" y="97497"/>
                  </a:lnTo>
                  <a:lnTo>
                    <a:pt x="527773" y="105867"/>
                  </a:lnTo>
                  <a:lnTo>
                    <a:pt x="519061" y="118478"/>
                  </a:lnTo>
                  <a:lnTo>
                    <a:pt x="515023" y="134277"/>
                  </a:lnTo>
                  <a:lnTo>
                    <a:pt x="507631" y="231394"/>
                  </a:lnTo>
                  <a:lnTo>
                    <a:pt x="500176" y="233984"/>
                  </a:lnTo>
                  <a:lnTo>
                    <a:pt x="493318" y="237998"/>
                  </a:lnTo>
                  <a:lnTo>
                    <a:pt x="487248" y="243382"/>
                  </a:lnTo>
                  <a:lnTo>
                    <a:pt x="482219" y="250088"/>
                  </a:lnTo>
                  <a:lnTo>
                    <a:pt x="450062" y="303161"/>
                  </a:lnTo>
                  <a:lnTo>
                    <a:pt x="449440" y="303911"/>
                  </a:lnTo>
                  <a:lnTo>
                    <a:pt x="449211" y="304165"/>
                  </a:lnTo>
                  <a:lnTo>
                    <a:pt x="448602" y="304419"/>
                  </a:lnTo>
                  <a:lnTo>
                    <a:pt x="444754" y="305485"/>
                  </a:lnTo>
                  <a:lnTo>
                    <a:pt x="412178" y="317906"/>
                  </a:lnTo>
                  <a:lnTo>
                    <a:pt x="369519" y="359283"/>
                  </a:lnTo>
                  <a:lnTo>
                    <a:pt x="354622" y="404774"/>
                  </a:lnTo>
                  <a:lnTo>
                    <a:pt x="351599" y="448068"/>
                  </a:lnTo>
                  <a:lnTo>
                    <a:pt x="351599" y="472262"/>
                  </a:lnTo>
                  <a:lnTo>
                    <a:pt x="343331" y="476529"/>
                  </a:lnTo>
                  <a:lnTo>
                    <a:pt x="336804" y="483082"/>
                  </a:lnTo>
                  <a:lnTo>
                    <a:pt x="332511" y="491439"/>
                  </a:lnTo>
                  <a:lnTo>
                    <a:pt x="330974" y="501053"/>
                  </a:lnTo>
                  <a:lnTo>
                    <a:pt x="330974" y="544817"/>
                  </a:lnTo>
                  <a:lnTo>
                    <a:pt x="333311" y="556590"/>
                  </a:lnTo>
                  <a:lnTo>
                    <a:pt x="339699" y="566204"/>
                  </a:lnTo>
                  <a:lnTo>
                    <a:pt x="349161" y="572693"/>
                  </a:lnTo>
                  <a:lnTo>
                    <a:pt x="360730" y="575081"/>
                  </a:lnTo>
                  <a:lnTo>
                    <a:pt x="497039" y="575081"/>
                  </a:lnTo>
                  <a:lnTo>
                    <a:pt x="526796" y="544817"/>
                  </a:lnTo>
                  <a:lnTo>
                    <a:pt x="526796" y="501053"/>
                  </a:lnTo>
                  <a:lnTo>
                    <a:pt x="506171" y="472262"/>
                  </a:lnTo>
                  <a:lnTo>
                    <a:pt x="506171" y="470801"/>
                  </a:lnTo>
                  <a:lnTo>
                    <a:pt x="506171" y="468985"/>
                  </a:lnTo>
                  <a:lnTo>
                    <a:pt x="511352" y="449414"/>
                  </a:lnTo>
                  <a:lnTo>
                    <a:pt x="524294" y="430428"/>
                  </a:lnTo>
                  <a:lnTo>
                    <a:pt x="541096" y="412965"/>
                  </a:lnTo>
                  <a:lnTo>
                    <a:pt x="557847" y="397979"/>
                  </a:lnTo>
                  <a:lnTo>
                    <a:pt x="565124" y="391642"/>
                  </a:lnTo>
                  <a:lnTo>
                    <a:pt x="568579" y="388454"/>
                  </a:lnTo>
                  <a:lnTo>
                    <a:pt x="584758" y="372808"/>
                  </a:lnTo>
                  <a:lnTo>
                    <a:pt x="597039" y="356336"/>
                  </a:lnTo>
                  <a:lnTo>
                    <a:pt x="604558" y="335470"/>
                  </a:lnTo>
                  <a:lnTo>
                    <a:pt x="606374" y="307644"/>
                  </a:lnTo>
                  <a:lnTo>
                    <a:pt x="606374" y="305485"/>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3" name="Google Shape;213;p10"/>
            <p:cNvSpPr/>
            <p:nvPr/>
          </p:nvSpPr>
          <p:spPr>
            <a:xfrm>
              <a:off x="5416423" y="1341052"/>
              <a:ext cx="536100" cy="543900"/>
            </a:xfrm>
            <a:prstGeom prst="rect">
              <a:avLst/>
            </a:prstGeom>
            <a:blipFill rotWithShape="1">
              <a:blip r:embed="rId12">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4" name="Google Shape;214;p10"/>
            <p:cNvSpPr/>
            <p:nvPr/>
          </p:nvSpPr>
          <p:spPr>
            <a:xfrm>
              <a:off x="5609981" y="1481112"/>
              <a:ext cx="106500" cy="108300"/>
            </a:xfrm>
            <a:prstGeom prst="rect">
              <a:avLst/>
            </a:prstGeom>
            <a:blipFill rotWithShape="1">
              <a:blip r:embed="rId13">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5" name="Google Shape;215;p10"/>
            <p:cNvSpPr/>
            <p:nvPr/>
          </p:nvSpPr>
          <p:spPr>
            <a:xfrm>
              <a:off x="5450014" y="1564665"/>
              <a:ext cx="427196" cy="192881"/>
            </a:xfrm>
            <a:custGeom>
              <a:avLst/>
              <a:gdLst/>
              <a:ahLst/>
              <a:cxnLst/>
              <a:rect l="l" t="t" r="r" b="b"/>
              <a:pathLst>
                <a:path w="569595" h="257175" extrusionOk="0">
                  <a:moveTo>
                    <a:pt x="373762" y="60573"/>
                  </a:moveTo>
                  <a:lnTo>
                    <a:pt x="348357" y="60573"/>
                  </a:lnTo>
                  <a:lnTo>
                    <a:pt x="363841" y="35808"/>
                  </a:lnTo>
                  <a:lnTo>
                    <a:pt x="385232" y="16686"/>
                  </a:lnTo>
                  <a:lnTo>
                    <a:pt x="411036" y="4364"/>
                  </a:lnTo>
                  <a:lnTo>
                    <a:pt x="439758" y="0"/>
                  </a:lnTo>
                  <a:lnTo>
                    <a:pt x="469980" y="4"/>
                  </a:lnTo>
                  <a:lnTo>
                    <a:pt x="508595" y="7973"/>
                  </a:lnTo>
                  <a:lnTo>
                    <a:pt x="530144" y="22768"/>
                  </a:lnTo>
                  <a:lnTo>
                    <a:pt x="437582" y="22772"/>
                  </a:lnTo>
                  <a:lnTo>
                    <a:pt x="435423" y="22867"/>
                  </a:lnTo>
                  <a:lnTo>
                    <a:pt x="433279" y="23052"/>
                  </a:lnTo>
                  <a:lnTo>
                    <a:pt x="434478" y="28290"/>
                  </a:lnTo>
                  <a:lnTo>
                    <a:pt x="411505" y="28290"/>
                  </a:lnTo>
                  <a:lnTo>
                    <a:pt x="396964" y="36051"/>
                  </a:lnTo>
                  <a:lnTo>
                    <a:pt x="384437" y="46581"/>
                  </a:lnTo>
                  <a:lnTo>
                    <a:pt x="374295" y="59497"/>
                  </a:lnTo>
                  <a:lnTo>
                    <a:pt x="373762" y="60573"/>
                  </a:lnTo>
                  <a:close/>
                </a:path>
                <a:path w="569595" h="257175" extrusionOk="0">
                  <a:moveTo>
                    <a:pt x="393696" y="256781"/>
                  </a:moveTo>
                  <a:lnTo>
                    <a:pt x="174924" y="256781"/>
                  </a:lnTo>
                  <a:lnTo>
                    <a:pt x="169922" y="251690"/>
                  </a:lnTo>
                  <a:lnTo>
                    <a:pt x="169922" y="209387"/>
                  </a:lnTo>
                  <a:lnTo>
                    <a:pt x="5010" y="209387"/>
                  </a:lnTo>
                  <a:lnTo>
                    <a:pt x="0" y="204296"/>
                  </a:lnTo>
                  <a:lnTo>
                    <a:pt x="0" y="101052"/>
                  </a:lnTo>
                  <a:lnTo>
                    <a:pt x="7832" y="61738"/>
                  </a:lnTo>
                  <a:lnTo>
                    <a:pt x="29116" y="29631"/>
                  </a:lnTo>
                  <a:lnTo>
                    <a:pt x="60674" y="7971"/>
                  </a:lnTo>
                  <a:lnTo>
                    <a:pt x="99300" y="4"/>
                  </a:lnTo>
                  <a:lnTo>
                    <a:pt x="129499" y="4"/>
                  </a:lnTo>
                  <a:lnTo>
                    <a:pt x="158070" y="4387"/>
                  </a:lnTo>
                  <a:lnTo>
                    <a:pt x="183748" y="16578"/>
                  </a:lnTo>
                  <a:lnTo>
                    <a:pt x="190681" y="22768"/>
                  </a:lnTo>
                  <a:lnTo>
                    <a:pt x="97581" y="22772"/>
                  </a:lnTo>
                  <a:lnTo>
                    <a:pt x="96069" y="22835"/>
                  </a:lnTo>
                  <a:lnTo>
                    <a:pt x="94477" y="22934"/>
                  </a:lnTo>
                  <a:lnTo>
                    <a:pt x="95754" y="27657"/>
                  </a:lnTo>
                  <a:lnTo>
                    <a:pt x="72547" y="27657"/>
                  </a:lnTo>
                  <a:lnTo>
                    <a:pt x="52000" y="39339"/>
                  </a:lnTo>
                  <a:lnTo>
                    <a:pt x="36174" y="56364"/>
                  </a:lnTo>
                  <a:lnTo>
                    <a:pt x="25991" y="77384"/>
                  </a:lnTo>
                  <a:lnTo>
                    <a:pt x="22372" y="101052"/>
                  </a:lnTo>
                  <a:lnTo>
                    <a:pt x="22372" y="186619"/>
                  </a:lnTo>
                  <a:lnTo>
                    <a:pt x="192294" y="186619"/>
                  </a:lnTo>
                  <a:lnTo>
                    <a:pt x="192294" y="234013"/>
                  </a:lnTo>
                  <a:lnTo>
                    <a:pt x="398706" y="234013"/>
                  </a:lnTo>
                  <a:lnTo>
                    <a:pt x="398706" y="251690"/>
                  </a:lnTo>
                  <a:lnTo>
                    <a:pt x="393696" y="256781"/>
                  </a:lnTo>
                  <a:close/>
                </a:path>
                <a:path w="569595" h="257175" extrusionOk="0">
                  <a:moveTo>
                    <a:pt x="136307" y="91847"/>
                  </a:moveTo>
                  <a:lnTo>
                    <a:pt x="113105" y="91847"/>
                  </a:lnTo>
                  <a:lnTo>
                    <a:pt x="131768" y="22815"/>
                  </a:lnTo>
                  <a:lnTo>
                    <a:pt x="130257" y="22768"/>
                  </a:lnTo>
                  <a:lnTo>
                    <a:pt x="190681" y="22768"/>
                  </a:lnTo>
                  <a:lnTo>
                    <a:pt x="195274" y="26867"/>
                  </a:lnTo>
                  <a:lnTo>
                    <a:pt x="153872" y="26867"/>
                  </a:lnTo>
                  <a:lnTo>
                    <a:pt x="136307" y="91847"/>
                  </a:lnTo>
                  <a:close/>
                </a:path>
                <a:path w="569595" h="257175" extrusionOk="0">
                  <a:moveTo>
                    <a:pt x="479946" y="86752"/>
                  </a:moveTo>
                  <a:lnTo>
                    <a:pt x="452412" y="86752"/>
                  </a:lnTo>
                  <a:lnTo>
                    <a:pt x="452711" y="86748"/>
                  </a:lnTo>
                  <a:lnTo>
                    <a:pt x="455488" y="86388"/>
                  </a:lnTo>
                  <a:lnTo>
                    <a:pt x="457601" y="84376"/>
                  </a:lnTo>
                  <a:lnTo>
                    <a:pt x="458134" y="81700"/>
                  </a:lnTo>
                  <a:lnTo>
                    <a:pt x="471623" y="22811"/>
                  </a:lnTo>
                  <a:lnTo>
                    <a:pt x="471067" y="22803"/>
                  </a:lnTo>
                  <a:lnTo>
                    <a:pt x="470519" y="22768"/>
                  </a:lnTo>
                  <a:lnTo>
                    <a:pt x="530144" y="22768"/>
                  </a:lnTo>
                  <a:lnTo>
                    <a:pt x="535734" y="26606"/>
                  </a:lnTo>
                  <a:lnTo>
                    <a:pt x="493723" y="26606"/>
                  </a:lnTo>
                  <a:lnTo>
                    <a:pt x="479946" y="86752"/>
                  </a:lnTo>
                  <a:close/>
                </a:path>
                <a:path w="569595" h="257175" extrusionOk="0">
                  <a:moveTo>
                    <a:pt x="569253" y="186615"/>
                  </a:moveTo>
                  <a:lnTo>
                    <a:pt x="546881" y="186615"/>
                  </a:lnTo>
                  <a:lnTo>
                    <a:pt x="546881" y="101052"/>
                  </a:lnTo>
                  <a:lnTo>
                    <a:pt x="543011" y="76597"/>
                  </a:lnTo>
                  <a:lnTo>
                    <a:pt x="532163" y="55058"/>
                  </a:lnTo>
                  <a:lnTo>
                    <a:pt x="515384" y="37905"/>
                  </a:lnTo>
                  <a:lnTo>
                    <a:pt x="493723" y="26606"/>
                  </a:lnTo>
                  <a:lnTo>
                    <a:pt x="535734" y="26606"/>
                  </a:lnTo>
                  <a:lnTo>
                    <a:pt x="540140" y="29631"/>
                  </a:lnTo>
                  <a:lnTo>
                    <a:pt x="561421" y="61738"/>
                  </a:lnTo>
                  <a:lnTo>
                    <a:pt x="569253" y="101052"/>
                  </a:lnTo>
                  <a:lnTo>
                    <a:pt x="569253" y="186615"/>
                  </a:lnTo>
                  <a:close/>
                </a:path>
                <a:path w="569595" h="257175" extrusionOk="0">
                  <a:moveTo>
                    <a:pt x="192294" y="186619"/>
                  </a:moveTo>
                  <a:lnTo>
                    <a:pt x="169914" y="186619"/>
                  </a:lnTo>
                  <a:lnTo>
                    <a:pt x="169914" y="148442"/>
                  </a:lnTo>
                  <a:lnTo>
                    <a:pt x="172039" y="127643"/>
                  </a:lnTo>
                  <a:lnTo>
                    <a:pt x="178251" y="107938"/>
                  </a:lnTo>
                  <a:lnTo>
                    <a:pt x="188286" y="89938"/>
                  </a:lnTo>
                  <a:lnTo>
                    <a:pt x="201879" y="74257"/>
                  </a:lnTo>
                  <a:lnTo>
                    <a:pt x="194038" y="58509"/>
                  </a:lnTo>
                  <a:lnTo>
                    <a:pt x="183118" y="45061"/>
                  </a:lnTo>
                  <a:lnTo>
                    <a:pt x="169577" y="34363"/>
                  </a:lnTo>
                  <a:lnTo>
                    <a:pt x="153872" y="26867"/>
                  </a:lnTo>
                  <a:lnTo>
                    <a:pt x="195274" y="26867"/>
                  </a:lnTo>
                  <a:lnTo>
                    <a:pt x="205049" y="35593"/>
                  </a:lnTo>
                  <a:lnTo>
                    <a:pt x="220492" y="60446"/>
                  </a:lnTo>
                  <a:lnTo>
                    <a:pt x="348102" y="60446"/>
                  </a:lnTo>
                  <a:lnTo>
                    <a:pt x="348357" y="60573"/>
                  </a:lnTo>
                  <a:lnTo>
                    <a:pt x="373762" y="60573"/>
                  </a:lnTo>
                  <a:lnTo>
                    <a:pt x="369014" y="70162"/>
                  </a:lnTo>
                  <a:lnTo>
                    <a:pt x="269020" y="70162"/>
                  </a:lnTo>
                  <a:lnTo>
                    <a:pt x="268656" y="70178"/>
                  </a:lnTo>
                  <a:lnTo>
                    <a:pt x="269719" y="73703"/>
                  </a:lnTo>
                  <a:lnTo>
                    <a:pt x="246322" y="73703"/>
                  </a:lnTo>
                  <a:lnTo>
                    <a:pt x="224336" y="84885"/>
                  </a:lnTo>
                  <a:lnTo>
                    <a:pt x="207278" y="102072"/>
                  </a:lnTo>
                  <a:lnTo>
                    <a:pt x="196236" y="123760"/>
                  </a:lnTo>
                  <a:lnTo>
                    <a:pt x="192295" y="148442"/>
                  </a:lnTo>
                  <a:lnTo>
                    <a:pt x="192294" y="186619"/>
                  </a:lnTo>
                  <a:close/>
                </a:path>
                <a:path w="569595" h="257175" extrusionOk="0">
                  <a:moveTo>
                    <a:pt x="124291" y="186619"/>
                  </a:moveTo>
                  <a:lnTo>
                    <a:pt x="101918" y="186619"/>
                  </a:lnTo>
                  <a:lnTo>
                    <a:pt x="101918" y="136299"/>
                  </a:lnTo>
                  <a:lnTo>
                    <a:pt x="72547" y="27657"/>
                  </a:lnTo>
                  <a:lnTo>
                    <a:pt x="95754" y="27657"/>
                  </a:lnTo>
                  <a:lnTo>
                    <a:pt x="113105" y="91847"/>
                  </a:lnTo>
                  <a:lnTo>
                    <a:pt x="136307" y="91847"/>
                  </a:lnTo>
                  <a:lnTo>
                    <a:pt x="124291" y="136299"/>
                  </a:lnTo>
                  <a:lnTo>
                    <a:pt x="124291" y="186619"/>
                  </a:lnTo>
                  <a:close/>
                </a:path>
                <a:path w="569595" h="257175" extrusionOk="0">
                  <a:moveTo>
                    <a:pt x="569253" y="186627"/>
                  </a:moveTo>
                  <a:lnTo>
                    <a:pt x="441233" y="186627"/>
                  </a:lnTo>
                  <a:lnTo>
                    <a:pt x="441175" y="107089"/>
                  </a:lnTo>
                  <a:lnTo>
                    <a:pt x="435475" y="103638"/>
                  </a:lnTo>
                  <a:lnTo>
                    <a:pt x="430709" y="98935"/>
                  </a:lnTo>
                  <a:lnTo>
                    <a:pt x="427148" y="93297"/>
                  </a:lnTo>
                  <a:lnTo>
                    <a:pt x="424934" y="86906"/>
                  </a:lnTo>
                  <a:lnTo>
                    <a:pt x="411505" y="28290"/>
                  </a:lnTo>
                  <a:lnTo>
                    <a:pt x="434478" y="28290"/>
                  </a:lnTo>
                  <a:lnTo>
                    <a:pt x="446710" y="81740"/>
                  </a:lnTo>
                  <a:lnTo>
                    <a:pt x="447246" y="84515"/>
                  </a:lnTo>
                  <a:lnTo>
                    <a:pt x="449592" y="86593"/>
                  </a:lnTo>
                  <a:lnTo>
                    <a:pt x="452412" y="86752"/>
                  </a:lnTo>
                  <a:lnTo>
                    <a:pt x="479946" y="86752"/>
                  </a:lnTo>
                  <a:lnTo>
                    <a:pt x="479911" y="86906"/>
                  </a:lnTo>
                  <a:lnTo>
                    <a:pt x="477655" y="93302"/>
                  </a:lnTo>
                  <a:lnTo>
                    <a:pt x="474051" y="98958"/>
                  </a:lnTo>
                  <a:lnTo>
                    <a:pt x="469336" y="103599"/>
                  </a:lnTo>
                  <a:lnTo>
                    <a:pt x="463606" y="107089"/>
                  </a:lnTo>
                  <a:lnTo>
                    <a:pt x="463606" y="186615"/>
                  </a:lnTo>
                  <a:lnTo>
                    <a:pt x="569253" y="186615"/>
                  </a:lnTo>
                  <a:close/>
                </a:path>
                <a:path w="569595" h="257175" extrusionOk="0">
                  <a:moveTo>
                    <a:pt x="348102" y="60446"/>
                  </a:moveTo>
                  <a:lnTo>
                    <a:pt x="220492" y="60446"/>
                  </a:lnTo>
                  <a:lnTo>
                    <a:pt x="231970" y="54791"/>
                  </a:lnTo>
                  <a:lnTo>
                    <a:pt x="244019" y="50702"/>
                  </a:lnTo>
                  <a:lnTo>
                    <a:pt x="256485" y="48222"/>
                  </a:lnTo>
                  <a:lnTo>
                    <a:pt x="269214" y="47394"/>
                  </a:lnTo>
                  <a:lnTo>
                    <a:pt x="299417" y="47394"/>
                  </a:lnTo>
                  <a:lnTo>
                    <a:pt x="312207" y="48230"/>
                  </a:lnTo>
                  <a:lnTo>
                    <a:pt x="324731" y="50734"/>
                  </a:lnTo>
                  <a:lnTo>
                    <a:pt x="336833" y="54863"/>
                  </a:lnTo>
                  <a:lnTo>
                    <a:pt x="348102" y="60446"/>
                  </a:lnTo>
                  <a:close/>
                </a:path>
                <a:path w="569595" h="257175" extrusionOk="0">
                  <a:moveTo>
                    <a:pt x="310515" y="131379"/>
                  </a:moveTo>
                  <a:lnTo>
                    <a:pt x="287112" y="131379"/>
                  </a:lnTo>
                  <a:lnTo>
                    <a:pt x="305491" y="70427"/>
                  </a:lnTo>
                  <a:lnTo>
                    <a:pt x="303488" y="70269"/>
                  </a:lnTo>
                  <a:lnTo>
                    <a:pt x="301464" y="70162"/>
                  </a:lnTo>
                  <a:lnTo>
                    <a:pt x="369014" y="70162"/>
                  </a:lnTo>
                  <a:lnTo>
                    <a:pt x="366907" y="74415"/>
                  </a:lnTo>
                  <a:lnTo>
                    <a:pt x="367874" y="75534"/>
                  </a:lnTo>
                  <a:lnTo>
                    <a:pt x="327356" y="75534"/>
                  </a:lnTo>
                  <a:lnTo>
                    <a:pt x="310515" y="131379"/>
                  </a:lnTo>
                  <a:close/>
                </a:path>
                <a:path w="569595" h="257175" extrusionOk="0">
                  <a:moveTo>
                    <a:pt x="298299" y="234013"/>
                  </a:moveTo>
                  <a:lnTo>
                    <a:pt x="275926" y="234013"/>
                  </a:lnTo>
                  <a:lnTo>
                    <a:pt x="275926" y="171887"/>
                  </a:lnTo>
                  <a:lnTo>
                    <a:pt x="246322" y="73703"/>
                  </a:lnTo>
                  <a:lnTo>
                    <a:pt x="269719" y="73703"/>
                  </a:lnTo>
                  <a:lnTo>
                    <a:pt x="287112" y="131379"/>
                  </a:lnTo>
                  <a:lnTo>
                    <a:pt x="310515" y="131379"/>
                  </a:lnTo>
                  <a:lnTo>
                    <a:pt x="298299" y="171887"/>
                  </a:lnTo>
                  <a:lnTo>
                    <a:pt x="298299" y="234013"/>
                  </a:lnTo>
                  <a:close/>
                </a:path>
                <a:path w="569595" h="257175" extrusionOk="0">
                  <a:moveTo>
                    <a:pt x="398706" y="234013"/>
                  </a:moveTo>
                  <a:lnTo>
                    <a:pt x="376334" y="234013"/>
                  </a:lnTo>
                  <a:lnTo>
                    <a:pt x="376334" y="148442"/>
                  </a:lnTo>
                  <a:lnTo>
                    <a:pt x="372814" y="125099"/>
                  </a:lnTo>
                  <a:lnTo>
                    <a:pt x="362895" y="104299"/>
                  </a:lnTo>
                  <a:lnTo>
                    <a:pt x="347451" y="87344"/>
                  </a:lnTo>
                  <a:lnTo>
                    <a:pt x="327356" y="75534"/>
                  </a:lnTo>
                  <a:lnTo>
                    <a:pt x="367874" y="75534"/>
                  </a:lnTo>
                  <a:lnTo>
                    <a:pt x="380433" y="90080"/>
                  </a:lnTo>
                  <a:lnTo>
                    <a:pt x="390416" y="108043"/>
                  </a:lnTo>
                  <a:lnTo>
                    <a:pt x="396594" y="127700"/>
                  </a:lnTo>
                  <a:lnTo>
                    <a:pt x="398706" y="148442"/>
                  </a:lnTo>
                  <a:lnTo>
                    <a:pt x="398706" y="186627"/>
                  </a:lnTo>
                  <a:lnTo>
                    <a:pt x="569253" y="186627"/>
                  </a:lnTo>
                  <a:lnTo>
                    <a:pt x="569245" y="204296"/>
                  </a:lnTo>
                  <a:lnTo>
                    <a:pt x="564243" y="209387"/>
                  </a:lnTo>
                  <a:lnTo>
                    <a:pt x="398706" y="209387"/>
                  </a:lnTo>
                  <a:lnTo>
                    <a:pt x="398706" y="234013"/>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6" name="Google Shape;216;p10"/>
            <p:cNvSpPr/>
            <p:nvPr/>
          </p:nvSpPr>
          <p:spPr>
            <a:xfrm>
              <a:off x="5738096" y="1421427"/>
              <a:ext cx="105600" cy="132900"/>
            </a:xfrm>
            <a:prstGeom prst="rect">
              <a:avLst/>
            </a:prstGeom>
            <a:blipFill rotWithShape="1">
              <a:blip r:embed="rId14">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7" name="Google Shape;217;p10"/>
            <p:cNvSpPr/>
            <p:nvPr/>
          </p:nvSpPr>
          <p:spPr>
            <a:xfrm>
              <a:off x="5482587" y="1446056"/>
              <a:ext cx="106500" cy="108300"/>
            </a:xfrm>
            <a:prstGeom prst="rect">
              <a:avLst/>
            </a:prstGeom>
            <a:blipFill rotWithShape="1">
              <a:blip r:embed="rId15">
                <a:alphaModFix/>
              </a:blip>
              <a:stretch>
                <a:fillRect/>
              </a:stretch>
            </a:blip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8" name="Google Shape;218;p10"/>
            <p:cNvSpPr/>
            <p:nvPr/>
          </p:nvSpPr>
          <p:spPr>
            <a:xfrm>
              <a:off x="5555318" y="1625344"/>
              <a:ext cx="289084" cy="58102"/>
            </a:xfrm>
            <a:custGeom>
              <a:avLst/>
              <a:gdLst/>
              <a:ahLst/>
              <a:cxnLst/>
              <a:rect l="l" t="t" r="r" b="b"/>
              <a:pathLst>
                <a:path w="385445" h="77469" extrusionOk="0">
                  <a:moveTo>
                    <a:pt x="38531" y="5092"/>
                  </a:moveTo>
                  <a:lnTo>
                    <a:pt x="33515" y="0"/>
                  </a:lnTo>
                  <a:lnTo>
                    <a:pt x="5003" y="0"/>
                  </a:lnTo>
                  <a:lnTo>
                    <a:pt x="0" y="5092"/>
                  </a:lnTo>
                  <a:lnTo>
                    <a:pt x="0" y="17665"/>
                  </a:lnTo>
                  <a:lnTo>
                    <a:pt x="5003" y="22758"/>
                  </a:lnTo>
                  <a:lnTo>
                    <a:pt x="33515" y="22758"/>
                  </a:lnTo>
                  <a:lnTo>
                    <a:pt x="38531" y="17665"/>
                  </a:lnTo>
                  <a:lnTo>
                    <a:pt x="38531" y="5092"/>
                  </a:lnTo>
                  <a:close/>
                </a:path>
                <a:path w="385445" h="77469" extrusionOk="0">
                  <a:moveTo>
                    <a:pt x="219989" y="59486"/>
                  </a:moveTo>
                  <a:lnTo>
                    <a:pt x="214985" y="54381"/>
                  </a:lnTo>
                  <a:lnTo>
                    <a:pt x="181495" y="54381"/>
                  </a:lnTo>
                  <a:lnTo>
                    <a:pt x="176491" y="59486"/>
                  </a:lnTo>
                  <a:lnTo>
                    <a:pt x="176491" y="72059"/>
                  </a:lnTo>
                  <a:lnTo>
                    <a:pt x="181495" y="77152"/>
                  </a:lnTo>
                  <a:lnTo>
                    <a:pt x="214985" y="77152"/>
                  </a:lnTo>
                  <a:lnTo>
                    <a:pt x="219989" y="72059"/>
                  </a:lnTo>
                  <a:lnTo>
                    <a:pt x="219989" y="59486"/>
                  </a:lnTo>
                  <a:close/>
                </a:path>
                <a:path w="385445" h="77469" extrusionOk="0">
                  <a:moveTo>
                    <a:pt x="385305" y="8890"/>
                  </a:moveTo>
                  <a:lnTo>
                    <a:pt x="380288" y="3784"/>
                  </a:lnTo>
                  <a:lnTo>
                    <a:pt x="346811" y="3784"/>
                  </a:lnTo>
                  <a:lnTo>
                    <a:pt x="341795" y="8890"/>
                  </a:lnTo>
                  <a:lnTo>
                    <a:pt x="341795" y="21463"/>
                  </a:lnTo>
                  <a:lnTo>
                    <a:pt x="346811" y="26555"/>
                  </a:lnTo>
                  <a:lnTo>
                    <a:pt x="380288" y="26555"/>
                  </a:lnTo>
                  <a:lnTo>
                    <a:pt x="385305" y="21463"/>
                  </a:lnTo>
                  <a:lnTo>
                    <a:pt x="385305" y="889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219" name="Google Shape;219;p10"/>
            <p:cNvSpPr txBox="1"/>
            <p:nvPr/>
          </p:nvSpPr>
          <p:spPr>
            <a:xfrm>
              <a:off x="1404295" y="868616"/>
              <a:ext cx="1554130" cy="384600"/>
            </a:xfrm>
            <a:prstGeom prst="rect">
              <a:avLst/>
            </a:prstGeom>
            <a:noFill/>
            <a:ln>
              <a:noFill/>
            </a:ln>
          </p:spPr>
          <p:txBody>
            <a:bodyPr spcFirstLastPara="1" wrap="square" lIns="0" tIns="9050" rIns="0" bIns="0" anchor="t" anchorCtr="0">
              <a:noAutofit/>
            </a:bodyPr>
            <a:lstStyle/>
            <a:p>
              <a:pPr marL="0" marR="0" lvl="0" indent="0" algn="r" rtl="0">
                <a:lnSpc>
                  <a:spcPct val="100000"/>
                </a:lnSpc>
                <a:spcBef>
                  <a:spcPts val="0"/>
                </a:spcBef>
                <a:spcAft>
                  <a:spcPts val="0"/>
                </a:spcAft>
                <a:buClr>
                  <a:srgbClr val="000000"/>
                </a:buClr>
                <a:buSzPts val="900"/>
                <a:buFont typeface="Arial"/>
                <a:buNone/>
              </a:pPr>
              <a:r>
                <a:rPr lang="en-US" sz="1200" b="1" i="0" u="none" strike="noStrike" cap="none">
                  <a:solidFill>
                    <a:srgbClr val="000000"/>
                  </a:solidFill>
                  <a:latin typeface="Arial"/>
                  <a:ea typeface="Arial"/>
                  <a:cs typeface="Arial"/>
                  <a:sym typeface="Arial"/>
                </a:rPr>
                <a:t>Beriman, bertakwa kepada Tuhan Yang Maha Esa, dan berakhlak</a:t>
              </a:r>
              <a:r>
                <a:rPr lang="en-US" sz="1200" b="0" i="0" u="none" strike="noStrike" cap="none">
                  <a:solidFill>
                    <a:srgbClr val="000000"/>
                  </a:solidFill>
                  <a:latin typeface="Arial"/>
                  <a:ea typeface="Arial"/>
                  <a:cs typeface="Arial"/>
                  <a:sym typeface="Arial"/>
                </a:rPr>
                <a:t> </a:t>
              </a:r>
              <a:r>
                <a:rPr lang="en-US" sz="1200" b="1" i="0" u="none" strike="noStrike" cap="none">
                  <a:solidFill>
                    <a:srgbClr val="000000"/>
                  </a:solidFill>
                  <a:latin typeface="Arial"/>
                  <a:ea typeface="Arial"/>
                  <a:cs typeface="Arial"/>
                  <a:sym typeface="Arial"/>
                </a:rPr>
                <a:t>mulia</a:t>
              </a:r>
              <a:endParaRPr sz="1200" b="0" i="0" u="none" strike="noStrike" cap="none">
                <a:solidFill>
                  <a:srgbClr val="000000"/>
                </a:solidFill>
                <a:latin typeface="Arial"/>
                <a:ea typeface="Arial"/>
                <a:cs typeface="Arial"/>
                <a:sym typeface="Arial"/>
              </a:endParaRPr>
            </a:p>
          </p:txBody>
        </p:sp>
        <p:sp>
          <p:nvSpPr>
            <p:cNvPr id="220" name="Google Shape;220;p10"/>
            <p:cNvSpPr txBox="1"/>
            <p:nvPr/>
          </p:nvSpPr>
          <p:spPr>
            <a:xfrm>
              <a:off x="1762700" y="2174212"/>
              <a:ext cx="869665" cy="289214"/>
            </a:xfrm>
            <a:prstGeom prst="rect">
              <a:avLst/>
            </a:prstGeom>
            <a:noFill/>
            <a:ln>
              <a:noFill/>
            </a:ln>
          </p:spPr>
          <p:txBody>
            <a:bodyPr spcFirstLastPara="1" wrap="square" lIns="0" tIns="9050" rIns="0" bIns="0" anchor="t" anchorCtr="0">
              <a:noAutofit/>
            </a:bodyPr>
            <a:lstStyle/>
            <a:p>
              <a:pPr marL="12700" marR="0" lvl="0" indent="0" algn="l" rtl="0">
                <a:lnSpc>
                  <a:spcPct val="100000"/>
                </a:lnSpc>
                <a:spcBef>
                  <a:spcPts val="0"/>
                </a:spcBef>
                <a:spcAft>
                  <a:spcPts val="0"/>
                </a:spcAft>
                <a:buClr>
                  <a:srgbClr val="000000"/>
                </a:buClr>
                <a:buSzPts val="900"/>
                <a:buFont typeface="Arial"/>
                <a:buNone/>
              </a:pPr>
              <a:r>
                <a:rPr lang="en-US" sz="1600" b="1" i="0" u="none" strike="noStrike" cap="none">
                  <a:solidFill>
                    <a:srgbClr val="000000"/>
                  </a:solidFill>
                  <a:latin typeface="Arial"/>
                  <a:ea typeface="Arial"/>
                  <a:cs typeface="Arial"/>
                  <a:sym typeface="Arial"/>
                </a:rPr>
                <a:t>Mandiri</a:t>
              </a:r>
              <a:endParaRPr sz="1600" b="0" i="0" u="none" strike="noStrike" cap="none">
                <a:solidFill>
                  <a:srgbClr val="000000"/>
                </a:solidFill>
                <a:latin typeface="Arial"/>
                <a:ea typeface="Arial"/>
                <a:cs typeface="Arial"/>
                <a:sym typeface="Arial"/>
              </a:endParaRPr>
            </a:p>
          </p:txBody>
        </p:sp>
        <p:sp>
          <p:nvSpPr>
            <p:cNvPr id="221" name="Google Shape;221;p10"/>
            <p:cNvSpPr txBox="1"/>
            <p:nvPr/>
          </p:nvSpPr>
          <p:spPr>
            <a:xfrm>
              <a:off x="1659543" y="3374849"/>
              <a:ext cx="988043" cy="573951"/>
            </a:xfrm>
            <a:prstGeom prst="rect">
              <a:avLst/>
            </a:prstGeom>
            <a:noFill/>
            <a:ln>
              <a:noFill/>
            </a:ln>
          </p:spPr>
          <p:txBody>
            <a:bodyPr spcFirstLastPara="1" wrap="square" lIns="0" tIns="9050" rIns="0" bIns="0" anchor="t" anchorCtr="0">
              <a:noAutofit/>
            </a:bodyPr>
            <a:lstStyle/>
            <a:p>
              <a:pPr marL="0" marR="0" lvl="0" indent="0" algn="r" rtl="0">
                <a:lnSpc>
                  <a:spcPct val="100000"/>
                </a:lnSpc>
                <a:spcBef>
                  <a:spcPts val="0"/>
                </a:spcBef>
                <a:spcAft>
                  <a:spcPts val="0"/>
                </a:spcAft>
                <a:buClr>
                  <a:srgbClr val="000000"/>
                </a:buClr>
                <a:buSzPts val="900"/>
                <a:buFont typeface="Arial"/>
                <a:buNone/>
              </a:pPr>
              <a:r>
                <a:rPr lang="en-US" sz="1600" b="1" i="0" u="none" strike="noStrike" cap="none">
                  <a:solidFill>
                    <a:srgbClr val="000000"/>
                  </a:solidFill>
                  <a:latin typeface="Arial"/>
                  <a:ea typeface="Arial"/>
                  <a:cs typeface="Arial"/>
                  <a:sym typeface="Arial"/>
                </a:rPr>
                <a:t>Bernalar</a:t>
              </a:r>
              <a:endParaRPr sz="16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900"/>
                <a:buFont typeface="Arial"/>
                <a:buNone/>
              </a:pPr>
              <a:r>
                <a:rPr lang="en-US" sz="1600" b="1" i="0" u="none" strike="noStrike" cap="none">
                  <a:solidFill>
                    <a:srgbClr val="000000"/>
                  </a:solidFill>
                  <a:latin typeface="Arial"/>
                  <a:ea typeface="Arial"/>
                  <a:cs typeface="Arial"/>
                  <a:sym typeface="Arial"/>
                </a:rPr>
                <a:t>Kritis</a:t>
              </a:r>
              <a:endParaRPr sz="1600" b="0" i="0" u="none" strike="noStrike" cap="none">
                <a:solidFill>
                  <a:srgbClr val="000000"/>
                </a:solidFill>
                <a:latin typeface="Arial"/>
                <a:ea typeface="Arial"/>
                <a:cs typeface="Arial"/>
                <a:sym typeface="Arial"/>
              </a:endParaRPr>
            </a:p>
          </p:txBody>
        </p:sp>
        <p:sp>
          <p:nvSpPr>
            <p:cNvPr id="222" name="Google Shape;222;p10"/>
            <p:cNvSpPr txBox="1"/>
            <p:nvPr/>
          </p:nvSpPr>
          <p:spPr>
            <a:xfrm>
              <a:off x="6509382" y="3406157"/>
              <a:ext cx="595429" cy="193800"/>
            </a:xfrm>
            <a:prstGeom prst="rect">
              <a:avLst/>
            </a:prstGeom>
            <a:noFill/>
            <a:ln>
              <a:noFill/>
            </a:ln>
          </p:spPr>
          <p:txBody>
            <a:bodyPr spcFirstLastPara="1" wrap="square" lIns="0" tIns="9050" rIns="0" bIns="0" anchor="t" anchorCtr="0">
              <a:noAutofit/>
            </a:bodyPr>
            <a:lstStyle/>
            <a:p>
              <a:pPr marL="12700" marR="0" lvl="0" indent="0" algn="l" rtl="0">
                <a:lnSpc>
                  <a:spcPct val="100000"/>
                </a:lnSpc>
                <a:spcBef>
                  <a:spcPts val="0"/>
                </a:spcBef>
                <a:spcAft>
                  <a:spcPts val="0"/>
                </a:spcAft>
                <a:buClr>
                  <a:srgbClr val="000000"/>
                </a:buClr>
                <a:buSzPts val="900"/>
                <a:buFont typeface="Arial"/>
                <a:buNone/>
              </a:pPr>
              <a:r>
                <a:rPr lang="en-US" sz="1600" b="1" i="0" u="none" strike="noStrike" cap="none">
                  <a:solidFill>
                    <a:srgbClr val="000000"/>
                  </a:solidFill>
                  <a:latin typeface="Arial"/>
                  <a:ea typeface="Arial"/>
                  <a:cs typeface="Arial"/>
                  <a:sym typeface="Arial"/>
                </a:rPr>
                <a:t>Kreatif</a:t>
              </a:r>
              <a:endParaRPr sz="1600" b="0" i="0" u="none" strike="noStrike" cap="none">
                <a:solidFill>
                  <a:srgbClr val="000000"/>
                </a:solidFill>
                <a:latin typeface="Arial"/>
                <a:ea typeface="Arial"/>
                <a:cs typeface="Arial"/>
                <a:sym typeface="Arial"/>
              </a:endParaRPr>
            </a:p>
          </p:txBody>
        </p:sp>
        <p:sp>
          <p:nvSpPr>
            <p:cNvPr id="223" name="Google Shape;223;p10"/>
            <p:cNvSpPr txBox="1"/>
            <p:nvPr/>
          </p:nvSpPr>
          <p:spPr>
            <a:xfrm>
              <a:off x="6482497" y="2078825"/>
              <a:ext cx="975962" cy="384600"/>
            </a:xfrm>
            <a:prstGeom prst="rect">
              <a:avLst/>
            </a:prstGeom>
            <a:noFill/>
            <a:ln>
              <a:noFill/>
            </a:ln>
          </p:spPr>
          <p:txBody>
            <a:bodyPr spcFirstLastPara="1" wrap="square" lIns="0" tIns="9050" rIns="0" bIns="0" anchor="t" anchorCtr="0">
              <a:noAutofit/>
            </a:bodyPr>
            <a:lstStyle/>
            <a:p>
              <a:pPr marL="12700" marR="0" lvl="0" indent="0" algn="l" rtl="0">
                <a:lnSpc>
                  <a:spcPct val="100000"/>
                </a:lnSpc>
                <a:spcBef>
                  <a:spcPts val="0"/>
                </a:spcBef>
                <a:spcAft>
                  <a:spcPts val="0"/>
                </a:spcAft>
                <a:buClr>
                  <a:srgbClr val="000000"/>
                </a:buClr>
                <a:buSzPts val="900"/>
                <a:buFont typeface="Arial"/>
                <a:buNone/>
              </a:pPr>
              <a:r>
                <a:rPr lang="en-US" sz="1600" b="1" i="0" u="none" strike="noStrike" cap="none">
                  <a:solidFill>
                    <a:srgbClr val="000000"/>
                  </a:solidFill>
                  <a:latin typeface="Arial"/>
                  <a:ea typeface="Arial"/>
                  <a:cs typeface="Arial"/>
                  <a:sym typeface="Arial"/>
                </a:rPr>
                <a:t>Bergotong Royong</a:t>
              </a:r>
              <a:endParaRPr sz="1600" b="0" i="0" u="none" strike="noStrike" cap="none">
                <a:solidFill>
                  <a:srgbClr val="000000"/>
                </a:solidFill>
                <a:latin typeface="Arial"/>
                <a:ea typeface="Arial"/>
                <a:cs typeface="Arial"/>
                <a:sym typeface="Arial"/>
              </a:endParaRPr>
            </a:p>
          </p:txBody>
        </p:sp>
        <p:sp>
          <p:nvSpPr>
            <p:cNvPr id="224" name="Google Shape;224;p10"/>
            <p:cNvSpPr txBox="1"/>
            <p:nvPr/>
          </p:nvSpPr>
          <p:spPr>
            <a:xfrm>
              <a:off x="6106794" y="1031753"/>
              <a:ext cx="1331508" cy="384600"/>
            </a:xfrm>
            <a:prstGeom prst="rect">
              <a:avLst/>
            </a:prstGeom>
            <a:noFill/>
            <a:ln>
              <a:noFill/>
            </a:ln>
          </p:spPr>
          <p:txBody>
            <a:bodyPr spcFirstLastPara="1" wrap="square" lIns="0" tIns="9050" rIns="0" bIns="0" anchor="t" anchorCtr="0">
              <a:noAutofit/>
            </a:bodyPr>
            <a:lstStyle/>
            <a:p>
              <a:pPr marL="12700" marR="0" lvl="0" indent="0" algn="l" rtl="0">
                <a:lnSpc>
                  <a:spcPct val="100000"/>
                </a:lnSpc>
                <a:spcBef>
                  <a:spcPts val="0"/>
                </a:spcBef>
                <a:spcAft>
                  <a:spcPts val="0"/>
                </a:spcAft>
                <a:buClr>
                  <a:srgbClr val="000000"/>
                </a:buClr>
                <a:buSzPts val="900"/>
                <a:buFont typeface="Arial"/>
                <a:buNone/>
              </a:pPr>
              <a:r>
                <a:rPr lang="en-US" sz="1600" b="1" i="0" u="none" strike="noStrike" cap="none">
                  <a:solidFill>
                    <a:srgbClr val="000000"/>
                  </a:solidFill>
                  <a:latin typeface="Arial"/>
                  <a:ea typeface="Arial"/>
                  <a:cs typeface="Arial"/>
                  <a:sym typeface="Arial"/>
                </a:rPr>
                <a:t>Berkebinekaan  Global</a:t>
              </a:r>
              <a:endParaRPr sz="1600" b="0" i="0" u="none" strike="noStrike" cap="none">
                <a:solidFill>
                  <a:srgbClr val="000000"/>
                </a:solidFill>
                <a:latin typeface="Arial"/>
                <a:ea typeface="Arial"/>
                <a:cs typeface="Arial"/>
                <a:sym typeface="Arial"/>
              </a:endParaRPr>
            </a:p>
          </p:txBody>
        </p:sp>
      </p:gr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069"/>
        <p:cNvGrpSpPr/>
        <p:nvPr/>
      </p:nvGrpSpPr>
      <p:grpSpPr>
        <a:xfrm>
          <a:off x="0" y="0"/>
          <a:ext cx="0" cy="0"/>
          <a:chOff x="0" y="0"/>
          <a:chExt cx="0" cy="0"/>
        </a:xfrm>
      </p:grpSpPr>
      <p:sp>
        <p:nvSpPr>
          <p:cNvPr id="1070" name="Google Shape;1070;p125"/>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120</a:t>
            </a:fld>
            <a:endParaRPr/>
          </a:p>
        </p:txBody>
      </p:sp>
      <p:sp>
        <p:nvSpPr>
          <p:cNvPr id="1071" name="Google Shape;1071;p125"/>
          <p:cNvSpPr txBox="1">
            <a:spLocks noGrp="1"/>
          </p:cNvSpPr>
          <p:nvPr>
            <p:ph type="title"/>
          </p:nvPr>
        </p:nvSpPr>
        <p:spPr>
          <a:xfrm>
            <a:off x="454249" y="1128737"/>
            <a:ext cx="11606981"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sz="2000">
                <a:solidFill>
                  <a:schemeClr val="accent1"/>
                </a:solidFill>
              </a:rPr>
              <a:t>...pemerataan fasilitas dan kebersihan rata-rata di jenjang sekolah tertentu...</a:t>
            </a:r>
            <a:endParaRPr sz="2000">
              <a:solidFill>
                <a:schemeClr val="accent1"/>
              </a:solidFill>
            </a:endParaRPr>
          </a:p>
        </p:txBody>
      </p:sp>
      <p:pic>
        <p:nvPicPr>
          <p:cNvPr id="1072" name="Google Shape;1072;p125"/>
          <p:cNvPicPr preferRelativeResize="0"/>
          <p:nvPr/>
        </p:nvPicPr>
        <p:blipFill rotWithShape="1">
          <a:blip r:embed="rId3">
            <a:alphaModFix/>
          </a:blip>
          <a:srcRect/>
          <a:stretch/>
        </p:blipFill>
        <p:spPr>
          <a:xfrm>
            <a:off x="1158201" y="1636657"/>
            <a:ext cx="10199078" cy="5221343"/>
          </a:xfrm>
          <a:prstGeom prst="rect">
            <a:avLst/>
          </a:prstGeom>
          <a:noFill/>
          <a:ln>
            <a:noFill/>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076"/>
        <p:cNvGrpSpPr/>
        <p:nvPr/>
      </p:nvGrpSpPr>
      <p:grpSpPr>
        <a:xfrm>
          <a:off x="0" y="0"/>
          <a:ext cx="0" cy="0"/>
          <a:chOff x="0" y="0"/>
          <a:chExt cx="0" cy="0"/>
        </a:xfrm>
      </p:grpSpPr>
      <p:sp>
        <p:nvSpPr>
          <p:cNvPr id="1077" name="Google Shape;1077;p126"/>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121</a:t>
            </a:fld>
            <a:endParaRPr/>
          </a:p>
        </p:txBody>
      </p:sp>
      <p:sp>
        <p:nvSpPr>
          <p:cNvPr id="1078" name="Google Shape;1078;p126"/>
          <p:cNvSpPr txBox="1">
            <a:spLocks noGrp="1"/>
          </p:cNvSpPr>
          <p:nvPr>
            <p:ph type="title"/>
          </p:nvPr>
        </p:nvSpPr>
        <p:spPr>
          <a:xfrm>
            <a:off x="-42321" y="1222802"/>
            <a:ext cx="1219200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sz="2000">
                <a:solidFill>
                  <a:schemeClr val="accent1"/>
                </a:solidFill>
              </a:rPr>
              <a:t>...dan gambaran kompetensi Guru dan Tenaga Kependidikan di suatu jenjang</a:t>
            </a:r>
            <a:endParaRPr sz="2000">
              <a:solidFill>
                <a:schemeClr val="accent1"/>
              </a:solidFill>
            </a:endParaRPr>
          </a:p>
        </p:txBody>
      </p:sp>
      <p:pic>
        <p:nvPicPr>
          <p:cNvPr id="1079" name="Google Shape;1079;p126"/>
          <p:cNvPicPr preferRelativeResize="0"/>
          <p:nvPr/>
        </p:nvPicPr>
        <p:blipFill rotWithShape="1">
          <a:blip r:embed="rId3">
            <a:alphaModFix/>
          </a:blip>
          <a:srcRect/>
          <a:stretch/>
        </p:blipFill>
        <p:spPr>
          <a:xfrm>
            <a:off x="1473038" y="1660002"/>
            <a:ext cx="9245923" cy="5075659"/>
          </a:xfrm>
          <a:prstGeom prst="rect">
            <a:avLst/>
          </a:prstGeom>
          <a:noFill/>
          <a:ln>
            <a:noFill/>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sp>
        <p:nvSpPr>
          <p:cNvPr id="1084" name="Google Shape;1084;p127"/>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122</a:t>
            </a:fld>
            <a:endParaRPr/>
          </a:p>
        </p:txBody>
      </p:sp>
      <p:sp>
        <p:nvSpPr>
          <p:cNvPr id="1085" name="Google Shape;1085;p127"/>
          <p:cNvSpPr txBox="1">
            <a:spLocks noGrp="1"/>
          </p:cNvSpPr>
          <p:nvPr>
            <p:ph type="title"/>
          </p:nvPr>
        </p:nvSpPr>
        <p:spPr>
          <a:xfrm>
            <a:off x="0" y="1253613"/>
            <a:ext cx="1219200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Berikut tampilan ringkasan eksekutif rapor pendidikan kabupaten/kota</a:t>
            </a:r>
            <a:endParaRPr>
              <a:solidFill>
                <a:schemeClr val="accent1"/>
              </a:solidFill>
            </a:endParaRPr>
          </a:p>
          <a:p>
            <a:pPr marL="0" marR="0" lvl="0" indent="0" algn="l" rtl="0">
              <a:lnSpc>
                <a:spcPct val="90000"/>
              </a:lnSpc>
              <a:spcBef>
                <a:spcPts val="0"/>
              </a:spcBef>
              <a:spcAft>
                <a:spcPts val="0"/>
              </a:spcAft>
              <a:buClr>
                <a:schemeClr val="lt1"/>
              </a:buClr>
              <a:buSzPts val="1800"/>
              <a:buFont typeface="Arial"/>
              <a:buNone/>
            </a:pPr>
            <a:endParaRPr>
              <a:solidFill>
                <a:schemeClr val="accent1"/>
              </a:solidFill>
            </a:endParaRPr>
          </a:p>
        </p:txBody>
      </p:sp>
      <p:pic>
        <p:nvPicPr>
          <p:cNvPr id="1086" name="Google Shape;1086;p127"/>
          <p:cNvPicPr preferRelativeResize="0"/>
          <p:nvPr/>
        </p:nvPicPr>
        <p:blipFill rotWithShape="1">
          <a:blip r:embed="rId3">
            <a:alphaModFix/>
          </a:blip>
          <a:srcRect/>
          <a:stretch/>
        </p:blipFill>
        <p:spPr>
          <a:xfrm>
            <a:off x="203199" y="2128424"/>
            <a:ext cx="11785601" cy="4412456"/>
          </a:xfrm>
          <a:prstGeom prst="rect">
            <a:avLst/>
          </a:prstGeom>
          <a:noFill/>
          <a:ln>
            <a:noFill/>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090"/>
        <p:cNvGrpSpPr/>
        <p:nvPr/>
      </p:nvGrpSpPr>
      <p:grpSpPr>
        <a:xfrm>
          <a:off x="0" y="0"/>
          <a:ext cx="0" cy="0"/>
          <a:chOff x="0" y="0"/>
          <a:chExt cx="0" cy="0"/>
        </a:xfrm>
      </p:grpSpPr>
      <p:sp>
        <p:nvSpPr>
          <p:cNvPr id="1091" name="Google Shape;1091;p128"/>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123</a:t>
            </a:fld>
            <a:endParaRPr/>
          </a:p>
        </p:txBody>
      </p:sp>
      <p:sp>
        <p:nvSpPr>
          <p:cNvPr id="1092" name="Google Shape;1092;p128"/>
          <p:cNvSpPr txBox="1">
            <a:spLocks noGrp="1"/>
          </p:cNvSpPr>
          <p:nvPr>
            <p:ph type="title"/>
          </p:nvPr>
        </p:nvSpPr>
        <p:spPr>
          <a:xfrm>
            <a:off x="0" y="1101576"/>
            <a:ext cx="1219200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...tampilan mutu dan relevansi hasil belajar murid kabupaten/kota</a:t>
            </a:r>
            <a:endParaRPr>
              <a:solidFill>
                <a:schemeClr val="accent1"/>
              </a:solidFill>
            </a:endParaRPr>
          </a:p>
        </p:txBody>
      </p:sp>
      <p:pic>
        <p:nvPicPr>
          <p:cNvPr id="1093" name="Google Shape;1093;p128"/>
          <p:cNvPicPr preferRelativeResize="0"/>
          <p:nvPr/>
        </p:nvPicPr>
        <p:blipFill rotWithShape="1">
          <a:blip r:embed="rId3">
            <a:alphaModFix/>
          </a:blip>
          <a:srcRect/>
          <a:stretch/>
        </p:blipFill>
        <p:spPr>
          <a:xfrm>
            <a:off x="864684" y="1494532"/>
            <a:ext cx="10462632" cy="5363468"/>
          </a:xfrm>
          <a:prstGeom prst="rect">
            <a:avLst/>
          </a:prstGeom>
          <a:noFill/>
          <a:ln>
            <a:noFill/>
          </a:ln>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097"/>
        <p:cNvGrpSpPr/>
        <p:nvPr/>
      </p:nvGrpSpPr>
      <p:grpSpPr>
        <a:xfrm>
          <a:off x="0" y="0"/>
          <a:ext cx="0" cy="0"/>
          <a:chOff x="0" y="0"/>
          <a:chExt cx="0" cy="0"/>
        </a:xfrm>
      </p:grpSpPr>
      <p:sp>
        <p:nvSpPr>
          <p:cNvPr id="1098" name="Google Shape;1098;p129"/>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124</a:t>
            </a:fld>
            <a:endParaRPr/>
          </a:p>
        </p:txBody>
      </p:sp>
      <p:sp>
        <p:nvSpPr>
          <p:cNvPr id="1099" name="Google Shape;1099;p129"/>
          <p:cNvSpPr txBox="1">
            <a:spLocks noGrp="1"/>
          </p:cNvSpPr>
          <p:nvPr>
            <p:ph type="title"/>
          </p:nvPr>
        </p:nvSpPr>
        <p:spPr>
          <a:xfrm>
            <a:off x="119459" y="1034098"/>
            <a:ext cx="1219200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Indikator dalam Rapor Pendidikan dapat diunduh dalam format Excel</a:t>
            </a:r>
            <a:endParaRPr>
              <a:solidFill>
                <a:schemeClr val="accent1"/>
              </a:solidFill>
            </a:endParaRPr>
          </a:p>
        </p:txBody>
      </p:sp>
      <p:pic>
        <p:nvPicPr>
          <p:cNvPr id="1100" name="Google Shape;1100;p129"/>
          <p:cNvPicPr preferRelativeResize="0"/>
          <p:nvPr/>
        </p:nvPicPr>
        <p:blipFill rotWithShape="1">
          <a:blip r:embed="rId3">
            <a:alphaModFix/>
          </a:blip>
          <a:srcRect/>
          <a:stretch/>
        </p:blipFill>
        <p:spPr>
          <a:xfrm>
            <a:off x="677440" y="1556766"/>
            <a:ext cx="11076039" cy="5301234"/>
          </a:xfrm>
          <a:prstGeom prst="rect">
            <a:avLst/>
          </a:prstGeom>
          <a:noFill/>
          <a:ln>
            <a:noFill/>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104"/>
        <p:cNvGrpSpPr/>
        <p:nvPr/>
      </p:nvGrpSpPr>
      <p:grpSpPr>
        <a:xfrm>
          <a:off x="0" y="0"/>
          <a:ext cx="0" cy="0"/>
          <a:chOff x="0" y="0"/>
          <a:chExt cx="0" cy="0"/>
        </a:xfrm>
      </p:grpSpPr>
      <p:sp>
        <p:nvSpPr>
          <p:cNvPr id="1105" name="Google Shape;1105;p130"/>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125</a:t>
            </a:fld>
            <a:endParaRPr/>
          </a:p>
        </p:txBody>
      </p:sp>
      <p:sp>
        <p:nvSpPr>
          <p:cNvPr id="1106" name="Google Shape;1106;p130"/>
          <p:cNvSpPr txBox="1">
            <a:spLocks noGrp="1"/>
          </p:cNvSpPr>
          <p:nvPr>
            <p:ph type="title"/>
          </p:nvPr>
        </p:nvSpPr>
        <p:spPr>
          <a:xfrm>
            <a:off x="0" y="1457646"/>
            <a:ext cx="1219200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Berikut format hasil unduhan Rapor Pendidikan</a:t>
            </a:r>
            <a:endParaRPr>
              <a:solidFill>
                <a:schemeClr val="accent1"/>
              </a:solidFill>
            </a:endParaRPr>
          </a:p>
        </p:txBody>
      </p:sp>
      <p:graphicFrame>
        <p:nvGraphicFramePr>
          <p:cNvPr id="1107" name="Google Shape;1107;p130"/>
          <p:cNvGraphicFramePr/>
          <p:nvPr/>
        </p:nvGraphicFramePr>
        <p:xfrm>
          <a:off x="187600" y="2271130"/>
          <a:ext cx="3000000" cy="3000000"/>
        </p:xfrm>
        <a:graphic>
          <a:graphicData uri="http://schemas.openxmlformats.org/drawingml/2006/table">
            <a:tbl>
              <a:tblPr>
                <a:noFill/>
                <a:tableStyleId>{EE982CF9-6F63-49E2-AD2F-75968D36D1C9}</a:tableStyleId>
              </a:tblPr>
              <a:tblGrid>
                <a:gridCol w="1095100">
                  <a:extLst>
                    <a:ext uri="{9D8B030D-6E8A-4147-A177-3AD203B41FA5}">
                      <a16:colId xmlns:a16="http://schemas.microsoft.com/office/drawing/2014/main" val="20000"/>
                    </a:ext>
                  </a:extLst>
                </a:gridCol>
                <a:gridCol w="2529575">
                  <a:extLst>
                    <a:ext uri="{9D8B030D-6E8A-4147-A177-3AD203B41FA5}">
                      <a16:colId xmlns:a16="http://schemas.microsoft.com/office/drawing/2014/main" val="20001"/>
                    </a:ext>
                  </a:extLst>
                </a:gridCol>
                <a:gridCol w="970625">
                  <a:extLst>
                    <a:ext uri="{9D8B030D-6E8A-4147-A177-3AD203B41FA5}">
                      <a16:colId xmlns:a16="http://schemas.microsoft.com/office/drawing/2014/main" val="20002"/>
                    </a:ext>
                  </a:extLst>
                </a:gridCol>
                <a:gridCol w="933500">
                  <a:extLst>
                    <a:ext uri="{9D8B030D-6E8A-4147-A177-3AD203B41FA5}">
                      <a16:colId xmlns:a16="http://schemas.microsoft.com/office/drawing/2014/main" val="20003"/>
                    </a:ext>
                  </a:extLst>
                </a:gridCol>
                <a:gridCol w="1621600">
                  <a:extLst>
                    <a:ext uri="{9D8B030D-6E8A-4147-A177-3AD203B41FA5}">
                      <a16:colId xmlns:a16="http://schemas.microsoft.com/office/drawing/2014/main" val="20004"/>
                    </a:ext>
                  </a:extLst>
                </a:gridCol>
                <a:gridCol w="1671125">
                  <a:extLst>
                    <a:ext uri="{9D8B030D-6E8A-4147-A177-3AD203B41FA5}">
                      <a16:colId xmlns:a16="http://schemas.microsoft.com/office/drawing/2014/main" val="20005"/>
                    </a:ext>
                  </a:extLst>
                </a:gridCol>
                <a:gridCol w="1423275">
                  <a:extLst>
                    <a:ext uri="{9D8B030D-6E8A-4147-A177-3AD203B41FA5}">
                      <a16:colId xmlns:a16="http://schemas.microsoft.com/office/drawing/2014/main" val="20006"/>
                    </a:ext>
                  </a:extLst>
                </a:gridCol>
                <a:gridCol w="1572000">
                  <a:extLst>
                    <a:ext uri="{9D8B030D-6E8A-4147-A177-3AD203B41FA5}">
                      <a16:colId xmlns:a16="http://schemas.microsoft.com/office/drawing/2014/main" val="20007"/>
                    </a:ext>
                  </a:extLst>
                </a:gridCol>
              </a:tblGrid>
              <a:tr h="812750">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solidFill>
                            <a:schemeClr val="lt1"/>
                          </a:solidFill>
                        </a:rPr>
                        <a:t>Nomor</a:t>
                      </a:r>
                      <a:endParaRPr sz="1900" u="none" strike="noStrike" cap="none">
                        <a:solidFill>
                          <a:schemeClr val="lt1"/>
                        </a:solidFill>
                      </a:endParaRPr>
                    </a:p>
                  </a:txBody>
                  <a:tcPr marL="121900" marR="121900" marT="121900" marB="121900" anchor="ctr">
                    <a:solidFill>
                      <a:srgbClr val="073763"/>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solidFill>
                            <a:schemeClr val="lt1"/>
                          </a:solidFill>
                        </a:rPr>
                        <a:t>Indikator</a:t>
                      </a:r>
                      <a:endParaRPr sz="1900" u="none" strike="noStrike" cap="none">
                        <a:solidFill>
                          <a:schemeClr val="lt1"/>
                        </a:solidFill>
                      </a:endParaRPr>
                    </a:p>
                  </a:txBody>
                  <a:tcPr marL="121900" marR="121900" marT="121900" marB="121900" anchor="ctr">
                    <a:solidFill>
                      <a:srgbClr val="073763"/>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solidFill>
                            <a:schemeClr val="lt1"/>
                          </a:solidFill>
                        </a:rPr>
                        <a:t>Label</a:t>
                      </a:r>
                      <a:endParaRPr sz="1900" u="none" strike="noStrike" cap="none">
                        <a:solidFill>
                          <a:schemeClr val="lt1"/>
                        </a:solidFill>
                      </a:endParaRPr>
                    </a:p>
                  </a:txBody>
                  <a:tcPr marL="121900" marR="121900" marT="121900" marB="121900" anchor="ctr">
                    <a:solidFill>
                      <a:srgbClr val="073763"/>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solidFill>
                            <a:schemeClr val="lt1"/>
                          </a:solidFill>
                        </a:rPr>
                        <a:t>Tahun Data</a:t>
                      </a:r>
                      <a:endParaRPr sz="1900" u="none" strike="noStrike" cap="none">
                        <a:solidFill>
                          <a:schemeClr val="lt1"/>
                        </a:solidFill>
                      </a:endParaRPr>
                    </a:p>
                  </a:txBody>
                  <a:tcPr marL="121900" marR="121900" marT="121900" marB="121900" anchor="ctr">
                    <a:solidFill>
                      <a:srgbClr val="073763"/>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solidFill>
                            <a:schemeClr val="lt1"/>
                          </a:solidFill>
                        </a:rPr>
                        <a:t>Nilai sekolah Anda</a:t>
                      </a:r>
                      <a:endParaRPr sz="1900" u="none" strike="noStrike" cap="none">
                        <a:solidFill>
                          <a:schemeClr val="lt1"/>
                        </a:solidFill>
                      </a:endParaRPr>
                    </a:p>
                  </a:txBody>
                  <a:tcPr marL="121900" marR="121900" marT="121900" marB="121900" anchor="ctr">
                    <a:solidFill>
                      <a:srgbClr val="073763"/>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solidFill>
                            <a:schemeClr val="lt1"/>
                          </a:solidFill>
                        </a:rPr>
                        <a:t>Nilai sekolah setara</a:t>
                      </a:r>
                      <a:endParaRPr sz="1900" u="none" strike="noStrike" cap="none">
                        <a:solidFill>
                          <a:schemeClr val="lt1"/>
                        </a:solidFill>
                      </a:endParaRPr>
                    </a:p>
                  </a:txBody>
                  <a:tcPr marL="121900" marR="121900" marT="121900" marB="121900" anchor="ctr">
                    <a:solidFill>
                      <a:srgbClr val="073763"/>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solidFill>
                            <a:schemeClr val="lt1"/>
                          </a:solidFill>
                        </a:rPr>
                        <a:t>Nilai daerah</a:t>
                      </a:r>
                      <a:endParaRPr sz="1900" u="none" strike="noStrike" cap="none">
                        <a:solidFill>
                          <a:schemeClr val="lt1"/>
                        </a:solidFill>
                      </a:endParaRPr>
                    </a:p>
                  </a:txBody>
                  <a:tcPr marL="121900" marR="121900" marT="121900" marB="121900" anchor="ctr">
                    <a:solidFill>
                      <a:srgbClr val="073763"/>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solidFill>
                            <a:schemeClr val="lt1"/>
                          </a:solidFill>
                        </a:rPr>
                        <a:t>Nilai nasional</a:t>
                      </a:r>
                      <a:endParaRPr sz="1900" u="none" strike="noStrike" cap="none">
                        <a:solidFill>
                          <a:schemeClr val="lt1"/>
                        </a:solidFill>
                      </a:endParaRPr>
                    </a:p>
                  </a:txBody>
                  <a:tcPr marL="121900" marR="121900" marT="121900" marB="121900" anchor="ctr">
                    <a:solidFill>
                      <a:srgbClr val="073763"/>
                    </a:solidFill>
                  </a:tcPr>
                </a:tc>
                <a:extLst>
                  <a:ext uri="{0D108BD9-81ED-4DB2-BD59-A6C34878D82A}">
                    <a16:rowId xmlns:a16="http://schemas.microsoft.com/office/drawing/2014/main" val="10000"/>
                  </a:ext>
                </a:extLst>
              </a:tr>
              <a:tr h="535375">
                <a:tc>
                  <a:txBody>
                    <a:bodyPr/>
                    <a:lstStyle/>
                    <a:p>
                      <a:pPr marL="0" marR="0" lvl="0" indent="0" algn="l" rtl="0">
                        <a:lnSpc>
                          <a:spcPct val="100000"/>
                        </a:lnSpc>
                        <a:spcBef>
                          <a:spcPts val="0"/>
                        </a:spcBef>
                        <a:spcAft>
                          <a:spcPts val="0"/>
                        </a:spcAft>
                        <a:buClr>
                          <a:srgbClr val="000000"/>
                        </a:buClr>
                        <a:buSzPts val="1900"/>
                        <a:buFont typeface="Arial"/>
                        <a:buNone/>
                      </a:pPr>
                      <a:r>
                        <a:rPr lang="en-US" sz="1900" u="none" strike="noStrike" cap="none"/>
                        <a:t>A.1</a:t>
                      </a: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r>
                        <a:rPr lang="en-US" sz="1900" u="none" strike="noStrike" cap="none"/>
                        <a:t>Kemampuan Literasi</a:t>
                      </a:r>
                      <a:endParaRPr sz="1900" u="none" strike="noStrike" cap="none"/>
                    </a:p>
                  </a:txBody>
                  <a:tcPr marL="121900" marR="121900" marT="121900" marB="121900"/>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t>Baik</a:t>
                      </a:r>
                      <a:endParaRPr sz="1900" u="none" strike="noStrike" cap="none"/>
                    </a:p>
                  </a:txBody>
                  <a:tcPr marL="121900" marR="121900" marT="121900" marB="121900"/>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t>2021</a:t>
                      </a:r>
                      <a:endParaRPr sz="1900" u="none" strike="noStrike" cap="none"/>
                    </a:p>
                  </a:txBody>
                  <a:tcPr marL="121900" marR="121900" marT="121900" marB="121900"/>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t>75</a:t>
                      </a:r>
                      <a:endParaRPr sz="1900" u="none" strike="noStrike" cap="none"/>
                    </a:p>
                  </a:txBody>
                  <a:tcPr marL="121900" marR="121900" marT="121900" marB="121900"/>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t>70</a:t>
                      </a:r>
                      <a:endParaRPr sz="1900" u="none" strike="noStrike" cap="none"/>
                    </a:p>
                  </a:txBody>
                  <a:tcPr marL="121900" marR="121900" marT="121900" marB="121900"/>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t>80</a:t>
                      </a:r>
                      <a:endParaRPr sz="1900" u="none" strike="noStrike" cap="none"/>
                    </a:p>
                  </a:txBody>
                  <a:tcPr marL="121900" marR="121900" marT="121900" marB="121900"/>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a:t>85</a:t>
                      </a:r>
                      <a:endParaRPr sz="1900" u="none" strike="noStrike" cap="none"/>
                    </a:p>
                  </a:txBody>
                  <a:tcPr marL="121900" marR="121900" marT="121900" marB="121900"/>
                </a:tc>
                <a:extLst>
                  <a:ext uri="{0D108BD9-81ED-4DB2-BD59-A6C34878D82A}">
                    <a16:rowId xmlns:a16="http://schemas.microsoft.com/office/drawing/2014/main" val="10001"/>
                  </a:ext>
                </a:extLst>
              </a:tr>
              <a:tr h="528275">
                <a:tc>
                  <a:txBody>
                    <a:bodyPr/>
                    <a:lstStyle/>
                    <a:p>
                      <a:pPr marL="0" marR="0" lvl="0" indent="0" algn="l" rtl="0">
                        <a:lnSpc>
                          <a:spcPct val="100000"/>
                        </a:lnSpc>
                        <a:spcBef>
                          <a:spcPts val="0"/>
                        </a:spcBef>
                        <a:spcAft>
                          <a:spcPts val="0"/>
                        </a:spcAft>
                        <a:buClr>
                          <a:srgbClr val="000000"/>
                        </a:buClr>
                        <a:buSzPts val="1900"/>
                        <a:buFont typeface="Arial"/>
                        <a:buNone/>
                      </a:pPr>
                      <a:r>
                        <a:rPr lang="en-US" sz="1900" u="none" strike="noStrike" cap="none"/>
                        <a:t>A.1.1</a:t>
                      </a: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extLst>
                  <a:ext uri="{0D108BD9-81ED-4DB2-BD59-A6C34878D82A}">
                    <a16:rowId xmlns:a16="http://schemas.microsoft.com/office/drawing/2014/main" val="10002"/>
                  </a:ext>
                </a:extLst>
              </a:tr>
              <a:tr h="812775">
                <a:tc>
                  <a:txBody>
                    <a:bodyPr/>
                    <a:lstStyle/>
                    <a:p>
                      <a:pPr marL="0" marR="0" lvl="0" indent="0" algn="l" rtl="0">
                        <a:lnSpc>
                          <a:spcPct val="100000"/>
                        </a:lnSpc>
                        <a:spcBef>
                          <a:spcPts val="0"/>
                        </a:spcBef>
                        <a:spcAft>
                          <a:spcPts val="0"/>
                        </a:spcAft>
                        <a:buClr>
                          <a:srgbClr val="000000"/>
                        </a:buClr>
                        <a:buSzPts val="1900"/>
                        <a:buFont typeface="Arial"/>
                        <a:buNone/>
                      </a:pPr>
                      <a:r>
                        <a:rPr lang="en-US" sz="1900" u="none" strike="noStrike" cap="none"/>
                        <a:t>A.1.1.1</a:t>
                      </a: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extLst>
                  <a:ext uri="{0D108BD9-81ED-4DB2-BD59-A6C34878D82A}">
                    <a16:rowId xmlns:a16="http://schemas.microsoft.com/office/drawing/2014/main" val="10003"/>
                  </a:ext>
                </a:extLst>
              </a:tr>
              <a:tr h="812775">
                <a:tc>
                  <a:txBody>
                    <a:bodyPr/>
                    <a:lstStyle/>
                    <a:p>
                      <a:pPr marL="0" marR="0" lvl="0" indent="0" algn="l" rtl="0">
                        <a:lnSpc>
                          <a:spcPct val="100000"/>
                        </a:lnSpc>
                        <a:spcBef>
                          <a:spcPts val="0"/>
                        </a:spcBef>
                        <a:spcAft>
                          <a:spcPts val="0"/>
                        </a:spcAft>
                        <a:buClr>
                          <a:srgbClr val="000000"/>
                        </a:buClr>
                        <a:buSzPts val="1900"/>
                        <a:buFont typeface="Arial"/>
                        <a:buNone/>
                      </a:pPr>
                      <a:r>
                        <a:rPr lang="en-US" sz="1900" u="none" strike="noStrike" cap="none"/>
                        <a:t>A.1.1.2</a:t>
                      </a: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extLst>
                  <a:ext uri="{0D108BD9-81ED-4DB2-BD59-A6C34878D82A}">
                    <a16:rowId xmlns:a16="http://schemas.microsoft.com/office/drawing/2014/main" val="10004"/>
                  </a:ext>
                </a:extLst>
              </a:tr>
            </a:tbl>
          </a:graphicData>
        </a:graphic>
      </p:graphicFrame>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111"/>
        <p:cNvGrpSpPr/>
        <p:nvPr/>
      </p:nvGrpSpPr>
      <p:grpSpPr>
        <a:xfrm>
          <a:off x="0" y="0"/>
          <a:ext cx="0" cy="0"/>
          <a:chOff x="0" y="0"/>
          <a:chExt cx="0" cy="0"/>
        </a:xfrm>
      </p:grpSpPr>
      <p:sp>
        <p:nvSpPr>
          <p:cNvPr id="1112" name="Google Shape;1112;p131"/>
          <p:cNvSpPr txBox="1">
            <a:spLocks noGrp="1"/>
          </p:cNvSpPr>
          <p:nvPr>
            <p:ph type="title"/>
          </p:nvPr>
        </p:nvSpPr>
        <p:spPr>
          <a:xfrm>
            <a:off x="838101" y="1807890"/>
            <a:ext cx="9278356" cy="1117677"/>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SzPts val="1800"/>
              <a:buNone/>
            </a:pPr>
            <a:r>
              <a:rPr lang="en-US" sz="4000" b="1">
                <a:solidFill>
                  <a:schemeClr val="accent1"/>
                </a:solidFill>
              </a:rPr>
              <a:t>Tanya Jawab</a:t>
            </a:r>
            <a:endParaRPr sz="4000" b="1">
              <a:solidFill>
                <a:schemeClr val="accent1"/>
              </a:solidFill>
            </a:endParaRPr>
          </a:p>
        </p:txBody>
      </p:sp>
      <p:sp>
        <p:nvSpPr>
          <p:cNvPr id="1113" name="Google Shape;1113;p131"/>
          <p:cNvSpPr txBox="1">
            <a:spLocks noGrp="1"/>
          </p:cNvSpPr>
          <p:nvPr>
            <p:ph type="body" idx="1"/>
          </p:nvPr>
        </p:nvSpPr>
        <p:spPr>
          <a:xfrm>
            <a:off x="2888344" y="3194945"/>
            <a:ext cx="7228114" cy="1117677"/>
          </a:xfrm>
          <a:prstGeom prst="rect">
            <a:avLst/>
          </a:prstGeom>
          <a:noFill/>
          <a:ln>
            <a:noFill/>
          </a:ln>
        </p:spPr>
        <p:txBody>
          <a:bodyPr spcFirstLastPara="1" wrap="square" lIns="91425" tIns="45700" rIns="91425" bIns="45700" anchor="t" anchorCtr="0">
            <a:normAutofit/>
          </a:bodyPr>
          <a:lstStyle/>
          <a:p>
            <a:pPr marL="114300" lvl="0" indent="0" algn="r" rtl="0">
              <a:lnSpc>
                <a:spcPct val="90000"/>
              </a:lnSpc>
              <a:spcBef>
                <a:spcPts val="1000"/>
              </a:spcBef>
              <a:spcAft>
                <a:spcPts val="0"/>
              </a:spcAft>
              <a:buSzPts val="1800"/>
              <a:buNone/>
            </a:pPr>
            <a:r>
              <a:rPr lang="en-US" sz="2400" b="1">
                <a:solidFill>
                  <a:srgbClr val="00B050"/>
                </a:solidFill>
              </a:rPr>
              <a:t>Sila sampaikan pertanyaan,</a:t>
            </a:r>
            <a:endParaRPr/>
          </a:p>
          <a:p>
            <a:pPr marL="114300" lvl="0" indent="0" algn="r" rtl="0">
              <a:lnSpc>
                <a:spcPct val="90000"/>
              </a:lnSpc>
              <a:spcBef>
                <a:spcPts val="1000"/>
              </a:spcBef>
              <a:spcAft>
                <a:spcPts val="0"/>
              </a:spcAft>
              <a:buSzPts val="1800"/>
              <a:buNone/>
            </a:pPr>
            <a:r>
              <a:rPr lang="en-US" sz="2400" b="1">
                <a:solidFill>
                  <a:srgbClr val="00B050"/>
                </a:solidFill>
              </a:rPr>
              <a:t>atau hal-hal yang perlu diklarifikasi lagi.</a:t>
            </a:r>
            <a:endParaRPr sz="2400" b="1">
              <a:solidFill>
                <a:srgbClr val="00B050"/>
              </a:solidFill>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117"/>
        <p:cNvGrpSpPr/>
        <p:nvPr/>
      </p:nvGrpSpPr>
      <p:grpSpPr>
        <a:xfrm>
          <a:off x="0" y="0"/>
          <a:ext cx="0" cy="0"/>
          <a:chOff x="0" y="0"/>
          <a:chExt cx="0" cy="0"/>
        </a:xfrm>
      </p:grpSpPr>
      <p:sp>
        <p:nvSpPr>
          <p:cNvPr id="1118" name="Google Shape;1118;p132"/>
          <p:cNvSpPr txBox="1">
            <a:spLocks noGrp="1"/>
          </p:cNvSpPr>
          <p:nvPr>
            <p:ph type="title"/>
          </p:nvPr>
        </p:nvSpPr>
        <p:spPr>
          <a:xfrm>
            <a:off x="838200" y="3200399"/>
            <a:ext cx="10515600" cy="870155"/>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1200"/>
              </a:spcAft>
              <a:buClr>
                <a:srgbClr val="013066"/>
              </a:buClr>
              <a:buSzPts val="2100"/>
              <a:buNone/>
            </a:pPr>
            <a:r>
              <a:rPr lang="en-US" sz="4000" b="1">
                <a:solidFill>
                  <a:srgbClr val="00B050"/>
                </a:solidFill>
              </a:rPr>
              <a:t>Bagian 3a</a:t>
            </a:r>
            <a:br>
              <a:rPr lang="en-US" sz="4000" b="1">
                <a:solidFill>
                  <a:srgbClr val="00B050"/>
                </a:solidFill>
              </a:rPr>
            </a:br>
            <a:r>
              <a:rPr lang="en-US" sz="4000" b="1">
                <a:solidFill>
                  <a:srgbClr val="00B050"/>
                </a:solidFill>
              </a:rPr>
              <a:t/>
            </a:r>
            <a:br>
              <a:rPr lang="en-US" sz="4000" b="1">
                <a:solidFill>
                  <a:srgbClr val="00B050"/>
                </a:solidFill>
              </a:rPr>
            </a:br>
            <a:r>
              <a:rPr lang="en-US" b="1">
                <a:solidFill>
                  <a:schemeClr val="accent1"/>
                </a:solidFill>
              </a:rPr>
              <a:t>Perencanaan Berbasis Data </a:t>
            </a:r>
            <a:br>
              <a:rPr lang="en-US" b="1">
                <a:solidFill>
                  <a:schemeClr val="accent1"/>
                </a:solidFill>
              </a:rPr>
            </a:br>
            <a:r>
              <a:rPr lang="en-US" b="1">
                <a:solidFill>
                  <a:schemeClr val="accent1"/>
                </a:solidFill>
              </a:rPr>
              <a:t>di Satuan Pendidikan</a:t>
            </a:r>
            <a:r>
              <a:rPr lang="en-US" sz="4800" b="1">
                <a:solidFill>
                  <a:schemeClr val="accent1"/>
                </a:solidFill>
              </a:rPr>
              <a:t/>
            </a:r>
            <a:br>
              <a:rPr lang="en-US" sz="4800" b="1">
                <a:solidFill>
                  <a:schemeClr val="accent1"/>
                </a:solidFill>
              </a:rPr>
            </a:br>
            <a:r>
              <a:rPr lang="en-US" sz="4800" b="1">
                <a:solidFill>
                  <a:schemeClr val="accent1"/>
                </a:solidFill>
              </a:rPr>
              <a:t/>
            </a:r>
            <a:br>
              <a:rPr lang="en-US" sz="4800" b="1">
                <a:solidFill>
                  <a:schemeClr val="accent1"/>
                </a:solidFill>
              </a:rPr>
            </a:br>
            <a:r>
              <a:rPr lang="en-US" sz="4000" b="1" i="1">
                <a:solidFill>
                  <a:schemeClr val="dk1"/>
                </a:solidFill>
              </a:rPr>
              <a:t>- Permasalahan Perencanaan di Satuan Pendidikan -</a:t>
            </a:r>
            <a:endParaRPr sz="3000" b="1" i="1">
              <a:solidFill>
                <a:schemeClr val="dk1"/>
              </a:solidFill>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122"/>
        <p:cNvGrpSpPr/>
        <p:nvPr/>
      </p:nvGrpSpPr>
      <p:grpSpPr>
        <a:xfrm>
          <a:off x="0" y="0"/>
          <a:ext cx="0" cy="0"/>
          <a:chOff x="0" y="0"/>
          <a:chExt cx="0" cy="0"/>
        </a:xfrm>
      </p:grpSpPr>
      <p:sp>
        <p:nvSpPr>
          <p:cNvPr id="1123" name="Google Shape;1123;p133"/>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128</a:t>
            </a:fld>
            <a:endParaRPr/>
          </a:p>
        </p:txBody>
      </p:sp>
      <p:sp>
        <p:nvSpPr>
          <p:cNvPr id="1124" name="Google Shape;1124;p133"/>
          <p:cNvSpPr txBox="1">
            <a:spLocks noGrp="1"/>
          </p:cNvSpPr>
          <p:nvPr>
            <p:ph type="title"/>
          </p:nvPr>
        </p:nvSpPr>
        <p:spPr>
          <a:xfrm>
            <a:off x="1244742" y="1009390"/>
            <a:ext cx="9702515" cy="7456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Permasalahan perencanaan di satuan pendidikan meliputi Sumber Daya Manusia, data, anggaran, dan kebijakan  </a:t>
            </a:r>
            <a:endParaRPr>
              <a:solidFill>
                <a:schemeClr val="accent1"/>
              </a:solidFill>
            </a:endParaRPr>
          </a:p>
        </p:txBody>
      </p:sp>
      <p:pic>
        <p:nvPicPr>
          <p:cNvPr id="1125" name="Google Shape;1125;p133"/>
          <p:cNvPicPr preferRelativeResize="0"/>
          <p:nvPr/>
        </p:nvPicPr>
        <p:blipFill rotWithShape="1">
          <a:blip r:embed="rId3">
            <a:alphaModFix/>
          </a:blip>
          <a:srcRect l="3385" t="12669" r="1411" b="7721"/>
          <a:stretch/>
        </p:blipFill>
        <p:spPr>
          <a:xfrm>
            <a:off x="838200" y="1843478"/>
            <a:ext cx="10515600" cy="4943802"/>
          </a:xfrm>
          <a:prstGeom prst="rect">
            <a:avLst/>
          </a:prstGeom>
          <a:noFill/>
          <a:ln>
            <a:noFill/>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129"/>
        <p:cNvGrpSpPr/>
        <p:nvPr/>
      </p:nvGrpSpPr>
      <p:grpSpPr>
        <a:xfrm>
          <a:off x="0" y="0"/>
          <a:ext cx="0" cy="0"/>
          <a:chOff x="0" y="0"/>
          <a:chExt cx="0" cy="0"/>
        </a:xfrm>
      </p:grpSpPr>
      <p:sp>
        <p:nvSpPr>
          <p:cNvPr id="1130" name="Google Shape;1130;p134"/>
          <p:cNvSpPr txBox="1">
            <a:spLocks noGrp="1"/>
          </p:cNvSpPr>
          <p:nvPr>
            <p:ph type="title"/>
          </p:nvPr>
        </p:nvSpPr>
        <p:spPr>
          <a:xfrm>
            <a:off x="838200" y="3200399"/>
            <a:ext cx="10515600" cy="870155"/>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1200"/>
              </a:spcAft>
              <a:buClr>
                <a:srgbClr val="013066"/>
              </a:buClr>
              <a:buSzPts val="2100"/>
              <a:buNone/>
            </a:pPr>
            <a:r>
              <a:rPr lang="en-US" sz="4000" b="1">
                <a:solidFill>
                  <a:srgbClr val="00B050"/>
                </a:solidFill>
              </a:rPr>
              <a:t>Bagian 3b</a:t>
            </a:r>
            <a:br>
              <a:rPr lang="en-US" sz="4000" b="1">
                <a:solidFill>
                  <a:srgbClr val="00B050"/>
                </a:solidFill>
              </a:rPr>
            </a:br>
            <a:r>
              <a:rPr lang="en-US" sz="4000" b="1">
                <a:solidFill>
                  <a:srgbClr val="00B050"/>
                </a:solidFill>
              </a:rPr>
              <a:t/>
            </a:r>
            <a:br>
              <a:rPr lang="en-US" sz="4000" b="1">
                <a:solidFill>
                  <a:srgbClr val="00B050"/>
                </a:solidFill>
              </a:rPr>
            </a:br>
            <a:r>
              <a:rPr lang="en-US" b="1">
                <a:solidFill>
                  <a:schemeClr val="accent1"/>
                </a:solidFill>
              </a:rPr>
              <a:t>Perencanaan Berbasis Data </a:t>
            </a:r>
            <a:br>
              <a:rPr lang="en-US" b="1">
                <a:solidFill>
                  <a:schemeClr val="accent1"/>
                </a:solidFill>
              </a:rPr>
            </a:br>
            <a:r>
              <a:rPr lang="en-US" b="1">
                <a:solidFill>
                  <a:schemeClr val="accent1"/>
                </a:solidFill>
              </a:rPr>
              <a:t>di Satuan Pendidikan</a:t>
            </a:r>
            <a:r>
              <a:rPr lang="en-US" sz="4800" b="1">
                <a:solidFill>
                  <a:schemeClr val="accent1"/>
                </a:solidFill>
              </a:rPr>
              <a:t/>
            </a:r>
            <a:br>
              <a:rPr lang="en-US" sz="4800" b="1">
                <a:solidFill>
                  <a:schemeClr val="accent1"/>
                </a:solidFill>
              </a:rPr>
            </a:br>
            <a:r>
              <a:rPr lang="en-US" sz="4800" b="1">
                <a:solidFill>
                  <a:schemeClr val="accent1"/>
                </a:solidFill>
              </a:rPr>
              <a:t/>
            </a:r>
            <a:br>
              <a:rPr lang="en-US" sz="4800" b="1">
                <a:solidFill>
                  <a:schemeClr val="accent1"/>
                </a:solidFill>
              </a:rPr>
            </a:br>
            <a:r>
              <a:rPr lang="en-US" sz="3600" b="1" i="1">
                <a:solidFill>
                  <a:schemeClr val="dk1"/>
                </a:solidFill>
              </a:rPr>
              <a:t>Mekanisme Perencanaan Berbasis Data</a:t>
            </a:r>
            <a:br>
              <a:rPr lang="en-US" sz="3600" b="1" i="1">
                <a:solidFill>
                  <a:schemeClr val="dk1"/>
                </a:solidFill>
              </a:rPr>
            </a:br>
            <a:r>
              <a:rPr lang="en-US" sz="3600" b="1" i="1">
                <a:solidFill>
                  <a:schemeClr val="dk1"/>
                </a:solidFill>
              </a:rPr>
              <a:t>di Satuan Pendidikan</a:t>
            </a:r>
            <a:endParaRPr sz="3000" b="1" i="1">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11"/>
          <p:cNvSpPr txBox="1">
            <a:spLocks noGrp="1"/>
          </p:cNvSpPr>
          <p:nvPr>
            <p:ph type="title"/>
          </p:nvPr>
        </p:nvSpPr>
        <p:spPr>
          <a:xfrm>
            <a:off x="501445" y="1231999"/>
            <a:ext cx="11135032" cy="55158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500"/>
              <a:buNone/>
            </a:pPr>
            <a:r>
              <a:rPr lang="en-US" sz="2000" b="1">
                <a:solidFill>
                  <a:schemeClr val="accent1"/>
                </a:solidFill>
              </a:rPr>
              <a:t>Elemen-elemen pendidikan yang berperan penting guna menciptakan masyarakat maju antara lain adalah, tingginya angka partisipasi siswa dan distribusi kualitas pendidikan yang merata di semua jenjang pendidikan</a:t>
            </a:r>
            <a:endParaRPr sz="2000" b="1">
              <a:solidFill>
                <a:schemeClr val="accent1"/>
              </a:solidFill>
            </a:endParaRPr>
          </a:p>
        </p:txBody>
      </p:sp>
      <p:pic>
        <p:nvPicPr>
          <p:cNvPr id="230" name="Google Shape;230;p11"/>
          <p:cNvPicPr preferRelativeResize="0"/>
          <p:nvPr/>
        </p:nvPicPr>
        <p:blipFill rotWithShape="1">
          <a:blip r:embed="rId3">
            <a:alphaModFix/>
          </a:blip>
          <a:srcRect/>
          <a:stretch/>
        </p:blipFill>
        <p:spPr>
          <a:xfrm>
            <a:off x="867696" y="2097377"/>
            <a:ext cx="10456607" cy="4583642"/>
          </a:xfrm>
          <a:prstGeom prst="rect">
            <a:avLst/>
          </a:prstGeom>
          <a:noFill/>
          <a:ln>
            <a:noFill/>
          </a:ln>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135"/>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130</a:t>
            </a:fld>
            <a:endParaRPr/>
          </a:p>
        </p:txBody>
      </p:sp>
      <p:sp>
        <p:nvSpPr>
          <p:cNvPr id="1136" name="Google Shape;1136;p135"/>
          <p:cNvSpPr txBox="1">
            <a:spLocks noGrp="1"/>
          </p:cNvSpPr>
          <p:nvPr>
            <p:ph type="title"/>
          </p:nvPr>
        </p:nvSpPr>
        <p:spPr>
          <a:xfrm>
            <a:off x="310758" y="1063437"/>
            <a:ext cx="11570484"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Perencanaan berbasis data adalah solusi bagi masalah perencanaan saat ini</a:t>
            </a:r>
            <a:endParaRPr>
              <a:solidFill>
                <a:schemeClr val="accent1"/>
              </a:solidFill>
            </a:endParaRPr>
          </a:p>
        </p:txBody>
      </p:sp>
      <p:sp>
        <p:nvSpPr>
          <p:cNvPr id="1137" name="Google Shape;1137;p135"/>
          <p:cNvSpPr/>
          <p:nvPr/>
        </p:nvSpPr>
        <p:spPr>
          <a:xfrm>
            <a:off x="294471" y="1647710"/>
            <a:ext cx="6714555" cy="4715569"/>
          </a:xfrm>
          <a:custGeom>
            <a:avLst/>
            <a:gdLst/>
            <a:ahLst/>
            <a:cxnLst/>
            <a:rect l="l" t="t" r="r" b="b"/>
            <a:pathLst>
              <a:path w="6518985" h="4563454" extrusionOk="0">
                <a:moveTo>
                  <a:pt x="7089" y="1418602"/>
                </a:moveTo>
                <a:lnTo>
                  <a:pt x="6518985" y="0"/>
                </a:lnTo>
                <a:lnTo>
                  <a:pt x="6493347" y="4563454"/>
                </a:lnTo>
                <a:cubicBezTo>
                  <a:pt x="4328413" y="4073495"/>
                  <a:pt x="2171776" y="3840790"/>
                  <a:pt x="6842" y="3350831"/>
                </a:cubicBezTo>
                <a:cubicBezTo>
                  <a:pt x="3993" y="2798203"/>
                  <a:pt x="-7153" y="1988321"/>
                  <a:pt x="7089" y="1418602"/>
                </a:cubicBezTo>
                <a:close/>
              </a:path>
            </a:pathLst>
          </a:custGeom>
          <a:gradFill>
            <a:gsLst>
              <a:gs pos="0">
                <a:schemeClr val="accent3"/>
              </a:gs>
              <a:gs pos="23000">
                <a:schemeClr val="accent3"/>
              </a:gs>
              <a:gs pos="43000">
                <a:srgbClr val="D5F4F4"/>
              </a:gs>
              <a:gs pos="79000">
                <a:srgbClr val="D5F4F4">
                  <a:alpha val="43529"/>
                </a:srgbClr>
              </a:gs>
              <a:gs pos="100000">
                <a:srgbClr val="002060"/>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cxnSp>
        <p:nvCxnSpPr>
          <p:cNvPr id="1138" name="Google Shape;1138;p135"/>
          <p:cNvCxnSpPr>
            <a:stCxn id="1139" idx="3"/>
            <a:endCxn id="1140" idx="1"/>
          </p:cNvCxnSpPr>
          <p:nvPr/>
        </p:nvCxnSpPr>
        <p:spPr>
          <a:xfrm rot="10800000" flipH="1">
            <a:off x="3102902" y="1888457"/>
            <a:ext cx="3877500" cy="2518800"/>
          </a:xfrm>
          <a:prstGeom prst="straightConnector1">
            <a:avLst/>
          </a:prstGeom>
          <a:noFill/>
          <a:ln w="57150" cap="flat" cmpd="sng">
            <a:solidFill>
              <a:schemeClr val="lt2"/>
            </a:solidFill>
            <a:prstDash val="dot"/>
            <a:miter lim="800000"/>
            <a:headEnd type="oval" w="med" len="med"/>
            <a:tailEnd type="triangle" w="med" len="med"/>
          </a:ln>
        </p:spPr>
      </p:cxnSp>
      <p:cxnSp>
        <p:nvCxnSpPr>
          <p:cNvPr id="1141" name="Google Shape;1141;p135"/>
          <p:cNvCxnSpPr>
            <a:stCxn id="1139" idx="3"/>
          </p:cNvCxnSpPr>
          <p:nvPr/>
        </p:nvCxnSpPr>
        <p:spPr>
          <a:xfrm>
            <a:off x="3102902" y="4407258"/>
            <a:ext cx="3877500" cy="1713600"/>
          </a:xfrm>
          <a:prstGeom prst="straightConnector1">
            <a:avLst/>
          </a:prstGeom>
          <a:noFill/>
          <a:ln w="57150" cap="flat" cmpd="sng">
            <a:solidFill>
              <a:schemeClr val="lt2"/>
            </a:solidFill>
            <a:prstDash val="dot"/>
            <a:miter lim="800000"/>
            <a:headEnd type="oval" w="med" len="med"/>
            <a:tailEnd type="triangle" w="med" len="med"/>
          </a:ln>
        </p:spPr>
      </p:cxnSp>
      <p:sp>
        <p:nvSpPr>
          <p:cNvPr id="1142" name="Google Shape;1142;p135"/>
          <p:cNvSpPr/>
          <p:nvPr/>
        </p:nvSpPr>
        <p:spPr>
          <a:xfrm>
            <a:off x="6980307" y="2013209"/>
            <a:ext cx="4951600" cy="4348400"/>
          </a:xfrm>
          <a:prstGeom prst="rect">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grpSp>
        <p:nvGrpSpPr>
          <p:cNvPr id="1143" name="Google Shape;1143;p135"/>
          <p:cNvGrpSpPr/>
          <p:nvPr/>
        </p:nvGrpSpPr>
        <p:grpSpPr>
          <a:xfrm>
            <a:off x="7010423" y="2267045"/>
            <a:ext cx="4931467" cy="3925121"/>
            <a:chOff x="-196676" y="1147690"/>
            <a:chExt cx="6891374" cy="5213104"/>
          </a:xfrm>
        </p:grpSpPr>
        <p:grpSp>
          <p:nvGrpSpPr>
            <p:cNvPr id="1144" name="Google Shape;1144;p135"/>
            <p:cNvGrpSpPr/>
            <p:nvPr/>
          </p:nvGrpSpPr>
          <p:grpSpPr>
            <a:xfrm>
              <a:off x="122576" y="1238328"/>
              <a:ext cx="6238445" cy="5122466"/>
              <a:chOff x="606897" y="90962"/>
              <a:chExt cx="4789593" cy="3934608"/>
            </a:xfrm>
          </p:grpSpPr>
          <p:sp>
            <p:nvSpPr>
              <p:cNvPr id="1145" name="Google Shape;1145;p135"/>
              <p:cNvSpPr/>
              <p:nvPr/>
            </p:nvSpPr>
            <p:spPr>
              <a:xfrm>
                <a:off x="3551358" y="90962"/>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146" name="Google Shape;1146;p135"/>
              <p:cNvSpPr txBox="1"/>
              <p:nvPr/>
            </p:nvSpPr>
            <p:spPr>
              <a:xfrm>
                <a:off x="3551358" y="90962"/>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1147" name="Google Shape;1147;p135"/>
              <p:cNvSpPr/>
              <p:nvPr/>
            </p:nvSpPr>
            <p:spPr>
              <a:xfrm>
                <a:off x="749189" y="141470"/>
                <a:ext cx="4647300" cy="3884100"/>
              </a:xfrm>
              <a:custGeom>
                <a:avLst/>
                <a:gdLst/>
                <a:ahLst/>
                <a:cxnLst/>
                <a:rect l="l" t="t" r="r" b="b"/>
                <a:pathLst>
                  <a:path w="120000" h="120000" extrusionOk="0">
                    <a:moveTo>
                      <a:pt x="112121" y="44125"/>
                    </a:moveTo>
                    <a:lnTo>
                      <a:pt x="112121" y="44125"/>
                    </a:lnTo>
                    <a:cubicBezTo>
                      <a:pt x="114600" y="52264"/>
                      <a:pt x="115139" y="60869"/>
                      <a:pt x="113694" y="69253"/>
                    </a:cubicBezTo>
                    <a:lnTo>
                      <a:pt x="118936" y="70849"/>
                    </a:lnTo>
                    <a:lnTo>
                      <a:pt x="108164" y="74669"/>
                    </a:lnTo>
                    <a:lnTo>
                      <a:pt x="100470" y="65225"/>
                    </a:lnTo>
                    <a:lnTo>
                      <a:pt x="105706" y="66820"/>
                    </a:lnTo>
                    <a:lnTo>
                      <a:pt x="105706" y="66820"/>
                    </a:lnTo>
                    <a:cubicBezTo>
                      <a:pt x="106719" y="60031"/>
                      <a:pt x="106207" y="53102"/>
                      <a:pt x="104206" y="46536"/>
                    </a:cubicBezTo>
                    <a:close/>
                  </a:path>
                </a:pathLst>
              </a:custGeom>
              <a:solidFill>
                <a:schemeClr val="accent4"/>
              </a:solidFill>
              <a:ln w="25400" cap="flat" cmpd="sng">
                <a:solidFill>
                  <a:srgbClr val="00206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148" name="Google Shape;1148;p135"/>
              <p:cNvSpPr/>
              <p:nvPr/>
            </p:nvSpPr>
            <p:spPr>
              <a:xfrm>
                <a:off x="3551358" y="2535358"/>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149" name="Google Shape;1149;p135"/>
              <p:cNvSpPr txBox="1"/>
              <p:nvPr/>
            </p:nvSpPr>
            <p:spPr>
              <a:xfrm>
                <a:off x="3551358" y="2535358"/>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1150" name="Google Shape;1150;p135"/>
              <p:cNvSpPr/>
              <p:nvPr/>
            </p:nvSpPr>
            <p:spPr>
              <a:xfrm>
                <a:off x="606897" y="141470"/>
                <a:ext cx="4647300" cy="3884100"/>
              </a:xfrm>
              <a:custGeom>
                <a:avLst/>
                <a:gdLst/>
                <a:ahLst/>
                <a:cxnLst/>
                <a:rect l="l" t="t" r="r" b="b"/>
                <a:pathLst>
                  <a:path w="120000" h="120000" extrusionOk="0">
                    <a:moveTo>
                      <a:pt x="75859" y="112123"/>
                    </a:moveTo>
                    <a:cubicBezTo>
                      <a:pt x="67728" y="114597"/>
                      <a:pt x="59132" y="115134"/>
                      <a:pt x="50757" y="113693"/>
                    </a:cubicBezTo>
                    <a:lnTo>
                      <a:pt x="49161" y="118937"/>
                    </a:lnTo>
                    <a:lnTo>
                      <a:pt x="45346" y="108164"/>
                    </a:lnTo>
                    <a:lnTo>
                      <a:pt x="54782" y="100462"/>
                    </a:lnTo>
                    <a:lnTo>
                      <a:pt x="53188" y="105700"/>
                    </a:lnTo>
                    <a:lnTo>
                      <a:pt x="53188" y="105700"/>
                    </a:lnTo>
                    <a:cubicBezTo>
                      <a:pt x="59970" y="106711"/>
                      <a:pt x="66890" y="106200"/>
                      <a:pt x="73450" y="104205"/>
                    </a:cubicBezTo>
                    <a:close/>
                  </a:path>
                </a:pathLst>
              </a:custGeom>
              <a:solidFill>
                <a:schemeClr val="accent4"/>
              </a:solidFill>
              <a:ln w="25400" cap="flat" cmpd="sng">
                <a:solidFill>
                  <a:srgbClr val="00206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151" name="Google Shape;1151;p135"/>
              <p:cNvSpPr/>
              <p:nvPr/>
            </p:nvSpPr>
            <p:spPr>
              <a:xfrm>
                <a:off x="1106962" y="2535358"/>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152" name="Google Shape;1152;p135"/>
              <p:cNvSpPr txBox="1"/>
              <p:nvPr/>
            </p:nvSpPr>
            <p:spPr>
              <a:xfrm>
                <a:off x="1106962" y="2535358"/>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1153" name="Google Shape;1153;p135"/>
              <p:cNvSpPr/>
              <p:nvPr/>
            </p:nvSpPr>
            <p:spPr>
              <a:xfrm>
                <a:off x="749189" y="141470"/>
                <a:ext cx="4647300" cy="3884100"/>
              </a:xfrm>
              <a:custGeom>
                <a:avLst/>
                <a:gdLst/>
                <a:ahLst/>
                <a:cxnLst/>
                <a:rect l="l" t="t" r="r" b="b"/>
                <a:pathLst>
                  <a:path w="120000" h="120000" extrusionOk="0">
                    <a:moveTo>
                      <a:pt x="7879" y="75875"/>
                    </a:moveTo>
                    <a:cubicBezTo>
                      <a:pt x="5400" y="67736"/>
                      <a:pt x="4861" y="59131"/>
                      <a:pt x="6306" y="50747"/>
                    </a:cubicBezTo>
                    <a:lnTo>
                      <a:pt x="1064" y="49151"/>
                    </a:lnTo>
                    <a:lnTo>
                      <a:pt x="11836" y="45331"/>
                    </a:lnTo>
                    <a:lnTo>
                      <a:pt x="19530" y="54775"/>
                    </a:lnTo>
                    <a:lnTo>
                      <a:pt x="14294" y="53180"/>
                    </a:lnTo>
                    <a:lnTo>
                      <a:pt x="14294" y="53180"/>
                    </a:lnTo>
                    <a:cubicBezTo>
                      <a:pt x="13281" y="59969"/>
                      <a:pt x="13793" y="66898"/>
                      <a:pt x="15794" y="73464"/>
                    </a:cubicBezTo>
                    <a:close/>
                  </a:path>
                </a:pathLst>
              </a:custGeom>
              <a:solidFill>
                <a:schemeClr val="accent4"/>
              </a:solidFill>
              <a:ln w="25400" cap="flat" cmpd="sng">
                <a:solidFill>
                  <a:srgbClr val="00206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154" name="Google Shape;1154;p135"/>
              <p:cNvSpPr/>
              <p:nvPr/>
            </p:nvSpPr>
            <p:spPr>
              <a:xfrm>
                <a:off x="1106962" y="90962"/>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155" name="Google Shape;1155;p135"/>
              <p:cNvSpPr txBox="1"/>
              <p:nvPr/>
            </p:nvSpPr>
            <p:spPr>
              <a:xfrm>
                <a:off x="1106962" y="90962"/>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1156" name="Google Shape;1156;p135"/>
              <p:cNvSpPr/>
              <p:nvPr/>
            </p:nvSpPr>
            <p:spPr>
              <a:xfrm>
                <a:off x="749190" y="141470"/>
                <a:ext cx="4647300" cy="3884100"/>
              </a:xfrm>
              <a:custGeom>
                <a:avLst/>
                <a:gdLst/>
                <a:ahLst/>
                <a:cxnLst/>
                <a:rect l="l" t="t" r="r" b="b"/>
                <a:pathLst>
                  <a:path w="120000" h="120000" extrusionOk="0">
                    <a:moveTo>
                      <a:pt x="44141" y="7877"/>
                    </a:moveTo>
                    <a:lnTo>
                      <a:pt x="44141" y="7877"/>
                    </a:lnTo>
                    <a:cubicBezTo>
                      <a:pt x="52272" y="5403"/>
                      <a:pt x="60868" y="4866"/>
                      <a:pt x="69243" y="6307"/>
                    </a:cubicBezTo>
                    <a:lnTo>
                      <a:pt x="70839" y="1063"/>
                    </a:lnTo>
                    <a:lnTo>
                      <a:pt x="74654" y="11836"/>
                    </a:lnTo>
                    <a:lnTo>
                      <a:pt x="65218" y="19538"/>
                    </a:lnTo>
                    <a:lnTo>
                      <a:pt x="66812" y="14300"/>
                    </a:lnTo>
                    <a:lnTo>
                      <a:pt x="66812" y="14300"/>
                    </a:lnTo>
                    <a:cubicBezTo>
                      <a:pt x="60030" y="13289"/>
                      <a:pt x="53110" y="13800"/>
                      <a:pt x="46550" y="15795"/>
                    </a:cubicBezTo>
                    <a:close/>
                  </a:path>
                </a:pathLst>
              </a:custGeom>
              <a:solidFill>
                <a:schemeClr val="accent4"/>
              </a:solidFill>
              <a:ln w="25400" cap="flat" cmpd="sng">
                <a:solidFill>
                  <a:srgbClr val="00206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grpSp>
        <p:pic>
          <p:nvPicPr>
            <p:cNvPr id="1157" name="Google Shape;1157;p135"/>
            <p:cNvPicPr preferRelativeResize="0"/>
            <p:nvPr/>
          </p:nvPicPr>
          <p:blipFill rotWithShape="1">
            <a:blip r:embed="rId3">
              <a:alphaModFix/>
            </a:blip>
            <a:srcRect/>
            <a:stretch/>
          </p:blipFill>
          <p:spPr>
            <a:xfrm>
              <a:off x="1149302" y="1437873"/>
              <a:ext cx="1191013" cy="1190444"/>
            </a:xfrm>
            <a:prstGeom prst="rect">
              <a:avLst/>
            </a:prstGeom>
            <a:noFill/>
            <a:ln>
              <a:noFill/>
            </a:ln>
          </p:spPr>
        </p:pic>
        <p:sp>
          <p:nvSpPr>
            <p:cNvPr id="1158" name="Google Shape;1158;p135"/>
            <p:cNvSpPr txBox="1"/>
            <p:nvPr/>
          </p:nvSpPr>
          <p:spPr>
            <a:xfrm>
              <a:off x="1038777" y="2659921"/>
              <a:ext cx="2110500" cy="4392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1467" b="1" i="0" u="none" strike="noStrike" cap="none">
                  <a:solidFill>
                    <a:schemeClr val="lt1"/>
                  </a:solidFill>
                  <a:latin typeface="Calibri"/>
                  <a:ea typeface="Calibri"/>
                  <a:cs typeface="Calibri"/>
                  <a:sym typeface="Calibri"/>
                </a:rPr>
                <a:t>Laporan potret kondisi mutu pendidikan </a:t>
              </a:r>
              <a:endParaRPr sz="1467" b="1" i="0" u="none" strike="noStrike" cap="none">
                <a:solidFill>
                  <a:schemeClr val="lt1"/>
                </a:solidFill>
                <a:latin typeface="Calibri"/>
                <a:ea typeface="Calibri"/>
                <a:cs typeface="Calibri"/>
                <a:sym typeface="Calibri"/>
              </a:endParaRPr>
            </a:p>
          </p:txBody>
        </p:sp>
        <p:pic>
          <p:nvPicPr>
            <p:cNvPr id="1159" name="Google Shape;1159;p135"/>
            <p:cNvPicPr preferRelativeResize="0"/>
            <p:nvPr/>
          </p:nvPicPr>
          <p:blipFill rotWithShape="1">
            <a:blip r:embed="rId4">
              <a:alphaModFix/>
            </a:blip>
            <a:srcRect/>
            <a:stretch/>
          </p:blipFill>
          <p:spPr>
            <a:xfrm>
              <a:off x="4489018" y="4291259"/>
              <a:ext cx="1191013" cy="1190444"/>
            </a:xfrm>
            <a:prstGeom prst="rect">
              <a:avLst/>
            </a:prstGeom>
            <a:noFill/>
            <a:ln>
              <a:noFill/>
            </a:ln>
          </p:spPr>
        </p:pic>
        <p:pic>
          <p:nvPicPr>
            <p:cNvPr id="1160" name="Google Shape;1160;p135"/>
            <p:cNvPicPr preferRelativeResize="0"/>
            <p:nvPr/>
          </p:nvPicPr>
          <p:blipFill rotWithShape="1">
            <a:blip r:embed="rId5">
              <a:alphaModFix/>
            </a:blip>
            <a:srcRect/>
            <a:stretch/>
          </p:blipFill>
          <p:spPr>
            <a:xfrm>
              <a:off x="4283187" y="1147690"/>
              <a:ext cx="1191013" cy="1190444"/>
            </a:xfrm>
            <a:prstGeom prst="rect">
              <a:avLst/>
            </a:prstGeom>
            <a:noFill/>
            <a:ln>
              <a:noFill/>
            </a:ln>
          </p:spPr>
        </p:pic>
        <p:sp>
          <p:nvSpPr>
            <p:cNvPr id="1161" name="Google Shape;1161;p135"/>
            <p:cNvSpPr txBox="1"/>
            <p:nvPr/>
          </p:nvSpPr>
          <p:spPr>
            <a:xfrm>
              <a:off x="4661495" y="2488147"/>
              <a:ext cx="1699500" cy="4392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1467" b="1" i="0" u="none" strike="noStrike" cap="none">
                  <a:solidFill>
                    <a:schemeClr val="lt1"/>
                  </a:solidFill>
                  <a:latin typeface="Calibri"/>
                  <a:ea typeface="Calibri"/>
                  <a:cs typeface="Calibri"/>
                  <a:sym typeface="Calibri"/>
                </a:rPr>
                <a:t>Bahan untuk refleksi diri </a:t>
              </a:r>
              <a:endParaRPr sz="1467" b="1" i="0" u="none" strike="noStrike" cap="none">
                <a:solidFill>
                  <a:schemeClr val="lt1"/>
                </a:solidFill>
                <a:latin typeface="Calibri"/>
                <a:ea typeface="Calibri"/>
                <a:cs typeface="Calibri"/>
                <a:sym typeface="Calibri"/>
              </a:endParaRPr>
            </a:p>
          </p:txBody>
        </p:sp>
        <p:sp>
          <p:nvSpPr>
            <p:cNvPr id="1162" name="Google Shape;1162;p135"/>
            <p:cNvSpPr txBox="1"/>
            <p:nvPr/>
          </p:nvSpPr>
          <p:spPr>
            <a:xfrm>
              <a:off x="4995198" y="5632412"/>
              <a:ext cx="1699500" cy="43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67" b="1" i="0" u="none" strike="noStrike" cap="none">
                  <a:solidFill>
                    <a:schemeClr val="lt1"/>
                  </a:solidFill>
                  <a:latin typeface="Calibri"/>
                  <a:ea typeface="Calibri"/>
                  <a:cs typeface="Calibri"/>
                  <a:sym typeface="Calibri"/>
                </a:rPr>
                <a:t>Perencanaan program perbaikan</a:t>
              </a:r>
              <a:endParaRPr sz="1467" b="1" i="0" u="none" strike="noStrike" cap="none">
                <a:solidFill>
                  <a:schemeClr val="lt1"/>
                </a:solidFill>
                <a:latin typeface="Calibri"/>
                <a:ea typeface="Calibri"/>
                <a:cs typeface="Calibri"/>
                <a:sym typeface="Calibri"/>
              </a:endParaRPr>
            </a:p>
          </p:txBody>
        </p:sp>
        <p:sp>
          <p:nvSpPr>
            <p:cNvPr id="1163" name="Google Shape;1163;p135"/>
            <p:cNvSpPr txBox="1"/>
            <p:nvPr/>
          </p:nvSpPr>
          <p:spPr>
            <a:xfrm>
              <a:off x="892502" y="5636172"/>
              <a:ext cx="1872600" cy="43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67" b="1" i="0" u="none" strike="noStrike" cap="none">
                  <a:solidFill>
                    <a:schemeClr val="lt1"/>
                  </a:solidFill>
                  <a:latin typeface="Calibri"/>
                  <a:ea typeface="Calibri"/>
                  <a:cs typeface="Calibri"/>
                  <a:sym typeface="Calibri"/>
                </a:rPr>
                <a:t>Pelaksanaan program perbaikan</a:t>
              </a:r>
              <a:endParaRPr sz="1467" b="1" i="0" u="none" strike="noStrike" cap="none">
                <a:solidFill>
                  <a:schemeClr val="lt1"/>
                </a:solidFill>
                <a:latin typeface="Calibri"/>
                <a:ea typeface="Calibri"/>
                <a:cs typeface="Calibri"/>
                <a:sym typeface="Calibri"/>
              </a:endParaRPr>
            </a:p>
          </p:txBody>
        </p:sp>
        <p:pic>
          <p:nvPicPr>
            <p:cNvPr id="1164" name="Google Shape;1164;p135"/>
            <p:cNvPicPr preferRelativeResize="0"/>
            <p:nvPr/>
          </p:nvPicPr>
          <p:blipFill rotWithShape="1">
            <a:blip r:embed="rId6">
              <a:alphaModFix/>
            </a:blip>
            <a:srcRect/>
            <a:stretch/>
          </p:blipFill>
          <p:spPr>
            <a:xfrm>
              <a:off x="895720" y="4354333"/>
              <a:ext cx="1191013" cy="1190444"/>
            </a:xfrm>
            <a:prstGeom prst="rect">
              <a:avLst/>
            </a:prstGeom>
            <a:noFill/>
            <a:ln>
              <a:noFill/>
            </a:ln>
          </p:spPr>
        </p:pic>
        <p:sp>
          <p:nvSpPr>
            <p:cNvPr id="1165" name="Google Shape;1165;p135"/>
            <p:cNvSpPr txBox="1"/>
            <p:nvPr/>
          </p:nvSpPr>
          <p:spPr>
            <a:xfrm>
              <a:off x="214090" y="2508935"/>
              <a:ext cx="1183199" cy="5313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lt1"/>
                  </a:solidFill>
                  <a:latin typeface="Calibri"/>
                  <a:ea typeface="Calibri"/>
                  <a:cs typeface="Calibri"/>
                  <a:sym typeface="Calibri"/>
                </a:rPr>
                <a:t>Step 1</a:t>
              </a:r>
              <a:endParaRPr sz="1467" b="0" i="0" u="none" strike="noStrike" cap="none">
                <a:solidFill>
                  <a:srgbClr val="000000"/>
                </a:solidFill>
                <a:latin typeface="Arial"/>
                <a:ea typeface="Arial"/>
                <a:cs typeface="Arial"/>
                <a:sym typeface="Arial"/>
              </a:endParaRPr>
            </a:p>
          </p:txBody>
        </p:sp>
        <p:sp>
          <p:nvSpPr>
            <p:cNvPr id="1166" name="Google Shape;1166;p135"/>
            <p:cNvSpPr txBox="1"/>
            <p:nvPr/>
          </p:nvSpPr>
          <p:spPr>
            <a:xfrm>
              <a:off x="3772447" y="2344862"/>
              <a:ext cx="1183199" cy="5313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lt1"/>
                  </a:solidFill>
                  <a:latin typeface="Calibri"/>
                  <a:ea typeface="Calibri"/>
                  <a:cs typeface="Calibri"/>
                  <a:sym typeface="Calibri"/>
                </a:rPr>
                <a:t>Step 2</a:t>
              </a:r>
              <a:endParaRPr sz="1467" b="0" i="0" u="none" strike="noStrike" cap="none">
                <a:solidFill>
                  <a:srgbClr val="000000"/>
                </a:solidFill>
                <a:latin typeface="Arial"/>
                <a:ea typeface="Arial"/>
                <a:cs typeface="Arial"/>
                <a:sym typeface="Arial"/>
              </a:endParaRPr>
            </a:p>
          </p:txBody>
        </p:sp>
        <p:sp>
          <p:nvSpPr>
            <p:cNvPr id="1167" name="Google Shape;1167;p135"/>
            <p:cNvSpPr txBox="1"/>
            <p:nvPr/>
          </p:nvSpPr>
          <p:spPr>
            <a:xfrm>
              <a:off x="3865521" y="5481703"/>
              <a:ext cx="1183199" cy="5313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lt1"/>
                  </a:solidFill>
                  <a:latin typeface="Calibri"/>
                  <a:ea typeface="Calibri"/>
                  <a:cs typeface="Calibri"/>
                  <a:sym typeface="Calibri"/>
                </a:rPr>
                <a:t>Step 3</a:t>
              </a:r>
              <a:endParaRPr sz="1467" b="0" i="0" u="none" strike="noStrike" cap="none">
                <a:solidFill>
                  <a:srgbClr val="000000"/>
                </a:solidFill>
                <a:latin typeface="Arial"/>
                <a:ea typeface="Arial"/>
                <a:cs typeface="Arial"/>
                <a:sym typeface="Arial"/>
              </a:endParaRPr>
            </a:p>
          </p:txBody>
        </p:sp>
        <p:sp>
          <p:nvSpPr>
            <p:cNvPr id="1168" name="Google Shape;1168;p135"/>
            <p:cNvSpPr txBox="1"/>
            <p:nvPr/>
          </p:nvSpPr>
          <p:spPr>
            <a:xfrm>
              <a:off x="-196676" y="5481703"/>
              <a:ext cx="1183199" cy="5313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lt1"/>
                  </a:solidFill>
                  <a:latin typeface="Calibri"/>
                  <a:ea typeface="Calibri"/>
                  <a:cs typeface="Calibri"/>
                  <a:sym typeface="Calibri"/>
                </a:rPr>
                <a:t>Step 4</a:t>
              </a:r>
              <a:endParaRPr sz="1467" b="0" i="0" u="none" strike="noStrike" cap="none">
                <a:solidFill>
                  <a:srgbClr val="000000"/>
                </a:solidFill>
                <a:latin typeface="Arial"/>
                <a:ea typeface="Arial"/>
                <a:cs typeface="Arial"/>
                <a:sym typeface="Arial"/>
              </a:endParaRPr>
            </a:p>
          </p:txBody>
        </p:sp>
      </p:grpSp>
      <p:sp>
        <p:nvSpPr>
          <p:cNvPr id="1139" name="Google Shape;1139;p135"/>
          <p:cNvSpPr txBox="1"/>
          <p:nvPr/>
        </p:nvSpPr>
        <p:spPr>
          <a:xfrm>
            <a:off x="292902" y="3745558"/>
            <a:ext cx="2810000" cy="1323399"/>
          </a:xfrm>
          <a:prstGeom prst="rect">
            <a:avLst/>
          </a:prstGeom>
          <a:solidFill>
            <a:srgbClr val="FBE4D4"/>
          </a:solidFill>
          <a:ln>
            <a:noFill/>
          </a:ln>
        </p:spPr>
        <p:txBody>
          <a:bodyPr spcFirstLastPara="1" wrap="square" lIns="91425" tIns="45700" rIns="91425" bIns="45700" anchor="t" anchorCtr="0">
            <a:spAutoFit/>
          </a:bodyPr>
          <a:lstStyle/>
          <a:p>
            <a:pPr marL="338658" marR="0" lvl="0" indent="-338658" algn="l" rtl="0">
              <a:lnSpc>
                <a:spcPct val="100000"/>
              </a:lnSpc>
              <a:spcBef>
                <a:spcPts val="0"/>
              </a:spcBef>
              <a:spcAft>
                <a:spcPts val="0"/>
              </a:spcAft>
              <a:buClr>
                <a:srgbClr val="002060"/>
              </a:buClr>
              <a:buSzPts val="1200"/>
              <a:buFont typeface="Calibri"/>
              <a:buAutoNum type="arabicPeriod"/>
            </a:pPr>
            <a:r>
              <a:rPr lang="en-US" sz="1600" b="1" i="0" u="none" strike="noStrike" cap="none">
                <a:solidFill>
                  <a:srgbClr val="002060"/>
                </a:solidFill>
                <a:latin typeface="Calibri"/>
                <a:ea typeface="Calibri"/>
                <a:cs typeface="Calibri"/>
                <a:sym typeface="Calibri"/>
              </a:rPr>
              <a:t>Kualitas SDM </a:t>
            </a:r>
            <a:r>
              <a:rPr lang="en-US" sz="1600" b="0" i="0" u="none" strike="noStrike" cap="none">
                <a:solidFill>
                  <a:srgbClr val="002060"/>
                </a:solidFill>
                <a:latin typeface="Calibri"/>
                <a:ea typeface="Calibri"/>
                <a:cs typeface="Calibri"/>
                <a:sym typeface="Calibri"/>
              </a:rPr>
              <a:t>Sekolah</a:t>
            </a:r>
            <a:endParaRPr sz="1600" b="0" i="0" u="none" strike="noStrike" cap="none">
              <a:solidFill>
                <a:srgbClr val="002060"/>
              </a:solidFill>
              <a:latin typeface="Calibri"/>
              <a:ea typeface="Calibri"/>
              <a:cs typeface="Calibri"/>
              <a:sym typeface="Calibri"/>
            </a:endParaRPr>
          </a:p>
          <a:p>
            <a:pPr marL="338658" marR="0" lvl="0" indent="-338658" algn="l" rtl="0">
              <a:lnSpc>
                <a:spcPct val="100000"/>
              </a:lnSpc>
              <a:spcBef>
                <a:spcPts val="0"/>
              </a:spcBef>
              <a:spcAft>
                <a:spcPts val="0"/>
              </a:spcAft>
              <a:buClr>
                <a:srgbClr val="002060"/>
              </a:buClr>
              <a:buSzPts val="1200"/>
              <a:buFont typeface="Calibri"/>
              <a:buAutoNum type="arabicPeriod"/>
            </a:pPr>
            <a:r>
              <a:rPr lang="en-US" sz="1600" b="1" i="0" u="none" strike="noStrike" cap="none">
                <a:solidFill>
                  <a:srgbClr val="002060"/>
                </a:solidFill>
                <a:latin typeface="Calibri"/>
                <a:ea typeface="Calibri"/>
                <a:cs typeface="Calibri"/>
                <a:sym typeface="Calibri"/>
              </a:rPr>
              <a:t>Keterbatasan data </a:t>
            </a:r>
            <a:r>
              <a:rPr lang="en-US" sz="1600" b="0" i="0" u="none" strike="noStrike" cap="none">
                <a:solidFill>
                  <a:srgbClr val="002060"/>
                </a:solidFill>
                <a:latin typeface="Calibri"/>
                <a:ea typeface="Calibri"/>
                <a:cs typeface="Calibri"/>
                <a:sym typeface="Calibri"/>
              </a:rPr>
              <a:t>yang lengkap dan akurat</a:t>
            </a:r>
            <a:endParaRPr sz="1600" b="0" i="0" u="none" strike="noStrike" cap="none">
              <a:solidFill>
                <a:srgbClr val="002060"/>
              </a:solidFill>
              <a:latin typeface="Calibri"/>
              <a:ea typeface="Calibri"/>
              <a:cs typeface="Calibri"/>
              <a:sym typeface="Calibri"/>
            </a:endParaRPr>
          </a:p>
          <a:p>
            <a:pPr marL="338658" marR="0" lvl="0" indent="-338658" algn="l" rtl="0">
              <a:lnSpc>
                <a:spcPct val="100000"/>
              </a:lnSpc>
              <a:spcBef>
                <a:spcPts val="0"/>
              </a:spcBef>
              <a:spcAft>
                <a:spcPts val="0"/>
              </a:spcAft>
              <a:buClr>
                <a:srgbClr val="002060"/>
              </a:buClr>
              <a:buSzPts val="1200"/>
              <a:buFont typeface="Calibri"/>
              <a:buAutoNum type="arabicPeriod"/>
            </a:pPr>
            <a:r>
              <a:rPr lang="en-US" sz="1600" b="1" i="0" u="none" strike="noStrike" cap="none">
                <a:solidFill>
                  <a:srgbClr val="002060"/>
                </a:solidFill>
                <a:latin typeface="Calibri"/>
                <a:ea typeface="Calibri"/>
                <a:cs typeface="Calibri"/>
                <a:sym typeface="Calibri"/>
              </a:rPr>
              <a:t>Kesulitan</a:t>
            </a:r>
            <a:r>
              <a:rPr lang="en-US" sz="1600" b="0" i="0" u="none" strike="noStrike" cap="none">
                <a:solidFill>
                  <a:srgbClr val="002060"/>
                </a:solidFill>
                <a:latin typeface="Calibri"/>
                <a:ea typeface="Calibri"/>
                <a:cs typeface="Calibri"/>
                <a:sym typeface="Calibri"/>
              </a:rPr>
              <a:t> melaksanakan </a:t>
            </a:r>
            <a:r>
              <a:rPr lang="en-US" sz="1600" b="1" i="0" u="none" strike="noStrike" cap="none">
                <a:solidFill>
                  <a:srgbClr val="002060"/>
                </a:solidFill>
                <a:latin typeface="Calibri"/>
                <a:ea typeface="Calibri"/>
                <a:cs typeface="Calibri"/>
                <a:sym typeface="Calibri"/>
              </a:rPr>
              <a:t>kebijakan</a:t>
            </a:r>
            <a:r>
              <a:rPr lang="en-US" sz="1600" b="0" i="0" u="none" strike="noStrike" cap="none">
                <a:solidFill>
                  <a:srgbClr val="002060"/>
                </a:solidFill>
                <a:latin typeface="Calibri"/>
                <a:ea typeface="Calibri"/>
                <a:cs typeface="Calibri"/>
                <a:sym typeface="Calibri"/>
              </a:rPr>
              <a:t> </a:t>
            </a:r>
            <a:r>
              <a:rPr lang="en-US" sz="1600" b="1" i="0" u="none" strike="noStrike" cap="none">
                <a:solidFill>
                  <a:srgbClr val="002060"/>
                </a:solidFill>
                <a:latin typeface="Calibri"/>
                <a:ea typeface="Calibri"/>
                <a:cs typeface="Calibri"/>
                <a:sym typeface="Calibri"/>
              </a:rPr>
              <a:t>pusat</a:t>
            </a:r>
            <a:r>
              <a:rPr lang="en-US" sz="1600" b="0" i="0" u="none" strike="noStrike" cap="none">
                <a:solidFill>
                  <a:srgbClr val="002060"/>
                </a:solidFill>
                <a:latin typeface="Calibri"/>
                <a:ea typeface="Calibri"/>
                <a:cs typeface="Calibri"/>
                <a:sym typeface="Calibri"/>
              </a:rPr>
              <a:t> di sekolah</a:t>
            </a:r>
            <a:endParaRPr sz="1600" b="0" i="0" u="none" strike="noStrike" cap="none">
              <a:solidFill>
                <a:srgbClr val="002060"/>
              </a:solidFill>
              <a:latin typeface="Calibri"/>
              <a:ea typeface="Calibri"/>
              <a:cs typeface="Calibri"/>
              <a:sym typeface="Calibri"/>
            </a:endParaRPr>
          </a:p>
        </p:txBody>
      </p:sp>
      <p:sp>
        <p:nvSpPr>
          <p:cNvPr id="1169" name="Google Shape;1169;p135"/>
          <p:cNvSpPr txBox="1"/>
          <p:nvPr/>
        </p:nvSpPr>
        <p:spPr>
          <a:xfrm>
            <a:off x="292901" y="3145075"/>
            <a:ext cx="2810000" cy="584735"/>
          </a:xfrm>
          <a:prstGeom prst="rect">
            <a:avLst/>
          </a:prstGeom>
          <a:solidFill>
            <a:srgbClr val="C00000"/>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600" b="1" i="0" u="none" strike="noStrike" cap="none">
                <a:solidFill>
                  <a:schemeClr val="lt1"/>
                </a:solidFill>
                <a:latin typeface="Calibri"/>
                <a:ea typeface="Calibri"/>
                <a:cs typeface="Calibri"/>
                <a:sym typeface="Calibri"/>
              </a:rPr>
              <a:t>PERMASALAHAN PERENCANAAN</a:t>
            </a:r>
            <a:endParaRPr sz="1467" b="0" i="0" u="none" strike="noStrike" cap="none">
              <a:solidFill>
                <a:srgbClr val="000000"/>
              </a:solidFill>
              <a:latin typeface="Arial"/>
              <a:ea typeface="Arial"/>
              <a:cs typeface="Arial"/>
              <a:sym typeface="Arial"/>
            </a:endParaRPr>
          </a:p>
        </p:txBody>
      </p:sp>
      <p:sp>
        <p:nvSpPr>
          <p:cNvPr id="1140" name="Google Shape;1140;p135"/>
          <p:cNvSpPr/>
          <p:nvPr/>
        </p:nvSpPr>
        <p:spPr>
          <a:xfrm>
            <a:off x="6980307" y="1647709"/>
            <a:ext cx="4951600" cy="481600"/>
          </a:xfrm>
          <a:prstGeom prst="rect">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400" b="1" i="0" u="none" strike="noStrike" cap="none">
                <a:solidFill>
                  <a:schemeClr val="lt1"/>
                </a:solidFill>
                <a:latin typeface="Calibri"/>
                <a:ea typeface="Calibri"/>
                <a:cs typeface="Calibri"/>
                <a:sym typeface="Calibri"/>
              </a:rPr>
              <a:t>Perencanaan Berbasis Data</a:t>
            </a:r>
            <a:endParaRPr sz="1467" b="0" i="0" u="none" strike="noStrike" cap="none">
              <a:solidFill>
                <a:srgbClr val="000000"/>
              </a:solidFill>
              <a:latin typeface="Arial"/>
              <a:ea typeface="Arial"/>
              <a:cs typeface="Arial"/>
              <a:sym typeface="Arial"/>
            </a:endParaRPr>
          </a:p>
        </p:txBody>
      </p:sp>
      <p:sp>
        <p:nvSpPr>
          <p:cNvPr id="1170" name="Google Shape;1170;p135"/>
          <p:cNvSpPr txBox="1"/>
          <p:nvPr/>
        </p:nvSpPr>
        <p:spPr>
          <a:xfrm>
            <a:off x="3710898" y="2455003"/>
            <a:ext cx="2551600" cy="1077178"/>
          </a:xfrm>
          <a:prstGeom prst="rect">
            <a:avLst/>
          </a:prstGeom>
          <a:solidFill>
            <a:srgbClr val="ACEAEA"/>
          </a:solid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600" b="1" i="0" u="none" strike="noStrike" cap="none">
                <a:solidFill>
                  <a:srgbClr val="002060"/>
                </a:solidFill>
                <a:latin typeface="Calibri"/>
                <a:ea typeface="Calibri"/>
                <a:cs typeface="Calibri"/>
                <a:sym typeface="Calibri"/>
              </a:rPr>
              <a:t>SDM sekolah dilatih </a:t>
            </a:r>
            <a:r>
              <a:rPr lang="en-US" sz="1600" b="0" i="0" u="none" strike="noStrike" cap="none">
                <a:solidFill>
                  <a:srgbClr val="002060"/>
                </a:solidFill>
                <a:latin typeface="Calibri"/>
                <a:ea typeface="Calibri"/>
                <a:cs typeface="Calibri"/>
                <a:sym typeface="Calibri"/>
              </a:rPr>
              <a:t>dan didampingi dalam melaksanakan perencanaan berbasis rapor pendidikan</a:t>
            </a:r>
            <a:endParaRPr sz="1600" b="0" i="0" u="none" strike="noStrike" cap="none">
              <a:solidFill>
                <a:srgbClr val="002060"/>
              </a:solidFill>
              <a:latin typeface="Calibri"/>
              <a:ea typeface="Calibri"/>
              <a:cs typeface="Calibri"/>
              <a:sym typeface="Calibri"/>
            </a:endParaRPr>
          </a:p>
        </p:txBody>
      </p:sp>
      <p:sp>
        <p:nvSpPr>
          <p:cNvPr id="1171" name="Google Shape;1171;p135"/>
          <p:cNvSpPr txBox="1"/>
          <p:nvPr/>
        </p:nvSpPr>
        <p:spPr>
          <a:xfrm>
            <a:off x="3716958" y="3736361"/>
            <a:ext cx="2545600" cy="584735"/>
          </a:xfrm>
          <a:prstGeom prst="rect">
            <a:avLst/>
          </a:prstGeom>
          <a:solidFill>
            <a:srgbClr val="ACEAEA"/>
          </a:solid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600" b="1" i="0" u="none" strike="noStrike" cap="none">
                <a:solidFill>
                  <a:srgbClr val="002060"/>
                </a:solidFill>
                <a:latin typeface="Calibri"/>
                <a:ea typeface="Calibri"/>
                <a:cs typeface="Calibri"/>
                <a:sym typeface="Calibri"/>
              </a:rPr>
              <a:t>Profil Pendidikan </a:t>
            </a:r>
            <a:r>
              <a:rPr lang="en-US" sz="1600" b="0" i="0" u="none" strike="noStrike" cap="none">
                <a:solidFill>
                  <a:srgbClr val="002060"/>
                </a:solidFill>
                <a:latin typeface="Calibri"/>
                <a:ea typeface="Calibri"/>
                <a:cs typeface="Calibri"/>
                <a:sym typeface="Calibri"/>
              </a:rPr>
              <a:t>sebagai </a:t>
            </a:r>
            <a:r>
              <a:rPr lang="en-US" sz="1600" b="1" i="1" u="none" strike="noStrike" cap="none">
                <a:solidFill>
                  <a:srgbClr val="002060"/>
                </a:solidFill>
                <a:latin typeface="Calibri"/>
                <a:ea typeface="Calibri"/>
                <a:cs typeface="Calibri"/>
                <a:sym typeface="Calibri"/>
              </a:rPr>
              <a:t>single source of truth</a:t>
            </a:r>
            <a:endParaRPr sz="1467" b="0" i="0" u="none" strike="noStrike" cap="none">
              <a:solidFill>
                <a:srgbClr val="000000"/>
              </a:solidFill>
              <a:latin typeface="Arial"/>
              <a:ea typeface="Arial"/>
              <a:cs typeface="Arial"/>
              <a:sym typeface="Arial"/>
            </a:endParaRPr>
          </a:p>
        </p:txBody>
      </p:sp>
      <p:sp>
        <p:nvSpPr>
          <p:cNvPr id="1172" name="Google Shape;1172;p135"/>
          <p:cNvSpPr txBox="1"/>
          <p:nvPr/>
        </p:nvSpPr>
        <p:spPr>
          <a:xfrm>
            <a:off x="6262498" y="6434009"/>
            <a:ext cx="5669409" cy="37961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867" b="1" i="0" u="none" strike="noStrike" cap="none">
                <a:solidFill>
                  <a:srgbClr val="002060"/>
                </a:solidFill>
                <a:latin typeface="Calibri"/>
                <a:ea typeface="Calibri"/>
                <a:cs typeface="Calibri"/>
                <a:sym typeface="Calibri"/>
              </a:rPr>
              <a:t>Solusi berbagai permasalahan perencanaan di sekolah</a:t>
            </a:r>
            <a:endParaRPr sz="1867" b="1" i="0" u="none" strike="noStrike" cap="none">
              <a:solidFill>
                <a:srgbClr val="002060"/>
              </a:solidFill>
              <a:latin typeface="Calibri"/>
              <a:ea typeface="Calibri"/>
              <a:cs typeface="Calibri"/>
              <a:sym typeface="Calibri"/>
            </a:endParaRPr>
          </a:p>
        </p:txBody>
      </p:sp>
      <p:sp>
        <p:nvSpPr>
          <p:cNvPr id="1173" name="Google Shape;1173;p135"/>
          <p:cNvSpPr txBox="1"/>
          <p:nvPr/>
        </p:nvSpPr>
        <p:spPr>
          <a:xfrm>
            <a:off x="3716958" y="4759592"/>
            <a:ext cx="2545600" cy="584735"/>
          </a:xfrm>
          <a:prstGeom prst="rect">
            <a:avLst/>
          </a:prstGeom>
          <a:solidFill>
            <a:srgbClr val="ACEAEA"/>
          </a:solid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600" b="1" i="0" u="none" strike="noStrike" cap="none">
                <a:solidFill>
                  <a:srgbClr val="002060"/>
                </a:solidFill>
                <a:latin typeface="Calibri"/>
                <a:ea typeface="Calibri"/>
                <a:cs typeface="Calibri"/>
                <a:sym typeface="Calibri"/>
              </a:rPr>
              <a:t>Sekolah</a:t>
            </a:r>
            <a:r>
              <a:rPr lang="en-US" sz="1600" b="0" i="0" u="none" strike="noStrike" cap="none">
                <a:solidFill>
                  <a:srgbClr val="002060"/>
                </a:solidFill>
                <a:latin typeface="Calibri"/>
                <a:ea typeface="Calibri"/>
                <a:cs typeface="Calibri"/>
                <a:sym typeface="Calibri"/>
              </a:rPr>
              <a:t> dijelaskan </a:t>
            </a:r>
            <a:r>
              <a:rPr lang="en-US" sz="1600" b="1" i="0" u="none" strike="noStrike" cap="none">
                <a:solidFill>
                  <a:srgbClr val="002060"/>
                </a:solidFill>
                <a:latin typeface="Calibri"/>
                <a:ea typeface="Calibri"/>
                <a:cs typeface="Calibri"/>
                <a:sym typeface="Calibri"/>
              </a:rPr>
              <a:t>tujuan</a:t>
            </a:r>
            <a:r>
              <a:rPr lang="en-US" sz="1600" b="0" i="0" u="none" strike="noStrike" cap="none">
                <a:solidFill>
                  <a:srgbClr val="002060"/>
                </a:solidFill>
                <a:latin typeface="Calibri"/>
                <a:ea typeface="Calibri"/>
                <a:cs typeface="Calibri"/>
                <a:sym typeface="Calibri"/>
              </a:rPr>
              <a:t> berbagai </a:t>
            </a:r>
            <a:r>
              <a:rPr lang="en-US" sz="1600" b="1" i="0" u="none" strike="noStrike" cap="none">
                <a:solidFill>
                  <a:srgbClr val="002060"/>
                </a:solidFill>
                <a:latin typeface="Calibri"/>
                <a:ea typeface="Calibri"/>
                <a:cs typeface="Calibri"/>
                <a:sym typeface="Calibri"/>
              </a:rPr>
              <a:t>kebijakan di pusat</a:t>
            </a:r>
            <a:endParaRPr sz="1600" b="1" i="0" u="none" strike="noStrike" cap="none">
              <a:solidFill>
                <a:srgbClr val="002060"/>
              </a:solidFill>
              <a:latin typeface="Calibri"/>
              <a:ea typeface="Calibri"/>
              <a:cs typeface="Calibri"/>
              <a:sym typeface="Calibri"/>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177"/>
        <p:cNvGrpSpPr/>
        <p:nvPr/>
      </p:nvGrpSpPr>
      <p:grpSpPr>
        <a:xfrm>
          <a:off x="0" y="0"/>
          <a:ext cx="0" cy="0"/>
          <a:chOff x="0" y="0"/>
          <a:chExt cx="0" cy="0"/>
        </a:xfrm>
      </p:grpSpPr>
      <p:sp>
        <p:nvSpPr>
          <p:cNvPr id="1178" name="Google Shape;1178;p136"/>
          <p:cNvSpPr txBox="1">
            <a:spLocks noGrp="1"/>
          </p:cNvSpPr>
          <p:nvPr>
            <p:ph type="sldNum" idx="12"/>
          </p:nvPr>
        </p:nvSpPr>
        <p:spPr>
          <a:xfrm>
            <a:off x="11382745" y="6536247"/>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131</a:t>
            </a:fld>
            <a:endParaRPr/>
          </a:p>
        </p:txBody>
      </p:sp>
      <p:sp>
        <p:nvSpPr>
          <p:cNvPr id="1179" name="Google Shape;1179;p136"/>
          <p:cNvSpPr txBox="1">
            <a:spLocks noGrp="1"/>
          </p:cNvSpPr>
          <p:nvPr>
            <p:ph type="title"/>
          </p:nvPr>
        </p:nvSpPr>
        <p:spPr>
          <a:xfrm>
            <a:off x="469490" y="1162681"/>
            <a:ext cx="11253019" cy="7204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sz="2000">
                <a:solidFill>
                  <a:schemeClr val="accent1"/>
                </a:solidFill>
              </a:rPr>
              <a:t>Perencanaan di satuan pendidikan merupakan suatu siklus yang menghubungkan antara analisis akar masalah dengan pelaksanaan program penyelesaiannya</a:t>
            </a:r>
            <a:endParaRPr sz="2000">
              <a:solidFill>
                <a:schemeClr val="accent1"/>
              </a:solidFill>
            </a:endParaRPr>
          </a:p>
        </p:txBody>
      </p:sp>
      <p:sp>
        <p:nvSpPr>
          <p:cNvPr id="1180" name="Google Shape;1180;p136"/>
          <p:cNvSpPr txBox="1"/>
          <p:nvPr/>
        </p:nvSpPr>
        <p:spPr>
          <a:xfrm>
            <a:off x="313277" y="1883081"/>
            <a:ext cx="11465668" cy="1108148"/>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Siklus perencanaan dimulai dengan menganalisis data dalam laporan untuk menetapkan masalah, menganalisis akar masalah, menyusun program kerja, melaksanakan program kerja yang sudah dianggarkan, dan memonitor pelaksanaan serta evaluasi hasil pelaksanaan program kerja tersebut.</a:t>
            </a:r>
            <a:endParaRPr sz="1800" b="0" i="0" u="none" strike="noStrike" cap="none">
              <a:solidFill>
                <a:srgbClr val="000000"/>
              </a:solidFill>
              <a:latin typeface="Arial"/>
              <a:ea typeface="Arial"/>
              <a:cs typeface="Arial"/>
              <a:sym typeface="Arial"/>
            </a:endParaRPr>
          </a:p>
        </p:txBody>
      </p:sp>
      <p:pic>
        <p:nvPicPr>
          <p:cNvPr id="1181" name="Google Shape;1181;p136"/>
          <p:cNvPicPr preferRelativeResize="0"/>
          <p:nvPr/>
        </p:nvPicPr>
        <p:blipFill rotWithShape="1">
          <a:blip r:embed="rId3">
            <a:alphaModFix/>
          </a:blip>
          <a:srcRect l="7702" t="25364" r="4918" b="6861"/>
          <a:stretch/>
        </p:blipFill>
        <p:spPr>
          <a:xfrm>
            <a:off x="1949245" y="3013352"/>
            <a:ext cx="8293510" cy="3616690"/>
          </a:xfrm>
          <a:prstGeom prst="rect">
            <a:avLst/>
          </a:prstGeom>
          <a:noFill/>
          <a:ln>
            <a:noFill/>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185"/>
        <p:cNvGrpSpPr/>
        <p:nvPr/>
      </p:nvGrpSpPr>
      <p:grpSpPr>
        <a:xfrm>
          <a:off x="0" y="0"/>
          <a:ext cx="0" cy="0"/>
          <a:chOff x="0" y="0"/>
          <a:chExt cx="0" cy="0"/>
        </a:xfrm>
      </p:grpSpPr>
      <p:sp>
        <p:nvSpPr>
          <p:cNvPr id="1186" name="Google Shape;1186;p137"/>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132</a:t>
            </a:fld>
            <a:endParaRPr/>
          </a:p>
        </p:txBody>
      </p:sp>
      <p:sp>
        <p:nvSpPr>
          <p:cNvPr id="1187" name="Google Shape;1187;p137"/>
          <p:cNvSpPr txBox="1">
            <a:spLocks noGrp="1"/>
          </p:cNvSpPr>
          <p:nvPr>
            <p:ph type="title"/>
          </p:nvPr>
        </p:nvSpPr>
        <p:spPr>
          <a:xfrm>
            <a:off x="0" y="1048083"/>
            <a:ext cx="1219200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1. Analisis Profil Satuan Pendidikan untuk memahami potret mutu </a:t>
            </a:r>
            <a:endParaRPr>
              <a:solidFill>
                <a:schemeClr val="accent1"/>
              </a:solidFill>
            </a:endParaRPr>
          </a:p>
          <a:p>
            <a:pPr marL="0" marR="0" lvl="0" indent="0" algn="l" rtl="0">
              <a:lnSpc>
                <a:spcPct val="90000"/>
              </a:lnSpc>
              <a:spcBef>
                <a:spcPts val="0"/>
              </a:spcBef>
              <a:spcAft>
                <a:spcPts val="0"/>
              </a:spcAft>
              <a:buClr>
                <a:schemeClr val="lt1"/>
              </a:buClr>
              <a:buSzPts val="1800"/>
              <a:buFont typeface="Arial"/>
              <a:buNone/>
            </a:pPr>
            <a:endParaRPr>
              <a:solidFill>
                <a:schemeClr val="accent1"/>
              </a:solidFill>
            </a:endParaRPr>
          </a:p>
        </p:txBody>
      </p:sp>
      <p:grpSp>
        <p:nvGrpSpPr>
          <p:cNvPr id="1188" name="Google Shape;1188;p137"/>
          <p:cNvGrpSpPr/>
          <p:nvPr/>
        </p:nvGrpSpPr>
        <p:grpSpPr>
          <a:xfrm>
            <a:off x="440712" y="1661816"/>
            <a:ext cx="4255875" cy="2480099"/>
            <a:chOff x="5018774" y="851844"/>
            <a:chExt cx="3782327" cy="2201532"/>
          </a:xfrm>
        </p:grpSpPr>
        <p:grpSp>
          <p:nvGrpSpPr>
            <p:cNvPr id="1189" name="Google Shape;1189;p137"/>
            <p:cNvGrpSpPr/>
            <p:nvPr/>
          </p:nvGrpSpPr>
          <p:grpSpPr>
            <a:xfrm>
              <a:off x="5018774" y="915500"/>
              <a:ext cx="3782327" cy="2137876"/>
              <a:chOff x="945575" y="650925"/>
              <a:chExt cx="7211301" cy="4068269"/>
            </a:xfrm>
          </p:grpSpPr>
          <p:pic>
            <p:nvPicPr>
              <p:cNvPr id="1190" name="Google Shape;1190;p137"/>
              <p:cNvPicPr preferRelativeResize="0"/>
              <p:nvPr/>
            </p:nvPicPr>
            <p:blipFill rotWithShape="1">
              <a:blip r:embed="rId3">
                <a:alphaModFix/>
              </a:blip>
              <a:srcRect t="5305" b="87721"/>
              <a:stretch/>
            </p:blipFill>
            <p:spPr>
              <a:xfrm>
                <a:off x="945575" y="650925"/>
                <a:ext cx="7211301" cy="299599"/>
              </a:xfrm>
              <a:prstGeom prst="rect">
                <a:avLst/>
              </a:prstGeom>
              <a:noFill/>
              <a:ln w="9525" cap="flat" cmpd="sng">
                <a:solidFill>
                  <a:srgbClr val="E7E6E6"/>
                </a:solidFill>
                <a:prstDash val="solid"/>
                <a:round/>
                <a:headEnd type="none" w="sm" len="sm"/>
                <a:tailEnd type="none" w="sm" len="sm"/>
              </a:ln>
            </p:spPr>
          </p:pic>
          <p:pic>
            <p:nvPicPr>
              <p:cNvPr id="1191" name="Google Shape;1191;p137"/>
              <p:cNvPicPr preferRelativeResize="0"/>
              <p:nvPr/>
            </p:nvPicPr>
            <p:blipFill rotWithShape="1">
              <a:blip r:embed="rId4">
                <a:alphaModFix/>
              </a:blip>
              <a:srcRect l="599" t="855" r="1167" b="42831"/>
              <a:stretch/>
            </p:blipFill>
            <p:spPr>
              <a:xfrm>
                <a:off x="945576" y="931706"/>
                <a:ext cx="7211295" cy="3787488"/>
              </a:xfrm>
              <a:prstGeom prst="rect">
                <a:avLst/>
              </a:prstGeom>
              <a:noFill/>
              <a:ln w="9525" cap="flat" cmpd="sng">
                <a:solidFill>
                  <a:srgbClr val="E7E6E6"/>
                </a:solidFill>
                <a:prstDash val="solid"/>
                <a:round/>
                <a:headEnd type="none" w="sm" len="sm"/>
                <a:tailEnd type="none" w="sm" len="sm"/>
              </a:ln>
            </p:spPr>
          </p:pic>
        </p:grpSp>
        <p:sp>
          <p:nvSpPr>
            <p:cNvPr id="1192" name="Google Shape;1192;p137"/>
            <p:cNvSpPr txBox="1"/>
            <p:nvPr/>
          </p:nvSpPr>
          <p:spPr>
            <a:xfrm>
              <a:off x="5301698" y="1587927"/>
              <a:ext cx="3263100" cy="418938"/>
            </a:xfrm>
            <a:prstGeom prst="rect">
              <a:avLst/>
            </a:prstGeom>
            <a:solidFill>
              <a:srgbClr val="A4C2F4"/>
            </a:solid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1467" b="0" i="0" u="none" strike="noStrike" cap="none">
                  <a:solidFill>
                    <a:srgbClr val="000000"/>
                  </a:solidFill>
                  <a:latin typeface="Calibri"/>
                  <a:ea typeface="Calibri"/>
                  <a:cs typeface="Calibri"/>
                  <a:sym typeface="Calibri"/>
                </a:rPr>
                <a:t>https://raporpendidikan.kemdikbud.go.id/</a:t>
              </a:r>
              <a:endParaRPr sz="1467" b="0" i="0" u="none" strike="noStrike" cap="none">
                <a:solidFill>
                  <a:srgbClr val="000000"/>
                </a:solidFill>
                <a:latin typeface="Calibri"/>
                <a:ea typeface="Calibri"/>
                <a:cs typeface="Calibri"/>
                <a:sym typeface="Calibri"/>
              </a:endParaRPr>
            </a:p>
          </p:txBody>
        </p:sp>
        <p:sp>
          <p:nvSpPr>
            <p:cNvPr id="1193" name="Google Shape;1193;p137"/>
            <p:cNvSpPr/>
            <p:nvPr/>
          </p:nvSpPr>
          <p:spPr>
            <a:xfrm rot="1036354">
              <a:off x="6633297" y="924001"/>
              <a:ext cx="575923" cy="591767"/>
            </a:xfrm>
            <a:custGeom>
              <a:avLst/>
              <a:gdLst/>
              <a:ahLst/>
              <a:cxnLst/>
              <a:rect l="l" t="t" r="r" b="b"/>
              <a:pathLst>
                <a:path w="16586" h="11759" extrusionOk="0">
                  <a:moveTo>
                    <a:pt x="8487" y="0"/>
                  </a:moveTo>
                  <a:cubicBezTo>
                    <a:pt x="8382" y="0"/>
                    <a:pt x="8277" y="2"/>
                    <a:pt x="8172" y="6"/>
                  </a:cubicBezTo>
                  <a:cubicBezTo>
                    <a:pt x="7587" y="40"/>
                    <a:pt x="6990" y="109"/>
                    <a:pt x="6416" y="236"/>
                  </a:cubicBezTo>
                  <a:cubicBezTo>
                    <a:pt x="5877" y="350"/>
                    <a:pt x="5337" y="500"/>
                    <a:pt x="4821" y="695"/>
                  </a:cubicBezTo>
                  <a:cubicBezTo>
                    <a:pt x="3926" y="1005"/>
                    <a:pt x="3065" y="1406"/>
                    <a:pt x="2239" y="1888"/>
                  </a:cubicBezTo>
                  <a:cubicBezTo>
                    <a:pt x="1665" y="2210"/>
                    <a:pt x="1114" y="2554"/>
                    <a:pt x="586" y="2944"/>
                  </a:cubicBezTo>
                  <a:cubicBezTo>
                    <a:pt x="207" y="3220"/>
                    <a:pt x="0" y="3392"/>
                    <a:pt x="0" y="3392"/>
                  </a:cubicBezTo>
                  <a:cubicBezTo>
                    <a:pt x="0" y="3392"/>
                    <a:pt x="241" y="3266"/>
                    <a:pt x="655" y="3059"/>
                  </a:cubicBezTo>
                  <a:cubicBezTo>
                    <a:pt x="1240" y="2783"/>
                    <a:pt x="1837" y="2542"/>
                    <a:pt x="2445" y="2336"/>
                  </a:cubicBezTo>
                  <a:cubicBezTo>
                    <a:pt x="3294" y="2026"/>
                    <a:pt x="4178" y="1796"/>
                    <a:pt x="5073" y="1647"/>
                  </a:cubicBezTo>
                  <a:cubicBezTo>
                    <a:pt x="5567" y="1555"/>
                    <a:pt x="6072" y="1510"/>
                    <a:pt x="6577" y="1487"/>
                  </a:cubicBezTo>
                  <a:cubicBezTo>
                    <a:pt x="6661" y="1485"/>
                    <a:pt x="6744" y="1484"/>
                    <a:pt x="6828" y="1484"/>
                  </a:cubicBezTo>
                  <a:cubicBezTo>
                    <a:pt x="7258" y="1484"/>
                    <a:pt x="7682" y="1509"/>
                    <a:pt x="8115" y="1567"/>
                  </a:cubicBezTo>
                  <a:cubicBezTo>
                    <a:pt x="8608" y="1636"/>
                    <a:pt x="9102" y="1751"/>
                    <a:pt x="9573" y="1911"/>
                  </a:cubicBezTo>
                  <a:cubicBezTo>
                    <a:pt x="9802" y="2003"/>
                    <a:pt x="10020" y="2095"/>
                    <a:pt x="10238" y="2198"/>
                  </a:cubicBezTo>
                  <a:cubicBezTo>
                    <a:pt x="10445" y="2301"/>
                    <a:pt x="10640" y="2416"/>
                    <a:pt x="10835" y="2542"/>
                  </a:cubicBezTo>
                  <a:cubicBezTo>
                    <a:pt x="11512" y="2979"/>
                    <a:pt x="12052" y="3587"/>
                    <a:pt x="12419" y="4310"/>
                  </a:cubicBezTo>
                  <a:cubicBezTo>
                    <a:pt x="12453" y="4379"/>
                    <a:pt x="12476" y="4448"/>
                    <a:pt x="12511" y="4528"/>
                  </a:cubicBezTo>
                  <a:lnTo>
                    <a:pt x="12545" y="4643"/>
                  </a:lnTo>
                  <a:lnTo>
                    <a:pt x="12580" y="4746"/>
                  </a:lnTo>
                  <a:cubicBezTo>
                    <a:pt x="12603" y="4815"/>
                    <a:pt x="12614" y="4884"/>
                    <a:pt x="12637" y="4953"/>
                  </a:cubicBezTo>
                  <a:cubicBezTo>
                    <a:pt x="12648" y="5010"/>
                    <a:pt x="12660" y="5090"/>
                    <a:pt x="12671" y="5182"/>
                  </a:cubicBezTo>
                  <a:cubicBezTo>
                    <a:pt x="12729" y="5458"/>
                    <a:pt x="12752" y="5745"/>
                    <a:pt x="12763" y="6043"/>
                  </a:cubicBezTo>
                  <a:cubicBezTo>
                    <a:pt x="12775" y="6353"/>
                    <a:pt x="12752" y="6674"/>
                    <a:pt x="12706" y="6984"/>
                  </a:cubicBezTo>
                  <a:lnTo>
                    <a:pt x="11845" y="6559"/>
                  </a:lnTo>
                  <a:cubicBezTo>
                    <a:pt x="11845" y="6559"/>
                    <a:pt x="11845" y="6559"/>
                    <a:pt x="11844" y="6559"/>
                  </a:cubicBezTo>
                  <a:lnTo>
                    <a:pt x="11844" y="6559"/>
                  </a:lnTo>
                  <a:cubicBezTo>
                    <a:pt x="11823" y="6559"/>
                    <a:pt x="14003" y="11656"/>
                    <a:pt x="13991" y="11759"/>
                  </a:cubicBezTo>
                  <a:lnTo>
                    <a:pt x="16585" y="6250"/>
                  </a:lnTo>
                  <a:lnTo>
                    <a:pt x="15816" y="6628"/>
                  </a:lnTo>
                  <a:cubicBezTo>
                    <a:pt x="15805" y="6318"/>
                    <a:pt x="15770" y="6009"/>
                    <a:pt x="15724" y="5710"/>
                  </a:cubicBezTo>
                  <a:cubicBezTo>
                    <a:pt x="15644" y="5286"/>
                    <a:pt x="15541" y="4861"/>
                    <a:pt x="15403" y="4448"/>
                  </a:cubicBezTo>
                  <a:cubicBezTo>
                    <a:pt x="15311" y="4195"/>
                    <a:pt x="15219" y="3943"/>
                    <a:pt x="15093" y="3702"/>
                  </a:cubicBezTo>
                  <a:lnTo>
                    <a:pt x="15001" y="3507"/>
                  </a:lnTo>
                  <a:lnTo>
                    <a:pt x="14898" y="3323"/>
                  </a:lnTo>
                  <a:cubicBezTo>
                    <a:pt x="14818" y="3197"/>
                    <a:pt x="14737" y="3070"/>
                    <a:pt x="14657" y="2956"/>
                  </a:cubicBezTo>
                  <a:cubicBezTo>
                    <a:pt x="13945" y="1946"/>
                    <a:pt x="12958" y="1154"/>
                    <a:pt x="11834" y="660"/>
                  </a:cubicBezTo>
                  <a:cubicBezTo>
                    <a:pt x="11535" y="534"/>
                    <a:pt x="11237" y="431"/>
                    <a:pt x="10938" y="350"/>
                  </a:cubicBezTo>
                  <a:cubicBezTo>
                    <a:pt x="10640" y="258"/>
                    <a:pt x="10330" y="190"/>
                    <a:pt x="10020" y="132"/>
                  </a:cubicBezTo>
                  <a:cubicBezTo>
                    <a:pt x="9515" y="46"/>
                    <a:pt x="9001" y="0"/>
                    <a:pt x="8487" y="0"/>
                  </a:cubicBezTo>
                  <a:close/>
                </a:path>
              </a:pathLst>
            </a:custGeom>
            <a:solidFill>
              <a:srgbClr val="A4C2F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00" b="0" i="0" u="none" strike="noStrike" cap="none">
                <a:solidFill>
                  <a:srgbClr val="000000"/>
                </a:solidFill>
                <a:latin typeface="Calibri"/>
                <a:ea typeface="Calibri"/>
                <a:cs typeface="Calibri"/>
                <a:sym typeface="Calibri"/>
              </a:endParaRPr>
            </a:p>
          </p:txBody>
        </p:sp>
      </p:grpSp>
      <p:sp>
        <p:nvSpPr>
          <p:cNvPr id="1194" name="Google Shape;1194;p137"/>
          <p:cNvSpPr txBox="1"/>
          <p:nvPr/>
        </p:nvSpPr>
        <p:spPr>
          <a:xfrm>
            <a:off x="277387" y="4141914"/>
            <a:ext cx="4419200" cy="2606122"/>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None/>
            </a:pPr>
            <a:r>
              <a:rPr lang="en-US" sz="1867" b="0" i="0" u="none" strike="noStrike" cap="none">
                <a:solidFill>
                  <a:srgbClr val="002060"/>
                </a:solidFill>
                <a:latin typeface="Calibri"/>
                <a:ea typeface="Calibri"/>
                <a:cs typeface="Calibri"/>
                <a:sym typeface="Calibri"/>
              </a:rPr>
              <a:t>Platform rapor pendidikan menampilkan indikator tiap dimensi yang digambarkan dalam bentuk </a:t>
            </a:r>
            <a:r>
              <a:rPr lang="en-US" sz="2000" b="1" i="0" u="none" strike="noStrike" cap="none">
                <a:solidFill>
                  <a:srgbClr val="002060"/>
                </a:solidFill>
                <a:latin typeface="Calibri"/>
                <a:ea typeface="Calibri"/>
                <a:cs typeface="Calibri"/>
                <a:sym typeface="Calibri"/>
              </a:rPr>
              <a:t>grafik</a:t>
            </a:r>
            <a:r>
              <a:rPr lang="en-US" sz="1867" b="1" i="0" u="none" strike="noStrike" cap="none">
                <a:solidFill>
                  <a:srgbClr val="002060"/>
                </a:solidFill>
                <a:latin typeface="Calibri"/>
                <a:ea typeface="Calibri"/>
                <a:cs typeface="Calibri"/>
                <a:sym typeface="Calibri"/>
              </a:rPr>
              <a:t> </a:t>
            </a:r>
            <a:r>
              <a:rPr lang="en-US" sz="1867" b="0" i="0" u="none" strike="noStrike" cap="none">
                <a:solidFill>
                  <a:srgbClr val="002060"/>
                </a:solidFill>
                <a:latin typeface="Calibri"/>
                <a:ea typeface="Calibri"/>
                <a:cs typeface="Calibri"/>
                <a:sym typeface="Calibri"/>
              </a:rPr>
              <a:t>atau</a:t>
            </a:r>
            <a:r>
              <a:rPr lang="en-US" sz="1867" b="1" i="0" u="none" strike="noStrike" cap="none">
                <a:solidFill>
                  <a:srgbClr val="002060"/>
                </a:solidFill>
                <a:latin typeface="Calibri"/>
                <a:ea typeface="Calibri"/>
                <a:cs typeface="Calibri"/>
                <a:sym typeface="Calibri"/>
              </a:rPr>
              <a:t> </a:t>
            </a:r>
            <a:r>
              <a:rPr lang="en-US" sz="2000" b="1" i="0" u="none" strike="noStrike" cap="none">
                <a:solidFill>
                  <a:srgbClr val="002060"/>
                </a:solidFill>
                <a:latin typeface="Calibri"/>
                <a:ea typeface="Calibri"/>
                <a:cs typeface="Calibri"/>
                <a:sym typeface="Calibri"/>
              </a:rPr>
              <a:t>tabel</a:t>
            </a:r>
            <a:r>
              <a:rPr lang="en-US" sz="1867" b="0" i="0" u="none" strike="noStrike" cap="none">
                <a:solidFill>
                  <a:srgbClr val="002060"/>
                </a:solidFill>
                <a:latin typeface="Calibri"/>
                <a:ea typeface="Calibri"/>
                <a:cs typeface="Calibri"/>
                <a:sym typeface="Calibri"/>
              </a:rPr>
              <a:t> dengan informasi definisi dan </a:t>
            </a:r>
            <a:r>
              <a:rPr lang="en-US" sz="2000" b="1" i="0" u="none" strike="noStrike" cap="none">
                <a:solidFill>
                  <a:srgbClr val="002060"/>
                </a:solidFill>
                <a:latin typeface="Calibri"/>
                <a:ea typeface="Calibri"/>
                <a:cs typeface="Calibri"/>
                <a:sym typeface="Calibri"/>
              </a:rPr>
              <a:t>pengertian</a:t>
            </a:r>
            <a:r>
              <a:rPr lang="en-US" sz="1867" b="1" i="0" u="none" strike="noStrike" cap="none">
                <a:solidFill>
                  <a:srgbClr val="002060"/>
                </a:solidFill>
                <a:latin typeface="Calibri"/>
                <a:ea typeface="Calibri"/>
                <a:cs typeface="Calibri"/>
                <a:sym typeface="Calibri"/>
              </a:rPr>
              <a:t>/</a:t>
            </a:r>
            <a:r>
              <a:rPr lang="en-US" sz="2000" b="1" i="0" u="none" strike="noStrike" cap="none">
                <a:solidFill>
                  <a:srgbClr val="002060"/>
                </a:solidFill>
                <a:latin typeface="Calibri"/>
                <a:ea typeface="Calibri"/>
                <a:cs typeface="Calibri"/>
                <a:sym typeface="Calibri"/>
              </a:rPr>
              <a:t>makna</a:t>
            </a:r>
            <a:r>
              <a:rPr lang="en-US" sz="1867" b="0" i="0" u="none" strike="noStrike" cap="none">
                <a:solidFill>
                  <a:srgbClr val="002060"/>
                </a:solidFill>
                <a:latin typeface="Calibri"/>
                <a:ea typeface="Calibri"/>
                <a:cs typeface="Calibri"/>
                <a:sym typeface="Calibri"/>
              </a:rPr>
              <a:t> Indikator </a:t>
            </a:r>
            <a:r>
              <a:rPr lang="en-US" sz="1867" b="1" i="0" u="none" strike="noStrike" cap="none">
                <a:solidFill>
                  <a:srgbClr val="002060"/>
                </a:solidFill>
                <a:latin typeface="Calibri"/>
                <a:ea typeface="Calibri"/>
                <a:cs typeface="Calibri"/>
                <a:sym typeface="Calibri"/>
              </a:rPr>
              <a:t>dapat diunduh</a:t>
            </a:r>
            <a:r>
              <a:rPr lang="en-US" sz="1867" b="0" i="0" u="none" strike="noStrike" cap="none">
                <a:solidFill>
                  <a:srgbClr val="002060"/>
                </a:solidFill>
                <a:latin typeface="Calibri"/>
                <a:ea typeface="Calibri"/>
                <a:cs typeface="Calibri"/>
                <a:sym typeface="Calibri"/>
              </a:rPr>
              <a:t> dalam format excel sehingga pengguna dapat secara </a:t>
            </a:r>
            <a:r>
              <a:rPr lang="en-US" sz="1867" b="1" i="0" u="none" strike="noStrike" cap="none">
                <a:solidFill>
                  <a:srgbClr val="002060"/>
                </a:solidFill>
                <a:latin typeface="Calibri"/>
                <a:ea typeface="Calibri"/>
                <a:cs typeface="Calibri"/>
                <a:sym typeface="Calibri"/>
              </a:rPr>
              <a:t>fleksibel melakukan analisis</a:t>
            </a:r>
            <a:r>
              <a:rPr lang="en-US" sz="1867" b="0" i="0" u="none" strike="noStrike" cap="none">
                <a:solidFill>
                  <a:srgbClr val="002060"/>
                </a:solidFill>
                <a:latin typeface="Calibri"/>
                <a:ea typeface="Calibri"/>
                <a:cs typeface="Calibri"/>
                <a:sym typeface="Calibri"/>
              </a:rPr>
              <a:t>. </a:t>
            </a:r>
            <a:endParaRPr sz="1867" b="0" i="0" u="none" strike="noStrike" cap="none">
              <a:solidFill>
                <a:srgbClr val="002060"/>
              </a:solidFill>
              <a:latin typeface="Calibri"/>
              <a:ea typeface="Calibri"/>
              <a:cs typeface="Calibri"/>
              <a:sym typeface="Calibri"/>
            </a:endParaRPr>
          </a:p>
        </p:txBody>
      </p:sp>
      <p:pic>
        <p:nvPicPr>
          <p:cNvPr id="1195" name="Google Shape;1195;p137"/>
          <p:cNvPicPr preferRelativeResize="0"/>
          <p:nvPr/>
        </p:nvPicPr>
        <p:blipFill rotWithShape="1">
          <a:blip r:embed="rId5">
            <a:alphaModFix/>
          </a:blip>
          <a:srcRect/>
          <a:stretch/>
        </p:blipFill>
        <p:spPr>
          <a:xfrm>
            <a:off x="5324168" y="1761180"/>
            <a:ext cx="6825511" cy="4779700"/>
          </a:xfrm>
          <a:prstGeom prst="rect">
            <a:avLst/>
          </a:prstGeom>
          <a:noFill/>
          <a:ln>
            <a:noFill/>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199"/>
        <p:cNvGrpSpPr/>
        <p:nvPr/>
      </p:nvGrpSpPr>
      <p:grpSpPr>
        <a:xfrm>
          <a:off x="0" y="0"/>
          <a:ext cx="0" cy="0"/>
          <a:chOff x="0" y="0"/>
          <a:chExt cx="0" cy="0"/>
        </a:xfrm>
      </p:grpSpPr>
      <p:sp>
        <p:nvSpPr>
          <p:cNvPr id="1200" name="Google Shape;1200;p138"/>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133</a:t>
            </a:fld>
            <a:endParaRPr/>
          </a:p>
        </p:txBody>
      </p:sp>
      <p:sp>
        <p:nvSpPr>
          <p:cNvPr id="1201" name="Google Shape;1201;p138"/>
          <p:cNvSpPr txBox="1">
            <a:spLocks noGrp="1"/>
          </p:cNvSpPr>
          <p:nvPr>
            <p:ph type="title"/>
          </p:nvPr>
        </p:nvSpPr>
        <p:spPr>
          <a:xfrm>
            <a:off x="471056" y="1268670"/>
            <a:ext cx="11205511"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sz="2200">
                <a:solidFill>
                  <a:schemeClr val="accent1"/>
                </a:solidFill>
              </a:rPr>
              <a:t>2. Lakukan refleksi diri berbasis Profil Pendidikan untuk menetapkan akar masalah</a:t>
            </a:r>
            <a:endParaRPr sz="2200">
              <a:solidFill>
                <a:schemeClr val="accent1"/>
              </a:solidFill>
            </a:endParaRPr>
          </a:p>
        </p:txBody>
      </p:sp>
      <p:pic>
        <p:nvPicPr>
          <p:cNvPr id="1202" name="Google Shape;1202;p138" descr="5 Why Analysis, solusi Untuk mencari akar masalah ; tahapan dan contohnya.  | #energymanagementsystem"/>
          <p:cNvPicPr preferRelativeResize="0"/>
          <p:nvPr/>
        </p:nvPicPr>
        <p:blipFill rotWithShape="1">
          <a:blip r:embed="rId3">
            <a:alphaModFix/>
          </a:blip>
          <a:srcRect/>
          <a:stretch/>
        </p:blipFill>
        <p:spPr>
          <a:xfrm>
            <a:off x="9087586" y="4381108"/>
            <a:ext cx="2143125" cy="2143125"/>
          </a:xfrm>
          <a:prstGeom prst="rect">
            <a:avLst/>
          </a:prstGeom>
          <a:noFill/>
          <a:ln>
            <a:noFill/>
          </a:ln>
        </p:spPr>
      </p:pic>
      <p:sp>
        <p:nvSpPr>
          <p:cNvPr id="1203" name="Google Shape;1203;p138"/>
          <p:cNvSpPr txBox="1"/>
          <p:nvPr/>
        </p:nvSpPr>
        <p:spPr>
          <a:xfrm>
            <a:off x="381967" y="2090252"/>
            <a:ext cx="3088800" cy="707846"/>
          </a:xfrm>
          <a:prstGeom prst="rect">
            <a:avLst/>
          </a:prstGeom>
          <a:solidFill>
            <a:schemeClr val="accent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2060"/>
                </a:solidFill>
                <a:latin typeface="Calibri"/>
                <a:ea typeface="Calibri"/>
                <a:cs typeface="Calibri"/>
                <a:sym typeface="Calibri"/>
              </a:rPr>
              <a:t>1. Pelajari dan verifikasi </a:t>
            </a:r>
            <a:endParaRPr sz="1467" b="0" i="0" u="none" strike="noStrike" cap="none">
              <a:solidFill>
                <a:srgbClr val="000000"/>
              </a:solidFill>
              <a:latin typeface="Arial"/>
              <a:ea typeface="Arial"/>
              <a:cs typeface="Arial"/>
              <a:sym typeface="Arial"/>
            </a:endParaRPr>
          </a:p>
          <a:p>
            <a:pPr marL="237060" marR="0" lvl="0" indent="0" algn="l" rtl="0">
              <a:lnSpc>
                <a:spcPct val="100000"/>
              </a:lnSpc>
              <a:spcBef>
                <a:spcPts val="0"/>
              </a:spcBef>
              <a:spcAft>
                <a:spcPts val="0"/>
              </a:spcAft>
              <a:buNone/>
            </a:pPr>
            <a:r>
              <a:rPr lang="en-US" sz="2000" b="1" i="0" u="none" strike="noStrike" cap="none">
                <a:solidFill>
                  <a:srgbClr val="002060"/>
                </a:solidFill>
                <a:latin typeface="Calibri"/>
                <a:ea typeface="Calibri"/>
                <a:cs typeface="Calibri"/>
                <a:sym typeface="Calibri"/>
              </a:rPr>
              <a:t>Profil Satuan Pendidikan</a:t>
            </a:r>
            <a:endParaRPr sz="2000" b="1" i="0" u="none" strike="noStrike" cap="none">
              <a:solidFill>
                <a:srgbClr val="002060"/>
              </a:solidFill>
              <a:latin typeface="Calibri"/>
              <a:ea typeface="Calibri"/>
              <a:cs typeface="Calibri"/>
              <a:sym typeface="Calibri"/>
            </a:endParaRPr>
          </a:p>
        </p:txBody>
      </p:sp>
      <p:sp>
        <p:nvSpPr>
          <p:cNvPr id="1204" name="Google Shape;1204;p138"/>
          <p:cNvSpPr txBox="1"/>
          <p:nvPr/>
        </p:nvSpPr>
        <p:spPr>
          <a:xfrm>
            <a:off x="382000" y="2831697"/>
            <a:ext cx="3256400" cy="16518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2060"/>
                </a:solidFill>
                <a:latin typeface="Calibri"/>
                <a:ea typeface="Calibri"/>
                <a:cs typeface="Calibri"/>
                <a:sym typeface="Calibri"/>
              </a:rPr>
              <a:t>Mengevaluasi</a:t>
            </a:r>
            <a:r>
              <a:rPr lang="en-US" sz="1600" b="0" i="0" u="none" strike="noStrike" cap="none">
                <a:solidFill>
                  <a:srgbClr val="002060"/>
                </a:solidFill>
                <a:latin typeface="Calibri"/>
                <a:ea typeface="Calibri"/>
                <a:cs typeface="Calibri"/>
                <a:sym typeface="Calibri"/>
              </a:rPr>
              <a:t> </a:t>
            </a:r>
            <a:r>
              <a:rPr lang="en-US" sz="1867" b="1" i="0" u="none" strike="noStrike" cap="none">
                <a:solidFill>
                  <a:srgbClr val="002060"/>
                </a:solidFill>
                <a:latin typeface="Calibri"/>
                <a:ea typeface="Calibri"/>
                <a:cs typeface="Calibri"/>
                <a:sym typeface="Calibri"/>
              </a:rPr>
              <a:t>Profil Satuan Pendidikan</a:t>
            </a:r>
            <a:r>
              <a:rPr lang="en-US" sz="1600" b="0" i="0" u="none" strike="noStrike" cap="none">
                <a:solidFill>
                  <a:srgbClr val="002060"/>
                </a:solidFill>
                <a:latin typeface="Calibri"/>
                <a:ea typeface="Calibri"/>
                <a:cs typeface="Calibri"/>
                <a:sym typeface="Calibri"/>
              </a:rPr>
              <a:t> dengan </a:t>
            </a:r>
            <a:r>
              <a:rPr lang="en-US" sz="1867" b="1" i="0" u="none" strike="noStrike" cap="none">
                <a:solidFill>
                  <a:srgbClr val="002060"/>
                </a:solidFill>
                <a:latin typeface="Calibri"/>
                <a:ea typeface="Calibri"/>
                <a:cs typeface="Calibri"/>
                <a:sym typeface="Calibri"/>
              </a:rPr>
              <a:t>kondisi</a:t>
            </a:r>
            <a:r>
              <a:rPr lang="en-US" sz="1600" b="0" i="0" u="none" strike="noStrike" cap="none">
                <a:solidFill>
                  <a:srgbClr val="002060"/>
                </a:solidFill>
                <a:latin typeface="Calibri"/>
                <a:ea typeface="Calibri"/>
                <a:cs typeface="Calibri"/>
                <a:sym typeface="Calibri"/>
              </a:rPr>
              <a:t> </a:t>
            </a:r>
            <a:r>
              <a:rPr lang="en-US" sz="1867" b="1" i="0" u="none" strike="noStrike" cap="none">
                <a:solidFill>
                  <a:srgbClr val="002060"/>
                </a:solidFill>
                <a:latin typeface="Calibri"/>
                <a:ea typeface="Calibri"/>
                <a:cs typeface="Calibri"/>
                <a:sym typeface="Calibri"/>
              </a:rPr>
              <a:t>riil</a:t>
            </a:r>
            <a:r>
              <a:rPr lang="en-US" sz="1600" b="0" i="0" u="none" strike="noStrike" cap="none">
                <a:solidFill>
                  <a:srgbClr val="002060"/>
                </a:solidFill>
                <a:latin typeface="Calibri"/>
                <a:ea typeface="Calibri"/>
                <a:cs typeface="Calibri"/>
                <a:sym typeface="Calibri"/>
              </a:rPr>
              <a:t>, yaitu dengan melakukan pengamatan, melihat data dan diskusi dengan pemangku kepentingan di sekolah</a:t>
            </a:r>
            <a:endParaRPr sz="1600" b="0" i="0" u="none" strike="noStrike" cap="none">
              <a:solidFill>
                <a:srgbClr val="002060"/>
              </a:solidFill>
              <a:latin typeface="Calibri"/>
              <a:ea typeface="Calibri"/>
              <a:cs typeface="Calibri"/>
              <a:sym typeface="Calibri"/>
            </a:endParaRPr>
          </a:p>
        </p:txBody>
      </p:sp>
      <p:sp>
        <p:nvSpPr>
          <p:cNvPr id="1205" name="Google Shape;1205;p138"/>
          <p:cNvSpPr txBox="1"/>
          <p:nvPr/>
        </p:nvSpPr>
        <p:spPr>
          <a:xfrm>
            <a:off x="4538896" y="2842364"/>
            <a:ext cx="2835600" cy="144670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2060"/>
                </a:solidFill>
                <a:latin typeface="Calibri"/>
                <a:ea typeface="Calibri"/>
                <a:cs typeface="Calibri"/>
                <a:sym typeface="Calibri"/>
              </a:rPr>
              <a:t>Membuat </a:t>
            </a:r>
            <a:r>
              <a:rPr lang="en-US" sz="1867" b="1" i="0" u="none" strike="noStrike" cap="none">
                <a:solidFill>
                  <a:srgbClr val="002060"/>
                </a:solidFill>
                <a:latin typeface="Calibri"/>
                <a:ea typeface="Calibri"/>
                <a:cs typeface="Calibri"/>
                <a:sym typeface="Calibri"/>
              </a:rPr>
              <a:t>analisis</a:t>
            </a:r>
            <a:r>
              <a:rPr lang="en-US" sz="1600" b="0" i="0" u="none" strike="noStrike" cap="none">
                <a:solidFill>
                  <a:srgbClr val="002060"/>
                </a:solidFill>
                <a:latin typeface="Calibri"/>
                <a:ea typeface="Calibri"/>
                <a:cs typeface="Calibri"/>
                <a:sym typeface="Calibri"/>
              </a:rPr>
              <a:t> </a:t>
            </a:r>
            <a:r>
              <a:rPr lang="en-US" sz="1600" b="1" i="0" u="none" strike="noStrike" cap="none">
                <a:solidFill>
                  <a:srgbClr val="002060"/>
                </a:solidFill>
                <a:latin typeface="Calibri"/>
                <a:ea typeface="Calibri"/>
                <a:cs typeface="Calibri"/>
                <a:sym typeface="Calibri"/>
              </a:rPr>
              <a:t>b</a:t>
            </a:r>
            <a:r>
              <a:rPr lang="en-US" sz="1867" b="1" i="0" u="none" strike="noStrike" cap="none">
                <a:solidFill>
                  <a:srgbClr val="002060"/>
                </a:solidFill>
                <a:latin typeface="Calibri"/>
                <a:ea typeface="Calibri"/>
                <a:cs typeface="Calibri"/>
                <a:sym typeface="Calibri"/>
              </a:rPr>
              <a:t>ersama</a:t>
            </a:r>
            <a:r>
              <a:rPr lang="en-US" sz="1600" b="0" i="0" u="none" strike="noStrike" cap="none">
                <a:solidFill>
                  <a:srgbClr val="002060"/>
                </a:solidFill>
                <a:latin typeface="Calibri"/>
                <a:ea typeface="Calibri"/>
                <a:cs typeface="Calibri"/>
                <a:sym typeface="Calibri"/>
              </a:rPr>
              <a:t> dengan </a:t>
            </a:r>
            <a:r>
              <a:rPr lang="en-US" sz="1867" b="1" i="0" u="none" strike="noStrike" cap="none">
                <a:solidFill>
                  <a:srgbClr val="002060"/>
                </a:solidFill>
                <a:latin typeface="Calibri"/>
                <a:ea typeface="Calibri"/>
                <a:cs typeface="Calibri"/>
                <a:sym typeface="Calibri"/>
              </a:rPr>
              <a:t>Guru</a:t>
            </a:r>
            <a:r>
              <a:rPr lang="en-US" sz="1600" b="0" i="0" u="none" strike="noStrike" cap="none">
                <a:solidFill>
                  <a:srgbClr val="002060"/>
                </a:solidFill>
                <a:latin typeface="Calibri"/>
                <a:ea typeface="Calibri"/>
                <a:cs typeface="Calibri"/>
                <a:sym typeface="Calibri"/>
              </a:rPr>
              <a:t> dan </a:t>
            </a:r>
            <a:r>
              <a:rPr lang="en-US" sz="1867" b="1" i="0" u="none" strike="noStrike" cap="none">
                <a:solidFill>
                  <a:srgbClr val="002060"/>
                </a:solidFill>
                <a:latin typeface="Calibri"/>
                <a:ea typeface="Calibri"/>
                <a:cs typeface="Calibri"/>
                <a:sym typeface="Calibri"/>
              </a:rPr>
              <a:t>Kepala Sekolah</a:t>
            </a:r>
            <a:r>
              <a:rPr lang="en-US" sz="1600" b="0" i="0" u="none" strike="noStrike" cap="none">
                <a:solidFill>
                  <a:srgbClr val="002060"/>
                </a:solidFill>
                <a:latin typeface="Calibri"/>
                <a:ea typeface="Calibri"/>
                <a:cs typeface="Calibri"/>
                <a:sym typeface="Calibri"/>
              </a:rPr>
              <a:t> tentang kondisi sekolah yang sudah sesuai atau belum sesuai dengan Standar</a:t>
            </a:r>
            <a:endParaRPr sz="1600" b="0" i="0" u="none" strike="noStrike" cap="none">
              <a:solidFill>
                <a:srgbClr val="002060"/>
              </a:solidFill>
              <a:latin typeface="Calibri"/>
              <a:ea typeface="Calibri"/>
              <a:cs typeface="Calibri"/>
              <a:sym typeface="Calibri"/>
            </a:endParaRPr>
          </a:p>
        </p:txBody>
      </p:sp>
      <p:sp>
        <p:nvSpPr>
          <p:cNvPr id="1206" name="Google Shape;1206;p138"/>
          <p:cNvSpPr txBox="1"/>
          <p:nvPr/>
        </p:nvSpPr>
        <p:spPr>
          <a:xfrm>
            <a:off x="4413900" y="2134347"/>
            <a:ext cx="3085600" cy="707846"/>
          </a:xfrm>
          <a:prstGeom prst="rect">
            <a:avLst/>
          </a:prstGeom>
          <a:solidFill>
            <a:schemeClr val="accent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2060"/>
                </a:solidFill>
                <a:latin typeface="Calibri"/>
                <a:ea typeface="Calibri"/>
                <a:cs typeface="Calibri"/>
                <a:sym typeface="Calibri"/>
              </a:rPr>
              <a:t>2. Analisis Kondisi Sekolah</a:t>
            </a:r>
            <a:endParaRPr sz="2000" b="1" i="0" u="none" strike="noStrike" cap="none">
              <a:solidFill>
                <a:srgbClr val="002060"/>
              </a:solidFill>
              <a:latin typeface="Calibri"/>
              <a:ea typeface="Calibri"/>
              <a:cs typeface="Calibri"/>
              <a:sym typeface="Calibri"/>
            </a:endParaRPr>
          </a:p>
          <a:p>
            <a:pPr marL="0" marR="0" lvl="0" indent="0" algn="l" rtl="0">
              <a:lnSpc>
                <a:spcPct val="100000"/>
              </a:lnSpc>
              <a:spcBef>
                <a:spcPts val="0"/>
              </a:spcBef>
              <a:spcAft>
                <a:spcPts val="0"/>
              </a:spcAft>
              <a:buNone/>
            </a:pPr>
            <a:endParaRPr sz="2000" b="1" i="0" u="none" strike="noStrike" cap="none">
              <a:solidFill>
                <a:srgbClr val="002060"/>
              </a:solidFill>
              <a:latin typeface="Calibri"/>
              <a:ea typeface="Calibri"/>
              <a:cs typeface="Calibri"/>
              <a:sym typeface="Calibri"/>
            </a:endParaRPr>
          </a:p>
        </p:txBody>
      </p:sp>
      <p:pic>
        <p:nvPicPr>
          <p:cNvPr id="1207" name="Google Shape;1207;p138" descr="Rapat meja bundar, rencanakan, infografis, teks, fotografi png | PNGWing"/>
          <p:cNvPicPr preferRelativeResize="0"/>
          <p:nvPr/>
        </p:nvPicPr>
        <p:blipFill rotWithShape="1">
          <a:blip r:embed="rId4">
            <a:alphaModFix/>
          </a:blip>
          <a:srcRect/>
          <a:stretch/>
        </p:blipFill>
        <p:spPr>
          <a:xfrm>
            <a:off x="5230802" y="4473029"/>
            <a:ext cx="1758801" cy="1758801"/>
          </a:xfrm>
          <a:prstGeom prst="rect">
            <a:avLst/>
          </a:prstGeom>
          <a:noFill/>
          <a:ln>
            <a:noFill/>
          </a:ln>
        </p:spPr>
      </p:pic>
      <p:sp>
        <p:nvSpPr>
          <p:cNvPr id="1208" name="Google Shape;1208;p138"/>
          <p:cNvSpPr txBox="1"/>
          <p:nvPr/>
        </p:nvSpPr>
        <p:spPr>
          <a:xfrm>
            <a:off x="8525768" y="2994948"/>
            <a:ext cx="3150800" cy="144670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2060"/>
                </a:solidFill>
                <a:latin typeface="Calibri"/>
                <a:ea typeface="Calibri"/>
                <a:cs typeface="Calibri"/>
                <a:sym typeface="Calibri"/>
              </a:rPr>
              <a:t>membuat </a:t>
            </a:r>
            <a:r>
              <a:rPr lang="en-US" sz="1867" b="1" i="0" u="none" strike="noStrike" cap="none">
                <a:solidFill>
                  <a:srgbClr val="002060"/>
                </a:solidFill>
                <a:latin typeface="Calibri"/>
                <a:ea typeface="Calibri"/>
                <a:cs typeface="Calibri"/>
                <a:sym typeface="Calibri"/>
              </a:rPr>
              <a:t>analisis</a:t>
            </a:r>
            <a:r>
              <a:rPr lang="en-US" sz="1600" b="0" i="0" u="none" strike="noStrike" cap="none">
                <a:solidFill>
                  <a:srgbClr val="002060"/>
                </a:solidFill>
                <a:latin typeface="Calibri"/>
                <a:ea typeface="Calibri"/>
                <a:cs typeface="Calibri"/>
                <a:sym typeface="Calibri"/>
              </a:rPr>
              <a:t> </a:t>
            </a:r>
            <a:r>
              <a:rPr lang="en-US" sz="1600" b="1" i="0" u="none" strike="noStrike" cap="none">
                <a:solidFill>
                  <a:srgbClr val="002060"/>
                </a:solidFill>
                <a:latin typeface="Calibri"/>
                <a:ea typeface="Calibri"/>
                <a:cs typeface="Calibri"/>
                <a:sym typeface="Calibri"/>
              </a:rPr>
              <a:t>b</a:t>
            </a:r>
            <a:r>
              <a:rPr lang="en-US" sz="1867" b="1" i="0" u="none" strike="noStrike" cap="none">
                <a:solidFill>
                  <a:srgbClr val="002060"/>
                </a:solidFill>
                <a:latin typeface="Calibri"/>
                <a:ea typeface="Calibri"/>
                <a:cs typeface="Calibri"/>
                <a:sym typeface="Calibri"/>
              </a:rPr>
              <a:t>ersama</a:t>
            </a:r>
            <a:r>
              <a:rPr lang="en-US" sz="1600" b="0" i="0" u="none" strike="noStrike" cap="none">
                <a:solidFill>
                  <a:srgbClr val="002060"/>
                </a:solidFill>
                <a:latin typeface="Calibri"/>
                <a:ea typeface="Calibri"/>
                <a:cs typeface="Calibri"/>
                <a:sym typeface="Calibri"/>
              </a:rPr>
              <a:t> dengan </a:t>
            </a:r>
            <a:r>
              <a:rPr lang="en-US" sz="1867" b="1" i="0" u="none" strike="noStrike" cap="none">
                <a:solidFill>
                  <a:srgbClr val="002060"/>
                </a:solidFill>
                <a:latin typeface="Calibri"/>
                <a:ea typeface="Calibri"/>
                <a:cs typeface="Calibri"/>
                <a:sym typeface="Calibri"/>
              </a:rPr>
              <a:t>pemangku</a:t>
            </a:r>
            <a:r>
              <a:rPr lang="en-US" sz="1600" b="0" i="0" u="none" strike="noStrike" cap="none">
                <a:solidFill>
                  <a:srgbClr val="002060"/>
                </a:solidFill>
                <a:latin typeface="Calibri"/>
                <a:ea typeface="Calibri"/>
                <a:cs typeface="Calibri"/>
                <a:sym typeface="Calibri"/>
              </a:rPr>
              <a:t> </a:t>
            </a:r>
            <a:r>
              <a:rPr lang="en-US" sz="1867" b="1" i="0" u="none" strike="noStrike" cap="none">
                <a:solidFill>
                  <a:srgbClr val="002060"/>
                </a:solidFill>
                <a:latin typeface="Calibri"/>
                <a:ea typeface="Calibri"/>
                <a:cs typeface="Calibri"/>
                <a:sym typeface="Calibri"/>
              </a:rPr>
              <a:t>kepentingan</a:t>
            </a:r>
            <a:r>
              <a:rPr lang="en-US" sz="1600" b="0" i="0" u="none" strike="noStrike" cap="none">
                <a:solidFill>
                  <a:srgbClr val="002060"/>
                </a:solidFill>
                <a:latin typeface="Calibri"/>
                <a:ea typeface="Calibri"/>
                <a:cs typeface="Calibri"/>
                <a:sym typeface="Calibri"/>
              </a:rPr>
              <a:t> di sekolah tentang permasalahan yang dihadapi dan akar permasalahan</a:t>
            </a:r>
            <a:endParaRPr sz="1600" b="0" i="0" u="none" strike="noStrike" cap="none">
              <a:solidFill>
                <a:srgbClr val="002060"/>
              </a:solidFill>
              <a:latin typeface="Calibri"/>
              <a:ea typeface="Calibri"/>
              <a:cs typeface="Calibri"/>
              <a:sym typeface="Calibri"/>
            </a:endParaRPr>
          </a:p>
        </p:txBody>
      </p:sp>
      <p:sp>
        <p:nvSpPr>
          <p:cNvPr id="1209" name="Google Shape;1209;p138"/>
          <p:cNvSpPr txBox="1"/>
          <p:nvPr/>
        </p:nvSpPr>
        <p:spPr>
          <a:xfrm>
            <a:off x="8525767" y="2134363"/>
            <a:ext cx="3150800" cy="707846"/>
          </a:xfrm>
          <a:prstGeom prst="rect">
            <a:avLst/>
          </a:prstGeom>
          <a:solidFill>
            <a:schemeClr val="accent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2060"/>
                </a:solidFill>
                <a:latin typeface="Calibri"/>
                <a:ea typeface="Calibri"/>
                <a:cs typeface="Calibri"/>
                <a:sym typeface="Calibri"/>
              </a:rPr>
              <a:t>3. Simpulkan Permasalahan dan Akar Masalah </a:t>
            </a:r>
            <a:endParaRPr sz="2000" b="1" i="0" u="none" strike="noStrike" cap="none">
              <a:solidFill>
                <a:srgbClr val="002060"/>
              </a:solidFill>
              <a:latin typeface="Calibri"/>
              <a:ea typeface="Calibri"/>
              <a:cs typeface="Calibri"/>
              <a:sym typeface="Calibri"/>
            </a:endParaRPr>
          </a:p>
        </p:txBody>
      </p:sp>
      <p:pic>
        <p:nvPicPr>
          <p:cNvPr id="1210" name="Google Shape;1210;p138" descr="Free Weekly Reports Cliparts, Download Free Weekly Reports Cliparts png  images, Free ClipArts on Clipart Library"/>
          <p:cNvPicPr preferRelativeResize="0"/>
          <p:nvPr/>
        </p:nvPicPr>
        <p:blipFill rotWithShape="1">
          <a:blip r:embed="rId5">
            <a:alphaModFix/>
          </a:blip>
          <a:srcRect/>
          <a:stretch/>
        </p:blipFill>
        <p:spPr>
          <a:xfrm>
            <a:off x="854849" y="4517136"/>
            <a:ext cx="2143100" cy="1670592"/>
          </a:xfrm>
          <a:prstGeom prst="rect">
            <a:avLst/>
          </a:prstGeom>
          <a:noFill/>
          <a:ln>
            <a:noFill/>
          </a:ln>
        </p:spPr>
      </p:pic>
      <p:cxnSp>
        <p:nvCxnSpPr>
          <p:cNvPr id="1211" name="Google Shape;1211;p138"/>
          <p:cNvCxnSpPr/>
          <p:nvPr/>
        </p:nvCxnSpPr>
        <p:spPr>
          <a:xfrm>
            <a:off x="3837700" y="2015169"/>
            <a:ext cx="31600" cy="4327200"/>
          </a:xfrm>
          <a:prstGeom prst="straightConnector1">
            <a:avLst/>
          </a:prstGeom>
          <a:noFill/>
          <a:ln w="38100" cap="flat" cmpd="sng">
            <a:solidFill>
              <a:srgbClr val="002060"/>
            </a:solidFill>
            <a:prstDash val="solid"/>
            <a:miter lim="800000"/>
            <a:headEnd type="none" w="sm" len="sm"/>
            <a:tailEnd type="none" w="sm" len="sm"/>
          </a:ln>
        </p:spPr>
      </p:cxnSp>
      <p:cxnSp>
        <p:nvCxnSpPr>
          <p:cNvPr id="1212" name="Google Shape;1212;p138"/>
          <p:cNvCxnSpPr/>
          <p:nvPr/>
        </p:nvCxnSpPr>
        <p:spPr>
          <a:xfrm>
            <a:off x="7941333" y="2001703"/>
            <a:ext cx="25200" cy="4350000"/>
          </a:xfrm>
          <a:prstGeom prst="straightConnector1">
            <a:avLst/>
          </a:prstGeom>
          <a:noFill/>
          <a:ln w="38100" cap="flat" cmpd="sng">
            <a:solidFill>
              <a:srgbClr val="002060"/>
            </a:solidFill>
            <a:prstDash val="solid"/>
            <a:miter lim="800000"/>
            <a:headEnd type="none" w="sm" len="sm"/>
            <a:tailEnd type="none" w="sm" len="sm"/>
          </a:ln>
        </p:spPr>
      </p:cxn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216"/>
        <p:cNvGrpSpPr/>
        <p:nvPr/>
      </p:nvGrpSpPr>
      <p:grpSpPr>
        <a:xfrm>
          <a:off x="0" y="0"/>
          <a:ext cx="0" cy="0"/>
          <a:chOff x="0" y="0"/>
          <a:chExt cx="0" cy="0"/>
        </a:xfrm>
      </p:grpSpPr>
      <p:sp>
        <p:nvSpPr>
          <p:cNvPr id="1217" name="Google Shape;1217;p139"/>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134</a:t>
            </a:fld>
            <a:endParaRPr/>
          </a:p>
        </p:txBody>
      </p:sp>
      <p:sp>
        <p:nvSpPr>
          <p:cNvPr id="1218" name="Google Shape;1218;p139"/>
          <p:cNvSpPr txBox="1">
            <a:spLocks noGrp="1"/>
          </p:cNvSpPr>
          <p:nvPr>
            <p:ph type="title"/>
          </p:nvPr>
        </p:nvSpPr>
        <p:spPr>
          <a:xfrm>
            <a:off x="-42321" y="1256948"/>
            <a:ext cx="1219200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Contoh analisis untuk menetapkan masalah</a:t>
            </a:r>
            <a:endParaRPr>
              <a:solidFill>
                <a:schemeClr val="accent1"/>
              </a:solidFill>
            </a:endParaRPr>
          </a:p>
        </p:txBody>
      </p:sp>
      <p:pic>
        <p:nvPicPr>
          <p:cNvPr id="1219" name="Google Shape;1219;p139" descr="Creative Tree Diagram PowerPoint Template and Keynote with Numbers Creative  tree diagram PowerPoint template with… | Tree diagram, Powerpoint  templates, Powerpoint"/>
          <p:cNvPicPr preferRelativeResize="0"/>
          <p:nvPr/>
        </p:nvPicPr>
        <p:blipFill rotWithShape="1">
          <a:blip r:embed="rId3">
            <a:alphaModFix/>
          </a:blip>
          <a:srcRect/>
          <a:stretch/>
        </p:blipFill>
        <p:spPr>
          <a:xfrm>
            <a:off x="7442749" y="3083874"/>
            <a:ext cx="3243833" cy="2743884"/>
          </a:xfrm>
          <a:prstGeom prst="rect">
            <a:avLst/>
          </a:prstGeom>
          <a:noFill/>
          <a:ln>
            <a:noFill/>
          </a:ln>
        </p:spPr>
      </p:pic>
      <p:sp>
        <p:nvSpPr>
          <p:cNvPr id="1220" name="Google Shape;1220;p139"/>
          <p:cNvSpPr txBox="1"/>
          <p:nvPr/>
        </p:nvSpPr>
        <p:spPr>
          <a:xfrm>
            <a:off x="7961888" y="2138321"/>
            <a:ext cx="3857200" cy="707846"/>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2000" b="1" i="0" u="none" strike="noStrike" cap="none">
                <a:solidFill>
                  <a:srgbClr val="002060"/>
                </a:solidFill>
                <a:latin typeface="Calibri"/>
                <a:ea typeface="Calibri"/>
                <a:cs typeface="Calibri"/>
                <a:sym typeface="Calibri"/>
              </a:rPr>
              <a:t>MASALAH:</a:t>
            </a:r>
            <a:endParaRPr sz="1467"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None/>
            </a:pPr>
            <a:r>
              <a:rPr lang="en-US" sz="2000" b="1" i="0" u="none" strike="noStrike" cap="none">
                <a:solidFill>
                  <a:schemeClr val="dk1"/>
                </a:solidFill>
                <a:latin typeface="Calibri"/>
                <a:ea typeface="Calibri"/>
                <a:cs typeface="Calibri"/>
                <a:sym typeface="Calibri"/>
              </a:rPr>
              <a:t>Literasi Digital Guru/Siswa Rendah</a:t>
            </a:r>
            <a:endParaRPr sz="2000" b="1" i="0" u="none" strike="noStrike" cap="none">
              <a:solidFill>
                <a:schemeClr val="dk1"/>
              </a:solidFill>
              <a:latin typeface="Calibri"/>
              <a:ea typeface="Calibri"/>
              <a:cs typeface="Calibri"/>
              <a:sym typeface="Calibri"/>
            </a:endParaRPr>
          </a:p>
        </p:txBody>
      </p:sp>
      <p:sp>
        <p:nvSpPr>
          <p:cNvPr id="1221" name="Google Shape;1221;p139"/>
          <p:cNvSpPr txBox="1"/>
          <p:nvPr/>
        </p:nvSpPr>
        <p:spPr>
          <a:xfrm>
            <a:off x="6370442" y="3277467"/>
            <a:ext cx="1096400" cy="58473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65% guru gagap TIK</a:t>
            </a:r>
            <a:endParaRPr sz="1467" b="0" i="0" u="none" strike="noStrike" cap="none">
              <a:solidFill>
                <a:srgbClr val="365516"/>
              </a:solidFill>
              <a:latin typeface="Arial"/>
              <a:ea typeface="Arial"/>
              <a:cs typeface="Arial"/>
              <a:sym typeface="Arial"/>
            </a:endParaRPr>
          </a:p>
        </p:txBody>
      </p:sp>
      <p:sp>
        <p:nvSpPr>
          <p:cNvPr id="1222" name="Google Shape;1222;p139"/>
          <p:cNvSpPr txBox="1"/>
          <p:nvPr/>
        </p:nvSpPr>
        <p:spPr>
          <a:xfrm>
            <a:off x="5532572" y="4065295"/>
            <a:ext cx="1924800" cy="1077178"/>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85% RPP tidak </a:t>
            </a:r>
            <a:endParaRPr sz="1467" b="0" i="0" u="none" strike="noStrike" cap="none">
              <a:solidFill>
                <a:srgbClr val="365516"/>
              </a:solidFill>
              <a:latin typeface="Arial"/>
              <a:ea typeface="Arial"/>
              <a:cs typeface="Arial"/>
              <a:sym typeface="Arial"/>
            </a:endParaRPr>
          </a:p>
          <a:p>
            <a:pPr marL="0" marR="0" lvl="0" indent="0" algn="r"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membiasakan siswa mengakses media </a:t>
            </a:r>
            <a:endParaRPr sz="1467" b="0" i="0" u="none" strike="noStrike" cap="none">
              <a:solidFill>
                <a:srgbClr val="365516"/>
              </a:solidFill>
              <a:latin typeface="Arial"/>
              <a:ea typeface="Arial"/>
              <a:cs typeface="Arial"/>
              <a:sym typeface="Arial"/>
            </a:endParaRPr>
          </a:p>
          <a:p>
            <a:pPr marL="0" marR="0" lvl="0" indent="0" algn="r"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TIK</a:t>
            </a:r>
            <a:endParaRPr sz="1467" b="0" i="0" u="none" strike="noStrike" cap="none">
              <a:solidFill>
                <a:srgbClr val="365516"/>
              </a:solidFill>
              <a:latin typeface="Arial"/>
              <a:ea typeface="Arial"/>
              <a:cs typeface="Arial"/>
              <a:sym typeface="Arial"/>
            </a:endParaRPr>
          </a:p>
        </p:txBody>
      </p:sp>
      <p:sp>
        <p:nvSpPr>
          <p:cNvPr id="1223" name="Google Shape;1223;p139"/>
          <p:cNvSpPr txBox="1"/>
          <p:nvPr/>
        </p:nvSpPr>
        <p:spPr>
          <a:xfrm>
            <a:off x="10592862" y="3267020"/>
            <a:ext cx="1852400"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Hanya memiliki </a:t>
            </a:r>
            <a:endParaRPr sz="1467" b="0" i="0" u="none" strike="noStrike" cap="none">
              <a:solidFill>
                <a:srgbClr val="365516"/>
              </a:solidFill>
              <a:latin typeface="Arial"/>
              <a:ea typeface="Arial"/>
              <a:cs typeface="Arial"/>
              <a:sym typeface="Arial"/>
            </a:endParaRPr>
          </a:p>
          <a:p>
            <a:pPr marL="0" marR="0" lvl="0" indent="0" algn="l"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5 Komputer</a:t>
            </a:r>
            <a:endParaRPr sz="1600" b="1" i="0" u="none" strike="noStrike" cap="none">
              <a:solidFill>
                <a:srgbClr val="365516"/>
              </a:solidFill>
              <a:latin typeface="Calibri"/>
              <a:ea typeface="Calibri"/>
              <a:cs typeface="Calibri"/>
              <a:sym typeface="Calibri"/>
            </a:endParaRPr>
          </a:p>
        </p:txBody>
      </p:sp>
      <p:sp>
        <p:nvSpPr>
          <p:cNvPr id="1224" name="Google Shape;1224;p139"/>
          <p:cNvSpPr txBox="1"/>
          <p:nvPr/>
        </p:nvSpPr>
        <p:spPr>
          <a:xfrm>
            <a:off x="10605270" y="3919381"/>
            <a:ext cx="116360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Tidak ada </a:t>
            </a:r>
            <a:endParaRPr sz="1467" b="0" i="0" u="none" strike="noStrike" cap="none">
              <a:solidFill>
                <a:srgbClr val="365516"/>
              </a:solidFill>
              <a:latin typeface="Arial"/>
              <a:ea typeface="Arial"/>
              <a:cs typeface="Arial"/>
              <a:sym typeface="Arial"/>
            </a:endParaRPr>
          </a:p>
          <a:p>
            <a:pPr marL="0" marR="0" lvl="0" indent="0" algn="l"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koneksi</a:t>
            </a:r>
            <a:endParaRPr sz="1600" b="1" i="0" u="none" strike="noStrike" cap="none">
              <a:solidFill>
                <a:srgbClr val="365516"/>
              </a:solidFill>
              <a:latin typeface="Calibri"/>
              <a:ea typeface="Calibri"/>
              <a:cs typeface="Calibri"/>
              <a:sym typeface="Calibri"/>
            </a:endParaRPr>
          </a:p>
          <a:p>
            <a:pPr marL="0" marR="0" lvl="0" indent="0" algn="l"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Internet </a:t>
            </a:r>
            <a:endParaRPr sz="1467" b="0" i="0" u="none" strike="noStrike" cap="none">
              <a:solidFill>
                <a:srgbClr val="365516"/>
              </a:solidFill>
              <a:latin typeface="Arial"/>
              <a:ea typeface="Arial"/>
              <a:cs typeface="Arial"/>
              <a:sym typeface="Arial"/>
            </a:endParaRPr>
          </a:p>
        </p:txBody>
      </p:sp>
      <p:sp>
        <p:nvSpPr>
          <p:cNvPr id="1225" name="Google Shape;1225;p139"/>
          <p:cNvSpPr txBox="1"/>
          <p:nvPr/>
        </p:nvSpPr>
        <p:spPr>
          <a:xfrm>
            <a:off x="9946258" y="5162673"/>
            <a:ext cx="192480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Tidak pernah ada </a:t>
            </a:r>
            <a:endParaRPr sz="1467" b="0" i="0" u="none" strike="noStrike" cap="none">
              <a:solidFill>
                <a:srgbClr val="365516"/>
              </a:solidFill>
              <a:latin typeface="Arial"/>
              <a:ea typeface="Arial"/>
              <a:cs typeface="Arial"/>
              <a:sym typeface="Arial"/>
            </a:endParaRPr>
          </a:p>
          <a:p>
            <a:pPr marL="0" marR="0" lvl="0" indent="0" algn="l" rtl="0">
              <a:lnSpc>
                <a:spcPct val="100000"/>
              </a:lnSpc>
              <a:spcBef>
                <a:spcPts val="0"/>
              </a:spcBef>
              <a:spcAft>
                <a:spcPts val="0"/>
              </a:spcAft>
              <a:buNone/>
            </a:pPr>
            <a:r>
              <a:rPr lang="en-US" sz="1600" b="1" i="0" u="none" strike="noStrike" cap="none">
                <a:solidFill>
                  <a:srgbClr val="365516"/>
                </a:solidFill>
                <a:latin typeface="Calibri"/>
                <a:ea typeface="Calibri"/>
                <a:cs typeface="Calibri"/>
                <a:sym typeface="Calibri"/>
              </a:rPr>
              <a:t>penguatan kapasitas TIK guru</a:t>
            </a:r>
            <a:endParaRPr sz="1467" b="0" i="0" u="none" strike="noStrike" cap="none">
              <a:solidFill>
                <a:srgbClr val="365516"/>
              </a:solidFill>
              <a:latin typeface="Arial"/>
              <a:ea typeface="Arial"/>
              <a:cs typeface="Arial"/>
              <a:sym typeface="Arial"/>
            </a:endParaRPr>
          </a:p>
        </p:txBody>
      </p:sp>
      <p:sp>
        <p:nvSpPr>
          <p:cNvPr id="1226" name="Google Shape;1226;p139"/>
          <p:cNvSpPr txBox="1"/>
          <p:nvPr/>
        </p:nvSpPr>
        <p:spPr>
          <a:xfrm>
            <a:off x="146740" y="4647483"/>
            <a:ext cx="234520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2060"/>
                </a:solidFill>
                <a:latin typeface="Calibri"/>
                <a:ea typeface="Calibri"/>
                <a:cs typeface="Calibri"/>
                <a:sym typeface="Calibri"/>
              </a:rPr>
              <a:t>Gunakan </a:t>
            </a:r>
            <a:r>
              <a:rPr lang="en-US" sz="1600" b="1" i="0" u="none" strike="noStrike" cap="none">
                <a:solidFill>
                  <a:srgbClr val="002060"/>
                </a:solidFill>
                <a:latin typeface="Calibri"/>
                <a:ea typeface="Calibri"/>
                <a:cs typeface="Calibri"/>
                <a:sym typeface="Calibri"/>
              </a:rPr>
              <a:t>Profil dan Rapor </a:t>
            </a:r>
            <a:endParaRPr sz="1467"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600" b="1" i="0" u="none" strike="noStrike" cap="none">
                <a:solidFill>
                  <a:srgbClr val="002060"/>
                </a:solidFill>
                <a:latin typeface="Calibri"/>
                <a:ea typeface="Calibri"/>
                <a:cs typeface="Calibri"/>
                <a:sym typeface="Calibri"/>
              </a:rPr>
              <a:t>Pendidikan</a:t>
            </a:r>
            <a:r>
              <a:rPr lang="en-US" sz="1600" b="0" i="0" u="none" strike="noStrike" cap="none">
                <a:solidFill>
                  <a:srgbClr val="002060"/>
                </a:solidFill>
                <a:latin typeface="Calibri"/>
                <a:ea typeface="Calibri"/>
                <a:cs typeface="Calibri"/>
                <a:sym typeface="Calibri"/>
              </a:rPr>
              <a:t> atau berbagai </a:t>
            </a:r>
            <a:endParaRPr sz="1467"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600" b="1" i="0" u="none" strike="noStrike" cap="none">
                <a:solidFill>
                  <a:srgbClr val="002060"/>
                </a:solidFill>
                <a:latin typeface="Calibri"/>
                <a:ea typeface="Calibri"/>
                <a:cs typeface="Calibri"/>
                <a:sym typeface="Calibri"/>
              </a:rPr>
              <a:t>sumber data </a:t>
            </a:r>
            <a:r>
              <a:rPr lang="en-US" sz="1600" b="0" i="0" u="none" strike="noStrike" cap="none">
                <a:solidFill>
                  <a:srgbClr val="002060"/>
                </a:solidFill>
                <a:latin typeface="Calibri"/>
                <a:ea typeface="Calibri"/>
                <a:cs typeface="Calibri"/>
                <a:sym typeface="Calibri"/>
              </a:rPr>
              <a:t>di sekolah</a:t>
            </a:r>
            <a:endParaRPr sz="1600" b="0" i="0" u="none" strike="noStrike" cap="none">
              <a:solidFill>
                <a:srgbClr val="002060"/>
              </a:solidFill>
              <a:latin typeface="Calibri"/>
              <a:ea typeface="Calibri"/>
              <a:cs typeface="Calibri"/>
              <a:sym typeface="Calibri"/>
            </a:endParaRPr>
          </a:p>
        </p:txBody>
      </p:sp>
      <p:pic>
        <p:nvPicPr>
          <p:cNvPr id="1227" name="Google Shape;1227;p139" descr="Free Weekly Reports Cliparts, Download Free Weekly Reports Cliparts png  images, Free ClipArts on Clipart Library"/>
          <p:cNvPicPr preferRelativeResize="0"/>
          <p:nvPr/>
        </p:nvPicPr>
        <p:blipFill rotWithShape="1">
          <a:blip r:embed="rId4">
            <a:alphaModFix/>
          </a:blip>
          <a:srcRect/>
          <a:stretch/>
        </p:blipFill>
        <p:spPr>
          <a:xfrm>
            <a:off x="67928" y="2955019"/>
            <a:ext cx="2186204" cy="1704205"/>
          </a:xfrm>
          <a:prstGeom prst="rect">
            <a:avLst/>
          </a:prstGeom>
          <a:noFill/>
          <a:ln>
            <a:noFill/>
          </a:ln>
        </p:spPr>
      </p:pic>
      <p:grpSp>
        <p:nvGrpSpPr>
          <p:cNvPr id="1228" name="Google Shape;1228;p139"/>
          <p:cNvGrpSpPr/>
          <p:nvPr/>
        </p:nvGrpSpPr>
        <p:grpSpPr>
          <a:xfrm>
            <a:off x="2252910" y="3913554"/>
            <a:ext cx="509122" cy="337800"/>
            <a:chOff x="2662158" y="1678833"/>
            <a:chExt cx="509122" cy="337800"/>
          </a:xfrm>
        </p:grpSpPr>
        <p:sp>
          <p:nvSpPr>
            <p:cNvPr id="1229" name="Google Shape;1229;p139"/>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30" name="Google Shape;1230;p139"/>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31" name="Google Shape;1231;p139"/>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grpSp>
        <p:nvGrpSpPr>
          <p:cNvPr id="1232" name="Google Shape;1232;p139"/>
          <p:cNvGrpSpPr/>
          <p:nvPr/>
        </p:nvGrpSpPr>
        <p:grpSpPr>
          <a:xfrm>
            <a:off x="5250102" y="3913554"/>
            <a:ext cx="509122" cy="337800"/>
            <a:chOff x="2662158" y="1678833"/>
            <a:chExt cx="509122" cy="337800"/>
          </a:xfrm>
        </p:grpSpPr>
        <p:sp>
          <p:nvSpPr>
            <p:cNvPr id="1233" name="Google Shape;1233;p139"/>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34" name="Google Shape;1234;p139"/>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35" name="Google Shape;1235;p139"/>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sp>
        <p:nvSpPr>
          <p:cNvPr id="1236" name="Google Shape;1236;p139"/>
          <p:cNvSpPr/>
          <p:nvPr/>
        </p:nvSpPr>
        <p:spPr>
          <a:xfrm>
            <a:off x="2885842" y="2218353"/>
            <a:ext cx="2345200" cy="3570400"/>
          </a:xfrm>
          <a:prstGeom prst="rect">
            <a:avLst/>
          </a:prstGeom>
          <a:solidFill>
            <a:srgbClr val="E1F3CE"/>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867" b="1" i="0" u="none" strike="noStrike" cap="none">
                <a:solidFill>
                  <a:schemeClr val="dk1"/>
                </a:solidFill>
                <a:latin typeface="Calibri"/>
                <a:ea typeface="Calibri"/>
                <a:cs typeface="Calibri"/>
                <a:sym typeface="Calibri"/>
              </a:rPr>
              <a:t>ANALISIS</a:t>
            </a:r>
            <a:endParaRPr sz="1467" b="0" i="0" u="none" strike="noStrike" cap="none">
              <a:solidFill>
                <a:srgbClr val="000000"/>
              </a:solidFill>
              <a:latin typeface="Arial"/>
              <a:ea typeface="Arial"/>
              <a:cs typeface="Arial"/>
              <a:sym typeface="Arial"/>
            </a:endParaRPr>
          </a:p>
        </p:txBody>
      </p:sp>
      <p:sp>
        <p:nvSpPr>
          <p:cNvPr id="1237" name="Google Shape;1237;p139"/>
          <p:cNvSpPr/>
          <p:nvPr/>
        </p:nvSpPr>
        <p:spPr>
          <a:xfrm>
            <a:off x="2920642" y="2627687"/>
            <a:ext cx="2288400" cy="369200"/>
          </a:xfrm>
          <a:prstGeom prst="rect">
            <a:avLst/>
          </a:prstGeom>
          <a:solidFill>
            <a:srgbClr val="365516"/>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Calibri"/>
                <a:ea typeface="Calibri"/>
                <a:cs typeface="Calibri"/>
                <a:sym typeface="Calibri"/>
              </a:rPr>
              <a:t>Hal yang SUDAH baik</a:t>
            </a:r>
            <a:endParaRPr sz="1867" b="0" i="0" u="none" strike="noStrike" cap="none">
              <a:solidFill>
                <a:schemeClr val="lt1"/>
              </a:solidFill>
              <a:latin typeface="Calibri"/>
              <a:ea typeface="Calibri"/>
              <a:cs typeface="Calibri"/>
              <a:sym typeface="Calibri"/>
            </a:endParaRPr>
          </a:p>
        </p:txBody>
      </p:sp>
      <p:sp>
        <p:nvSpPr>
          <p:cNvPr id="1238" name="Google Shape;1238;p139"/>
          <p:cNvSpPr/>
          <p:nvPr/>
        </p:nvSpPr>
        <p:spPr>
          <a:xfrm>
            <a:off x="2920642" y="4342787"/>
            <a:ext cx="2288400" cy="369200"/>
          </a:xfrm>
          <a:prstGeom prst="rect">
            <a:avLst/>
          </a:prstGeom>
          <a:solidFill>
            <a:srgbClr val="C00000"/>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Calibri"/>
                <a:ea typeface="Calibri"/>
                <a:cs typeface="Calibri"/>
                <a:sym typeface="Calibri"/>
              </a:rPr>
              <a:t>Hal yang BELUM baik</a:t>
            </a:r>
            <a:endParaRPr sz="1867" b="0" i="0" u="none" strike="noStrike" cap="none">
              <a:solidFill>
                <a:schemeClr val="lt1"/>
              </a:solidFill>
              <a:latin typeface="Calibri"/>
              <a:ea typeface="Calibri"/>
              <a:cs typeface="Calibri"/>
              <a:sym typeface="Calibri"/>
            </a:endParaRPr>
          </a:p>
        </p:txBody>
      </p:sp>
      <p:sp>
        <p:nvSpPr>
          <p:cNvPr id="1239" name="Google Shape;1239;p139"/>
          <p:cNvSpPr txBox="1"/>
          <p:nvPr/>
        </p:nvSpPr>
        <p:spPr>
          <a:xfrm>
            <a:off x="3067409" y="3085159"/>
            <a:ext cx="1536000" cy="954260"/>
          </a:xfrm>
          <a:prstGeom prst="rect">
            <a:avLst/>
          </a:prstGeom>
          <a:noFill/>
          <a:ln>
            <a:noFill/>
          </a:ln>
        </p:spPr>
        <p:txBody>
          <a:bodyPr spcFirstLastPara="1" wrap="square" lIns="91425" tIns="45700" rIns="91425" bIns="45700" anchor="t" anchorCtr="0">
            <a:spAutoFit/>
          </a:bodyPr>
          <a:lstStyle/>
          <a:p>
            <a:pPr marL="287859" marR="0" lvl="0" indent="-287859" algn="l" rtl="0">
              <a:lnSpc>
                <a:spcPct val="100000"/>
              </a:lnSpc>
              <a:spcBef>
                <a:spcPts val="0"/>
              </a:spcBef>
              <a:spcAft>
                <a:spcPts val="0"/>
              </a:spcAft>
              <a:buClr>
                <a:srgbClr val="002060"/>
              </a:buClr>
              <a:buSzPts val="1400"/>
              <a:buFont typeface="Calibri"/>
              <a:buChar char="-"/>
            </a:pPr>
            <a:r>
              <a:rPr lang="en-US" sz="1867" b="0" i="0" u="none" strike="noStrike" cap="none">
                <a:solidFill>
                  <a:srgbClr val="002060"/>
                </a:solidFill>
                <a:latin typeface="Calibri"/>
                <a:ea typeface="Calibri"/>
                <a:cs typeface="Calibri"/>
                <a:sym typeface="Calibri"/>
              </a:rPr>
              <a:t>………………. </a:t>
            </a:r>
            <a:endParaRPr sz="1467" b="0" i="0" u="none" strike="noStrike" cap="none">
              <a:solidFill>
                <a:srgbClr val="000000"/>
              </a:solidFill>
              <a:latin typeface="Arial"/>
              <a:ea typeface="Arial"/>
              <a:cs typeface="Arial"/>
              <a:sym typeface="Arial"/>
            </a:endParaRPr>
          </a:p>
          <a:p>
            <a:pPr marL="287859" marR="0" lvl="0" indent="-287859" algn="l" rtl="0">
              <a:lnSpc>
                <a:spcPct val="100000"/>
              </a:lnSpc>
              <a:spcBef>
                <a:spcPts val="0"/>
              </a:spcBef>
              <a:spcAft>
                <a:spcPts val="0"/>
              </a:spcAft>
              <a:buClr>
                <a:srgbClr val="002060"/>
              </a:buClr>
              <a:buSzPts val="1400"/>
              <a:buFont typeface="Calibri"/>
              <a:buChar char="-"/>
            </a:pPr>
            <a:r>
              <a:rPr lang="en-US" sz="1867" b="0" i="0" u="none" strike="noStrike" cap="none">
                <a:solidFill>
                  <a:srgbClr val="002060"/>
                </a:solidFill>
                <a:latin typeface="Calibri"/>
                <a:ea typeface="Calibri"/>
                <a:cs typeface="Calibri"/>
                <a:sym typeface="Calibri"/>
              </a:rPr>
              <a:t>……………….</a:t>
            </a:r>
            <a:endParaRPr sz="1467" b="0" i="0" u="none" strike="noStrike" cap="none">
              <a:solidFill>
                <a:srgbClr val="000000"/>
              </a:solidFill>
              <a:latin typeface="Arial"/>
              <a:ea typeface="Arial"/>
              <a:cs typeface="Arial"/>
              <a:sym typeface="Arial"/>
            </a:endParaRPr>
          </a:p>
          <a:p>
            <a:pPr marL="287859" marR="0" lvl="0" indent="-287859" algn="l" rtl="0">
              <a:lnSpc>
                <a:spcPct val="100000"/>
              </a:lnSpc>
              <a:spcBef>
                <a:spcPts val="0"/>
              </a:spcBef>
              <a:spcAft>
                <a:spcPts val="0"/>
              </a:spcAft>
              <a:buClr>
                <a:srgbClr val="002060"/>
              </a:buClr>
              <a:buSzPts val="1400"/>
              <a:buFont typeface="Calibri"/>
              <a:buChar char="-"/>
            </a:pPr>
            <a:r>
              <a:rPr lang="en-US" sz="1867" b="0" i="0" u="none" strike="noStrike" cap="none">
                <a:solidFill>
                  <a:srgbClr val="002060"/>
                </a:solidFill>
                <a:latin typeface="Calibri"/>
                <a:ea typeface="Calibri"/>
                <a:cs typeface="Calibri"/>
                <a:sym typeface="Calibri"/>
              </a:rPr>
              <a:t>……………….</a:t>
            </a:r>
            <a:endParaRPr sz="1467" b="0" i="0" u="none" strike="noStrike" cap="none">
              <a:solidFill>
                <a:srgbClr val="000000"/>
              </a:solidFill>
              <a:latin typeface="Arial"/>
              <a:ea typeface="Arial"/>
              <a:cs typeface="Arial"/>
              <a:sym typeface="Arial"/>
            </a:endParaRPr>
          </a:p>
        </p:txBody>
      </p:sp>
      <p:sp>
        <p:nvSpPr>
          <p:cNvPr id="1240" name="Google Shape;1240;p139"/>
          <p:cNvSpPr txBox="1"/>
          <p:nvPr/>
        </p:nvSpPr>
        <p:spPr>
          <a:xfrm>
            <a:off x="2962476" y="4750587"/>
            <a:ext cx="2186400" cy="6669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2060"/>
                </a:solidFill>
                <a:latin typeface="Calibri"/>
                <a:ea typeface="Calibri"/>
                <a:cs typeface="Calibri"/>
                <a:sym typeface="Calibri"/>
              </a:rPr>
              <a:t>Literasi Digital Guru/ Siswa rendah</a:t>
            </a:r>
            <a:endParaRPr sz="1867" b="1" i="0" u="none" strike="noStrike" cap="none">
              <a:solidFill>
                <a:srgbClr val="002060"/>
              </a:solidFill>
              <a:latin typeface="Calibri"/>
              <a:ea typeface="Calibri"/>
              <a:cs typeface="Calibri"/>
              <a:sym typeface="Calibri"/>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5" name="Google Shape;1245;p140"/>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135</a:t>
            </a:fld>
            <a:endParaRPr/>
          </a:p>
        </p:txBody>
      </p:sp>
      <p:sp>
        <p:nvSpPr>
          <p:cNvPr id="1246" name="Google Shape;1246;p140"/>
          <p:cNvSpPr txBox="1">
            <a:spLocks noGrp="1"/>
          </p:cNvSpPr>
          <p:nvPr>
            <p:ph type="title"/>
          </p:nvPr>
        </p:nvSpPr>
        <p:spPr>
          <a:xfrm>
            <a:off x="0" y="1077057"/>
            <a:ext cx="12192000" cy="471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3. Menyusun program kerja peningkatan mutu dalam dokumen perencanaan</a:t>
            </a:r>
            <a:endParaRPr>
              <a:solidFill>
                <a:schemeClr val="accent1"/>
              </a:solidFill>
            </a:endParaRPr>
          </a:p>
          <a:p>
            <a:pPr marL="0" lvl="0" indent="0" algn="ctr" rtl="0">
              <a:lnSpc>
                <a:spcPct val="90000"/>
              </a:lnSpc>
              <a:spcBef>
                <a:spcPts val="0"/>
              </a:spcBef>
              <a:spcAft>
                <a:spcPts val="0"/>
              </a:spcAft>
              <a:buSzPts val="1800"/>
              <a:buNone/>
            </a:pPr>
            <a:endParaRPr>
              <a:solidFill>
                <a:schemeClr val="accent1"/>
              </a:solidFill>
            </a:endParaRPr>
          </a:p>
        </p:txBody>
      </p:sp>
      <p:pic>
        <p:nvPicPr>
          <p:cNvPr id="1247" name="Google Shape;1247;p140" descr="Budget Book Clipart"/>
          <p:cNvPicPr preferRelativeResize="0"/>
          <p:nvPr/>
        </p:nvPicPr>
        <p:blipFill rotWithShape="1">
          <a:blip r:embed="rId3">
            <a:alphaModFix/>
          </a:blip>
          <a:srcRect/>
          <a:stretch/>
        </p:blipFill>
        <p:spPr>
          <a:xfrm>
            <a:off x="8432695" y="3825247"/>
            <a:ext cx="3163567" cy="2792900"/>
          </a:xfrm>
          <a:prstGeom prst="rect">
            <a:avLst/>
          </a:prstGeom>
          <a:noFill/>
          <a:ln>
            <a:noFill/>
          </a:ln>
        </p:spPr>
      </p:pic>
      <p:sp>
        <p:nvSpPr>
          <p:cNvPr id="1248" name="Google Shape;1248;p140"/>
          <p:cNvSpPr txBox="1"/>
          <p:nvPr/>
        </p:nvSpPr>
        <p:spPr>
          <a:xfrm>
            <a:off x="4111600" y="2452042"/>
            <a:ext cx="3968800" cy="9542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2060"/>
                </a:solidFill>
                <a:latin typeface="Calibri"/>
                <a:ea typeface="Calibri"/>
                <a:cs typeface="Calibri"/>
                <a:sym typeface="Calibri"/>
              </a:rPr>
              <a:t>Dapatkan </a:t>
            </a:r>
            <a:r>
              <a:rPr lang="en-US" sz="1867" b="1" i="0" u="none" strike="noStrike" cap="none">
                <a:solidFill>
                  <a:srgbClr val="002060"/>
                </a:solidFill>
                <a:latin typeface="Calibri"/>
                <a:ea typeface="Calibri"/>
                <a:cs typeface="Calibri"/>
                <a:sym typeface="Calibri"/>
              </a:rPr>
              <a:t>komitmen</a:t>
            </a:r>
            <a:r>
              <a:rPr lang="en-US" sz="1867" b="0" i="0" u="none" strike="noStrike" cap="none">
                <a:solidFill>
                  <a:srgbClr val="002060"/>
                </a:solidFill>
                <a:latin typeface="Calibri"/>
                <a:ea typeface="Calibri"/>
                <a:cs typeface="Calibri"/>
                <a:sym typeface="Calibri"/>
              </a:rPr>
              <a:t> semua </a:t>
            </a:r>
            <a:r>
              <a:rPr lang="en-US" sz="1867" b="1" i="0" u="none" strike="noStrike" cap="none">
                <a:solidFill>
                  <a:srgbClr val="002060"/>
                </a:solidFill>
                <a:latin typeface="Calibri"/>
                <a:ea typeface="Calibri"/>
                <a:cs typeface="Calibri"/>
                <a:sym typeface="Calibri"/>
              </a:rPr>
              <a:t>pemangku kepentingan </a:t>
            </a:r>
            <a:r>
              <a:rPr lang="en-US" sz="1867" b="0" i="0" u="none" strike="noStrike" cap="none">
                <a:solidFill>
                  <a:srgbClr val="002060"/>
                </a:solidFill>
                <a:latin typeface="Calibri"/>
                <a:ea typeface="Calibri"/>
                <a:cs typeface="Calibri"/>
                <a:sym typeface="Calibri"/>
              </a:rPr>
              <a:t>untuk mendukung program peningkatan mutu</a:t>
            </a:r>
            <a:endParaRPr sz="1867" b="0" i="0" u="none" strike="noStrike" cap="none">
              <a:solidFill>
                <a:srgbClr val="002060"/>
              </a:solidFill>
              <a:latin typeface="Calibri"/>
              <a:ea typeface="Calibri"/>
              <a:cs typeface="Calibri"/>
              <a:sym typeface="Calibri"/>
            </a:endParaRPr>
          </a:p>
        </p:txBody>
      </p:sp>
      <p:sp>
        <p:nvSpPr>
          <p:cNvPr id="1249" name="Google Shape;1249;p140"/>
          <p:cNvSpPr txBox="1"/>
          <p:nvPr/>
        </p:nvSpPr>
        <p:spPr>
          <a:xfrm>
            <a:off x="267489" y="2444707"/>
            <a:ext cx="3805200" cy="6669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2060"/>
                </a:solidFill>
                <a:latin typeface="Calibri"/>
                <a:ea typeface="Calibri"/>
                <a:cs typeface="Calibri"/>
                <a:sym typeface="Calibri"/>
              </a:rPr>
              <a:t>Analisis</a:t>
            </a:r>
            <a:r>
              <a:rPr lang="en-US" sz="1867" b="0" i="0" u="none" strike="noStrike" cap="none">
                <a:solidFill>
                  <a:srgbClr val="002060"/>
                </a:solidFill>
                <a:latin typeface="Calibri"/>
                <a:ea typeface="Calibri"/>
                <a:cs typeface="Calibri"/>
                <a:sym typeface="Calibri"/>
              </a:rPr>
              <a:t> dan susun </a:t>
            </a:r>
            <a:r>
              <a:rPr lang="en-US" sz="1867" b="1" i="0" u="none" strike="noStrike" cap="none">
                <a:solidFill>
                  <a:srgbClr val="002060"/>
                </a:solidFill>
                <a:latin typeface="Calibri"/>
                <a:ea typeface="Calibri"/>
                <a:cs typeface="Calibri"/>
                <a:sym typeface="Calibri"/>
              </a:rPr>
              <a:t>rekomendasi</a:t>
            </a:r>
            <a:r>
              <a:rPr lang="en-US" sz="1867" b="0" i="0" u="none" strike="noStrike" cap="none">
                <a:solidFill>
                  <a:srgbClr val="002060"/>
                </a:solidFill>
                <a:latin typeface="Calibri"/>
                <a:ea typeface="Calibri"/>
                <a:cs typeface="Calibri"/>
                <a:sym typeface="Calibri"/>
              </a:rPr>
              <a:t> </a:t>
            </a:r>
            <a:r>
              <a:rPr lang="en-US" sz="1867" b="1" i="0" u="none" strike="noStrike" cap="none">
                <a:solidFill>
                  <a:srgbClr val="002060"/>
                </a:solidFill>
                <a:latin typeface="Calibri"/>
                <a:ea typeface="Calibri"/>
                <a:cs typeface="Calibri"/>
                <a:sym typeface="Calibri"/>
              </a:rPr>
              <a:t>solusi</a:t>
            </a:r>
            <a:r>
              <a:rPr lang="en-US" sz="1867" b="0" i="0" u="none" strike="noStrike" cap="none">
                <a:solidFill>
                  <a:srgbClr val="002060"/>
                </a:solidFill>
                <a:latin typeface="Calibri"/>
                <a:ea typeface="Calibri"/>
                <a:cs typeface="Calibri"/>
                <a:sym typeface="Calibri"/>
              </a:rPr>
              <a:t>  dalam bentuk program</a:t>
            </a:r>
            <a:endParaRPr sz="1467" b="0" i="0" u="none" strike="noStrike" cap="none">
              <a:solidFill>
                <a:srgbClr val="000000"/>
              </a:solidFill>
              <a:latin typeface="Arial"/>
              <a:ea typeface="Arial"/>
              <a:cs typeface="Arial"/>
              <a:sym typeface="Arial"/>
            </a:endParaRPr>
          </a:p>
        </p:txBody>
      </p:sp>
      <p:sp>
        <p:nvSpPr>
          <p:cNvPr id="1250" name="Google Shape;1250;p140"/>
          <p:cNvSpPr txBox="1"/>
          <p:nvPr/>
        </p:nvSpPr>
        <p:spPr>
          <a:xfrm>
            <a:off x="267500" y="1720505"/>
            <a:ext cx="3606400" cy="666937"/>
          </a:xfrm>
          <a:prstGeom prst="rect">
            <a:avLst/>
          </a:prstGeom>
          <a:solidFill>
            <a:schemeClr val="accent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2060"/>
                </a:solidFill>
                <a:latin typeface="Calibri"/>
                <a:ea typeface="Calibri"/>
                <a:cs typeface="Calibri"/>
                <a:sym typeface="Calibri"/>
              </a:rPr>
              <a:t>1. Rekomendasikan Solusi</a:t>
            </a:r>
            <a:endParaRPr sz="1867" b="1" i="0" u="none" strike="noStrike" cap="none">
              <a:solidFill>
                <a:srgbClr val="002060"/>
              </a:solidFill>
              <a:latin typeface="Calibri"/>
              <a:ea typeface="Calibri"/>
              <a:cs typeface="Calibri"/>
              <a:sym typeface="Calibri"/>
            </a:endParaRPr>
          </a:p>
          <a:p>
            <a:pPr marL="0" marR="0" lvl="0" indent="0" algn="l" rtl="0">
              <a:lnSpc>
                <a:spcPct val="100000"/>
              </a:lnSpc>
              <a:spcBef>
                <a:spcPts val="0"/>
              </a:spcBef>
              <a:spcAft>
                <a:spcPts val="0"/>
              </a:spcAft>
              <a:buNone/>
            </a:pPr>
            <a:endParaRPr sz="1867" b="1" i="0" u="none" strike="noStrike" cap="none">
              <a:solidFill>
                <a:srgbClr val="002060"/>
              </a:solidFill>
              <a:latin typeface="Calibri"/>
              <a:ea typeface="Calibri"/>
              <a:cs typeface="Calibri"/>
              <a:sym typeface="Calibri"/>
            </a:endParaRPr>
          </a:p>
        </p:txBody>
      </p:sp>
      <p:sp>
        <p:nvSpPr>
          <p:cNvPr id="1251" name="Google Shape;1251;p140"/>
          <p:cNvSpPr txBox="1"/>
          <p:nvPr/>
        </p:nvSpPr>
        <p:spPr>
          <a:xfrm>
            <a:off x="4279400" y="1720493"/>
            <a:ext cx="3606400" cy="666937"/>
          </a:xfrm>
          <a:prstGeom prst="rect">
            <a:avLst/>
          </a:prstGeom>
          <a:solidFill>
            <a:schemeClr val="accent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2060"/>
                </a:solidFill>
                <a:latin typeface="Calibri"/>
                <a:ea typeface="Calibri"/>
                <a:cs typeface="Calibri"/>
                <a:sym typeface="Calibri"/>
              </a:rPr>
              <a:t>2. Bangun komitmen </a:t>
            </a:r>
            <a:endParaRPr sz="1467" b="0" i="0" u="none" strike="noStrike" cap="none">
              <a:solidFill>
                <a:srgbClr val="000000"/>
              </a:solidFill>
              <a:latin typeface="Arial"/>
              <a:ea typeface="Arial"/>
              <a:cs typeface="Arial"/>
              <a:sym typeface="Arial"/>
            </a:endParaRPr>
          </a:p>
          <a:p>
            <a:pPr marL="237060" marR="0" lvl="0" indent="0" algn="l" rtl="0">
              <a:lnSpc>
                <a:spcPct val="100000"/>
              </a:lnSpc>
              <a:spcBef>
                <a:spcPts val="0"/>
              </a:spcBef>
              <a:spcAft>
                <a:spcPts val="0"/>
              </a:spcAft>
              <a:buNone/>
            </a:pPr>
            <a:r>
              <a:rPr lang="en-US" sz="1867" b="1" i="0" u="none" strike="noStrike" cap="none">
                <a:solidFill>
                  <a:srgbClr val="002060"/>
                </a:solidFill>
                <a:latin typeface="Calibri"/>
                <a:ea typeface="Calibri"/>
                <a:cs typeface="Calibri"/>
                <a:sym typeface="Calibri"/>
              </a:rPr>
              <a:t>bersama </a:t>
            </a:r>
            <a:endParaRPr sz="1467" b="0" i="0" u="none" strike="noStrike" cap="none">
              <a:solidFill>
                <a:srgbClr val="000000"/>
              </a:solidFill>
              <a:latin typeface="Arial"/>
              <a:ea typeface="Arial"/>
              <a:cs typeface="Arial"/>
              <a:sym typeface="Arial"/>
            </a:endParaRPr>
          </a:p>
        </p:txBody>
      </p:sp>
      <p:pic>
        <p:nvPicPr>
          <p:cNvPr id="1252" name="Google Shape;1252;p140" descr="Commitment stock illustration. Illustration of entrust - 47519287"/>
          <p:cNvPicPr preferRelativeResize="0"/>
          <p:nvPr/>
        </p:nvPicPr>
        <p:blipFill rotWithShape="1">
          <a:blip r:embed="rId4">
            <a:alphaModFix/>
          </a:blip>
          <a:srcRect/>
          <a:stretch/>
        </p:blipFill>
        <p:spPr>
          <a:xfrm>
            <a:off x="4436668" y="3942674"/>
            <a:ext cx="3102699" cy="2608800"/>
          </a:xfrm>
          <a:prstGeom prst="rect">
            <a:avLst/>
          </a:prstGeom>
          <a:noFill/>
          <a:ln>
            <a:noFill/>
          </a:ln>
        </p:spPr>
      </p:pic>
      <p:sp>
        <p:nvSpPr>
          <p:cNvPr id="1253" name="Google Shape;1253;p140"/>
          <p:cNvSpPr txBox="1"/>
          <p:nvPr/>
        </p:nvSpPr>
        <p:spPr>
          <a:xfrm>
            <a:off x="8279167" y="2452042"/>
            <a:ext cx="3506400" cy="9542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2060"/>
                </a:solidFill>
                <a:latin typeface="Calibri"/>
                <a:ea typeface="Calibri"/>
                <a:cs typeface="Calibri"/>
                <a:sym typeface="Calibri"/>
              </a:rPr>
              <a:t>Tuangkan program </a:t>
            </a:r>
            <a:r>
              <a:rPr lang="en-US" sz="1867" b="1" i="0" u="none" strike="noStrike" cap="none">
                <a:solidFill>
                  <a:srgbClr val="002060"/>
                </a:solidFill>
                <a:latin typeface="Calibri"/>
                <a:ea typeface="Calibri"/>
                <a:cs typeface="Calibri"/>
                <a:sym typeface="Calibri"/>
              </a:rPr>
              <a:t>peningkatan mutu </a:t>
            </a:r>
            <a:r>
              <a:rPr lang="en-US" sz="1867" b="0" i="0" u="none" strike="noStrike" cap="none">
                <a:solidFill>
                  <a:srgbClr val="002060"/>
                </a:solidFill>
                <a:latin typeface="Calibri"/>
                <a:ea typeface="Calibri"/>
                <a:cs typeface="Calibri"/>
                <a:sym typeface="Calibri"/>
              </a:rPr>
              <a:t>dalam dokumen perencanaan sekolah (RKS/RKAS)</a:t>
            </a:r>
            <a:endParaRPr sz="1467" b="0" i="0" u="none" strike="noStrike" cap="none">
              <a:solidFill>
                <a:srgbClr val="000000"/>
              </a:solidFill>
              <a:latin typeface="Arial"/>
              <a:ea typeface="Arial"/>
              <a:cs typeface="Arial"/>
              <a:sym typeface="Arial"/>
            </a:endParaRPr>
          </a:p>
        </p:txBody>
      </p:sp>
      <p:sp>
        <p:nvSpPr>
          <p:cNvPr id="1254" name="Google Shape;1254;p140"/>
          <p:cNvSpPr txBox="1"/>
          <p:nvPr/>
        </p:nvSpPr>
        <p:spPr>
          <a:xfrm>
            <a:off x="8229167" y="1720509"/>
            <a:ext cx="3606400" cy="666937"/>
          </a:xfrm>
          <a:prstGeom prst="rect">
            <a:avLst/>
          </a:prstGeom>
          <a:solidFill>
            <a:schemeClr val="accent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2060"/>
                </a:solidFill>
                <a:latin typeface="Calibri"/>
                <a:ea typeface="Calibri"/>
                <a:cs typeface="Calibri"/>
                <a:sym typeface="Calibri"/>
              </a:rPr>
              <a:t>3. Tuangkan komitmen dalam </a:t>
            </a:r>
            <a:endParaRPr sz="1467" b="0" i="0" u="none" strike="noStrike" cap="none">
              <a:solidFill>
                <a:srgbClr val="000000"/>
              </a:solidFill>
              <a:latin typeface="Arial"/>
              <a:ea typeface="Arial"/>
              <a:cs typeface="Arial"/>
              <a:sym typeface="Arial"/>
            </a:endParaRPr>
          </a:p>
          <a:p>
            <a:pPr marL="237060" marR="0" lvl="0" indent="0" algn="l" rtl="0">
              <a:lnSpc>
                <a:spcPct val="100000"/>
              </a:lnSpc>
              <a:spcBef>
                <a:spcPts val="0"/>
              </a:spcBef>
              <a:spcAft>
                <a:spcPts val="0"/>
              </a:spcAft>
              <a:buNone/>
            </a:pPr>
            <a:r>
              <a:rPr lang="en-US" sz="1867" b="1" i="0" u="none" strike="noStrike" cap="none">
                <a:solidFill>
                  <a:srgbClr val="002060"/>
                </a:solidFill>
                <a:latin typeface="Calibri"/>
                <a:ea typeface="Calibri"/>
                <a:cs typeface="Calibri"/>
                <a:sym typeface="Calibri"/>
              </a:rPr>
              <a:t>Dokumen Perencanaan Sekolah</a:t>
            </a:r>
            <a:endParaRPr sz="1867" b="1" i="0" u="none" strike="noStrike" cap="none">
              <a:solidFill>
                <a:srgbClr val="002060"/>
              </a:solidFill>
              <a:latin typeface="Calibri"/>
              <a:ea typeface="Calibri"/>
              <a:cs typeface="Calibri"/>
              <a:sym typeface="Calibri"/>
            </a:endParaRPr>
          </a:p>
        </p:txBody>
      </p:sp>
      <p:pic>
        <p:nvPicPr>
          <p:cNvPr id="1255" name="Google Shape;1255;p140"/>
          <p:cNvPicPr preferRelativeResize="0"/>
          <p:nvPr/>
        </p:nvPicPr>
        <p:blipFill rotWithShape="1">
          <a:blip r:embed="rId5">
            <a:alphaModFix/>
          </a:blip>
          <a:srcRect/>
          <a:stretch/>
        </p:blipFill>
        <p:spPr>
          <a:xfrm>
            <a:off x="507900" y="3825242"/>
            <a:ext cx="3324400" cy="2726237"/>
          </a:xfrm>
          <a:prstGeom prst="rect">
            <a:avLst/>
          </a:prstGeom>
          <a:noFill/>
          <a:ln>
            <a:noFill/>
          </a:ln>
        </p:spPr>
      </p:pic>
      <p:cxnSp>
        <p:nvCxnSpPr>
          <p:cNvPr id="1256" name="Google Shape;1256;p140"/>
          <p:cNvCxnSpPr/>
          <p:nvPr/>
        </p:nvCxnSpPr>
        <p:spPr>
          <a:xfrm>
            <a:off x="4054767" y="1776514"/>
            <a:ext cx="17600" cy="4742800"/>
          </a:xfrm>
          <a:prstGeom prst="straightConnector1">
            <a:avLst/>
          </a:prstGeom>
          <a:noFill/>
          <a:ln w="38100" cap="flat" cmpd="sng">
            <a:solidFill>
              <a:srgbClr val="002060"/>
            </a:solidFill>
            <a:prstDash val="solid"/>
            <a:miter lim="800000"/>
            <a:headEnd type="none" w="sm" len="sm"/>
            <a:tailEnd type="none" w="sm" len="sm"/>
          </a:ln>
        </p:spPr>
      </p:cxnSp>
      <p:cxnSp>
        <p:nvCxnSpPr>
          <p:cNvPr id="1257" name="Google Shape;1257;p140"/>
          <p:cNvCxnSpPr/>
          <p:nvPr/>
        </p:nvCxnSpPr>
        <p:spPr>
          <a:xfrm>
            <a:off x="8118767" y="1776514"/>
            <a:ext cx="17600" cy="4742800"/>
          </a:xfrm>
          <a:prstGeom prst="straightConnector1">
            <a:avLst/>
          </a:prstGeom>
          <a:noFill/>
          <a:ln w="38100" cap="flat" cmpd="sng">
            <a:solidFill>
              <a:srgbClr val="002060"/>
            </a:solidFill>
            <a:prstDash val="solid"/>
            <a:miter lim="800000"/>
            <a:headEnd type="none" w="sm" len="sm"/>
            <a:tailEnd type="none" w="sm" len="sm"/>
          </a:ln>
        </p:spPr>
      </p:cxn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261"/>
        <p:cNvGrpSpPr/>
        <p:nvPr/>
      </p:nvGrpSpPr>
      <p:grpSpPr>
        <a:xfrm>
          <a:off x="0" y="0"/>
          <a:ext cx="0" cy="0"/>
          <a:chOff x="0" y="0"/>
          <a:chExt cx="0" cy="0"/>
        </a:xfrm>
      </p:grpSpPr>
      <p:sp>
        <p:nvSpPr>
          <p:cNvPr id="1262" name="Google Shape;1262;p141"/>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136</a:t>
            </a:fld>
            <a:endParaRPr/>
          </a:p>
        </p:txBody>
      </p:sp>
      <p:sp>
        <p:nvSpPr>
          <p:cNvPr id="1263" name="Google Shape;1263;p141"/>
          <p:cNvSpPr txBox="1">
            <a:spLocks noGrp="1"/>
          </p:cNvSpPr>
          <p:nvPr>
            <p:ph type="title"/>
          </p:nvPr>
        </p:nvSpPr>
        <p:spPr>
          <a:xfrm>
            <a:off x="885178" y="1266700"/>
            <a:ext cx="10137425" cy="6788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Contoh penyusunan program kerja berdasarkan hasil analisis masalah dan akar masalah</a:t>
            </a:r>
            <a:endParaRPr>
              <a:solidFill>
                <a:schemeClr val="accent1"/>
              </a:solidFill>
            </a:endParaRPr>
          </a:p>
        </p:txBody>
      </p:sp>
      <p:pic>
        <p:nvPicPr>
          <p:cNvPr id="1264" name="Google Shape;1264;p141" descr="Budget Book Clipart"/>
          <p:cNvPicPr preferRelativeResize="0"/>
          <p:nvPr/>
        </p:nvPicPr>
        <p:blipFill rotWithShape="1">
          <a:blip r:embed="rId3">
            <a:alphaModFix/>
          </a:blip>
          <a:srcRect/>
          <a:stretch/>
        </p:blipFill>
        <p:spPr>
          <a:xfrm>
            <a:off x="10009098" y="2840712"/>
            <a:ext cx="1719871" cy="1518380"/>
          </a:xfrm>
          <a:prstGeom prst="rect">
            <a:avLst/>
          </a:prstGeom>
          <a:noFill/>
          <a:ln>
            <a:noFill/>
          </a:ln>
        </p:spPr>
      </p:pic>
      <p:graphicFrame>
        <p:nvGraphicFramePr>
          <p:cNvPr id="1265" name="Google Shape;1265;p141"/>
          <p:cNvGraphicFramePr/>
          <p:nvPr/>
        </p:nvGraphicFramePr>
        <p:xfrm>
          <a:off x="3398836" y="2456800"/>
          <a:ext cx="3000000" cy="3000000"/>
        </p:xfrm>
        <a:graphic>
          <a:graphicData uri="http://schemas.openxmlformats.org/drawingml/2006/table">
            <a:tbl>
              <a:tblPr>
                <a:noFill/>
                <a:tableStyleId>{EE982CF9-6F63-49E2-AD2F-75968D36D1C9}</a:tableStyleId>
              </a:tblPr>
              <a:tblGrid>
                <a:gridCol w="2783075">
                  <a:extLst>
                    <a:ext uri="{9D8B030D-6E8A-4147-A177-3AD203B41FA5}">
                      <a16:colId xmlns:a16="http://schemas.microsoft.com/office/drawing/2014/main" val="20000"/>
                    </a:ext>
                  </a:extLst>
                </a:gridCol>
                <a:gridCol w="2858325">
                  <a:extLst>
                    <a:ext uri="{9D8B030D-6E8A-4147-A177-3AD203B41FA5}">
                      <a16:colId xmlns:a16="http://schemas.microsoft.com/office/drawing/2014/main" val="20001"/>
                    </a:ext>
                  </a:extLst>
                </a:gridCol>
              </a:tblGrid>
              <a:tr h="489300">
                <a:tc>
                  <a:txBody>
                    <a:bodyPr/>
                    <a:lstStyle/>
                    <a:p>
                      <a:pPr marL="0" marR="0" lvl="0" indent="0" algn="ctr" rtl="0">
                        <a:lnSpc>
                          <a:spcPct val="100000"/>
                        </a:lnSpc>
                        <a:spcBef>
                          <a:spcPts val="0"/>
                        </a:spcBef>
                        <a:spcAft>
                          <a:spcPts val="0"/>
                        </a:spcAft>
                        <a:buClr>
                          <a:srgbClr val="000000"/>
                        </a:buClr>
                        <a:buSzPts val="1900"/>
                        <a:buFont typeface="Arial"/>
                        <a:buNone/>
                      </a:pPr>
                      <a:r>
                        <a:rPr lang="en-US" sz="1900" u="sng" strike="noStrike" cap="none">
                          <a:solidFill>
                            <a:schemeClr val="dk2"/>
                          </a:solidFill>
                          <a:latin typeface="Arial"/>
                          <a:ea typeface="Arial"/>
                          <a:cs typeface="Arial"/>
                          <a:sym typeface="Arial"/>
                        </a:rPr>
                        <a:t>Akar masalah</a:t>
                      </a:r>
                      <a:endParaRPr sz="1900" u="sng" strike="noStrike" cap="none">
                        <a:solidFill>
                          <a:schemeClr val="dk2"/>
                        </a:solidFill>
                        <a:latin typeface="Arial"/>
                        <a:ea typeface="Arial"/>
                        <a:cs typeface="Arial"/>
                        <a:sym typeface="Arial"/>
                      </a:endParaRPr>
                    </a:p>
                  </a:txBody>
                  <a:tcPr marL="91475" marR="432000" marT="45725" marB="45725" anchor="ctr">
                    <a:lnL w="28575" cap="flat" cmpd="sng">
                      <a:solidFill>
                        <a:srgbClr val="00206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28575" cap="flat" cmpd="sng">
                      <a:solidFill>
                        <a:srgbClr val="002060"/>
                      </a:solidFill>
                      <a:prstDash val="solid"/>
                      <a:round/>
                      <a:headEnd type="none" w="sm" len="sm"/>
                      <a:tailEnd type="none" w="sm" len="sm"/>
                    </a:lnT>
                    <a:lnB w="57150" cap="flat" cmpd="sng">
                      <a:solidFill>
                        <a:schemeClr val="lt1"/>
                      </a:solidFill>
                      <a:prstDash val="solid"/>
                      <a:round/>
                      <a:headEnd type="none" w="sm" len="sm"/>
                      <a:tailEnd type="none" w="sm" len="sm"/>
                    </a:lnB>
                    <a:solidFill>
                      <a:srgbClr val="FFE1E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i="0" u="sng" strike="noStrike" cap="none">
                          <a:solidFill>
                            <a:srgbClr val="002060"/>
                          </a:solidFill>
                          <a:latin typeface="Arial"/>
                          <a:ea typeface="Arial"/>
                          <a:cs typeface="Arial"/>
                          <a:sym typeface="Arial"/>
                        </a:rPr>
                        <a:t>R</a:t>
                      </a:r>
                      <a:r>
                        <a:rPr lang="en-US" sz="1900" i="0" u="sng" strike="noStrike" cap="none">
                          <a:solidFill>
                            <a:srgbClr val="002060"/>
                          </a:solidFill>
                          <a:latin typeface="Arial"/>
                          <a:ea typeface="Arial"/>
                          <a:cs typeface="Arial"/>
                          <a:sym typeface="Arial"/>
                        </a:rPr>
                        <a:t>ekomendasi Solusi</a:t>
                      </a:r>
                      <a:endParaRPr sz="1300" u="none" strike="noStrike" cap="none">
                        <a:latin typeface="Arial"/>
                        <a:ea typeface="Arial"/>
                        <a:cs typeface="Arial"/>
                        <a:sym typeface="Arial"/>
                      </a:endParaRPr>
                    </a:p>
                  </a:txBody>
                  <a:tcPr marL="360000" marR="91475" marT="45725" marB="45725" anchor="ctr">
                    <a:lnL w="9525" cap="flat" cmpd="sng">
                      <a:solidFill>
                        <a:srgbClr val="000000">
                          <a:alpha val="0"/>
                        </a:srgbClr>
                      </a:solidFill>
                      <a:prstDash val="solid"/>
                      <a:round/>
                      <a:headEnd type="none" w="sm" len="sm"/>
                      <a:tailEnd type="none" w="sm" len="sm"/>
                    </a:lnL>
                    <a:lnR w="28575" cap="flat" cmpd="sng">
                      <a:solidFill>
                        <a:srgbClr val="002060"/>
                      </a:solidFill>
                      <a:prstDash val="solid"/>
                      <a:round/>
                      <a:headEnd type="none" w="sm" len="sm"/>
                      <a:tailEnd type="none" w="sm" len="sm"/>
                    </a:lnR>
                    <a:lnT w="28575" cap="flat" cmpd="sng">
                      <a:solidFill>
                        <a:srgbClr val="002060"/>
                      </a:solidFill>
                      <a:prstDash val="solid"/>
                      <a:round/>
                      <a:headEnd type="none" w="sm" len="sm"/>
                      <a:tailEnd type="none" w="sm" len="sm"/>
                    </a:lnT>
                    <a:lnB w="57150" cap="flat" cmpd="sng">
                      <a:solidFill>
                        <a:schemeClr val="lt1"/>
                      </a:solidFill>
                      <a:prstDash val="solid"/>
                      <a:round/>
                      <a:headEnd type="none" w="sm" len="sm"/>
                      <a:tailEnd type="none" w="sm" len="sm"/>
                    </a:lnB>
                    <a:solidFill>
                      <a:srgbClr val="E5EDFF"/>
                    </a:solidFill>
                  </a:tcPr>
                </a:tc>
                <a:extLst>
                  <a:ext uri="{0D108BD9-81ED-4DB2-BD59-A6C34878D82A}">
                    <a16:rowId xmlns:a16="http://schemas.microsoft.com/office/drawing/2014/main" val="10000"/>
                  </a:ext>
                </a:extLst>
              </a:tr>
              <a:tr h="489300">
                <a:tc>
                  <a:txBody>
                    <a:bodyPr/>
                    <a:lstStyle/>
                    <a:p>
                      <a:pPr marL="0" marR="0" lvl="0" indent="0" algn="r" rtl="0">
                        <a:lnSpc>
                          <a:spcPct val="100000"/>
                        </a:lnSpc>
                        <a:spcBef>
                          <a:spcPts val="0"/>
                        </a:spcBef>
                        <a:spcAft>
                          <a:spcPts val="0"/>
                        </a:spcAft>
                        <a:buClr>
                          <a:schemeClr val="accent3"/>
                        </a:buClr>
                        <a:buSzPts val="1200"/>
                        <a:buFont typeface="Calibri"/>
                        <a:buNone/>
                      </a:pPr>
                      <a:r>
                        <a:rPr lang="en-US" sz="1600" b="1" u="none" strike="noStrike" cap="none">
                          <a:solidFill>
                            <a:schemeClr val="dk2"/>
                          </a:solidFill>
                          <a:latin typeface="Arial"/>
                          <a:ea typeface="Arial"/>
                          <a:cs typeface="Arial"/>
                          <a:sym typeface="Arial"/>
                        </a:rPr>
                        <a:t>65% guru gagap TIK</a:t>
                      </a:r>
                      <a:endParaRPr sz="1500" u="none" strike="noStrike" cap="none">
                        <a:solidFill>
                          <a:schemeClr val="dk2"/>
                        </a:solidFill>
                        <a:latin typeface="Arial"/>
                        <a:ea typeface="Arial"/>
                        <a:cs typeface="Arial"/>
                        <a:sym typeface="Arial"/>
                      </a:endParaRPr>
                    </a:p>
                  </a:txBody>
                  <a:tcPr marL="91475" marR="432000" marT="45725" marB="45725" anchor="ctr">
                    <a:lnL w="28575" cap="flat" cmpd="sng">
                      <a:solidFill>
                        <a:srgbClr val="00206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solidFill>
                            <a:srgbClr val="002060"/>
                          </a:solidFill>
                          <a:latin typeface="Arial"/>
                          <a:ea typeface="Arial"/>
                          <a:cs typeface="Arial"/>
                          <a:sym typeface="Arial"/>
                        </a:rPr>
                        <a:t>Diklat TIK</a:t>
                      </a:r>
                      <a:endParaRPr sz="1500" u="none" strike="noStrike" cap="none">
                        <a:latin typeface="Arial"/>
                        <a:ea typeface="Arial"/>
                        <a:cs typeface="Arial"/>
                        <a:sym typeface="Arial"/>
                      </a:endParaRPr>
                    </a:p>
                  </a:txBody>
                  <a:tcPr marL="360000" marR="91475" marT="45725" marB="45725" anchor="ctr">
                    <a:lnL w="9525" cap="flat" cmpd="sng">
                      <a:solidFill>
                        <a:srgbClr val="000000">
                          <a:alpha val="0"/>
                        </a:srgbClr>
                      </a:solidFill>
                      <a:prstDash val="solid"/>
                      <a:round/>
                      <a:headEnd type="none" w="sm" len="sm"/>
                      <a:tailEnd type="none" w="sm" len="sm"/>
                    </a:lnL>
                    <a:lnR w="28575" cap="flat" cmpd="sng">
                      <a:solidFill>
                        <a:srgbClr val="002060"/>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tcPr>
                </a:tc>
                <a:extLst>
                  <a:ext uri="{0D108BD9-81ED-4DB2-BD59-A6C34878D82A}">
                    <a16:rowId xmlns:a16="http://schemas.microsoft.com/office/drawing/2014/main" val="10001"/>
                  </a:ext>
                </a:extLst>
              </a:tr>
              <a:tr h="1085900">
                <a:tc>
                  <a:txBody>
                    <a:bodyPr/>
                    <a:lstStyle/>
                    <a:p>
                      <a:pPr marL="0" marR="0" lvl="0" indent="0" algn="r" rtl="0">
                        <a:lnSpc>
                          <a:spcPct val="100000"/>
                        </a:lnSpc>
                        <a:spcBef>
                          <a:spcPts val="0"/>
                        </a:spcBef>
                        <a:spcAft>
                          <a:spcPts val="0"/>
                        </a:spcAft>
                        <a:buClr>
                          <a:schemeClr val="accent3"/>
                        </a:buClr>
                        <a:buSzPts val="1200"/>
                        <a:buFont typeface="Calibri"/>
                        <a:buNone/>
                      </a:pPr>
                      <a:r>
                        <a:rPr lang="en-US" sz="1600" b="1" u="none" strike="noStrike" cap="none">
                          <a:solidFill>
                            <a:schemeClr val="dk2"/>
                          </a:solidFill>
                          <a:latin typeface="Arial"/>
                          <a:ea typeface="Arial"/>
                          <a:cs typeface="Arial"/>
                          <a:sym typeface="Arial"/>
                        </a:rPr>
                        <a:t>85% RPP tidak membiasakan siswa mengakses media TIK</a:t>
                      </a:r>
                      <a:endParaRPr sz="1500" u="none" strike="noStrike" cap="none">
                        <a:solidFill>
                          <a:schemeClr val="dk2"/>
                        </a:solidFill>
                        <a:latin typeface="Arial"/>
                        <a:ea typeface="Arial"/>
                        <a:cs typeface="Arial"/>
                        <a:sym typeface="Arial"/>
                      </a:endParaRPr>
                    </a:p>
                  </a:txBody>
                  <a:tcPr marL="91475" marR="432000" marT="45725" marB="45725" anchor="ctr">
                    <a:lnL w="28575" cap="flat" cmpd="sng">
                      <a:solidFill>
                        <a:srgbClr val="00206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2060"/>
                        </a:buClr>
                        <a:buSzPts val="1200"/>
                        <a:buFont typeface="Calibri"/>
                        <a:buNone/>
                      </a:pPr>
                      <a:r>
                        <a:rPr lang="en-US" sz="1600" b="1" u="none" strike="noStrike" cap="none">
                          <a:solidFill>
                            <a:srgbClr val="002060"/>
                          </a:solidFill>
                          <a:latin typeface="Arial"/>
                          <a:ea typeface="Arial"/>
                          <a:cs typeface="Arial"/>
                          <a:sym typeface="Arial"/>
                        </a:rPr>
                        <a:t>Penyempurnaan RPP 🡪 modifikasi pembelajaran berbasis TIK</a:t>
                      </a:r>
                      <a:endParaRPr sz="1600" b="1" u="none" strike="noStrike" cap="none">
                        <a:solidFill>
                          <a:srgbClr val="002060"/>
                        </a:solidFill>
                        <a:latin typeface="Arial"/>
                        <a:ea typeface="Arial"/>
                        <a:cs typeface="Arial"/>
                        <a:sym typeface="Arial"/>
                      </a:endParaRPr>
                    </a:p>
                  </a:txBody>
                  <a:tcPr marL="360000" marR="91475" marT="45725" marB="45725" anchor="ctr">
                    <a:lnL w="9525" cap="flat" cmpd="sng">
                      <a:solidFill>
                        <a:srgbClr val="000000">
                          <a:alpha val="0"/>
                        </a:srgbClr>
                      </a:solidFill>
                      <a:prstDash val="solid"/>
                      <a:round/>
                      <a:headEnd type="none" w="sm" len="sm"/>
                      <a:tailEnd type="none" w="sm" len="sm"/>
                    </a:lnL>
                    <a:lnR w="28575" cap="flat" cmpd="sng">
                      <a:solidFill>
                        <a:srgbClr val="002060"/>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tcPr>
                </a:tc>
                <a:extLst>
                  <a:ext uri="{0D108BD9-81ED-4DB2-BD59-A6C34878D82A}">
                    <a16:rowId xmlns:a16="http://schemas.microsoft.com/office/drawing/2014/main" val="10002"/>
                  </a:ext>
                </a:extLst>
              </a:tr>
              <a:tr h="579150">
                <a:tc>
                  <a:txBody>
                    <a:bodyPr/>
                    <a:lstStyle/>
                    <a:p>
                      <a:pPr marL="0" marR="0" lvl="0" indent="0" algn="r" rtl="0">
                        <a:lnSpc>
                          <a:spcPct val="100000"/>
                        </a:lnSpc>
                        <a:spcBef>
                          <a:spcPts val="0"/>
                        </a:spcBef>
                        <a:spcAft>
                          <a:spcPts val="0"/>
                        </a:spcAft>
                        <a:buClr>
                          <a:srgbClr val="000000"/>
                        </a:buClr>
                        <a:buSzPts val="1600"/>
                        <a:buFont typeface="Arial"/>
                        <a:buNone/>
                      </a:pPr>
                      <a:r>
                        <a:rPr lang="en-US" sz="1600" b="1" u="none" strike="noStrike" cap="none">
                          <a:solidFill>
                            <a:schemeClr val="dk2"/>
                          </a:solidFill>
                          <a:latin typeface="Arial"/>
                          <a:ea typeface="Arial"/>
                          <a:cs typeface="Arial"/>
                          <a:sym typeface="Arial"/>
                        </a:rPr>
                        <a:t>Hanya memiliki 5 Komputer</a:t>
                      </a:r>
                      <a:endParaRPr sz="1600" b="1" u="none" strike="noStrike" cap="none">
                        <a:solidFill>
                          <a:schemeClr val="dk2"/>
                        </a:solidFill>
                        <a:latin typeface="Arial"/>
                        <a:ea typeface="Arial"/>
                        <a:cs typeface="Arial"/>
                        <a:sym typeface="Arial"/>
                      </a:endParaRPr>
                    </a:p>
                  </a:txBody>
                  <a:tcPr marL="91475" marR="432000" marT="45725" marB="45725" anchor="ctr">
                    <a:lnL w="28575" cap="flat" cmpd="sng">
                      <a:solidFill>
                        <a:srgbClr val="00206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solidFill>
                            <a:srgbClr val="002060"/>
                          </a:solidFill>
                          <a:latin typeface="Arial"/>
                          <a:ea typeface="Arial"/>
                          <a:cs typeface="Arial"/>
                          <a:sym typeface="Arial"/>
                        </a:rPr>
                        <a:t>Penyediaan Komputer</a:t>
                      </a:r>
                      <a:endParaRPr sz="1600" b="1" u="none" strike="noStrike" cap="none">
                        <a:solidFill>
                          <a:srgbClr val="002060"/>
                        </a:solidFill>
                        <a:latin typeface="Arial"/>
                        <a:ea typeface="Arial"/>
                        <a:cs typeface="Arial"/>
                        <a:sym typeface="Arial"/>
                      </a:endParaRPr>
                    </a:p>
                  </a:txBody>
                  <a:tcPr marL="360000" marR="91475" marT="45725" marB="45725" anchor="ctr">
                    <a:lnL w="9525" cap="flat" cmpd="sng">
                      <a:solidFill>
                        <a:srgbClr val="000000">
                          <a:alpha val="0"/>
                        </a:srgbClr>
                      </a:solidFill>
                      <a:prstDash val="solid"/>
                      <a:round/>
                      <a:headEnd type="none" w="sm" len="sm"/>
                      <a:tailEnd type="none" w="sm" len="sm"/>
                    </a:lnL>
                    <a:lnR w="28575" cap="flat" cmpd="sng">
                      <a:solidFill>
                        <a:srgbClr val="002060"/>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r h="579150">
                <a:tc>
                  <a:txBody>
                    <a:bodyPr/>
                    <a:lstStyle/>
                    <a:p>
                      <a:pPr marL="0" marR="0" lvl="0" indent="0" algn="r" rtl="0">
                        <a:lnSpc>
                          <a:spcPct val="100000"/>
                        </a:lnSpc>
                        <a:spcBef>
                          <a:spcPts val="0"/>
                        </a:spcBef>
                        <a:spcAft>
                          <a:spcPts val="0"/>
                        </a:spcAft>
                        <a:buClr>
                          <a:srgbClr val="000000"/>
                        </a:buClr>
                        <a:buSzPts val="1600"/>
                        <a:buFont typeface="Arial"/>
                        <a:buNone/>
                      </a:pPr>
                      <a:r>
                        <a:rPr lang="en-US" sz="1600" b="1" u="none" strike="noStrike" cap="none">
                          <a:solidFill>
                            <a:schemeClr val="dk2"/>
                          </a:solidFill>
                          <a:latin typeface="Arial"/>
                          <a:ea typeface="Arial"/>
                          <a:cs typeface="Arial"/>
                          <a:sym typeface="Arial"/>
                        </a:rPr>
                        <a:t>Tidak ada koneksi internet </a:t>
                      </a:r>
                      <a:endParaRPr sz="1500" u="none" strike="noStrike" cap="none">
                        <a:solidFill>
                          <a:schemeClr val="dk2"/>
                        </a:solidFill>
                        <a:latin typeface="Arial"/>
                        <a:ea typeface="Arial"/>
                        <a:cs typeface="Arial"/>
                        <a:sym typeface="Arial"/>
                      </a:endParaRPr>
                    </a:p>
                  </a:txBody>
                  <a:tcPr marL="91475" marR="432000" marT="45725" marB="45725" anchor="ctr">
                    <a:lnL w="28575" cap="flat" cmpd="sng">
                      <a:solidFill>
                        <a:srgbClr val="00206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solidFill>
                            <a:srgbClr val="002060"/>
                          </a:solidFill>
                          <a:latin typeface="Arial"/>
                          <a:ea typeface="Arial"/>
                          <a:cs typeface="Arial"/>
                          <a:sym typeface="Arial"/>
                        </a:rPr>
                        <a:t>Langgaran akses Internet</a:t>
                      </a:r>
                      <a:endParaRPr sz="1500" u="none" strike="noStrike" cap="none">
                        <a:latin typeface="Arial"/>
                        <a:ea typeface="Arial"/>
                        <a:cs typeface="Arial"/>
                        <a:sym typeface="Arial"/>
                      </a:endParaRPr>
                    </a:p>
                  </a:txBody>
                  <a:tcPr marL="360000" marR="91475" marT="45725" marB="45725" anchor="ctr">
                    <a:lnL w="9525" cap="flat" cmpd="sng">
                      <a:solidFill>
                        <a:srgbClr val="000000">
                          <a:alpha val="0"/>
                        </a:srgbClr>
                      </a:solidFill>
                      <a:prstDash val="solid"/>
                      <a:round/>
                      <a:headEnd type="none" w="sm" len="sm"/>
                      <a:tailEnd type="none" w="sm" len="sm"/>
                    </a:lnL>
                    <a:lnR w="28575" cap="flat" cmpd="sng">
                      <a:solidFill>
                        <a:srgbClr val="002060"/>
                      </a:solidFill>
                      <a:prstDash val="solid"/>
                      <a:round/>
                      <a:headEnd type="none" w="sm" len="sm"/>
                      <a:tailEnd type="none" w="sm" len="sm"/>
                    </a:lnR>
                    <a:lnT w="57150" cap="flat" cmpd="sng">
                      <a:solidFill>
                        <a:schemeClr val="lt1"/>
                      </a:solidFill>
                      <a:prstDash val="solid"/>
                      <a:round/>
                      <a:headEnd type="none" w="sm" len="sm"/>
                      <a:tailEnd type="none" w="sm" len="sm"/>
                    </a:lnT>
                    <a:lnB w="57150" cap="flat" cmpd="sng">
                      <a:solidFill>
                        <a:schemeClr val="lt1"/>
                      </a:solidFill>
                      <a:prstDash val="solid"/>
                      <a:round/>
                      <a:headEnd type="none" w="sm" len="sm"/>
                      <a:tailEnd type="none" w="sm" len="sm"/>
                    </a:lnB>
                  </a:tcPr>
                </a:tc>
                <a:extLst>
                  <a:ext uri="{0D108BD9-81ED-4DB2-BD59-A6C34878D82A}">
                    <a16:rowId xmlns:a16="http://schemas.microsoft.com/office/drawing/2014/main" val="10004"/>
                  </a:ext>
                </a:extLst>
              </a:tr>
              <a:tr h="823000">
                <a:tc>
                  <a:txBody>
                    <a:bodyPr/>
                    <a:lstStyle/>
                    <a:p>
                      <a:pPr marL="0" marR="0" lvl="0" indent="0" algn="r" rtl="0">
                        <a:lnSpc>
                          <a:spcPct val="100000"/>
                        </a:lnSpc>
                        <a:spcBef>
                          <a:spcPts val="0"/>
                        </a:spcBef>
                        <a:spcAft>
                          <a:spcPts val="0"/>
                        </a:spcAft>
                        <a:buClr>
                          <a:schemeClr val="accent3"/>
                        </a:buClr>
                        <a:buSzPts val="1200"/>
                        <a:buFont typeface="Calibri"/>
                        <a:buNone/>
                      </a:pPr>
                      <a:r>
                        <a:rPr lang="en-US" sz="1600" b="1" u="none" strike="noStrike" cap="none">
                          <a:solidFill>
                            <a:schemeClr val="dk2"/>
                          </a:solidFill>
                          <a:latin typeface="Arial"/>
                          <a:ea typeface="Arial"/>
                          <a:cs typeface="Arial"/>
                          <a:sym typeface="Arial"/>
                        </a:rPr>
                        <a:t>Tidak pernah ada penguatan kapasitas TIK guru</a:t>
                      </a:r>
                      <a:endParaRPr sz="1500" u="none" strike="noStrike" cap="none">
                        <a:solidFill>
                          <a:schemeClr val="dk2"/>
                        </a:solidFill>
                        <a:latin typeface="Arial"/>
                        <a:ea typeface="Arial"/>
                        <a:cs typeface="Arial"/>
                        <a:sym typeface="Arial"/>
                      </a:endParaRPr>
                    </a:p>
                  </a:txBody>
                  <a:tcPr marL="91475" marR="432000" marT="45725" marB="45725" anchor="ctr">
                    <a:lnL w="28575" cap="flat" cmpd="sng">
                      <a:solidFill>
                        <a:srgbClr val="00206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57150" cap="flat" cmpd="sng">
                      <a:solidFill>
                        <a:schemeClr val="lt1"/>
                      </a:solidFill>
                      <a:prstDash val="solid"/>
                      <a:round/>
                      <a:headEnd type="none" w="sm" len="sm"/>
                      <a:tailEnd type="none" w="sm" len="sm"/>
                    </a:lnT>
                    <a:lnB w="28575" cap="flat" cmpd="sng">
                      <a:solidFill>
                        <a:srgbClr val="00206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2060"/>
                        </a:buClr>
                        <a:buSzPts val="1200"/>
                        <a:buFont typeface="Calibri"/>
                        <a:buNone/>
                      </a:pPr>
                      <a:r>
                        <a:rPr lang="en-US" sz="1600" b="1" u="none" strike="noStrike" cap="none">
                          <a:solidFill>
                            <a:srgbClr val="002060"/>
                          </a:solidFill>
                          <a:latin typeface="Arial"/>
                          <a:ea typeface="Arial"/>
                          <a:cs typeface="Arial"/>
                          <a:sym typeface="Arial"/>
                        </a:rPr>
                        <a:t>Program TIK kepada guru</a:t>
                      </a:r>
                      <a:endParaRPr sz="1500" u="none" strike="noStrike" cap="none">
                        <a:latin typeface="Arial"/>
                        <a:ea typeface="Arial"/>
                        <a:cs typeface="Arial"/>
                        <a:sym typeface="Arial"/>
                      </a:endParaRPr>
                    </a:p>
                  </a:txBody>
                  <a:tcPr marL="360000" marR="91475" marT="45725" marB="45725" anchor="ctr">
                    <a:lnL w="9525" cap="flat" cmpd="sng">
                      <a:solidFill>
                        <a:srgbClr val="000000">
                          <a:alpha val="0"/>
                        </a:srgbClr>
                      </a:solidFill>
                      <a:prstDash val="solid"/>
                      <a:round/>
                      <a:headEnd type="none" w="sm" len="sm"/>
                      <a:tailEnd type="none" w="sm" len="sm"/>
                    </a:lnL>
                    <a:lnR w="28575" cap="flat" cmpd="sng">
                      <a:solidFill>
                        <a:srgbClr val="002060"/>
                      </a:solidFill>
                      <a:prstDash val="solid"/>
                      <a:round/>
                      <a:headEnd type="none" w="sm" len="sm"/>
                      <a:tailEnd type="none" w="sm" len="sm"/>
                    </a:lnR>
                    <a:lnT w="57150" cap="flat" cmpd="sng">
                      <a:solidFill>
                        <a:schemeClr val="lt1"/>
                      </a:solidFill>
                      <a:prstDash val="solid"/>
                      <a:round/>
                      <a:headEnd type="none" w="sm" len="sm"/>
                      <a:tailEnd type="none" w="sm" len="sm"/>
                    </a:lnT>
                    <a:lnB w="28575" cap="flat" cmpd="sng">
                      <a:solidFill>
                        <a:srgbClr val="00206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266" name="Google Shape;1266;p141"/>
          <p:cNvSpPr txBox="1"/>
          <p:nvPr/>
        </p:nvSpPr>
        <p:spPr>
          <a:xfrm>
            <a:off x="9582067" y="4521284"/>
            <a:ext cx="2679200" cy="124158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867" b="1" i="0" u="none" strike="noStrike" cap="none">
                <a:solidFill>
                  <a:srgbClr val="002060"/>
                </a:solidFill>
                <a:latin typeface="Arial"/>
                <a:ea typeface="Arial"/>
                <a:cs typeface="Arial"/>
                <a:sym typeface="Arial"/>
              </a:rPr>
              <a:t>Solusi</a:t>
            </a:r>
            <a:r>
              <a:rPr lang="en-US" sz="1867" b="0" i="0" u="none" strike="noStrike" cap="none">
                <a:solidFill>
                  <a:srgbClr val="002060"/>
                </a:solidFill>
                <a:latin typeface="Arial"/>
                <a:ea typeface="Arial"/>
                <a:cs typeface="Arial"/>
                <a:sym typeface="Arial"/>
              </a:rPr>
              <a:t> yang menjadi </a:t>
            </a:r>
            <a:r>
              <a:rPr lang="en-US" sz="1867" b="1" i="0" u="none" strike="noStrike" cap="none">
                <a:solidFill>
                  <a:srgbClr val="002060"/>
                </a:solidFill>
                <a:latin typeface="Arial"/>
                <a:ea typeface="Arial"/>
                <a:cs typeface="Arial"/>
                <a:sym typeface="Arial"/>
              </a:rPr>
              <a:t>komitmen</a:t>
            </a:r>
            <a:r>
              <a:rPr lang="en-US" sz="1867" b="0" i="0" u="none" strike="noStrike" cap="none">
                <a:solidFill>
                  <a:srgbClr val="002060"/>
                </a:solidFill>
                <a:latin typeface="Arial"/>
                <a:ea typeface="Arial"/>
                <a:cs typeface="Arial"/>
                <a:sym typeface="Arial"/>
              </a:rPr>
              <a:t> </a:t>
            </a:r>
            <a:r>
              <a:rPr lang="en-US" sz="1867" b="1" i="0" u="none" strike="noStrike" cap="none">
                <a:solidFill>
                  <a:srgbClr val="002060"/>
                </a:solidFill>
                <a:latin typeface="Arial"/>
                <a:ea typeface="Arial"/>
                <a:cs typeface="Arial"/>
                <a:sym typeface="Arial"/>
              </a:rPr>
              <a:t>sekolah</a:t>
            </a:r>
            <a:r>
              <a:rPr lang="en-US" sz="1867" b="0" i="0" u="none" strike="noStrike" cap="none">
                <a:solidFill>
                  <a:srgbClr val="002060"/>
                </a:solidFill>
                <a:latin typeface="Arial"/>
                <a:ea typeface="Arial"/>
                <a:cs typeface="Arial"/>
                <a:sym typeface="Arial"/>
              </a:rPr>
              <a:t> dicantumkan dalam dokumen perencanaan </a:t>
            </a:r>
            <a:endParaRPr sz="1867" b="0" i="0" u="none" strike="noStrike" cap="none">
              <a:solidFill>
                <a:srgbClr val="002060"/>
              </a:solidFill>
              <a:latin typeface="Arial"/>
              <a:ea typeface="Arial"/>
              <a:cs typeface="Arial"/>
              <a:sym typeface="Arial"/>
            </a:endParaRPr>
          </a:p>
        </p:txBody>
      </p:sp>
      <p:grpSp>
        <p:nvGrpSpPr>
          <p:cNvPr id="1267" name="Google Shape;1267;p141"/>
          <p:cNvGrpSpPr/>
          <p:nvPr/>
        </p:nvGrpSpPr>
        <p:grpSpPr>
          <a:xfrm>
            <a:off x="5823089" y="3092982"/>
            <a:ext cx="544672" cy="261605"/>
            <a:chOff x="3296089" y="2504150"/>
            <a:chExt cx="1195502" cy="574200"/>
          </a:xfrm>
        </p:grpSpPr>
        <p:sp>
          <p:nvSpPr>
            <p:cNvPr id="1268" name="Google Shape;1268;p141"/>
            <p:cNvSpPr/>
            <p:nvPr/>
          </p:nvSpPr>
          <p:spPr>
            <a:xfrm rot="8100000">
              <a:off x="369082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69" name="Google Shape;1269;p141"/>
            <p:cNvSpPr/>
            <p:nvPr/>
          </p:nvSpPr>
          <p:spPr>
            <a:xfrm rot="8100000">
              <a:off x="338017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70" name="Google Shape;1270;p141"/>
            <p:cNvSpPr/>
            <p:nvPr/>
          </p:nvSpPr>
          <p:spPr>
            <a:xfrm rot="8100000">
              <a:off x="4001481"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grpSp>
        <p:nvGrpSpPr>
          <p:cNvPr id="1271" name="Google Shape;1271;p141"/>
          <p:cNvGrpSpPr/>
          <p:nvPr/>
        </p:nvGrpSpPr>
        <p:grpSpPr>
          <a:xfrm>
            <a:off x="5823089" y="3903739"/>
            <a:ext cx="544672" cy="261605"/>
            <a:chOff x="3296089" y="2504150"/>
            <a:chExt cx="1195502" cy="574200"/>
          </a:xfrm>
        </p:grpSpPr>
        <p:sp>
          <p:nvSpPr>
            <p:cNvPr id="1272" name="Google Shape;1272;p141"/>
            <p:cNvSpPr/>
            <p:nvPr/>
          </p:nvSpPr>
          <p:spPr>
            <a:xfrm rot="8100000">
              <a:off x="369082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73" name="Google Shape;1273;p141"/>
            <p:cNvSpPr/>
            <p:nvPr/>
          </p:nvSpPr>
          <p:spPr>
            <a:xfrm rot="8100000">
              <a:off x="338017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74" name="Google Shape;1274;p141"/>
            <p:cNvSpPr/>
            <p:nvPr/>
          </p:nvSpPr>
          <p:spPr>
            <a:xfrm rot="8100000">
              <a:off x="4001481"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grpSp>
        <p:nvGrpSpPr>
          <p:cNvPr id="1275" name="Google Shape;1275;p141"/>
          <p:cNvGrpSpPr/>
          <p:nvPr/>
        </p:nvGrpSpPr>
        <p:grpSpPr>
          <a:xfrm>
            <a:off x="5823089" y="4673715"/>
            <a:ext cx="544672" cy="261605"/>
            <a:chOff x="3296089" y="2504150"/>
            <a:chExt cx="1195502" cy="574200"/>
          </a:xfrm>
        </p:grpSpPr>
        <p:sp>
          <p:nvSpPr>
            <p:cNvPr id="1276" name="Google Shape;1276;p141"/>
            <p:cNvSpPr/>
            <p:nvPr/>
          </p:nvSpPr>
          <p:spPr>
            <a:xfrm rot="8100000">
              <a:off x="369082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77" name="Google Shape;1277;p141"/>
            <p:cNvSpPr/>
            <p:nvPr/>
          </p:nvSpPr>
          <p:spPr>
            <a:xfrm rot="8100000">
              <a:off x="338017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78" name="Google Shape;1278;p141"/>
            <p:cNvSpPr/>
            <p:nvPr/>
          </p:nvSpPr>
          <p:spPr>
            <a:xfrm rot="8100000">
              <a:off x="4001481"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grpSp>
        <p:nvGrpSpPr>
          <p:cNvPr id="1279" name="Google Shape;1279;p141"/>
          <p:cNvGrpSpPr/>
          <p:nvPr/>
        </p:nvGrpSpPr>
        <p:grpSpPr>
          <a:xfrm>
            <a:off x="5823089" y="5292733"/>
            <a:ext cx="544672" cy="261605"/>
            <a:chOff x="3296089" y="2504150"/>
            <a:chExt cx="1195502" cy="574200"/>
          </a:xfrm>
        </p:grpSpPr>
        <p:sp>
          <p:nvSpPr>
            <p:cNvPr id="1280" name="Google Shape;1280;p141"/>
            <p:cNvSpPr/>
            <p:nvPr/>
          </p:nvSpPr>
          <p:spPr>
            <a:xfrm rot="8100000">
              <a:off x="369082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81" name="Google Shape;1281;p141"/>
            <p:cNvSpPr/>
            <p:nvPr/>
          </p:nvSpPr>
          <p:spPr>
            <a:xfrm rot="8100000">
              <a:off x="338017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82" name="Google Shape;1282;p141"/>
            <p:cNvSpPr/>
            <p:nvPr/>
          </p:nvSpPr>
          <p:spPr>
            <a:xfrm rot="8100000">
              <a:off x="4001481"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grpSp>
        <p:nvGrpSpPr>
          <p:cNvPr id="1283" name="Google Shape;1283;p141"/>
          <p:cNvGrpSpPr/>
          <p:nvPr/>
        </p:nvGrpSpPr>
        <p:grpSpPr>
          <a:xfrm>
            <a:off x="5823089" y="5932189"/>
            <a:ext cx="544672" cy="261605"/>
            <a:chOff x="3296089" y="2504150"/>
            <a:chExt cx="1195502" cy="574200"/>
          </a:xfrm>
        </p:grpSpPr>
        <p:sp>
          <p:nvSpPr>
            <p:cNvPr id="1284" name="Google Shape;1284;p141"/>
            <p:cNvSpPr/>
            <p:nvPr/>
          </p:nvSpPr>
          <p:spPr>
            <a:xfrm rot="8100000">
              <a:off x="369082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85" name="Google Shape;1285;p141"/>
            <p:cNvSpPr/>
            <p:nvPr/>
          </p:nvSpPr>
          <p:spPr>
            <a:xfrm rot="8100000">
              <a:off x="338017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86" name="Google Shape;1286;p141"/>
            <p:cNvSpPr/>
            <p:nvPr/>
          </p:nvSpPr>
          <p:spPr>
            <a:xfrm rot="8100000">
              <a:off x="4001481"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grpSp>
        <p:nvGrpSpPr>
          <p:cNvPr id="1287" name="Google Shape;1287;p141"/>
          <p:cNvGrpSpPr/>
          <p:nvPr/>
        </p:nvGrpSpPr>
        <p:grpSpPr>
          <a:xfrm>
            <a:off x="5823089" y="2619214"/>
            <a:ext cx="544672" cy="261605"/>
            <a:chOff x="3296089" y="2504150"/>
            <a:chExt cx="1195502" cy="574200"/>
          </a:xfrm>
        </p:grpSpPr>
        <p:sp>
          <p:nvSpPr>
            <p:cNvPr id="1288" name="Google Shape;1288;p141"/>
            <p:cNvSpPr/>
            <p:nvPr/>
          </p:nvSpPr>
          <p:spPr>
            <a:xfrm rot="8100000">
              <a:off x="369082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89" name="Google Shape;1289;p141"/>
            <p:cNvSpPr/>
            <p:nvPr/>
          </p:nvSpPr>
          <p:spPr>
            <a:xfrm rot="8100000">
              <a:off x="3380179"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90" name="Google Shape;1290;p141"/>
            <p:cNvSpPr/>
            <p:nvPr/>
          </p:nvSpPr>
          <p:spPr>
            <a:xfrm rot="8100000">
              <a:off x="4001481" y="2588240"/>
              <a:ext cx="406021" cy="406021"/>
            </a:xfrm>
            <a:prstGeom prst="halfFrame">
              <a:avLst>
                <a:gd name="adj1" fmla="val 33333"/>
                <a:gd name="adj2" fmla="val 33333"/>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grpSp>
        <p:nvGrpSpPr>
          <p:cNvPr id="1291" name="Google Shape;1291;p141"/>
          <p:cNvGrpSpPr/>
          <p:nvPr/>
        </p:nvGrpSpPr>
        <p:grpSpPr>
          <a:xfrm>
            <a:off x="2683836" y="4336935"/>
            <a:ext cx="509122" cy="337800"/>
            <a:chOff x="2662158" y="1678833"/>
            <a:chExt cx="509122" cy="337800"/>
          </a:xfrm>
        </p:grpSpPr>
        <p:sp>
          <p:nvSpPr>
            <p:cNvPr id="1292" name="Google Shape;1292;p141"/>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93" name="Google Shape;1293;p141"/>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94" name="Google Shape;1294;p141"/>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grpSp>
        <p:nvGrpSpPr>
          <p:cNvPr id="1295" name="Google Shape;1295;p141"/>
          <p:cNvGrpSpPr/>
          <p:nvPr/>
        </p:nvGrpSpPr>
        <p:grpSpPr>
          <a:xfrm>
            <a:off x="9211337" y="4336935"/>
            <a:ext cx="509122" cy="337800"/>
            <a:chOff x="2662158" y="1678833"/>
            <a:chExt cx="509122" cy="337800"/>
          </a:xfrm>
        </p:grpSpPr>
        <p:sp>
          <p:nvSpPr>
            <p:cNvPr id="1296" name="Google Shape;1296;p141"/>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97" name="Google Shape;1297;p141"/>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298" name="Google Shape;1298;p141"/>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sp>
        <p:nvSpPr>
          <p:cNvPr id="1299" name="Google Shape;1299;p141"/>
          <p:cNvSpPr/>
          <p:nvPr/>
        </p:nvSpPr>
        <p:spPr>
          <a:xfrm>
            <a:off x="165100" y="2431384"/>
            <a:ext cx="2518800" cy="4145600"/>
          </a:xfrm>
          <a:prstGeom prst="rect">
            <a:avLst/>
          </a:prstGeom>
          <a:solidFill>
            <a:srgbClr val="E1F3CE"/>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867" b="1" i="0" u="sng" strike="noStrike" cap="none">
                <a:solidFill>
                  <a:schemeClr val="dk1"/>
                </a:solidFill>
                <a:latin typeface="Calibri"/>
                <a:ea typeface="Calibri"/>
                <a:cs typeface="Calibri"/>
                <a:sym typeface="Calibri"/>
              </a:rPr>
              <a:t>ANALISIS</a:t>
            </a:r>
            <a:endParaRPr sz="1467" b="0" i="0" u="none" strike="noStrike" cap="none">
              <a:solidFill>
                <a:srgbClr val="000000"/>
              </a:solidFill>
              <a:latin typeface="Arial"/>
              <a:ea typeface="Arial"/>
              <a:cs typeface="Arial"/>
              <a:sym typeface="Arial"/>
            </a:endParaRPr>
          </a:p>
        </p:txBody>
      </p:sp>
      <p:sp>
        <p:nvSpPr>
          <p:cNvPr id="1300" name="Google Shape;1300;p141"/>
          <p:cNvSpPr/>
          <p:nvPr/>
        </p:nvSpPr>
        <p:spPr>
          <a:xfrm>
            <a:off x="199899" y="2840718"/>
            <a:ext cx="2404800" cy="369200"/>
          </a:xfrm>
          <a:prstGeom prst="rect">
            <a:avLst/>
          </a:prstGeom>
          <a:solidFill>
            <a:srgbClr val="365516"/>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Calibri"/>
                <a:ea typeface="Calibri"/>
                <a:cs typeface="Calibri"/>
                <a:sym typeface="Calibri"/>
              </a:rPr>
              <a:t>Hal yang SUDAH baik</a:t>
            </a:r>
            <a:endParaRPr sz="1867" b="0" i="0" u="none" strike="noStrike" cap="none">
              <a:solidFill>
                <a:schemeClr val="lt1"/>
              </a:solidFill>
              <a:latin typeface="Calibri"/>
              <a:ea typeface="Calibri"/>
              <a:cs typeface="Calibri"/>
              <a:sym typeface="Calibri"/>
            </a:endParaRPr>
          </a:p>
        </p:txBody>
      </p:sp>
      <p:sp>
        <p:nvSpPr>
          <p:cNvPr id="1301" name="Google Shape;1301;p141"/>
          <p:cNvSpPr/>
          <p:nvPr/>
        </p:nvSpPr>
        <p:spPr>
          <a:xfrm>
            <a:off x="199899" y="4555818"/>
            <a:ext cx="2404800" cy="369200"/>
          </a:xfrm>
          <a:prstGeom prst="rect">
            <a:avLst/>
          </a:prstGeom>
          <a:solidFill>
            <a:srgbClr val="C00000"/>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Calibri"/>
                <a:ea typeface="Calibri"/>
                <a:cs typeface="Calibri"/>
                <a:sym typeface="Calibri"/>
              </a:rPr>
              <a:t>Hal yang BELUM baik</a:t>
            </a:r>
            <a:endParaRPr sz="1867" b="0" i="0" u="none" strike="noStrike" cap="none">
              <a:solidFill>
                <a:schemeClr val="lt1"/>
              </a:solidFill>
              <a:latin typeface="Calibri"/>
              <a:ea typeface="Calibri"/>
              <a:cs typeface="Calibri"/>
              <a:sym typeface="Calibri"/>
            </a:endParaRPr>
          </a:p>
        </p:txBody>
      </p:sp>
      <p:sp>
        <p:nvSpPr>
          <p:cNvPr id="1302" name="Google Shape;1302;p141"/>
          <p:cNvSpPr txBox="1"/>
          <p:nvPr/>
        </p:nvSpPr>
        <p:spPr>
          <a:xfrm>
            <a:off x="346676" y="3298190"/>
            <a:ext cx="1986400" cy="954260"/>
          </a:xfrm>
          <a:prstGeom prst="rect">
            <a:avLst/>
          </a:prstGeom>
          <a:noFill/>
          <a:ln>
            <a:noFill/>
          </a:ln>
        </p:spPr>
        <p:txBody>
          <a:bodyPr spcFirstLastPara="1" wrap="square" lIns="91425" tIns="45700" rIns="91425" bIns="45700" anchor="t" anchorCtr="0">
            <a:spAutoFit/>
          </a:bodyPr>
          <a:lstStyle/>
          <a:p>
            <a:pPr marL="287859" marR="0" lvl="0" indent="-287859" algn="l" rtl="0">
              <a:lnSpc>
                <a:spcPct val="100000"/>
              </a:lnSpc>
              <a:spcBef>
                <a:spcPts val="0"/>
              </a:spcBef>
              <a:spcAft>
                <a:spcPts val="0"/>
              </a:spcAft>
              <a:buClr>
                <a:schemeClr val="dk1"/>
              </a:buClr>
              <a:buSzPts val="1400"/>
              <a:buFont typeface="Calibri"/>
              <a:buChar char="-"/>
            </a:pPr>
            <a:r>
              <a:rPr lang="en-US" sz="1867" b="0" i="0" u="none" strike="noStrike" cap="none">
                <a:solidFill>
                  <a:schemeClr val="dk1"/>
                </a:solidFill>
                <a:latin typeface="Calibri"/>
                <a:ea typeface="Calibri"/>
                <a:cs typeface="Calibri"/>
                <a:sym typeface="Calibri"/>
              </a:rPr>
              <a:t>………………. </a:t>
            </a:r>
            <a:endParaRPr sz="1467" b="0" i="0" u="none" strike="noStrike" cap="none">
              <a:solidFill>
                <a:srgbClr val="000000"/>
              </a:solidFill>
              <a:latin typeface="Arial"/>
              <a:ea typeface="Arial"/>
              <a:cs typeface="Arial"/>
              <a:sym typeface="Arial"/>
            </a:endParaRPr>
          </a:p>
          <a:p>
            <a:pPr marL="287859" marR="0" lvl="0" indent="-287859" algn="l" rtl="0">
              <a:lnSpc>
                <a:spcPct val="100000"/>
              </a:lnSpc>
              <a:spcBef>
                <a:spcPts val="0"/>
              </a:spcBef>
              <a:spcAft>
                <a:spcPts val="0"/>
              </a:spcAft>
              <a:buClr>
                <a:schemeClr val="dk1"/>
              </a:buClr>
              <a:buSzPts val="1400"/>
              <a:buFont typeface="Calibri"/>
              <a:buChar char="-"/>
            </a:pPr>
            <a:r>
              <a:rPr lang="en-US" sz="1867" b="0" i="0" u="none" strike="noStrike" cap="none">
                <a:solidFill>
                  <a:schemeClr val="dk1"/>
                </a:solidFill>
                <a:latin typeface="Calibri"/>
                <a:ea typeface="Calibri"/>
                <a:cs typeface="Calibri"/>
                <a:sym typeface="Calibri"/>
              </a:rPr>
              <a:t>……………….</a:t>
            </a:r>
            <a:endParaRPr sz="1467" b="0" i="0" u="none" strike="noStrike" cap="none">
              <a:solidFill>
                <a:srgbClr val="000000"/>
              </a:solidFill>
              <a:latin typeface="Arial"/>
              <a:ea typeface="Arial"/>
              <a:cs typeface="Arial"/>
              <a:sym typeface="Arial"/>
            </a:endParaRPr>
          </a:p>
          <a:p>
            <a:pPr marL="287859" marR="0" lvl="0" indent="-287859" algn="l" rtl="0">
              <a:lnSpc>
                <a:spcPct val="100000"/>
              </a:lnSpc>
              <a:spcBef>
                <a:spcPts val="0"/>
              </a:spcBef>
              <a:spcAft>
                <a:spcPts val="0"/>
              </a:spcAft>
              <a:buClr>
                <a:schemeClr val="dk1"/>
              </a:buClr>
              <a:buSzPts val="1400"/>
              <a:buFont typeface="Calibri"/>
              <a:buChar char="-"/>
            </a:pPr>
            <a:r>
              <a:rPr lang="en-US" sz="1867" b="0" i="0" u="none" strike="noStrike" cap="none">
                <a:solidFill>
                  <a:schemeClr val="dk1"/>
                </a:solidFill>
                <a:latin typeface="Calibri"/>
                <a:ea typeface="Calibri"/>
                <a:cs typeface="Calibri"/>
                <a:sym typeface="Calibri"/>
              </a:rPr>
              <a:t>……………….</a:t>
            </a:r>
            <a:endParaRPr sz="1467" b="0" i="0" u="none" strike="noStrike" cap="none">
              <a:solidFill>
                <a:srgbClr val="000000"/>
              </a:solidFill>
              <a:latin typeface="Arial"/>
              <a:ea typeface="Arial"/>
              <a:cs typeface="Arial"/>
              <a:sym typeface="Arial"/>
            </a:endParaRPr>
          </a:p>
        </p:txBody>
      </p:sp>
      <p:sp>
        <p:nvSpPr>
          <p:cNvPr id="1303" name="Google Shape;1303;p141"/>
          <p:cNvSpPr txBox="1"/>
          <p:nvPr/>
        </p:nvSpPr>
        <p:spPr>
          <a:xfrm>
            <a:off x="346676" y="4925151"/>
            <a:ext cx="1986400" cy="1528904"/>
          </a:xfrm>
          <a:prstGeom prst="rect">
            <a:avLst/>
          </a:prstGeom>
          <a:noFill/>
          <a:ln>
            <a:noFill/>
          </a:ln>
        </p:spPr>
        <p:txBody>
          <a:bodyPr spcFirstLastPara="1" wrap="square" lIns="91425" tIns="45700" rIns="91425" bIns="45700" anchor="t" anchorCtr="0">
            <a:spAutoFit/>
          </a:bodyPr>
          <a:lstStyle/>
          <a:p>
            <a:pPr marL="287859" marR="0" lvl="0" indent="-287859" algn="l" rtl="0">
              <a:lnSpc>
                <a:spcPct val="100000"/>
              </a:lnSpc>
              <a:spcBef>
                <a:spcPts val="0"/>
              </a:spcBef>
              <a:spcAft>
                <a:spcPts val="0"/>
              </a:spcAft>
              <a:buClr>
                <a:schemeClr val="dk1"/>
              </a:buClr>
              <a:buSzPts val="1400"/>
              <a:buFont typeface="Calibri"/>
              <a:buChar char="-"/>
            </a:pPr>
            <a:r>
              <a:rPr lang="en-US" sz="1867" b="0" i="0" u="none" strike="noStrike" cap="none">
                <a:solidFill>
                  <a:schemeClr val="dk1"/>
                </a:solidFill>
                <a:latin typeface="Calibri"/>
                <a:ea typeface="Calibri"/>
                <a:cs typeface="Calibri"/>
                <a:sym typeface="Calibri"/>
              </a:rPr>
              <a:t>Literasi digital guru dan siswa rendah</a:t>
            </a:r>
            <a:endParaRPr sz="1467" b="0" i="0" u="none" strike="noStrike" cap="none">
              <a:solidFill>
                <a:srgbClr val="000000"/>
              </a:solidFill>
              <a:latin typeface="Arial"/>
              <a:ea typeface="Arial"/>
              <a:cs typeface="Arial"/>
              <a:sym typeface="Arial"/>
            </a:endParaRPr>
          </a:p>
          <a:p>
            <a:pPr marL="287859" marR="0" lvl="0" indent="-287859" algn="l" rtl="0">
              <a:lnSpc>
                <a:spcPct val="100000"/>
              </a:lnSpc>
              <a:spcBef>
                <a:spcPts val="0"/>
              </a:spcBef>
              <a:spcAft>
                <a:spcPts val="0"/>
              </a:spcAft>
              <a:buClr>
                <a:schemeClr val="dk1"/>
              </a:buClr>
              <a:buSzPts val="1400"/>
              <a:buFont typeface="Calibri"/>
              <a:buChar char="-"/>
            </a:pPr>
            <a:r>
              <a:rPr lang="en-US" sz="1867" b="0" i="0" u="none" strike="noStrike" cap="none">
                <a:solidFill>
                  <a:schemeClr val="dk1"/>
                </a:solidFill>
                <a:latin typeface="Calibri"/>
                <a:ea typeface="Calibri"/>
                <a:cs typeface="Calibri"/>
                <a:sym typeface="Calibri"/>
              </a:rPr>
              <a:t>……………….</a:t>
            </a:r>
            <a:endParaRPr sz="1467" b="0" i="0" u="none" strike="noStrike" cap="none">
              <a:solidFill>
                <a:srgbClr val="000000"/>
              </a:solidFill>
              <a:latin typeface="Arial"/>
              <a:ea typeface="Arial"/>
              <a:cs typeface="Arial"/>
              <a:sym typeface="Arial"/>
            </a:endParaRPr>
          </a:p>
          <a:p>
            <a:pPr marL="287859" marR="0" lvl="0" indent="-287859" algn="l" rtl="0">
              <a:lnSpc>
                <a:spcPct val="100000"/>
              </a:lnSpc>
              <a:spcBef>
                <a:spcPts val="0"/>
              </a:spcBef>
              <a:spcAft>
                <a:spcPts val="0"/>
              </a:spcAft>
              <a:buClr>
                <a:schemeClr val="dk1"/>
              </a:buClr>
              <a:buSzPts val="1400"/>
              <a:buFont typeface="Calibri"/>
              <a:buChar char="-"/>
            </a:pPr>
            <a:r>
              <a:rPr lang="en-US" sz="1867" b="0" i="0" u="none" strike="noStrike" cap="none">
                <a:solidFill>
                  <a:schemeClr val="dk1"/>
                </a:solidFill>
                <a:latin typeface="Calibri"/>
                <a:ea typeface="Calibri"/>
                <a:cs typeface="Calibri"/>
                <a:sym typeface="Calibri"/>
              </a:rPr>
              <a:t>……………….</a:t>
            </a:r>
            <a:endParaRPr sz="1467" b="0" i="0" u="none" strike="noStrike" cap="none">
              <a:solidFill>
                <a:srgbClr val="000000"/>
              </a:solidFill>
              <a:latin typeface="Arial"/>
              <a:ea typeface="Arial"/>
              <a:cs typeface="Arial"/>
              <a:sym typeface="Arial"/>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307"/>
        <p:cNvGrpSpPr/>
        <p:nvPr/>
      </p:nvGrpSpPr>
      <p:grpSpPr>
        <a:xfrm>
          <a:off x="0" y="0"/>
          <a:ext cx="0" cy="0"/>
          <a:chOff x="0" y="0"/>
          <a:chExt cx="0" cy="0"/>
        </a:xfrm>
      </p:grpSpPr>
      <p:sp>
        <p:nvSpPr>
          <p:cNvPr id="1308" name="Google Shape;1308;p142"/>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137</a:t>
            </a:fld>
            <a:endParaRPr/>
          </a:p>
        </p:txBody>
      </p:sp>
      <p:sp>
        <p:nvSpPr>
          <p:cNvPr id="1309" name="Google Shape;1309;p142"/>
          <p:cNvSpPr txBox="1">
            <a:spLocks noGrp="1"/>
          </p:cNvSpPr>
          <p:nvPr>
            <p:ph type="title"/>
          </p:nvPr>
        </p:nvSpPr>
        <p:spPr>
          <a:xfrm>
            <a:off x="0" y="1136111"/>
            <a:ext cx="1219200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4. Pelaksanaan program sesuai dokumen perencanaan</a:t>
            </a:r>
            <a:endParaRPr>
              <a:solidFill>
                <a:schemeClr val="accent1"/>
              </a:solidFill>
            </a:endParaRPr>
          </a:p>
        </p:txBody>
      </p:sp>
      <p:sp>
        <p:nvSpPr>
          <p:cNvPr id="1310" name="Google Shape;1310;p142"/>
          <p:cNvSpPr txBox="1"/>
          <p:nvPr/>
        </p:nvSpPr>
        <p:spPr>
          <a:xfrm>
            <a:off x="4024473" y="2603452"/>
            <a:ext cx="3937600" cy="152890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2060"/>
                </a:solidFill>
                <a:latin typeface="Calibri"/>
                <a:ea typeface="Calibri"/>
                <a:cs typeface="Calibri"/>
                <a:sym typeface="Calibri"/>
              </a:rPr>
              <a:t>Sekolah menggunakan berbagai </a:t>
            </a:r>
            <a:r>
              <a:rPr lang="en-US" sz="1867" b="1" i="0" u="none" strike="noStrike" cap="none">
                <a:solidFill>
                  <a:srgbClr val="002060"/>
                </a:solidFill>
                <a:latin typeface="Calibri"/>
                <a:ea typeface="Calibri"/>
                <a:cs typeface="Calibri"/>
                <a:sym typeface="Calibri"/>
              </a:rPr>
              <a:t>pendekatan</a:t>
            </a:r>
            <a:r>
              <a:rPr lang="en-US" sz="1867" b="0" i="0" u="none" strike="noStrike" cap="none">
                <a:solidFill>
                  <a:srgbClr val="002060"/>
                </a:solidFill>
                <a:latin typeface="Calibri"/>
                <a:ea typeface="Calibri"/>
                <a:cs typeface="Calibri"/>
                <a:sym typeface="Calibri"/>
              </a:rPr>
              <a:t> dalam melaksanakan </a:t>
            </a:r>
            <a:r>
              <a:rPr lang="en-US" sz="1867" b="1" i="0" u="none" strike="noStrike" cap="none">
                <a:solidFill>
                  <a:srgbClr val="002060"/>
                </a:solidFill>
                <a:latin typeface="Calibri"/>
                <a:ea typeface="Calibri"/>
                <a:cs typeface="Calibri"/>
                <a:sym typeface="Calibri"/>
              </a:rPr>
              <a:t>program peningkatan mutu </a:t>
            </a:r>
            <a:r>
              <a:rPr lang="en-US" sz="1867" b="0" i="0" u="none" strike="noStrike" cap="none">
                <a:solidFill>
                  <a:srgbClr val="002060"/>
                </a:solidFill>
                <a:latin typeface="Calibri"/>
                <a:ea typeface="Calibri"/>
                <a:cs typeface="Calibri"/>
                <a:sym typeface="Calibri"/>
              </a:rPr>
              <a:t>di sekolah seperti </a:t>
            </a:r>
            <a:r>
              <a:rPr lang="en-US" sz="1867" b="1" i="0" u="none" strike="noStrike" cap="none">
                <a:solidFill>
                  <a:srgbClr val="002060"/>
                </a:solidFill>
                <a:latin typeface="Calibri"/>
                <a:ea typeface="Calibri"/>
                <a:cs typeface="Calibri"/>
                <a:sym typeface="Calibri"/>
              </a:rPr>
              <a:t>pelatihan</a:t>
            </a:r>
            <a:r>
              <a:rPr lang="en-US" sz="1867" b="0" i="0" u="none" strike="noStrike" cap="none">
                <a:solidFill>
                  <a:srgbClr val="002060"/>
                </a:solidFill>
                <a:latin typeface="Calibri"/>
                <a:ea typeface="Calibri"/>
                <a:cs typeface="Calibri"/>
                <a:sym typeface="Calibri"/>
              </a:rPr>
              <a:t>, </a:t>
            </a:r>
            <a:r>
              <a:rPr lang="en-US" sz="1867" b="1" i="0" u="none" strike="noStrike" cap="none">
                <a:solidFill>
                  <a:srgbClr val="002060"/>
                </a:solidFill>
                <a:latin typeface="Calibri"/>
                <a:ea typeface="Calibri"/>
                <a:cs typeface="Calibri"/>
                <a:sym typeface="Calibri"/>
              </a:rPr>
              <a:t>konsultasi</a:t>
            </a:r>
            <a:r>
              <a:rPr lang="en-US" sz="1867" b="0" i="0" u="none" strike="noStrike" cap="none">
                <a:solidFill>
                  <a:srgbClr val="002060"/>
                </a:solidFill>
                <a:latin typeface="Calibri"/>
                <a:ea typeface="Calibri"/>
                <a:cs typeface="Calibri"/>
                <a:sym typeface="Calibri"/>
              </a:rPr>
              <a:t>, </a:t>
            </a:r>
            <a:r>
              <a:rPr lang="en-US" sz="1867" b="1" i="0" u="none" strike="noStrike" cap="none">
                <a:solidFill>
                  <a:srgbClr val="002060"/>
                </a:solidFill>
                <a:latin typeface="Calibri"/>
                <a:ea typeface="Calibri"/>
                <a:cs typeface="Calibri"/>
                <a:sym typeface="Calibri"/>
              </a:rPr>
              <a:t>asistensi</a:t>
            </a:r>
            <a:r>
              <a:rPr lang="en-US" sz="1867" b="0" i="0" u="none" strike="noStrike" cap="none">
                <a:solidFill>
                  <a:srgbClr val="002060"/>
                </a:solidFill>
                <a:latin typeface="Calibri"/>
                <a:ea typeface="Calibri"/>
                <a:cs typeface="Calibri"/>
                <a:sym typeface="Calibri"/>
              </a:rPr>
              <a:t>, </a:t>
            </a:r>
            <a:r>
              <a:rPr lang="en-US" sz="1867" b="1" i="0" u="none" strike="noStrike" cap="none">
                <a:solidFill>
                  <a:srgbClr val="002060"/>
                </a:solidFill>
                <a:latin typeface="Calibri"/>
                <a:ea typeface="Calibri"/>
                <a:cs typeface="Calibri"/>
                <a:sym typeface="Calibri"/>
              </a:rPr>
              <a:t>penelitian</a:t>
            </a:r>
            <a:r>
              <a:rPr lang="en-US" sz="1867" b="0" i="0" u="none" strike="noStrike" cap="none">
                <a:solidFill>
                  <a:srgbClr val="002060"/>
                </a:solidFill>
                <a:latin typeface="Calibri"/>
                <a:ea typeface="Calibri"/>
                <a:cs typeface="Calibri"/>
                <a:sym typeface="Calibri"/>
              </a:rPr>
              <a:t>, dll.</a:t>
            </a:r>
            <a:endParaRPr sz="1467" b="0" i="0" u="none" strike="noStrike" cap="none">
              <a:solidFill>
                <a:srgbClr val="000000"/>
              </a:solidFill>
              <a:latin typeface="Arial"/>
              <a:ea typeface="Arial"/>
              <a:cs typeface="Arial"/>
              <a:sym typeface="Arial"/>
            </a:endParaRPr>
          </a:p>
        </p:txBody>
      </p:sp>
      <p:sp>
        <p:nvSpPr>
          <p:cNvPr id="1311" name="Google Shape;1311;p142"/>
          <p:cNvSpPr txBox="1"/>
          <p:nvPr/>
        </p:nvSpPr>
        <p:spPr>
          <a:xfrm>
            <a:off x="4043099" y="1802740"/>
            <a:ext cx="3900400" cy="707846"/>
          </a:xfrm>
          <a:prstGeom prst="rect">
            <a:avLst/>
          </a:prstGeom>
          <a:solidFill>
            <a:schemeClr val="accent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2060"/>
                </a:solidFill>
                <a:latin typeface="Calibri"/>
                <a:ea typeface="Calibri"/>
                <a:cs typeface="Calibri"/>
                <a:sym typeface="Calibri"/>
              </a:rPr>
              <a:t>2. Gunakan berbagai pendekatan peningkatan mutu pendidikan </a:t>
            </a:r>
            <a:endParaRPr sz="2000" b="1" i="0" u="none" strike="noStrike" cap="none">
              <a:solidFill>
                <a:srgbClr val="002060"/>
              </a:solidFill>
              <a:latin typeface="Calibri"/>
              <a:ea typeface="Calibri"/>
              <a:cs typeface="Calibri"/>
              <a:sym typeface="Calibri"/>
            </a:endParaRPr>
          </a:p>
        </p:txBody>
      </p:sp>
      <p:sp>
        <p:nvSpPr>
          <p:cNvPr id="1312" name="Google Shape;1312;p142"/>
          <p:cNvSpPr txBox="1"/>
          <p:nvPr/>
        </p:nvSpPr>
        <p:spPr>
          <a:xfrm>
            <a:off x="309143" y="2603479"/>
            <a:ext cx="3404800" cy="9542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2060"/>
                </a:solidFill>
                <a:latin typeface="Calibri"/>
                <a:ea typeface="Calibri"/>
                <a:cs typeface="Calibri"/>
                <a:sym typeface="Calibri"/>
              </a:rPr>
              <a:t>Sekolah menentukan </a:t>
            </a:r>
            <a:r>
              <a:rPr lang="en-US" sz="1867" b="1" i="0" u="none" strike="noStrike" cap="none">
                <a:solidFill>
                  <a:srgbClr val="002060"/>
                </a:solidFill>
                <a:latin typeface="Calibri"/>
                <a:ea typeface="Calibri"/>
                <a:cs typeface="Calibri"/>
                <a:sym typeface="Calibri"/>
              </a:rPr>
              <a:t>lini masa </a:t>
            </a:r>
            <a:r>
              <a:rPr lang="en-US" sz="1867" b="0" i="0" u="none" strike="noStrike" cap="none">
                <a:solidFill>
                  <a:srgbClr val="002060"/>
                </a:solidFill>
                <a:latin typeface="Calibri"/>
                <a:ea typeface="Calibri"/>
                <a:cs typeface="Calibri"/>
                <a:sym typeface="Calibri"/>
              </a:rPr>
              <a:t>pelaksanaan </a:t>
            </a:r>
            <a:r>
              <a:rPr lang="en-US" sz="1867" b="1" i="0" u="none" strike="noStrike" cap="none">
                <a:solidFill>
                  <a:srgbClr val="002060"/>
                </a:solidFill>
                <a:latin typeface="Calibri"/>
                <a:ea typeface="Calibri"/>
                <a:cs typeface="Calibri"/>
                <a:sym typeface="Calibri"/>
              </a:rPr>
              <a:t>program peningkatan mutu </a:t>
            </a:r>
            <a:endParaRPr sz="1467" b="0" i="0" u="none" strike="noStrike" cap="none">
              <a:solidFill>
                <a:srgbClr val="000000"/>
              </a:solidFill>
              <a:latin typeface="Arial"/>
              <a:ea typeface="Arial"/>
              <a:cs typeface="Arial"/>
              <a:sym typeface="Arial"/>
            </a:endParaRPr>
          </a:p>
        </p:txBody>
      </p:sp>
      <p:sp>
        <p:nvSpPr>
          <p:cNvPr id="1313" name="Google Shape;1313;p142"/>
          <p:cNvSpPr txBox="1"/>
          <p:nvPr/>
        </p:nvSpPr>
        <p:spPr>
          <a:xfrm>
            <a:off x="283724" y="1802740"/>
            <a:ext cx="3404800" cy="707846"/>
          </a:xfrm>
          <a:prstGeom prst="rect">
            <a:avLst/>
          </a:prstGeom>
          <a:solidFill>
            <a:schemeClr val="accent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2060"/>
                </a:solidFill>
                <a:latin typeface="Calibri"/>
                <a:ea typeface="Calibri"/>
                <a:cs typeface="Calibri"/>
                <a:sym typeface="Calibri"/>
              </a:rPr>
              <a:t>1. Jadwalkan pelaksanaan program</a:t>
            </a:r>
            <a:endParaRPr sz="1467" b="0" i="0" u="none" strike="noStrike" cap="none">
              <a:solidFill>
                <a:srgbClr val="000000"/>
              </a:solidFill>
              <a:latin typeface="Arial"/>
              <a:ea typeface="Arial"/>
              <a:cs typeface="Arial"/>
              <a:sym typeface="Arial"/>
            </a:endParaRPr>
          </a:p>
        </p:txBody>
      </p:sp>
      <p:pic>
        <p:nvPicPr>
          <p:cNvPr id="1314" name="Google Shape;1314;p142" descr="Gantt Chart Stock Illustrations – 310 Gantt Chart Stock Illustrations,  Vectors &amp; Clipart - Dreamstime"/>
          <p:cNvPicPr preferRelativeResize="0"/>
          <p:nvPr/>
        </p:nvPicPr>
        <p:blipFill rotWithShape="1">
          <a:blip r:embed="rId3">
            <a:alphaModFix/>
          </a:blip>
          <a:srcRect l="12750" t="8514" r="12330" b="7929"/>
          <a:stretch/>
        </p:blipFill>
        <p:spPr>
          <a:xfrm>
            <a:off x="628649" y="3737952"/>
            <a:ext cx="2505075" cy="2793865"/>
          </a:xfrm>
          <a:prstGeom prst="rect">
            <a:avLst/>
          </a:prstGeom>
          <a:noFill/>
          <a:ln>
            <a:noFill/>
          </a:ln>
        </p:spPr>
      </p:pic>
      <p:grpSp>
        <p:nvGrpSpPr>
          <p:cNvPr id="1315" name="Google Shape;1315;p142"/>
          <p:cNvGrpSpPr/>
          <p:nvPr/>
        </p:nvGrpSpPr>
        <p:grpSpPr>
          <a:xfrm>
            <a:off x="4073061" y="4211544"/>
            <a:ext cx="3676803" cy="2293017"/>
            <a:chOff x="3611667" y="1934169"/>
            <a:chExt cx="4363295" cy="2721144"/>
          </a:xfrm>
        </p:grpSpPr>
        <p:pic>
          <p:nvPicPr>
            <p:cNvPr id="1316" name="Google Shape;1316;p142" descr="Course Clipart Training Workshop - Training Royalty Free, Cliparts &amp;  Cartoons - Jing.fm"/>
            <p:cNvPicPr preferRelativeResize="0"/>
            <p:nvPr/>
          </p:nvPicPr>
          <p:blipFill rotWithShape="1">
            <a:blip r:embed="rId4">
              <a:alphaModFix/>
            </a:blip>
            <a:srcRect/>
            <a:stretch/>
          </p:blipFill>
          <p:spPr>
            <a:xfrm>
              <a:off x="5831365" y="3327261"/>
              <a:ext cx="1957547" cy="1274518"/>
            </a:xfrm>
            <a:prstGeom prst="rect">
              <a:avLst/>
            </a:prstGeom>
            <a:noFill/>
            <a:ln>
              <a:noFill/>
            </a:ln>
          </p:spPr>
        </p:pic>
        <p:pic>
          <p:nvPicPr>
            <p:cNvPr id="1317" name="Google Shape;1317;p142" descr="Consultant Clipart Clip Art - Consultation Png , Free Transparent Clipart -  ClipartKey"/>
            <p:cNvPicPr preferRelativeResize="0"/>
            <p:nvPr/>
          </p:nvPicPr>
          <p:blipFill rotWithShape="1">
            <a:blip r:embed="rId5">
              <a:alphaModFix/>
            </a:blip>
            <a:srcRect/>
            <a:stretch/>
          </p:blipFill>
          <p:spPr>
            <a:xfrm>
              <a:off x="4190408" y="2076688"/>
              <a:ext cx="1427491" cy="1124546"/>
            </a:xfrm>
            <a:prstGeom prst="rect">
              <a:avLst/>
            </a:prstGeom>
            <a:noFill/>
            <a:ln>
              <a:noFill/>
            </a:ln>
          </p:spPr>
        </p:pic>
        <p:pic>
          <p:nvPicPr>
            <p:cNvPr id="1318" name="Google Shape;1318;p142" descr="Coach Clipart Business Objective - Coaching Png , Transparent Cartoon, Free  Cliparts &amp; Silhouettes - NetClipart"/>
            <p:cNvPicPr preferRelativeResize="0"/>
            <p:nvPr/>
          </p:nvPicPr>
          <p:blipFill rotWithShape="1">
            <a:blip r:embed="rId6">
              <a:alphaModFix/>
            </a:blip>
            <a:srcRect/>
            <a:stretch/>
          </p:blipFill>
          <p:spPr>
            <a:xfrm>
              <a:off x="5805998" y="1934169"/>
              <a:ext cx="2168964" cy="1367390"/>
            </a:xfrm>
            <a:prstGeom prst="rect">
              <a:avLst/>
            </a:prstGeom>
            <a:noFill/>
            <a:ln>
              <a:noFill/>
            </a:ln>
          </p:spPr>
        </p:pic>
        <p:pic>
          <p:nvPicPr>
            <p:cNvPr id="1319" name="Google Shape;1319;p142" descr="Mrt - Market Research Clipart Png, Transparent Png , Transparent Png Image  - PNGitem"/>
            <p:cNvPicPr preferRelativeResize="0"/>
            <p:nvPr/>
          </p:nvPicPr>
          <p:blipFill rotWithShape="1">
            <a:blip r:embed="rId7">
              <a:alphaModFix/>
            </a:blip>
            <a:srcRect/>
            <a:stretch/>
          </p:blipFill>
          <p:spPr>
            <a:xfrm>
              <a:off x="3611667" y="3217196"/>
              <a:ext cx="2168964" cy="1438117"/>
            </a:xfrm>
            <a:prstGeom prst="rect">
              <a:avLst/>
            </a:prstGeom>
            <a:noFill/>
            <a:ln>
              <a:noFill/>
            </a:ln>
          </p:spPr>
        </p:pic>
        <p:sp>
          <p:nvSpPr>
            <p:cNvPr id="1320" name="Google Shape;1320;p142"/>
            <p:cNvSpPr/>
            <p:nvPr/>
          </p:nvSpPr>
          <p:spPr>
            <a:xfrm>
              <a:off x="3667466" y="1990881"/>
              <a:ext cx="4277100" cy="2600400"/>
            </a:xfrm>
            <a:prstGeom prst="rect">
              <a:avLst/>
            </a:prstGeom>
            <a:noFill/>
            <a:ln w="28575" cap="flat" cmpd="sng">
              <a:solidFill>
                <a:srgbClr val="FC573E"/>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2060"/>
                </a:solidFill>
                <a:latin typeface="Calibri"/>
                <a:ea typeface="Calibri"/>
                <a:cs typeface="Calibri"/>
                <a:sym typeface="Calibri"/>
              </a:endParaRPr>
            </a:p>
          </p:txBody>
        </p:sp>
        <p:cxnSp>
          <p:nvCxnSpPr>
            <p:cNvPr id="1321" name="Google Shape;1321;p142"/>
            <p:cNvCxnSpPr>
              <a:stCxn id="1320" idx="0"/>
              <a:endCxn id="1320" idx="2"/>
            </p:cNvCxnSpPr>
            <p:nvPr/>
          </p:nvCxnSpPr>
          <p:spPr>
            <a:xfrm>
              <a:off x="5806016" y="1990881"/>
              <a:ext cx="0" cy="2600400"/>
            </a:xfrm>
            <a:prstGeom prst="straightConnector1">
              <a:avLst/>
            </a:prstGeom>
            <a:noFill/>
            <a:ln w="9525" cap="flat" cmpd="sng">
              <a:solidFill>
                <a:srgbClr val="FC573E"/>
              </a:solidFill>
              <a:prstDash val="solid"/>
              <a:miter lim="800000"/>
              <a:headEnd type="none" w="sm" len="sm"/>
              <a:tailEnd type="none" w="sm" len="sm"/>
            </a:ln>
          </p:spPr>
        </p:cxnSp>
        <p:cxnSp>
          <p:nvCxnSpPr>
            <p:cNvPr id="1322" name="Google Shape;1322;p142"/>
            <p:cNvCxnSpPr>
              <a:stCxn id="1320" idx="1"/>
              <a:endCxn id="1320" idx="3"/>
            </p:cNvCxnSpPr>
            <p:nvPr/>
          </p:nvCxnSpPr>
          <p:spPr>
            <a:xfrm>
              <a:off x="3667466" y="3291081"/>
              <a:ext cx="4277100" cy="0"/>
            </a:xfrm>
            <a:prstGeom prst="straightConnector1">
              <a:avLst/>
            </a:prstGeom>
            <a:noFill/>
            <a:ln w="9525" cap="flat" cmpd="sng">
              <a:solidFill>
                <a:srgbClr val="FC573E"/>
              </a:solidFill>
              <a:prstDash val="solid"/>
              <a:miter lim="800000"/>
              <a:headEnd type="none" w="sm" len="sm"/>
              <a:tailEnd type="none" w="sm" len="sm"/>
            </a:ln>
          </p:spPr>
        </p:cxnSp>
      </p:grpSp>
      <p:sp>
        <p:nvSpPr>
          <p:cNvPr id="1323" name="Google Shape;1323;p142"/>
          <p:cNvSpPr txBox="1"/>
          <p:nvPr/>
        </p:nvSpPr>
        <p:spPr>
          <a:xfrm>
            <a:off x="8307629" y="2673717"/>
            <a:ext cx="3714400" cy="12415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0" i="0" u="none" strike="noStrike" cap="none">
                <a:solidFill>
                  <a:srgbClr val="002060"/>
                </a:solidFill>
                <a:latin typeface="Calibri"/>
                <a:ea typeface="Calibri"/>
                <a:cs typeface="Calibri"/>
                <a:sym typeface="Calibri"/>
              </a:rPr>
              <a:t>Sekolah melibatkan berbagai </a:t>
            </a:r>
            <a:r>
              <a:rPr lang="en-US" sz="1867" b="1" i="0" u="none" strike="noStrike" cap="none">
                <a:solidFill>
                  <a:srgbClr val="002060"/>
                </a:solidFill>
                <a:latin typeface="Calibri"/>
                <a:ea typeface="Calibri"/>
                <a:cs typeface="Calibri"/>
                <a:sym typeface="Calibri"/>
              </a:rPr>
              <a:t>pemangku kepentingan </a:t>
            </a:r>
            <a:r>
              <a:rPr lang="en-US" sz="1867" b="0" i="0" u="none" strike="noStrike" cap="none">
                <a:solidFill>
                  <a:srgbClr val="002060"/>
                </a:solidFill>
                <a:latin typeface="Calibri"/>
                <a:ea typeface="Calibri"/>
                <a:cs typeface="Calibri"/>
                <a:sym typeface="Calibri"/>
              </a:rPr>
              <a:t>dalam melaksanakan upaya peningkatan mutu di sekolah</a:t>
            </a:r>
            <a:endParaRPr sz="1867" b="0" i="0" u="none" strike="noStrike" cap="none">
              <a:solidFill>
                <a:srgbClr val="002060"/>
              </a:solidFill>
              <a:latin typeface="Calibri"/>
              <a:ea typeface="Calibri"/>
              <a:cs typeface="Calibri"/>
              <a:sym typeface="Calibri"/>
            </a:endParaRPr>
          </a:p>
        </p:txBody>
      </p:sp>
      <p:sp>
        <p:nvSpPr>
          <p:cNvPr id="1324" name="Google Shape;1324;p142"/>
          <p:cNvSpPr txBox="1"/>
          <p:nvPr/>
        </p:nvSpPr>
        <p:spPr>
          <a:xfrm>
            <a:off x="8190729" y="1802754"/>
            <a:ext cx="3660400" cy="707846"/>
          </a:xfrm>
          <a:prstGeom prst="rect">
            <a:avLst/>
          </a:prstGeom>
          <a:solidFill>
            <a:schemeClr val="accent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2060"/>
                </a:solidFill>
                <a:latin typeface="Calibri"/>
                <a:ea typeface="Calibri"/>
                <a:cs typeface="Calibri"/>
                <a:sym typeface="Calibri"/>
              </a:rPr>
              <a:t>3. Libatkan seluruh pemangku </a:t>
            </a:r>
            <a:endParaRPr sz="1467" b="0" i="0" u="none" strike="noStrike" cap="none">
              <a:solidFill>
                <a:srgbClr val="000000"/>
              </a:solidFill>
              <a:latin typeface="Arial"/>
              <a:ea typeface="Arial"/>
              <a:cs typeface="Arial"/>
              <a:sym typeface="Arial"/>
            </a:endParaRPr>
          </a:p>
          <a:p>
            <a:pPr marL="237060" marR="0" lvl="0" indent="0" algn="l" rtl="0">
              <a:lnSpc>
                <a:spcPct val="100000"/>
              </a:lnSpc>
              <a:spcBef>
                <a:spcPts val="0"/>
              </a:spcBef>
              <a:spcAft>
                <a:spcPts val="0"/>
              </a:spcAft>
              <a:buNone/>
            </a:pPr>
            <a:r>
              <a:rPr lang="en-US" sz="2000" b="1" i="0" u="none" strike="noStrike" cap="none">
                <a:solidFill>
                  <a:srgbClr val="002060"/>
                </a:solidFill>
                <a:latin typeface="Calibri"/>
                <a:ea typeface="Calibri"/>
                <a:cs typeface="Calibri"/>
                <a:sym typeface="Calibri"/>
              </a:rPr>
              <a:t>kepentingan</a:t>
            </a:r>
            <a:endParaRPr sz="2000" b="1" i="0" u="none" strike="noStrike" cap="none">
              <a:solidFill>
                <a:srgbClr val="002060"/>
              </a:solidFill>
              <a:latin typeface="Calibri"/>
              <a:ea typeface="Calibri"/>
              <a:cs typeface="Calibri"/>
              <a:sym typeface="Calibri"/>
            </a:endParaRPr>
          </a:p>
        </p:txBody>
      </p:sp>
      <p:pic>
        <p:nvPicPr>
          <p:cNvPr id="1325" name="Google Shape;1325;p142" descr="Kerja Bakti Bersih Lingkungan Desa Sidokerto – Website Resmi Desa Sidokerto"/>
          <p:cNvPicPr preferRelativeResize="0"/>
          <p:nvPr/>
        </p:nvPicPr>
        <p:blipFill rotWithShape="1">
          <a:blip r:embed="rId8">
            <a:alphaModFix/>
          </a:blip>
          <a:srcRect/>
          <a:stretch/>
        </p:blipFill>
        <p:spPr>
          <a:xfrm>
            <a:off x="8307637" y="4211537"/>
            <a:ext cx="3494793" cy="1957084"/>
          </a:xfrm>
          <a:prstGeom prst="rect">
            <a:avLst/>
          </a:prstGeom>
          <a:noFill/>
          <a:ln>
            <a:noFill/>
          </a:ln>
        </p:spPr>
      </p:pic>
      <p:cxnSp>
        <p:nvCxnSpPr>
          <p:cNvPr id="1326" name="Google Shape;1326;p142"/>
          <p:cNvCxnSpPr/>
          <p:nvPr/>
        </p:nvCxnSpPr>
        <p:spPr>
          <a:xfrm>
            <a:off x="3851567" y="1761767"/>
            <a:ext cx="17600" cy="4742800"/>
          </a:xfrm>
          <a:prstGeom prst="straightConnector1">
            <a:avLst/>
          </a:prstGeom>
          <a:noFill/>
          <a:ln w="38100" cap="flat" cmpd="sng">
            <a:solidFill>
              <a:srgbClr val="002060"/>
            </a:solidFill>
            <a:prstDash val="solid"/>
            <a:miter lim="800000"/>
            <a:headEnd type="none" w="sm" len="sm"/>
            <a:tailEnd type="none" w="sm" len="sm"/>
          </a:ln>
        </p:spPr>
      </p:cxnSp>
      <p:cxnSp>
        <p:nvCxnSpPr>
          <p:cNvPr id="1327" name="Google Shape;1327;p142"/>
          <p:cNvCxnSpPr/>
          <p:nvPr/>
        </p:nvCxnSpPr>
        <p:spPr>
          <a:xfrm flipH="1">
            <a:off x="8117433" y="1720200"/>
            <a:ext cx="15200" cy="4784400"/>
          </a:xfrm>
          <a:prstGeom prst="straightConnector1">
            <a:avLst/>
          </a:prstGeom>
          <a:noFill/>
          <a:ln w="38100" cap="flat" cmpd="sng">
            <a:solidFill>
              <a:srgbClr val="002060"/>
            </a:solidFill>
            <a:prstDash val="solid"/>
            <a:miter lim="800000"/>
            <a:headEnd type="none" w="sm" len="sm"/>
            <a:tailEnd type="none" w="sm" len="sm"/>
          </a:ln>
        </p:spPr>
      </p:cxn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331"/>
        <p:cNvGrpSpPr/>
        <p:nvPr/>
      </p:nvGrpSpPr>
      <p:grpSpPr>
        <a:xfrm>
          <a:off x="0" y="0"/>
          <a:ext cx="0" cy="0"/>
          <a:chOff x="0" y="0"/>
          <a:chExt cx="0" cy="0"/>
        </a:xfrm>
      </p:grpSpPr>
      <p:sp>
        <p:nvSpPr>
          <p:cNvPr id="1332" name="Google Shape;1332;p143"/>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138</a:t>
            </a:fld>
            <a:endParaRPr/>
          </a:p>
        </p:txBody>
      </p:sp>
      <p:sp>
        <p:nvSpPr>
          <p:cNvPr id="1333" name="Google Shape;1333;p143"/>
          <p:cNvSpPr txBox="1">
            <a:spLocks noGrp="1"/>
          </p:cNvSpPr>
          <p:nvPr>
            <p:ph type="title"/>
          </p:nvPr>
        </p:nvSpPr>
        <p:spPr>
          <a:xfrm>
            <a:off x="365432" y="1204640"/>
            <a:ext cx="10828594"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sz="3200">
                <a:solidFill>
                  <a:schemeClr val="accent1"/>
                </a:solidFill>
              </a:rPr>
              <a:t>Refleksi Singkat</a:t>
            </a:r>
            <a:endParaRPr sz="3200">
              <a:solidFill>
                <a:schemeClr val="accent1"/>
              </a:solidFill>
            </a:endParaRPr>
          </a:p>
        </p:txBody>
      </p:sp>
      <p:graphicFrame>
        <p:nvGraphicFramePr>
          <p:cNvPr id="1334" name="Google Shape;1334;p143"/>
          <p:cNvGraphicFramePr/>
          <p:nvPr/>
        </p:nvGraphicFramePr>
        <p:xfrm>
          <a:off x="203200" y="2153265"/>
          <a:ext cx="3000000" cy="3000000"/>
        </p:xfrm>
        <a:graphic>
          <a:graphicData uri="http://schemas.openxmlformats.org/drawingml/2006/table">
            <a:tbl>
              <a:tblPr>
                <a:noFill/>
                <a:tableStyleId>{EE982CF9-6F63-49E2-AD2F-75968D36D1C9}</a:tableStyleId>
              </a:tblPr>
              <a:tblGrid>
                <a:gridCol w="4889500">
                  <a:extLst>
                    <a:ext uri="{9D8B030D-6E8A-4147-A177-3AD203B41FA5}">
                      <a16:colId xmlns:a16="http://schemas.microsoft.com/office/drawing/2014/main" val="20000"/>
                    </a:ext>
                  </a:extLst>
                </a:gridCol>
                <a:gridCol w="6896100">
                  <a:extLst>
                    <a:ext uri="{9D8B030D-6E8A-4147-A177-3AD203B41FA5}">
                      <a16:colId xmlns:a16="http://schemas.microsoft.com/office/drawing/2014/main" val="20001"/>
                    </a:ext>
                  </a:extLst>
                </a:gridCol>
              </a:tblGrid>
              <a:tr h="827350">
                <a:tc>
                  <a:txBody>
                    <a:bodyPr/>
                    <a:lstStyle/>
                    <a:p>
                      <a:pPr marL="0" marR="0" lvl="0" indent="0" algn="ctr" rtl="0">
                        <a:lnSpc>
                          <a:spcPct val="100000"/>
                        </a:lnSpc>
                        <a:spcBef>
                          <a:spcPts val="0"/>
                        </a:spcBef>
                        <a:spcAft>
                          <a:spcPts val="0"/>
                        </a:spcAft>
                        <a:buClr>
                          <a:srgbClr val="000000"/>
                        </a:buClr>
                        <a:buSzPts val="1900"/>
                        <a:buFont typeface="Arial"/>
                        <a:buNone/>
                      </a:pPr>
                      <a:r>
                        <a:rPr lang="en-US" sz="1900" b="1" u="none" strike="noStrike" cap="none">
                          <a:solidFill>
                            <a:schemeClr val="lt1"/>
                          </a:solidFill>
                        </a:rPr>
                        <a:t>Tahapan Perencanaan Berbasis Data</a:t>
                      </a:r>
                      <a:endParaRPr sz="1500" b="1" u="none" strike="noStrike" cap="none">
                        <a:solidFill>
                          <a:schemeClr val="lt1"/>
                        </a:solidFill>
                      </a:endParaRPr>
                    </a:p>
                  </a:txBody>
                  <a:tcPr marL="144000" marR="91475" marT="108000" marB="108000">
                    <a:lnL w="9525" cap="flat" cmpd="sng">
                      <a:solidFill>
                        <a:srgbClr val="002060"/>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solidFill>
                      <a:srgbClr val="00B050"/>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b="1" u="none" strike="noStrike" cap="none">
                          <a:solidFill>
                            <a:schemeClr val="lt1"/>
                          </a:solidFill>
                        </a:rPr>
                        <a:t>Praktik di Sekolah Saat Ini</a:t>
                      </a:r>
                      <a:endParaRPr sz="1900" b="1" u="none" strike="noStrike" cap="none">
                        <a:solidFill>
                          <a:schemeClr val="lt1"/>
                        </a:solidFill>
                      </a:endParaRPr>
                    </a:p>
                  </a:txBody>
                  <a:tcPr marL="144000" marR="91475" marT="108000" marB="108000">
                    <a:lnL w="12700" cap="flat" cmpd="sng">
                      <a:solidFill>
                        <a:schemeClr val="dk1"/>
                      </a:solidFill>
                      <a:prstDash val="solid"/>
                      <a:round/>
                      <a:headEnd type="none" w="sm" len="sm"/>
                      <a:tailEnd type="none" w="sm" len="sm"/>
                    </a:lnL>
                    <a:lnR w="9525" cap="flat" cmpd="sng">
                      <a:solidFill>
                        <a:srgbClr val="002060"/>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solidFill>
                      <a:srgbClr val="00B050"/>
                    </a:solidFill>
                  </a:tcPr>
                </a:tc>
                <a:extLst>
                  <a:ext uri="{0D108BD9-81ED-4DB2-BD59-A6C34878D82A}">
                    <a16:rowId xmlns:a16="http://schemas.microsoft.com/office/drawing/2014/main" val="10000"/>
                  </a:ext>
                </a:extLst>
              </a:tr>
              <a:tr h="827350">
                <a:tc>
                  <a:txBody>
                    <a:bodyPr/>
                    <a:lstStyle/>
                    <a:p>
                      <a:pPr marL="0" marR="0" lvl="0" indent="0" algn="l" rtl="0">
                        <a:lnSpc>
                          <a:spcPct val="100000"/>
                        </a:lnSpc>
                        <a:spcBef>
                          <a:spcPts val="0"/>
                        </a:spcBef>
                        <a:spcAft>
                          <a:spcPts val="0"/>
                        </a:spcAft>
                        <a:buClr>
                          <a:srgbClr val="000000"/>
                        </a:buClr>
                        <a:buSzPts val="1900"/>
                        <a:buFont typeface="Arial"/>
                        <a:buNone/>
                      </a:pPr>
                      <a:r>
                        <a:rPr lang="en-US" sz="1900" b="1" u="none" strike="noStrike" cap="none">
                          <a:solidFill>
                            <a:srgbClr val="002060"/>
                          </a:solidFill>
                        </a:rPr>
                        <a:t>Penggunaan Laporan/Data</a:t>
                      </a:r>
                      <a:endParaRPr sz="1500" u="none" strike="noStrike" cap="none"/>
                    </a:p>
                  </a:txBody>
                  <a:tcPr marL="144000" marR="91475" marT="108000" marB="108000">
                    <a:lnL w="9525" cap="flat" cmpd="sng">
                      <a:solidFill>
                        <a:srgbClr val="002060"/>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solidFill>
                          <a:srgbClr val="002060"/>
                        </a:solidFill>
                      </a:endParaRPr>
                    </a:p>
                  </a:txBody>
                  <a:tcPr marL="144000" marR="91475" marT="108000" marB="108000">
                    <a:lnL w="12700" cap="flat" cmpd="sng">
                      <a:solidFill>
                        <a:schemeClr val="dk1"/>
                      </a:solidFill>
                      <a:prstDash val="solid"/>
                      <a:round/>
                      <a:headEnd type="none" w="sm" len="sm"/>
                      <a:tailEnd type="none" w="sm" len="sm"/>
                    </a:lnL>
                    <a:lnR w="9525" cap="flat" cmpd="sng">
                      <a:solidFill>
                        <a:srgbClr val="002060"/>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tcPr>
                </a:tc>
                <a:extLst>
                  <a:ext uri="{0D108BD9-81ED-4DB2-BD59-A6C34878D82A}">
                    <a16:rowId xmlns:a16="http://schemas.microsoft.com/office/drawing/2014/main" val="10001"/>
                  </a:ext>
                </a:extLst>
              </a:tr>
              <a:tr h="827350">
                <a:tc>
                  <a:txBody>
                    <a:bodyPr/>
                    <a:lstStyle/>
                    <a:p>
                      <a:pPr marL="0" marR="0" lvl="0" indent="0" algn="l" rtl="0">
                        <a:lnSpc>
                          <a:spcPct val="100000"/>
                        </a:lnSpc>
                        <a:spcBef>
                          <a:spcPts val="0"/>
                        </a:spcBef>
                        <a:spcAft>
                          <a:spcPts val="0"/>
                        </a:spcAft>
                        <a:buClr>
                          <a:srgbClr val="000000"/>
                        </a:buClr>
                        <a:buSzPts val="1900"/>
                        <a:buFont typeface="Arial"/>
                        <a:buNone/>
                      </a:pPr>
                      <a:r>
                        <a:rPr lang="en-US" sz="1900" b="1" u="none" strike="noStrike" cap="none">
                          <a:solidFill>
                            <a:srgbClr val="002060"/>
                          </a:solidFill>
                        </a:rPr>
                        <a:t>Refleksi</a:t>
                      </a:r>
                      <a:endParaRPr sz="1900" b="1" u="none" strike="noStrike" cap="none">
                        <a:solidFill>
                          <a:srgbClr val="002060"/>
                        </a:solidFill>
                      </a:endParaRPr>
                    </a:p>
                  </a:txBody>
                  <a:tcPr marL="144000" marR="91475" marT="108000" marB="108000">
                    <a:lnL w="9525" cap="flat" cmpd="sng">
                      <a:solidFill>
                        <a:srgbClr val="002060"/>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solidFill>
                          <a:srgbClr val="002060"/>
                        </a:solidFill>
                      </a:endParaRPr>
                    </a:p>
                  </a:txBody>
                  <a:tcPr marL="144000" marR="91475" marT="108000" marB="108000">
                    <a:lnL w="12700" cap="flat" cmpd="sng">
                      <a:solidFill>
                        <a:schemeClr val="dk1"/>
                      </a:solidFill>
                      <a:prstDash val="solid"/>
                      <a:round/>
                      <a:headEnd type="none" w="sm" len="sm"/>
                      <a:tailEnd type="none" w="sm" len="sm"/>
                    </a:lnL>
                    <a:lnR w="9525" cap="flat" cmpd="sng">
                      <a:solidFill>
                        <a:srgbClr val="002060"/>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tcPr>
                </a:tc>
                <a:extLst>
                  <a:ext uri="{0D108BD9-81ED-4DB2-BD59-A6C34878D82A}">
                    <a16:rowId xmlns:a16="http://schemas.microsoft.com/office/drawing/2014/main" val="10002"/>
                  </a:ext>
                </a:extLst>
              </a:tr>
              <a:tr h="827350">
                <a:tc>
                  <a:txBody>
                    <a:bodyPr/>
                    <a:lstStyle/>
                    <a:p>
                      <a:pPr marL="0" marR="0" lvl="0" indent="0" algn="l" rtl="0">
                        <a:lnSpc>
                          <a:spcPct val="100000"/>
                        </a:lnSpc>
                        <a:spcBef>
                          <a:spcPts val="0"/>
                        </a:spcBef>
                        <a:spcAft>
                          <a:spcPts val="0"/>
                        </a:spcAft>
                        <a:buClr>
                          <a:srgbClr val="000000"/>
                        </a:buClr>
                        <a:buSzPts val="1900"/>
                        <a:buFont typeface="Arial"/>
                        <a:buNone/>
                      </a:pPr>
                      <a:r>
                        <a:rPr lang="en-US" sz="1900" b="1" u="none" strike="noStrike" cap="none">
                          <a:solidFill>
                            <a:srgbClr val="002060"/>
                          </a:solidFill>
                        </a:rPr>
                        <a:t>Penyusunan perencanaan</a:t>
                      </a:r>
                      <a:endParaRPr sz="1900" b="1" u="none" strike="noStrike" cap="none">
                        <a:solidFill>
                          <a:srgbClr val="002060"/>
                        </a:solidFill>
                      </a:endParaRPr>
                    </a:p>
                  </a:txBody>
                  <a:tcPr marL="144000" marR="91475" marT="108000" marB="108000">
                    <a:lnL w="9525" cap="flat" cmpd="sng">
                      <a:solidFill>
                        <a:srgbClr val="002060"/>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tcPr>
                </a:tc>
                <a:tc>
                  <a:txBody>
                    <a:bodyPr/>
                    <a:lstStyle/>
                    <a:p>
                      <a:pPr marL="457200" marR="0" lvl="0" indent="0" algn="l" rtl="0">
                        <a:lnSpc>
                          <a:spcPct val="100000"/>
                        </a:lnSpc>
                        <a:spcBef>
                          <a:spcPts val="0"/>
                        </a:spcBef>
                        <a:spcAft>
                          <a:spcPts val="0"/>
                        </a:spcAft>
                        <a:buClr>
                          <a:srgbClr val="000000"/>
                        </a:buClr>
                        <a:buSzPts val="1900"/>
                        <a:buFont typeface="Arial"/>
                        <a:buNone/>
                      </a:pPr>
                      <a:endParaRPr sz="1900" u="none" strike="noStrike" cap="none">
                        <a:solidFill>
                          <a:srgbClr val="002060"/>
                        </a:solidFill>
                      </a:endParaRPr>
                    </a:p>
                  </a:txBody>
                  <a:tcPr marL="144000" marR="91475" marT="108000" marB="108000">
                    <a:lnL w="12700" cap="flat" cmpd="sng">
                      <a:solidFill>
                        <a:schemeClr val="dk1"/>
                      </a:solidFill>
                      <a:prstDash val="solid"/>
                      <a:round/>
                      <a:headEnd type="none" w="sm" len="sm"/>
                      <a:tailEnd type="none" w="sm" len="sm"/>
                    </a:lnL>
                    <a:lnR w="9525" cap="flat" cmpd="sng">
                      <a:solidFill>
                        <a:srgbClr val="002060"/>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tcPr>
                </a:tc>
                <a:extLst>
                  <a:ext uri="{0D108BD9-81ED-4DB2-BD59-A6C34878D82A}">
                    <a16:rowId xmlns:a16="http://schemas.microsoft.com/office/drawing/2014/main" val="10003"/>
                  </a:ext>
                </a:extLst>
              </a:tr>
              <a:tr h="827350">
                <a:tc>
                  <a:txBody>
                    <a:bodyPr/>
                    <a:lstStyle/>
                    <a:p>
                      <a:pPr marL="0" marR="0" lvl="0" indent="0" algn="l" rtl="0">
                        <a:lnSpc>
                          <a:spcPct val="100000"/>
                        </a:lnSpc>
                        <a:spcBef>
                          <a:spcPts val="0"/>
                        </a:spcBef>
                        <a:spcAft>
                          <a:spcPts val="0"/>
                        </a:spcAft>
                        <a:buClr>
                          <a:srgbClr val="000000"/>
                        </a:buClr>
                        <a:buSzPts val="1900"/>
                        <a:buFont typeface="Arial"/>
                        <a:buNone/>
                      </a:pPr>
                      <a:r>
                        <a:rPr lang="en-US" sz="1900" b="1" u="none" strike="noStrike" cap="none">
                          <a:solidFill>
                            <a:srgbClr val="002060"/>
                          </a:solidFill>
                        </a:rPr>
                        <a:t>Pengawalan pelaksanaan perencanaan</a:t>
                      </a:r>
                      <a:endParaRPr sz="1900" b="1" u="none" strike="noStrike" cap="none">
                        <a:solidFill>
                          <a:srgbClr val="002060"/>
                        </a:solidFill>
                      </a:endParaRPr>
                    </a:p>
                  </a:txBody>
                  <a:tcPr marL="144000" marR="91475" marT="108000" marB="108000">
                    <a:lnL w="9525" cap="flat" cmpd="sng">
                      <a:solidFill>
                        <a:srgbClr val="002060"/>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tcPr>
                </a:tc>
                <a:tc>
                  <a:txBody>
                    <a:bodyPr/>
                    <a:lstStyle/>
                    <a:p>
                      <a:pPr marL="457200" marR="0" lvl="0" indent="0" algn="l" rtl="0">
                        <a:lnSpc>
                          <a:spcPct val="100000"/>
                        </a:lnSpc>
                        <a:spcBef>
                          <a:spcPts val="0"/>
                        </a:spcBef>
                        <a:spcAft>
                          <a:spcPts val="0"/>
                        </a:spcAft>
                        <a:buClr>
                          <a:srgbClr val="000000"/>
                        </a:buClr>
                        <a:buSzPts val="1900"/>
                        <a:buFont typeface="Arial"/>
                        <a:buNone/>
                      </a:pPr>
                      <a:endParaRPr sz="1900" u="none" strike="noStrike" cap="none">
                        <a:solidFill>
                          <a:srgbClr val="002060"/>
                        </a:solidFill>
                      </a:endParaRPr>
                    </a:p>
                  </a:txBody>
                  <a:tcPr marL="144000" marR="91475" marT="108000" marB="108000">
                    <a:lnL w="12700" cap="flat" cmpd="sng">
                      <a:solidFill>
                        <a:schemeClr val="dk1"/>
                      </a:solidFill>
                      <a:prstDash val="solid"/>
                      <a:round/>
                      <a:headEnd type="none" w="sm" len="sm"/>
                      <a:tailEnd type="none" w="sm" len="sm"/>
                    </a:lnL>
                    <a:lnR w="9525" cap="flat" cmpd="sng">
                      <a:solidFill>
                        <a:srgbClr val="002060"/>
                      </a:solidFill>
                      <a:prstDash val="solid"/>
                      <a:round/>
                      <a:headEnd type="none" w="sm" len="sm"/>
                      <a:tailEnd type="none" w="sm" len="sm"/>
                    </a:lnR>
                    <a:lnT w="9525" cap="flat" cmpd="sng">
                      <a:solidFill>
                        <a:srgbClr val="002060"/>
                      </a:solidFill>
                      <a:prstDash val="solid"/>
                      <a:round/>
                      <a:headEnd type="none" w="sm" len="sm"/>
                      <a:tailEnd type="none" w="sm" len="sm"/>
                    </a:lnT>
                    <a:lnB w="9525" cap="flat" cmpd="sng">
                      <a:solidFill>
                        <a:srgbClr val="00206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338"/>
        <p:cNvGrpSpPr/>
        <p:nvPr/>
      </p:nvGrpSpPr>
      <p:grpSpPr>
        <a:xfrm>
          <a:off x="0" y="0"/>
          <a:ext cx="0" cy="0"/>
          <a:chOff x="0" y="0"/>
          <a:chExt cx="0" cy="0"/>
        </a:xfrm>
      </p:grpSpPr>
      <p:sp>
        <p:nvSpPr>
          <p:cNvPr id="1339" name="Google Shape;1339;p144"/>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139</a:t>
            </a:fld>
            <a:endParaRPr/>
          </a:p>
        </p:txBody>
      </p:sp>
      <p:sp>
        <p:nvSpPr>
          <p:cNvPr id="1340" name="Google Shape;1340;p144"/>
          <p:cNvSpPr txBox="1">
            <a:spLocks noGrp="1"/>
          </p:cNvSpPr>
          <p:nvPr>
            <p:ph type="title"/>
          </p:nvPr>
        </p:nvSpPr>
        <p:spPr>
          <a:xfrm>
            <a:off x="0" y="1165119"/>
            <a:ext cx="12192000" cy="437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solidFill>
                  <a:schemeClr val="accent1"/>
                </a:solidFill>
              </a:rPr>
              <a:t>Perencanaan berbasis data adalah solusi bagi permasalahan perencanaan</a:t>
            </a:r>
            <a:endParaRPr>
              <a:solidFill>
                <a:schemeClr val="accent1"/>
              </a:solidFill>
            </a:endParaRPr>
          </a:p>
        </p:txBody>
      </p:sp>
      <p:sp>
        <p:nvSpPr>
          <p:cNvPr id="1341" name="Google Shape;1341;p144"/>
          <p:cNvSpPr txBox="1"/>
          <p:nvPr/>
        </p:nvSpPr>
        <p:spPr>
          <a:xfrm>
            <a:off x="9057775" y="3907246"/>
            <a:ext cx="2826400" cy="1843600"/>
          </a:xfrm>
          <a:prstGeom prst="rect">
            <a:avLst/>
          </a:prstGeom>
          <a:solidFill>
            <a:srgbClr val="E1F3CE"/>
          </a:solidFill>
          <a:ln>
            <a:noFill/>
          </a:ln>
        </p:spPr>
        <p:txBody>
          <a:bodyPr spcFirstLastPara="1" wrap="square" lIns="91425" tIns="45700" rIns="91425" bIns="45700" anchor="t" anchorCtr="0">
            <a:noAutofit/>
          </a:bodyPr>
          <a:lstStyle/>
          <a:p>
            <a:pPr marL="338658" marR="0" lvl="0" indent="-338658" algn="l" rtl="0">
              <a:lnSpc>
                <a:spcPct val="100000"/>
              </a:lnSpc>
              <a:spcBef>
                <a:spcPts val="0"/>
              </a:spcBef>
              <a:spcAft>
                <a:spcPts val="0"/>
              </a:spcAft>
              <a:buClr>
                <a:srgbClr val="002060"/>
              </a:buClr>
              <a:buSzPts val="1200"/>
              <a:buFont typeface="Calibri"/>
              <a:buAutoNum type="arabicPeriod"/>
            </a:pPr>
            <a:r>
              <a:rPr lang="en-US" sz="1600" b="1" i="0" u="none" strike="noStrike" cap="none">
                <a:solidFill>
                  <a:srgbClr val="002060"/>
                </a:solidFill>
                <a:latin typeface="Calibri"/>
                <a:ea typeface="Calibri"/>
                <a:cs typeface="Calibri"/>
                <a:sym typeface="Calibri"/>
              </a:rPr>
              <a:t>Berbasis data </a:t>
            </a:r>
            <a:r>
              <a:rPr lang="en-US" sz="1600" b="0" i="0" u="none" strike="noStrike" cap="none">
                <a:solidFill>
                  <a:srgbClr val="002060"/>
                </a:solidFill>
                <a:latin typeface="Calibri"/>
                <a:ea typeface="Calibri"/>
                <a:cs typeface="Calibri"/>
                <a:sym typeface="Calibri"/>
              </a:rPr>
              <a:t>(terbiasa melakukan pencatatan)</a:t>
            </a:r>
            <a:endParaRPr sz="1467" b="0" i="0" u="none" strike="noStrike" cap="none">
              <a:solidFill>
                <a:srgbClr val="000000"/>
              </a:solidFill>
              <a:latin typeface="Arial"/>
              <a:ea typeface="Arial"/>
              <a:cs typeface="Arial"/>
              <a:sym typeface="Arial"/>
            </a:endParaRPr>
          </a:p>
          <a:p>
            <a:pPr marL="338658" marR="0" lvl="0" indent="-338658" algn="l" rtl="0">
              <a:lnSpc>
                <a:spcPct val="100000"/>
              </a:lnSpc>
              <a:spcBef>
                <a:spcPts val="0"/>
              </a:spcBef>
              <a:spcAft>
                <a:spcPts val="0"/>
              </a:spcAft>
              <a:buClr>
                <a:srgbClr val="002060"/>
              </a:buClr>
              <a:buSzPts val="1200"/>
              <a:buFont typeface="Calibri"/>
              <a:buAutoNum type="arabicPeriod"/>
            </a:pPr>
            <a:r>
              <a:rPr lang="en-US" sz="1600" b="1" i="0" u="none" strike="noStrike" cap="none">
                <a:solidFill>
                  <a:srgbClr val="002060"/>
                </a:solidFill>
                <a:latin typeface="Calibri"/>
                <a:ea typeface="Calibri"/>
                <a:cs typeface="Calibri"/>
                <a:sym typeface="Calibri"/>
              </a:rPr>
              <a:t>Diolah</a:t>
            </a:r>
            <a:r>
              <a:rPr lang="en-US" sz="1600" b="0" i="0" u="none" strike="noStrike" cap="none">
                <a:solidFill>
                  <a:srgbClr val="002060"/>
                </a:solidFill>
                <a:latin typeface="Calibri"/>
                <a:ea typeface="Calibri"/>
                <a:cs typeface="Calibri"/>
                <a:sym typeface="Calibri"/>
              </a:rPr>
              <a:t> dan </a:t>
            </a:r>
            <a:r>
              <a:rPr lang="en-US" sz="1600" b="1" i="0" u="none" strike="noStrike" cap="none">
                <a:solidFill>
                  <a:srgbClr val="002060"/>
                </a:solidFill>
                <a:latin typeface="Calibri"/>
                <a:ea typeface="Calibri"/>
                <a:cs typeface="Calibri"/>
                <a:sym typeface="Calibri"/>
              </a:rPr>
              <a:t>dianalisis</a:t>
            </a:r>
            <a:r>
              <a:rPr lang="en-US" sz="1600" b="0" i="0" u="none" strike="noStrike" cap="none">
                <a:solidFill>
                  <a:srgbClr val="002060"/>
                </a:solidFill>
                <a:latin typeface="Calibri"/>
                <a:ea typeface="Calibri"/>
                <a:cs typeface="Calibri"/>
                <a:sym typeface="Calibri"/>
              </a:rPr>
              <a:t> dengan pendekatan ilmiah</a:t>
            </a:r>
            <a:endParaRPr sz="1600" b="0" i="0" u="none" strike="noStrike" cap="none">
              <a:solidFill>
                <a:srgbClr val="002060"/>
              </a:solidFill>
              <a:latin typeface="Calibri"/>
              <a:ea typeface="Calibri"/>
              <a:cs typeface="Calibri"/>
              <a:sym typeface="Calibri"/>
            </a:endParaRPr>
          </a:p>
          <a:p>
            <a:pPr marL="338658" marR="0" lvl="0" indent="-338658" algn="l" rtl="0">
              <a:lnSpc>
                <a:spcPct val="100000"/>
              </a:lnSpc>
              <a:spcBef>
                <a:spcPts val="0"/>
              </a:spcBef>
              <a:spcAft>
                <a:spcPts val="0"/>
              </a:spcAft>
              <a:buClr>
                <a:srgbClr val="002060"/>
              </a:buClr>
              <a:buSzPts val="1200"/>
              <a:buFont typeface="Calibri"/>
              <a:buAutoNum type="arabicPeriod"/>
            </a:pPr>
            <a:r>
              <a:rPr lang="en-US" sz="1600" b="1" i="0" u="none" strike="noStrike" cap="none">
                <a:solidFill>
                  <a:srgbClr val="002060"/>
                </a:solidFill>
                <a:latin typeface="Calibri"/>
                <a:ea typeface="Calibri"/>
                <a:cs typeface="Calibri"/>
                <a:sym typeface="Calibri"/>
              </a:rPr>
              <a:t>Melibatkan berbagai pihak </a:t>
            </a:r>
            <a:r>
              <a:rPr lang="en-US" sz="1600" b="0" i="0" u="none" strike="noStrike" cap="none">
                <a:solidFill>
                  <a:srgbClr val="002060"/>
                </a:solidFill>
                <a:latin typeface="Calibri"/>
                <a:ea typeface="Calibri"/>
                <a:cs typeface="Calibri"/>
                <a:sym typeface="Calibri"/>
              </a:rPr>
              <a:t>dan membangun </a:t>
            </a:r>
            <a:r>
              <a:rPr lang="en-US" sz="1600" b="1" i="0" u="none" strike="noStrike" cap="none">
                <a:solidFill>
                  <a:srgbClr val="002060"/>
                </a:solidFill>
                <a:latin typeface="Calibri"/>
                <a:ea typeface="Calibri"/>
                <a:cs typeface="Calibri"/>
                <a:sym typeface="Calibri"/>
              </a:rPr>
              <a:t>komitmen bersama</a:t>
            </a:r>
            <a:endParaRPr sz="1600" b="1" i="0" u="none" strike="noStrike" cap="none">
              <a:solidFill>
                <a:srgbClr val="002060"/>
              </a:solidFill>
              <a:latin typeface="Calibri"/>
              <a:ea typeface="Calibri"/>
              <a:cs typeface="Calibri"/>
              <a:sym typeface="Calibri"/>
            </a:endParaRPr>
          </a:p>
        </p:txBody>
      </p:sp>
      <p:sp>
        <p:nvSpPr>
          <p:cNvPr id="1342" name="Google Shape;1342;p144"/>
          <p:cNvSpPr txBox="1"/>
          <p:nvPr/>
        </p:nvSpPr>
        <p:spPr>
          <a:xfrm>
            <a:off x="9057775" y="3292566"/>
            <a:ext cx="2826400" cy="599200"/>
          </a:xfrm>
          <a:prstGeom prst="rect">
            <a:avLst/>
          </a:prstGeom>
          <a:solidFill>
            <a:srgbClr val="36551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rgbClr val="FFFFFF"/>
                </a:solidFill>
                <a:latin typeface="Calibri"/>
                <a:ea typeface="Calibri"/>
                <a:cs typeface="Calibri"/>
                <a:sym typeface="Calibri"/>
              </a:rPr>
              <a:t>PERUBAHAN PERILAKU</a:t>
            </a:r>
            <a:endParaRPr sz="1467" b="0" i="0" u="none" strike="noStrike" cap="none">
              <a:solidFill>
                <a:srgbClr val="000000"/>
              </a:solidFill>
              <a:latin typeface="Arial"/>
              <a:ea typeface="Arial"/>
              <a:cs typeface="Arial"/>
              <a:sym typeface="Arial"/>
            </a:endParaRPr>
          </a:p>
        </p:txBody>
      </p:sp>
      <p:sp>
        <p:nvSpPr>
          <p:cNvPr id="1343" name="Google Shape;1343;p144"/>
          <p:cNvSpPr/>
          <p:nvPr/>
        </p:nvSpPr>
        <p:spPr>
          <a:xfrm>
            <a:off x="3446833" y="2160700"/>
            <a:ext cx="4951600" cy="4348400"/>
          </a:xfrm>
          <a:prstGeom prst="rect">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grpSp>
        <p:nvGrpSpPr>
          <p:cNvPr id="1344" name="Google Shape;1344;p144"/>
          <p:cNvGrpSpPr/>
          <p:nvPr/>
        </p:nvGrpSpPr>
        <p:grpSpPr>
          <a:xfrm>
            <a:off x="3476949" y="2414536"/>
            <a:ext cx="4931467" cy="3925121"/>
            <a:chOff x="-196676" y="1147690"/>
            <a:chExt cx="6891374" cy="5213104"/>
          </a:xfrm>
        </p:grpSpPr>
        <p:grpSp>
          <p:nvGrpSpPr>
            <p:cNvPr id="1345" name="Google Shape;1345;p144"/>
            <p:cNvGrpSpPr/>
            <p:nvPr/>
          </p:nvGrpSpPr>
          <p:grpSpPr>
            <a:xfrm>
              <a:off x="122576" y="1238328"/>
              <a:ext cx="6238445" cy="5122466"/>
              <a:chOff x="606897" y="90962"/>
              <a:chExt cx="4789593" cy="3934608"/>
            </a:xfrm>
          </p:grpSpPr>
          <p:sp>
            <p:nvSpPr>
              <p:cNvPr id="1346" name="Google Shape;1346;p144"/>
              <p:cNvSpPr/>
              <p:nvPr/>
            </p:nvSpPr>
            <p:spPr>
              <a:xfrm>
                <a:off x="3551358" y="90962"/>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347" name="Google Shape;1347;p144"/>
              <p:cNvSpPr txBox="1"/>
              <p:nvPr/>
            </p:nvSpPr>
            <p:spPr>
              <a:xfrm>
                <a:off x="3551358" y="90962"/>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1348" name="Google Shape;1348;p144"/>
              <p:cNvSpPr/>
              <p:nvPr/>
            </p:nvSpPr>
            <p:spPr>
              <a:xfrm>
                <a:off x="749189" y="141470"/>
                <a:ext cx="4647300" cy="3884100"/>
              </a:xfrm>
              <a:custGeom>
                <a:avLst/>
                <a:gdLst/>
                <a:ahLst/>
                <a:cxnLst/>
                <a:rect l="l" t="t" r="r" b="b"/>
                <a:pathLst>
                  <a:path w="120000" h="120000" extrusionOk="0">
                    <a:moveTo>
                      <a:pt x="112121" y="44125"/>
                    </a:moveTo>
                    <a:lnTo>
                      <a:pt x="112121" y="44125"/>
                    </a:lnTo>
                    <a:cubicBezTo>
                      <a:pt x="114600" y="52264"/>
                      <a:pt x="115139" y="60869"/>
                      <a:pt x="113694" y="69253"/>
                    </a:cubicBezTo>
                    <a:lnTo>
                      <a:pt x="118936" y="70849"/>
                    </a:lnTo>
                    <a:lnTo>
                      <a:pt x="108164" y="74669"/>
                    </a:lnTo>
                    <a:lnTo>
                      <a:pt x="100470" y="65225"/>
                    </a:lnTo>
                    <a:lnTo>
                      <a:pt x="105706" y="66820"/>
                    </a:lnTo>
                    <a:lnTo>
                      <a:pt x="105706" y="66820"/>
                    </a:lnTo>
                    <a:cubicBezTo>
                      <a:pt x="106719" y="60031"/>
                      <a:pt x="106207" y="53102"/>
                      <a:pt x="104206" y="46536"/>
                    </a:cubicBezTo>
                    <a:close/>
                  </a:path>
                </a:pathLst>
              </a:custGeom>
              <a:solidFill>
                <a:schemeClr val="accent4"/>
              </a:solidFill>
              <a:ln w="25400" cap="flat" cmpd="sng">
                <a:solidFill>
                  <a:srgbClr val="00206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349" name="Google Shape;1349;p144"/>
              <p:cNvSpPr/>
              <p:nvPr/>
            </p:nvSpPr>
            <p:spPr>
              <a:xfrm>
                <a:off x="3551358" y="2535358"/>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350" name="Google Shape;1350;p144"/>
              <p:cNvSpPr txBox="1"/>
              <p:nvPr/>
            </p:nvSpPr>
            <p:spPr>
              <a:xfrm>
                <a:off x="3551358" y="2535358"/>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1351" name="Google Shape;1351;p144"/>
              <p:cNvSpPr/>
              <p:nvPr/>
            </p:nvSpPr>
            <p:spPr>
              <a:xfrm>
                <a:off x="606897" y="141470"/>
                <a:ext cx="4647300" cy="3884100"/>
              </a:xfrm>
              <a:custGeom>
                <a:avLst/>
                <a:gdLst/>
                <a:ahLst/>
                <a:cxnLst/>
                <a:rect l="l" t="t" r="r" b="b"/>
                <a:pathLst>
                  <a:path w="120000" h="120000" extrusionOk="0">
                    <a:moveTo>
                      <a:pt x="75859" y="112123"/>
                    </a:moveTo>
                    <a:cubicBezTo>
                      <a:pt x="67728" y="114597"/>
                      <a:pt x="59132" y="115134"/>
                      <a:pt x="50757" y="113693"/>
                    </a:cubicBezTo>
                    <a:lnTo>
                      <a:pt x="49161" y="118937"/>
                    </a:lnTo>
                    <a:lnTo>
                      <a:pt x="45346" y="108164"/>
                    </a:lnTo>
                    <a:lnTo>
                      <a:pt x="54782" y="100462"/>
                    </a:lnTo>
                    <a:lnTo>
                      <a:pt x="53188" y="105700"/>
                    </a:lnTo>
                    <a:lnTo>
                      <a:pt x="53188" y="105700"/>
                    </a:lnTo>
                    <a:cubicBezTo>
                      <a:pt x="59970" y="106711"/>
                      <a:pt x="66890" y="106200"/>
                      <a:pt x="73450" y="104205"/>
                    </a:cubicBezTo>
                    <a:close/>
                  </a:path>
                </a:pathLst>
              </a:custGeom>
              <a:solidFill>
                <a:schemeClr val="accent4"/>
              </a:solidFill>
              <a:ln w="25400" cap="flat" cmpd="sng">
                <a:solidFill>
                  <a:srgbClr val="00206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352" name="Google Shape;1352;p144"/>
              <p:cNvSpPr/>
              <p:nvPr/>
            </p:nvSpPr>
            <p:spPr>
              <a:xfrm>
                <a:off x="1106962" y="2535358"/>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353" name="Google Shape;1353;p144"/>
              <p:cNvSpPr txBox="1"/>
              <p:nvPr/>
            </p:nvSpPr>
            <p:spPr>
              <a:xfrm>
                <a:off x="1106962" y="2535358"/>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1354" name="Google Shape;1354;p144"/>
              <p:cNvSpPr/>
              <p:nvPr/>
            </p:nvSpPr>
            <p:spPr>
              <a:xfrm>
                <a:off x="749189" y="141470"/>
                <a:ext cx="4647300" cy="3884100"/>
              </a:xfrm>
              <a:custGeom>
                <a:avLst/>
                <a:gdLst/>
                <a:ahLst/>
                <a:cxnLst/>
                <a:rect l="l" t="t" r="r" b="b"/>
                <a:pathLst>
                  <a:path w="120000" h="120000" extrusionOk="0">
                    <a:moveTo>
                      <a:pt x="7879" y="75875"/>
                    </a:moveTo>
                    <a:cubicBezTo>
                      <a:pt x="5400" y="67736"/>
                      <a:pt x="4861" y="59131"/>
                      <a:pt x="6306" y="50747"/>
                    </a:cubicBezTo>
                    <a:lnTo>
                      <a:pt x="1064" y="49151"/>
                    </a:lnTo>
                    <a:lnTo>
                      <a:pt x="11836" y="45331"/>
                    </a:lnTo>
                    <a:lnTo>
                      <a:pt x="19530" y="54775"/>
                    </a:lnTo>
                    <a:lnTo>
                      <a:pt x="14294" y="53180"/>
                    </a:lnTo>
                    <a:lnTo>
                      <a:pt x="14294" y="53180"/>
                    </a:lnTo>
                    <a:cubicBezTo>
                      <a:pt x="13281" y="59969"/>
                      <a:pt x="13793" y="66898"/>
                      <a:pt x="15794" y="73464"/>
                    </a:cubicBezTo>
                    <a:close/>
                  </a:path>
                </a:pathLst>
              </a:custGeom>
              <a:solidFill>
                <a:schemeClr val="accent4"/>
              </a:solidFill>
              <a:ln w="25400" cap="flat" cmpd="sng">
                <a:solidFill>
                  <a:srgbClr val="00206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355" name="Google Shape;1355;p144"/>
              <p:cNvSpPr/>
              <p:nvPr/>
            </p:nvSpPr>
            <p:spPr>
              <a:xfrm>
                <a:off x="1106962" y="90962"/>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sp>
            <p:nvSpPr>
              <p:cNvPr id="1356" name="Google Shape;1356;p144"/>
              <p:cNvSpPr txBox="1"/>
              <p:nvPr/>
            </p:nvSpPr>
            <p:spPr>
              <a:xfrm>
                <a:off x="1106962" y="90962"/>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1357" name="Google Shape;1357;p144"/>
              <p:cNvSpPr/>
              <p:nvPr/>
            </p:nvSpPr>
            <p:spPr>
              <a:xfrm>
                <a:off x="749190" y="141470"/>
                <a:ext cx="4647300" cy="3884100"/>
              </a:xfrm>
              <a:custGeom>
                <a:avLst/>
                <a:gdLst/>
                <a:ahLst/>
                <a:cxnLst/>
                <a:rect l="l" t="t" r="r" b="b"/>
                <a:pathLst>
                  <a:path w="120000" h="120000" extrusionOk="0">
                    <a:moveTo>
                      <a:pt x="44141" y="7877"/>
                    </a:moveTo>
                    <a:lnTo>
                      <a:pt x="44141" y="7877"/>
                    </a:lnTo>
                    <a:cubicBezTo>
                      <a:pt x="52272" y="5403"/>
                      <a:pt x="60868" y="4866"/>
                      <a:pt x="69243" y="6307"/>
                    </a:cubicBezTo>
                    <a:lnTo>
                      <a:pt x="70839" y="1063"/>
                    </a:lnTo>
                    <a:lnTo>
                      <a:pt x="74654" y="11836"/>
                    </a:lnTo>
                    <a:lnTo>
                      <a:pt x="65218" y="19538"/>
                    </a:lnTo>
                    <a:lnTo>
                      <a:pt x="66812" y="14300"/>
                    </a:lnTo>
                    <a:lnTo>
                      <a:pt x="66812" y="14300"/>
                    </a:lnTo>
                    <a:cubicBezTo>
                      <a:pt x="60030" y="13289"/>
                      <a:pt x="53110" y="13800"/>
                      <a:pt x="46550" y="15795"/>
                    </a:cubicBezTo>
                    <a:close/>
                  </a:path>
                </a:pathLst>
              </a:custGeom>
              <a:solidFill>
                <a:schemeClr val="accent4"/>
              </a:solidFill>
              <a:ln w="25400" cap="flat" cmpd="sng">
                <a:solidFill>
                  <a:srgbClr val="00206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chemeClr val="lt1"/>
                  </a:solidFill>
                  <a:latin typeface="Calibri"/>
                  <a:ea typeface="Calibri"/>
                  <a:cs typeface="Calibri"/>
                  <a:sym typeface="Calibri"/>
                </a:endParaRPr>
              </a:p>
            </p:txBody>
          </p:sp>
        </p:grpSp>
        <p:pic>
          <p:nvPicPr>
            <p:cNvPr id="1358" name="Google Shape;1358;p144"/>
            <p:cNvPicPr preferRelativeResize="0"/>
            <p:nvPr/>
          </p:nvPicPr>
          <p:blipFill rotWithShape="1">
            <a:blip r:embed="rId3">
              <a:alphaModFix/>
            </a:blip>
            <a:srcRect/>
            <a:stretch/>
          </p:blipFill>
          <p:spPr>
            <a:xfrm>
              <a:off x="1149302" y="1437873"/>
              <a:ext cx="1191013" cy="1190444"/>
            </a:xfrm>
            <a:prstGeom prst="rect">
              <a:avLst/>
            </a:prstGeom>
            <a:noFill/>
            <a:ln>
              <a:noFill/>
            </a:ln>
          </p:spPr>
        </p:pic>
        <p:sp>
          <p:nvSpPr>
            <p:cNvPr id="1359" name="Google Shape;1359;p144"/>
            <p:cNvSpPr txBox="1"/>
            <p:nvPr/>
          </p:nvSpPr>
          <p:spPr>
            <a:xfrm>
              <a:off x="1038777" y="2659921"/>
              <a:ext cx="2110500" cy="4392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1467" b="1" i="0" u="none" strike="noStrike" cap="none">
                  <a:solidFill>
                    <a:schemeClr val="lt1"/>
                  </a:solidFill>
                  <a:latin typeface="Calibri"/>
                  <a:ea typeface="Calibri"/>
                  <a:cs typeface="Calibri"/>
                  <a:sym typeface="Calibri"/>
                </a:rPr>
                <a:t>Laporan potret kondisi mutu pendidikan </a:t>
              </a:r>
              <a:endParaRPr sz="1467" b="1" i="0" u="none" strike="noStrike" cap="none">
                <a:solidFill>
                  <a:schemeClr val="lt1"/>
                </a:solidFill>
                <a:latin typeface="Calibri"/>
                <a:ea typeface="Calibri"/>
                <a:cs typeface="Calibri"/>
                <a:sym typeface="Calibri"/>
              </a:endParaRPr>
            </a:p>
          </p:txBody>
        </p:sp>
        <p:pic>
          <p:nvPicPr>
            <p:cNvPr id="1360" name="Google Shape;1360;p144"/>
            <p:cNvPicPr preferRelativeResize="0"/>
            <p:nvPr/>
          </p:nvPicPr>
          <p:blipFill rotWithShape="1">
            <a:blip r:embed="rId4">
              <a:alphaModFix/>
            </a:blip>
            <a:srcRect/>
            <a:stretch/>
          </p:blipFill>
          <p:spPr>
            <a:xfrm>
              <a:off x="4489018" y="4291259"/>
              <a:ext cx="1191013" cy="1190444"/>
            </a:xfrm>
            <a:prstGeom prst="rect">
              <a:avLst/>
            </a:prstGeom>
            <a:noFill/>
            <a:ln>
              <a:noFill/>
            </a:ln>
          </p:spPr>
        </p:pic>
        <p:pic>
          <p:nvPicPr>
            <p:cNvPr id="1361" name="Google Shape;1361;p144"/>
            <p:cNvPicPr preferRelativeResize="0"/>
            <p:nvPr/>
          </p:nvPicPr>
          <p:blipFill rotWithShape="1">
            <a:blip r:embed="rId5">
              <a:alphaModFix/>
            </a:blip>
            <a:srcRect/>
            <a:stretch/>
          </p:blipFill>
          <p:spPr>
            <a:xfrm>
              <a:off x="4283187" y="1147690"/>
              <a:ext cx="1191013" cy="1190444"/>
            </a:xfrm>
            <a:prstGeom prst="rect">
              <a:avLst/>
            </a:prstGeom>
            <a:noFill/>
            <a:ln>
              <a:noFill/>
            </a:ln>
          </p:spPr>
        </p:pic>
        <p:sp>
          <p:nvSpPr>
            <p:cNvPr id="1362" name="Google Shape;1362;p144"/>
            <p:cNvSpPr txBox="1"/>
            <p:nvPr/>
          </p:nvSpPr>
          <p:spPr>
            <a:xfrm>
              <a:off x="4661495" y="2488147"/>
              <a:ext cx="1699500" cy="4392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1467" b="1" i="0" u="none" strike="noStrike" cap="none">
                  <a:solidFill>
                    <a:schemeClr val="lt1"/>
                  </a:solidFill>
                  <a:latin typeface="Calibri"/>
                  <a:ea typeface="Calibri"/>
                  <a:cs typeface="Calibri"/>
                  <a:sym typeface="Calibri"/>
                </a:rPr>
                <a:t>Bahan untuk refleksi diri </a:t>
              </a:r>
              <a:endParaRPr sz="1467" b="1" i="0" u="none" strike="noStrike" cap="none">
                <a:solidFill>
                  <a:schemeClr val="lt1"/>
                </a:solidFill>
                <a:latin typeface="Calibri"/>
                <a:ea typeface="Calibri"/>
                <a:cs typeface="Calibri"/>
                <a:sym typeface="Calibri"/>
              </a:endParaRPr>
            </a:p>
          </p:txBody>
        </p:sp>
        <p:sp>
          <p:nvSpPr>
            <p:cNvPr id="1363" name="Google Shape;1363;p144"/>
            <p:cNvSpPr txBox="1"/>
            <p:nvPr/>
          </p:nvSpPr>
          <p:spPr>
            <a:xfrm>
              <a:off x="4995198" y="5632412"/>
              <a:ext cx="1699500" cy="43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67" b="1" i="0" u="none" strike="noStrike" cap="none">
                  <a:solidFill>
                    <a:schemeClr val="lt1"/>
                  </a:solidFill>
                  <a:latin typeface="Calibri"/>
                  <a:ea typeface="Calibri"/>
                  <a:cs typeface="Calibri"/>
                  <a:sym typeface="Calibri"/>
                </a:rPr>
                <a:t>Perencanaan program perbaikan</a:t>
              </a:r>
              <a:endParaRPr sz="1467" b="1" i="0" u="none" strike="noStrike" cap="none">
                <a:solidFill>
                  <a:schemeClr val="lt1"/>
                </a:solidFill>
                <a:latin typeface="Calibri"/>
                <a:ea typeface="Calibri"/>
                <a:cs typeface="Calibri"/>
                <a:sym typeface="Calibri"/>
              </a:endParaRPr>
            </a:p>
          </p:txBody>
        </p:sp>
        <p:sp>
          <p:nvSpPr>
            <p:cNvPr id="1364" name="Google Shape;1364;p144"/>
            <p:cNvSpPr txBox="1"/>
            <p:nvPr/>
          </p:nvSpPr>
          <p:spPr>
            <a:xfrm>
              <a:off x="892502" y="5636172"/>
              <a:ext cx="1872600" cy="43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67" b="1" i="0" u="none" strike="noStrike" cap="none">
                  <a:solidFill>
                    <a:schemeClr val="lt1"/>
                  </a:solidFill>
                  <a:latin typeface="Calibri"/>
                  <a:ea typeface="Calibri"/>
                  <a:cs typeface="Calibri"/>
                  <a:sym typeface="Calibri"/>
                </a:rPr>
                <a:t>Pelaksanaan program perbaikan</a:t>
              </a:r>
              <a:endParaRPr sz="1467" b="1" i="0" u="none" strike="noStrike" cap="none">
                <a:solidFill>
                  <a:schemeClr val="lt1"/>
                </a:solidFill>
                <a:latin typeface="Calibri"/>
                <a:ea typeface="Calibri"/>
                <a:cs typeface="Calibri"/>
                <a:sym typeface="Calibri"/>
              </a:endParaRPr>
            </a:p>
          </p:txBody>
        </p:sp>
        <p:pic>
          <p:nvPicPr>
            <p:cNvPr id="1365" name="Google Shape;1365;p144"/>
            <p:cNvPicPr preferRelativeResize="0"/>
            <p:nvPr/>
          </p:nvPicPr>
          <p:blipFill rotWithShape="1">
            <a:blip r:embed="rId6">
              <a:alphaModFix/>
            </a:blip>
            <a:srcRect/>
            <a:stretch/>
          </p:blipFill>
          <p:spPr>
            <a:xfrm>
              <a:off x="895720" y="4354333"/>
              <a:ext cx="1191013" cy="1190444"/>
            </a:xfrm>
            <a:prstGeom prst="rect">
              <a:avLst/>
            </a:prstGeom>
            <a:noFill/>
            <a:ln>
              <a:noFill/>
            </a:ln>
          </p:spPr>
        </p:pic>
        <p:sp>
          <p:nvSpPr>
            <p:cNvPr id="1366" name="Google Shape;1366;p144"/>
            <p:cNvSpPr txBox="1"/>
            <p:nvPr/>
          </p:nvSpPr>
          <p:spPr>
            <a:xfrm>
              <a:off x="214090" y="2508935"/>
              <a:ext cx="1183199" cy="5313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lt1"/>
                  </a:solidFill>
                  <a:latin typeface="Calibri"/>
                  <a:ea typeface="Calibri"/>
                  <a:cs typeface="Calibri"/>
                  <a:sym typeface="Calibri"/>
                </a:rPr>
                <a:t>Step 1</a:t>
              </a:r>
              <a:endParaRPr sz="1467" b="0" i="0" u="none" strike="noStrike" cap="none">
                <a:solidFill>
                  <a:srgbClr val="000000"/>
                </a:solidFill>
                <a:latin typeface="Arial"/>
                <a:ea typeface="Arial"/>
                <a:cs typeface="Arial"/>
                <a:sym typeface="Arial"/>
              </a:endParaRPr>
            </a:p>
          </p:txBody>
        </p:sp>
        <p:sp>
          <p:nvSpPr>
            <p:cNvPr id="1367" name="Google Shape;1367;p144"/>
            <p:cNvSpPr txBox="1"/>
            <p:nvPr/>
          </p:nvSpPr>
          <p:spPr>
            <a:xfrm>
              <a:off x="3772447" y="2344862"/>
              <a:ext cx="1183199" cy="5313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lt1"/>
                  </a:solidFill>
                  <a:latin typeface="Calibri"/>
                  <a:ea typeface="Calibri"/>
                  <a:cs typeface="Calibri"/>
                  <a:sym typeface="Calibri"/>
                </a:rPr>
                <a:t>Step 2</a:t>
              </a:r>
              <a:endParaRPr sz="1467" b="0" i="0" u="none" strike="noStrike" cap="none">
                <a:solidFill>
                  <a:srgbClr val="000000"/>
                </a:solidFill>
                <a:latin typeface="Arial"/>
                <a:ea typeface="Arial"/>
                <a:cs typeface="Arial"/>
                <a:sym typeface="Arial"/>
              </a:endParaRPr>
            </a:p>
          </p:txBody>
        </p:sp>
        <p:sp>
          <p:nvSpPr>
            <p:cNvPr id="1368" name="Google Shape;1368;p144"/>
            <p:cNvSpPr txBox="1"/>
            <p:nvPr/>
          </p:nvSpPr>
          <p:spPr>
            <a:xfrm>
              <a:off x="3865521" y="5481703"/>
              <a:ext cx="1183199" cy="5313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lt1"/>
                  </a:solidFill>
                  <a:latin typeface="Calibri"/>
                  <a:ea typeface="Calibri"/>
                  <a:cs typeface="Calibri"/>
                  <a:sym typeface="Calibri"/>
                </a:rPr>
                <a:t>Step 3</a:t>
              </a:r>
              <a:endParaRPr sz="1467" b="0" i="0" u="none" strike="noStrike" cap="none">
                <a:solidFill>
                  <a:srgbClr val="000000"/>
                </a:solidFill>
                <a:latin typeface="Arial"/>
                <a:ea typeface="Arial"/>
                <a:cs typeface="Arial"/>
                <a:sym typeface="Arial"/>
              </a:endParaRPr>
            </a:p>
          </p:txBody>
        </p:sp>
        <p:sp>
          <p:nvSpPr>
            <p:cNvPr id="1369" name="Google Shape;1369;p144"/>
            <p:cNvSpPr txBox="1"/>
            <p:nvPr/>
          </p:nvSpPr>
          <p:spPr>
            <a:xfrm>
              <a:off x="-196676" y="5481703"/>
              <a:ext cx="1183199" cy="5313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chemeClr val="lt1"/>
                  </a:solidFill>
                  <a:latin typeface="Calibri"/>
                  <a:ea typeface="Calibri"/>
                  <a:cs typeface="Calibri"/>
                  <a:sym typeface="Calibri"/>
                </a:rPr>
                <a:t>Step 4</a:t>
              </a:r>
              <a:endParaRPr sz="1467" b="0" i="0" u="none" strike="noStrike" cap="none">
                <a:solidFill>
                  <a:srgbClr val="000000"/>
                </a:solidFill>
                <a:latin typeface="Arial"/>
                <a:ea typeface="Arial"/>
                <a:cs typeface="Arial"/>
                <a:sym typeface="Arial"/>
              </a:endParaRPr>
            </a:p>
          </p:txBody>
        </p:sp>
      </p:grpSp>
      <p:sp>
        <p:nvSpPr>
          <p:cNvPr id="1370" name="Google Shape;1370;p144"/>
          <p:cNvSpPr/>
          <p:nvPr/>
        </p:nvSpPr>
        <p:spPr>
          <a:xfrm>
            <a:off x="3446833" y="1795200"/>
            <a:ext cx="4951600" cy="481600"/>
          </a:xfrm>
          <a:prstGeom prst="rect">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400" b="1" i="0" u="none" strike="noStrike" cap="none">
                <a:solidFill>
                  <a:schemeClr val="lt1"/>
                </a:solidFill>
                <a:latin typeface="Calibri"/>
                <a:ea typeface="Calibri"/>
                <a:cs typeface="Calibri"/>
                <a:sym typeface="Calibri"/>
              </a:rPr>
              <a:t>Perencanaan Berbasis Data</a:t>
            </a:r>
            <a:endParaRPr sz="1467" b="0" i="0" u="none" strike="noStrike" cap="none">
              <a:solidFill>
                <a:srgbClr val="000000"/>
              </a:solidFill>
              <a:latin typeface="Arial"/>
              <a:ea typeface="Arial"/>
              <a:cs typeface="Arial"/>
              <a:sym typeface="Arial"/>
            </a:endParaRPr>
          </a:p>
        </p:txBody>
      </p:sp>
      <p:sp>
        <p:nvSpPr>
          <p:cNvPr id="1371" name="Google Shape;1371;p144"/>
          <p:cNvSpPr txBox="1"/>
          <p:nvPr/>
        </p:nvSpPr>
        <p:spPr>
          <a:xfrm>
            <a:off x="307648" y="3893048"/>
            <a:ext cx="2574000" cy="1569620"/>
          </a:xfrm>
          <a:prstGeom prst="rect">
            <a:avLst/>
          </a:prstGeom>
          <a:solidFill>
            <a:srgbClr val="FBE4D4"/>
          </a:solidFill>
          <a:ln>
            <a:noFill/>
          </a:ln>
        </p:spPr>
        <p:txBody>
          <a:bodyPr spcFirstLastPara="1" wrap="square" lIns="91425" tIns="45700" rIns="91425" bIns="45700" anchor="t" anchorCtr="0">
            <a:spAutoFit/>
          </a:bodyPr>
          <a:lstStyle/>
          <a:p>
            <a:pPr marL="338658" marR="0" lvl="0" indent="-338658" algn="l" rtl="0">
              <a:lnSpc>
                <a:spcPct val="100000"/>
              </a:lnSpc>
              <a:spcBef>
                <a:spcPts val="0"/>
              </a:spcBef>
              <a:spcAft>
                <a:spcPts val="0"/>
              </a:spcAft>
              <a:buClr>
                <a:srgbClr val="002060"/>
              </a:buClr>
              <a:buSzPts val="1200"/>
              <a:buFont typeface="Calibri"/>
              <a:buAutoNum type="arabicPeriod"/>
            </a:pPr>
            <a:r>
              <a:rPr lang="en-US" sz="1600" b="1" i="0" u="none" strike="noStrike" cap="none">
                <a:solidFill>
                  <a:srgbClr val="002060"/>
                </a:solidFill>
                <a:latin typeface="Calibri"/>
                <a:ea typeface="Calibri"/>
                <a:cs typeface="Calibri"/>
                <a:sym typeface="Calibri"/>
              </a:rPr>
              <a:t>Kualitas SDM </a:t>
            </a:r>
            <a:r>
              <a:rPr lang="en-US" sz="1600" b="0" i="0" u="none" strike="noStrike" cap="none">
                <a:solidFill>
                  <a:srgbClr val="002060"/>
                </a:solidFill>
                <a:latin typeface="Calibri"/>
                <a:ea typeface="Calibri"/>
                <a:cs typeface="Calibri"/>
                <a:sym typeface="Calibri"/>
              </a:rPr>
              <a:t>Sekolah</a:t>
            </a:r>
            <a:endParaRPr sz="1600" b="0" i="0" u="none" strike="noStrike" cap="none">
              <a:solidFill>
                <a:srgbClr val="002060"/>
              </a:solidFill>
              <a:latin typeface="Calibri"/>
              <a:ea typeface="Calibri"/>
              <a:cs typeface="Calibri"/>
              <a:sym typeface="Calibri"/>
            </a:endParaRPr>
          </a:p>
          <a:p>
            <a:pPr marL="338658" marR="0" lvl="0" indent="-338658" algn="l" rtl="0">
              <a:lnSpc>
                <a:spcPct val="100000"/>
              </a:lnSpc>
              <a:spcBef>
                <a:spcPts val="0"/>
              </a:spcBef>
              <a:spcAft>
                <a:spcPts val="0"/>
              </a:spcAft>
              <a:buClr>
                <a:srgbClr val="002060"/>
              </a:buClr>
              <a:buSzPts val="1200"/>
              <a:buFont typeface="Calibri"/>
              <a:buAutoNum type="arabicPeriod"/>
            </a:pPr>
            <a:r>
              <a:rPr lang="en-US" sz="1600" b="1" i="0" u="none" strike="noStrike" cap="none">
                <a:solidFill>
                  <a:srgbClr val="002060"/>
                </a:solidFill>
                <a:latin typeface="Calibri"/>
                <a:ea typeface="Calibri"/>
                <a:cs typeface="Calibri"/>
                <a:sym typeface="Calibri"/>
              </a:rPr>
              <a:t>Keterbatasan data </a:t>
            </a:r>
            <a:r>
              <a:rPr lang="en-US" sz="1600" b="0" i="0" u="none" strike="noStrike" cap="none">
                <a:solidFill>
                  <a:srgbClr val="002060"/>
                </a:solidFill>
                <a:latin typeface="Calibri"/>
                <a:ea typeface="Calibri"/>
                <a:cs typeface="Calibri"/>
                <a:sym typeface="Calibri"/>
              </a:rPr>
              <a:t>yang lengkap dan akurat</a:t>
            </a:r>
            <a:endParaRPr sz="1600" b="0" i="0" u="none" strike="noStrike" cap="none">
              <a:solidFill>
                <a:srgbClr val="002060"/>
              </a:solidFill>
              <a:latin typeface="Calibri"/>
              <a:ea typeface="Calibri"/>
              <a:cs typeface="Calibri"/>
              <a:sym typeface="Calibri"/>
            </a:endParaRPr>
          </a:p>
          <a:p>
            <a:pPr marL="338658" marR="0" lvl="0" indent="-338658" algn="l" rtl="0">
              <a:lnSpc>
                <a:spcPct val="100000"/>
              </a:lnSpc>
              <a:spcBef>
                <a:spcPts val="0"/>
              </a:spcBef>
              <a:spcAft>
                <a:spcPts val="0"/>
              </a:spcAft>
              <a:buClr>
                <a:srgbClr val="002060"/>
              </a:buClr>
              <a:buSzPts val="1200"/>
              <a:buFont typeface="Calibri"/>
              <a:buAutoNum type="arabicPeriod"/>
            </a:pPr>
            <a:r>
              <a:rPr lang="en-US" sz="1600" b="1" i="0" u="none" strike="noStrike" cap="none">
                <a:solidFill>
                  <a:srgbClr val="002060"/>
                </a:solidFill>
                <a:latin typeface="Calibri"/>
                <a:ea typeface="Calibri"/>
                <a:cs typeface="Calibri"/>
                <a:sym typeface="Calibri"/>
              </a:rPr>
              <a:t>Kesulitan</a:t>
            </a:r>
            <a:r>
              <a:rPr lang="en-US" sz="1600" b="0" i="0" u="none" strike="noStrike" cap="none">
                <a:solidFill>
                  <a:srgbClr val="002060"/>
                </a:solidFill>
                <a:latin typeface="Calibri"/>
                <a:ea typeface="Calibri"/>
                <a:cs typeface="Calibri"/>
                <a:sym typeface="Calibri"/>
              </a:rPr>
              <a:t> melaksanakan </a:t>
            </a:r>
            <a:r>
              <a:rPr lang="en-US" sz="1600" b="1" i="0" u="none" strike="noStrike" cap="none">
                <a:solidFill>
                  <a:srgbClr val="002060"/>
                </a:solidFill>
                <a:latin typeface="Calibri"/>
                <a:ea typeface="Calibri"/>
                <a:cs typeface="Calibri"/>
                <a:sym typeface="Calibri"/>
              </a:rPr>
              <a:t>kebijakan</a:t>
            </a:r>
            <a:r>
              <a:rPr lang="en-US" sz="1600" b="0" i="0" u="none" strike="noStrike" cap="none">
                <a:solidFill>
                  <a:srgbClr val="002060"/>
                </a:solidFill>
                <a:latin typeface="Calibri"/>
                <a:ea typeface="Calibri"/>
                <a:cs typeface="Calibri"/>
                <a:sym typeface="Calibri"/>
              </a:rPr>
              <a:t> </a:t>
            </a:r>
            <a:r>
              <a:rPr lang="en-US" sz="1600" b="1" i="0" u="none" strike="noStrike" cap="none">
                <a:solidFill>
                  <a:srgbClr val="002060"/>
                </a:solidFill>
                <a:latin typeface="Calibri"/>
                <a:ea typeface="Calibri"/>
                <a:cs typeface="Calibri"/>
                <a:sym typeface="Calibri"/>
              </a:rPr>
              <a:t>pusat</a:t>
            </a:r>
            <a:r>
              <a:rPr lang="en-US" sz="1600" b="0" i="0" u="none" strike="noStrike" cap="none">
                <a:solidFill>
                  <a:srgbClr val="002060"/>
                </a:solidFill>
                <a:latin typeface="Calibri"/>
                <a:ea typeface="Calibri"/>
                <a:cs typeface="Calibri"/>
                <a:sym typeface="Calibri"/>
              </a:rPr>
              <a:t> di sekolah</a:t>
            </a:r>
            <a:endParaRPr sz="1600" b="0" i="0" u="none" strike="noStrike" cap="none">
              <a:solidFill>
                <a:srgbClr val="002060"/>
              </a:solidFill>
              <a:latin typeface="Calibri"/>
              <a:ea typeface="Calibri"/>
              <a:cs typeface="Calibri"/>
              <a:sym typeface="Calibri"/>
            </a:endParaRPr>
          </a:p>
        </p:txBody>
      </p:sp>
      <p:sp>
        <p:nvSpPr>
          <p:cNvPr id="1372" name="Google Shape;1372;p144"/>
          <p:cNvSpPr txBox="1"/>
          <p:nvPr/>
        </p:nvSpPr>
        <p:spPr>
          <a:xfrm>
            <a:off x="307647" y="3292566"/>
            <a:ext cx="2574000" cy="584735"/>
          </a:xfrm>
          <a:prstGeom prst="rect">
            <a:avLst/>
          </a:prstGeom>
          <a:solidFill>
            <a:srgbClr val="C00000"/>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600" b="1" i="0" u="none" strike="noStrike" cap="none">
                <a:solidFill>
                  <a:schemeClr val="lt1"/>
                </a:solidFill>
                <a:latin typeface="Calibri"/>
                <a:ea typeface="Calibri"/>
                <a:cs typeface="Calibri"/>
                <a:sym typeface="Calibri"/>
              </a:rPr>
              <a:t>PERMASALAHAN PERENCANAAN</a:t>
            </a:r>
            <a:endParaRPr sz="1467" b="0" i="0" u="none" strike="noStrike" cap="none">
              <a:solidFill>
                <a:srgbClr val="000000"/>
              </a:solidFill>
              <a:latin typeface="Arial"/>
              <a:ea typeface="Arial"/>
              <a:cs typeface="Arial"/>
              <a:sym typeface="Arial"/>
            </a:endParaRPr>
          </a:p>
        </p:txBody>
      </p:sp>
      <p:grpSp>
        <p:nvGrpSpPr>
          <p:cNvPr id="1373" name="Google Shape;1373;p144"/>
          <p:cNvGrpSpPr/>
          <p:nvPr/>
        </p:nvGrpSpPr>
        <p:grpSpPr>
          <a:xfrm>
            <a:off x="2879217" y="4266911"/>
            <a:ext cx="509122" cy="337800"/>
            <a:chOff x="2662158" y="1678833"/>
            <a:chExt cx="509122" cy="337800"/>
          </a:xfrm>
        </p:grpSpPr>
        <p:sp>
          <p:nvSpPr>
            <p:cNvPr id="1374" name="Google Shape;1374;p144"/>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375" name="Google Shape;1375;p144"/>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376" name="Google Shape;1376;p144"/>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grpSp>
        <p:nvGrpSpPr>
          <p:cNvPr id="1377" name="Google Shape;1377;p144"/>
          <p:cNvGrpSpPr/>
          <p:nvPr/>
        </p:nvGrpSpPr>
        <p:grpSpPr>
          <a:xfrm>
            <a:off x="8466989" y="4266911"/>
            <a:ext cx="509122" cy="337800"/>
            <a:chOff x="2662158" y="1678833"/>
            <a:chExt cx="509122" cy="337800"/>
          </a:xfrm>
        </p:grpSpPr>
        <p:sp>
          <p:nvSpPr>
            <p:cNvPr id="1378" name="Google Shape;1378;p144"/>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379" name="Google Shape;1379;p144"/>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sp>
          <p:nvSpPr>
            <p:cNvPr id="1380" name="Google Shape;1380;p144"/>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12"/>
          <p:cNvSpPr txBox="1">
            <a:spLocks noGrp="1"/>
          </p:cNvSpPr>
          <p:nvPr>
            <p:ph type="title"/>
          </p:nvPr>
        </p:nvSpPr>
        <p:spPr>
          <a:xfrm>
            <a:off x="501445" y="1231999"/>
            <a:ext cx="11135032" cy="551583"/>
          </a:xfrm>
          <a:prstGeom prst="rect">
            <a:avLst/>
          </a:prstGeom>
          <a:noFill/>
          <a:ln>
            <a:noFill/>
          </a:ln>
        </p:spPr>
        <p:txBody>
          <a:bodyPr spcFirstLastPara="1" wrap="square" lIns="91425" tIns="45700" rIns="91425" bIns="45700" anchor="ctr" anchorCtr="0">
            <a:noAutofit/>
          </a:bodyPr>
          <a:lstStyle/>
          <a:p>
            <a:pPr marL="171450" lvl="0" indent="0" algn="ctr" rtl="0">
              <a:lnSpc>
                <a:spcPct val="100000"/>
              </a:lnSpc>
              <a:spcBef>
                <a:spcPts val="0"/>
              </a:spcBef>
              <a:spcAft>
                <a:spcPts val="0"/>
              </a:spcAft>
              <a:buSzPts val="1100"/>
              <a:buNone/>
            </a:pPr>
            <a:r>
              <a:rPr lang="en-US" sz="2800" b="1">
                <a:solidFill>
                  <a:schemeClr val="accent1"/>
                </a:solidFill>
              </a:rPr>
              <a:t>Cita-cita kebijakan Merdeka Belajar adalah untuk mewujudkan pendidikan berkualitas bagi seluruh rakyat Indonesia</a:t>
            </a:r>
            <a:endParaRPr sz="500">
              <a:solidFill>
                <a:schemeClr val="accent1"/>
              </a:solidFill>
            </a:endParaRPr>
          </a:p>
        </p:txBody>
      </p:sp>
      <p:pic>
        <p:nvPicPr>
          <p:cNvPr id="236" name="Google Shape;236;p12"/>
          <p:cNvPicPr preferRelativeResize="0"/>
          <p:nvPr/>
        </p:nvPicPr>
        <p:blipFill rotWithShape="1">
          <a:blip r:embed="rId3">
            <a:alphaModFix/>
          </a:blip>
          <a:srcRect/>
          <a:stretch/>
        </p:blipFill>
        <p:spPr>
          <a:xfrm>
            <a:off x="614194" y="2104483"/>
            <a:ext cx="2031869" cy="2121582"/>
          </a:xfrm>
          <a:prstGeom prst="rect">
            <a:avLst/>
          </a:prstGeom>
          <a:noFill/>
          <a:ln>
            <a:noFill/>
          </a:ln>
        </p:spPr>
      </p:pic>
      <p:sp>
        <p:nvSpPr>
          <p:cNvPr id="237" name="Google Shape;237;p12"/>
          <p:cNvSpPr txBox="1"/>
          <p:nvPr/>
        </p:nvSpPr>
        <p:spPr>
          <a:xfrm>
            <a:off x="3109992" y="2104480"/>
            <a:ext cx="3969221" cy="156963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Pendidikan Berkualitas</a:t>
            </a:r>
            <a:endParaRPr sz="18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Memastikan peserta didik mengalami kemajuan belajar sehingga lebih kompeten dan berkarakter</a:t>
            </a:r>
            <a:endParaRPr sz="1800" b="0" i="0" u="none" strike="noStrike" cap="none">
              <a:solidFill>
                <a:schemeClr val="dk1"/>
              </a:solidFill>
              <a:latin typeface="Arial"/>
              <a:ea typeface="Arial"/>
              <a:cs typeface="Arial"/>
              <a:sym typeface="Arial"/>
            </a:endParaRPr>
          </a:p>
        </p:txBody>
      </p:sp>
      <p:sp>
        <p:nvSpPr>
          <p:cNvPr id="238" name="Google Shape;238;p12"/>
          <p:cNvSpPr txBox="1"/>
          <p:nvPr/>
        </p:nvSpPr>
        <p:spPr>
          <a:xfrm>
            <a:off x="8076903" y="2647311"/>
            <a:ext cx="3243600" cy="1015632"/>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Fokus pada pengembangan kompetensi dasar dan karakter</a:t>
            </a:r>
            <a:endParaRPr sz="1800" b="0" i="0" u="none" strike="noStrike" cap="none">
              <a:solidFill>
                <a:schemeClr val="dk1"/>
              </a:solidFill>
              <a:latin typeface="Arial"/>
              <a:ea typeface="Arial"/>
              <a:cs typeface="Arial"/>
              <a:sym typeface="Arial"/>
            </a:endParaRPr>
          </a:p>
        </p:txBody>
      </p:sp>
      <p:sp>
        <p:nvSpPr>
          <p:cNvPr id="239" name="Google Shape;239;p12"/>
          <p:cNvSpPr txBox="1"/>
          <p:nvPr/>
        </p:nvSpPr>
        <p:spPr>
          <a:xfrm>
            <a:off x="3110004" y="4382713"/>
            <a:ext cx="3969221" cy="2000517"/>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Bagi seluruh rakyat Indonesia</a:t>
            </a:r>
            <a:endParaRPr sz="18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memastikan bahwa kelompok-kelompok yang termarginalkan (sulit mendapat akses pendidikan) dibantu untuk mendapatkan akses pendidikan yg berkualitas</a:t>
            </a:r>
            <a:endParaRPr sz="1800" b="0" i="0" u="none" strike="noStrike" cap="none">
              <a:solidFill>
                <a:schemeClr val="dk1"/>
              </a:solidFill>
              <a:latin typeface="Arial"/>
              <a:ea typeface="Arial"/>
              <a:cs typeface="Arial"/>
              <a:sym typeface="Arial"/>
            </a:endParaRPr>
          </a:p>
        </p:txBody>
      </p:sp>
      <p:sp>
        <p:nvSpPr>
          <p:cNvPr id="240" name="Google Shape;240;p12"/>
          <p:cNvSpPr txBox="1"/>
          <p:nvPr/>
        </p:nvSpPr>
        <p:spPr>
          <a:xfrm>
            <a:off x="8076902" y="4796431"/>
            <a:ext cx="3353097" cy="1015632"/>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Intervensi asimetris berfokus pada penguatan kelompok termarjinalkan</a:t>
            </a:r>
            <a:endParaRPr sz="1800" b="0" i="0" u="none" strike="noStrike" cap="none">
              <a:solidFill>
                <a:schemeClr val="dk1"/>
              </a:solidFill>
              <a:latin typeface="Arial"/>
              <a:ea typeface="Arial"/>
              <a:cs typeface="Arial"/>
              <a:sym typeface="Arial"/>
            </a:endParaRPr>
          </a:p>
        </p:txBody>
      </p:sp>
      <p:sp>
        <p:nvSpPr>
          <p:cNvPr id="241" name="Google Shape;241;p12"/>
          <p:cNvSpPr/>
          <p:nvPr/>
        </p:nvSpPr>
        <p:spPr>
          <a:xfrm>
            <a:off x="7430223" y="2722005"/>
            <a:ext cx="499200" cy="762600"/>
          </a:xfrm>
          <a:prstGeom prst="homePlate">
            <a:avLst>
              <a:gd name="adj"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42" name="Google Shape;242;p12"/>
          <p:cNvSpPr/>
          <p:nvPr/>
        </p:nvSpPr>
        <p:spPr>
          <a:xfrm>
            <a:off x="7430223" y="4853731"/>
            <a:ext cx="499200" cy="762600"/>
          </a:xfrm>
          <a:prstGeom prst="homePlate">
            <a:avLst>
              <a:gd name="adj"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pic>
        <p:nvPicPr>
          <p:cNvPr id="243" name="Google Shape;243;p12"/>
          <p:cNvPicPr preferRelativeResize="0"/>
          <p:nvPr/>
        </p:nvPicPr>
        <p:blipFill rotWithShape="1">
          <a:blip r:embed="rId4">
            <a:alphaModFix/>
          </a:blip>
          <a:srcRect/>
          <a:stretch/>
        </p:blipFill>
        <p:spPr>
          <a:xfrm>
            <a:off x="501445" y="4448280"/>
            <a:ext cx="2330100" cy="1628055"/>
          </a:xfrm>
          <a:prstGeom prst="rect">
            <a:avLst/>
          </a:prstGeom>
          <a:noFill/>
          <a:ln>
            <a:noFill/>
          </a:ln>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384"/>
        <p:cNvGrpSpPr/>
        <p:nvPr/>
      </p:nvGrpSpPr>
      <p:grpSpPr>
        <a:xfrm>
          <a:off x="0" y="0"/>
          <a:ext cx="0" cy="0"/>
          <a:chOff x="0" y="0"/>
          <a:chExt cx="0" cy="0"/>
        </a:xfrm>
      </p:grpSpPr>
      <p:sp>
        <p:nvSpPr>
          <p:cNvPr id="1385" name="Google Shape;1385;p145"/>
          <p:cNvSpPr txBox="1">
            <a:spLocks noGrp="1"/>
          </p:cNvSpPr>
          <p:nvPr>
            <p:ph type="title"/>
          </p:nvPr>
        </p:nvSpPr>
        <p:spPr>
          <a:xfrm>
            <a:off x="838101" y="1807890"/>
            <a:ext cx="9278356" cy="1117677"/>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SzPts val="1800"/>
              <a:buNone/>
            </a:pPr>
            <a:r>
              <a:rPr lang="en-US" sz="4000" b="1">
                <a:solidFill>
                  <a:schemeClr val="accent1"/>
                </a:solidFill>
              </a:rPr>
              <a:t>Tanya Jawab</a:t>
            </a:r>
            <a:endParaRPr sz="4000" b="1">
              <a:solidFill>
                <a:schemeClr val="accent1"/>
              </a:solidFill>
            </a:endParaRPr>
          </a:p>
        </p:txBody>
      </p:sp>
      <p:sp>
        <p:nvSpPr>
          <p:cNvPr id="1386" name="Google Shape;1386;p145"/>
          <p:cNvSpPr txBox="1">
            <a:spLocks noGrp="1"/>
          </p:cNvSpPr>
          <p:nvPr>
            <p:ph type="body" idx="1"/>
          </p:nvPr>
        </p:nvSpPr>
        <p:spPr>
          <a:xfrm>
            <a:off x="2888344" y="3194945"/>
            <a:ext cx="7228114" cy="1117677"/>
          </a:xfrm>
          <a:prstGeom prst="rect">
            <a:avLst/>
          </a:prstGeom>
          <a:noFill/>
          <a:ln>
            <a:noFill/>
          </a:ln>
        </p:spPr>
        <p:txBody>
          <a:bodyPr spcFirstLastPara="1" wrap="square" lIns="91425" tIns="45700" rIns="91425" bIns="45700" anchor="t" anchorCtr="0">
            <a:normAutofit/>
          </a:bodyPr>
          <a:lstStyle/>
          <a:p>
            <a:pPr marL="114300" lvl="0" indent="0" algn="r" rtl="0">
              <a:lnSpc>
                <a:spcPct val="90000"/>
              </a:lnSpc>
              <a:spcBef>
                <a:spcPts val="1000"/>
              </a:spcBef>
              <a:spcAft>
                <a:spcPts val="0"/>
              </a:spcAft>
              <a:buSzPts val="1800"/>
              <a:buNone/>
            </a:pPr>
            <a:r>
              <a:rPr lang="en-US" sz="2400" b="1">
                <a:solidFill>
                  <a:srgbClr val="00B050"/>
                </a:solidFill>
              </a:rPr>
              <a:t>Sila sampaikan pertanyaan,</a:t>
            </a:r>
            <a:endParaRPr/>
          </a:p>
          <a:p>
            <a:pPr marL="114300" lvl="0" indent="0" algn="r" rtl="0">
              <a:lnSpc>
                <a:spcPct val="90000"/>
              </a:lnSpc>
              <a:spcBef>
                <a:spcPts val="1000"/>
              </a:spcBef>
              <a:spcAft>
                <a:spcPts val="0"/>
              </a:spcAft>
              <a:buSzPts val="1800"/>
              <a:buNone/>
            </a:pPr>
            <a:r>
              <a:rPr lang="en-US" sz="2400" b="1">
                <a:solidFill>
                  <a:srgbClr val="00B050"/>
                </a:solidFill>
              </a:rPr>
              <a:t>atau hal-hal yang perlu diklarifikasi lagi.</a:t>
            </a:r>
            <a:endParaRPr sz="2400" b="1">
              <a:solidFill>
                <a:srgbClr val="00B050"/>
              </a:solidFill>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390"/>
        <p:cNvGrpSpPr/>
        <p:nvPr/>
      </p:nvGrpSpPr>
      <p:grpSpPr>
        <a:xfrm>
          <a:off x="0" y="0"/>
          <a:ext cx="0" cy="0"/>
          <a:chOff x="0" y="0"/>
          <a:chExt cx="0" cy="0"/>
        </a:xfrm>
      </p:grpSpPr>
      <p:sp>
        <p:nvSpPr>
          <p:cNvPr id="1391" name="Google Shape;1391;p146"/>
          <p:cNvSpPr txBox="1">
            <a:spLocks noGrp="1"/>
          </p:cNvSpPr>
          <p:nvPr>
            <p:ph type="title"/>
          </p:nvPr>
        </p:nvSpPr>
        <p:spPr>
          <a:xfrm>
            <a:off x="5692877" y="2620652"/>
            <a:ext cx="5943600" cy="24426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1200"/>
              </a:spcAft>
              <a:buClr>
                <a:srgbClr val="013066"/>
              </a:buClr>
              <a:buSzPts val="2100"/>
              <a:buNone/>
            </a:pPr>
            <a:r>
              <a:rPr lang="en-US" sz="2800" b="1">
                <a:solidFill>
                  <a:srgbClr val="00B050"/>
                </a:solidFill>
              </a:rPr>
              <a:t>Bagian 3c</a:t>
            </a:r>
            <a:br>
              <a:rPr lang="en-US" sz="2800" b="1">
                <a:solidFill>
                  <a:srgbClr val="00B050"/>
                </a:solidFill>
              </a:rPr>
            </a:br>
            <a:r>
              <a:rPr lang="en-US" sz="2800" b="1">
                <a:solidFill>
                  <a:srgbClr val="00B050"/>
                </a:solidFill>
              </a:rPr>
              <a:t/>
            </a:r>
            <a:br>
              <a:rPr lang="en-US" sz="2800" b="1">
                <a:solidFill>
                  <a:srgbClr val="00B050"/>
                </a:solidFill>
              </a:rPr>
            </a:br>
            <a:r>
              <a:rPr lang="en-US" sz="3200" b="1">
                <a:solidFill>
                  <a:schemeClr val="accent1"/>
                </a:solidFill>
              </a:rPr>
              <a:t>Perencanaan Berbasis Data di Satuan Pendidikan</a:t>
            </a:r>
            <a:r>
              <a:rPr lang="en-US" sz="3600" b="1">
                <a:solidFill>
                  <a:schemeClr val="accent1"/>
                </a:solidFill>
              </a:rPr>
              <a:t/>
            </a:r>
            <a:br>
              <a:rPr lang="en-US" sz="3600" b="1">
                <a:solidFill>
                  <a:schemeClr val="accent1"/>
                </a:solidFill>
              </a:rPr>
            </a:br>
            <a:r>
              <a:rPr lang="en-US" sz="3600" b="1">
                <a:solidFill>
                  <a:schemeClr val="accent1"/>
                </a:solidFill>
              </a:rPr>
              <a:t/>
            </a:r>
            <a:br>
              <a:rPr lang="en-US" sz="3600" b="1">
                <a:solidFill>
                  <a:schemeClr val="accent1"/>
                </a:solidFill>
              </a:rPr>
            </a:br>
            <a:r>
              <a:rPr lang="en-US" sz="2400" b="1" i="1">
                <a:solidFill>
                  <a:schemeClr val="dk1"/>
                </a:solidFill>
              </a:rPr>
              <a:t>Metode Identifikasi Masalah dan Akar Masalah</a:t>
            </a:r>
            <a:endParaRPr sz="1800" b="1" i="1">
              <a:solidFill>
                <a:schemeClr val="dk1"/>
              </a:solidFill>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395"/>
        <p:cNvGrpSpPr/>
        <p:nvPr/>
      </p:nvGrpSpPr>
      <p:grpSpPr>
        <a:xfrm>
          <a:off x="0" y="0"/>
          <a:ext cx="0" cy="0"/>
          <a:chOff x="0" y="0"/>
          <a:chExt cx="0" cy="0"/>
        </a:xfrm>
      </p:grpSpPr>
      <p:sp>
        <p:nvSpPr>
          <p:cNvPr id="1396" name="Google Shape;1396;p147"/>
          <p:cNvSpPr txBox="1">
            <a:spLocks noGrp="1"/>
          </p:cNvSpPr>
          <p:nvPr>
            <p:ph type="title"/>
          </p:nvPr>
        </p:nvSpPr>
        <p:spPr>
          <a:xfrm>
            <a:off x="0" y="1120872"/>
            <a:ext cx="12192000" cy="437200"/>
          </a:xfrm>
          <a:prstGeom prst="rect">
            <a:avLst/>
          </a:prstGeom>
          <a:solidFill>
            <a:schemeClr val="lt1"/>
          </a:solid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sz="2267">
                <a:solidFill>
                  <a:schemeClr val="accent1"/>
                </a:solidFill>
              </a:rPr>
              <a:t>Indikator dimensi D dan E  sebagai Transformasi Sekolah menuju PAUD Berkualitas</a:t>
            </a:r>
            <a:endParaRPr sz="2267">
              <a:solidFill>
                <a:schemeClr val="accent1"/>
              </a:solidFill>
            </a:endParaRPr>
          </a:p>
        </p:txBody>
      </p:sp>
      <p:sp>
        <p:nvSpPr>
          <p:cNvPr id="1397" name="Google Shape;1397;p147"/>
          <p:cNvSpPr txBox="1"/>
          <p:nvPr/>
        </p:nvSpPr>
        <p:spPr>
          <a:xfrm>
            <a:off x="811161" y="1558072"/>
            <a:ext cx="10692582" cy="1099812"/>
          </a:xfrm>
          <a:prstGeom prst="rect">
            <a:avLst/>
          </a:prstGeom>
          <a:noFill/>
          <a:ln>
            <a:noFill/>
          </a:ln>
        </p:spPr>
        <p:txBody>
          <a:bodyPr spcFirstLastPara="1" wrap="square" lIns="121900" tIns="121900" rIns="121900" bIns="121900" anchor="t" anchorCtr="0">
            <a:spAutoFit/>
          </a:bodyPr>
          <a:lstStyle/>
          <a:p>
            <a:pPr marL="0" marR="0" lvl="0" indent="0" algn="ctr" rtl="0">
              <a:lnSpc>
                <a:spcPct val="115000"/>
              </a:lnSpc>
              <a:spcBef>
                <a:spcPts val="0"/>
              </a:spcBef>
              <a:spcAft>
                <a:spcPts val="0"/>
              </a:spcAft>
              <a:buNone/>
            </a:pPr>
            <a:r>
              <a:rPr lang="en-US" sz="1600" b="0" i="0" u="none" strike="noStrike" cap="none">
                <a:solidFill>
                  <a:srgbClr val="134F5C"/>
                </a:solidFill>
                <a:latin typeface="Arial"/>
                <a:ea typeface="Arial"/>
                <a:cs typeface="Arial"/>
                <a:sym typeface="Arial"/>
              </a:rPr>
              <a:t>Daerah dan satuan dapat menggunakan indikator di dalam profil pendidikan agar dapat memahami kegiatan dan layanan apa saja yang perlu ada di satuan PAUD, sehingga dapat menjadi PAUD berkualitas. </a:t>
            </a:r>
            <a:endParaRPr sz="1600" b="0" i="0" u="none" strike="noStrike" cap="none">
              <a:solidFill>
                <a:srgbClr val="134F5C"/>
              </a:solidFill>
              <a:latin typeface="Arial"/>
              <a:ea typeface="Arial"/>
              <a:cs typeface="Arial"/>
              <a:sym typeface="Arial"/>
            </a:endParaRPr>
          </a:p>
          <a:p>
            <a:pPr marL="0" marR="0" lvl="0" indent="0" algn="just" rtl="0">
              <a:lnSpc>
                <a:spcPct val="100000"/>
              </a:lnSpc>
              <a:spcBef>
                <a:spcPts val="0"/>
              </a:spcBef>
              <a:spcAft>
                <a:spcPts val="0"/>
              </a:spcAft>
              <a:buNone/>
            </a:pPr>
            <a:endParaRPr sz="1867" b="0" i="0" u="none" strike="noStrike" cap="none">
              <a:solidFill>
                <a:srgbClr val="134F5C"/>
              </a:solidFill>
              <a:latin typeface="Arial"/>
              <a:ea typeface="Arial"/>
              <a:cs typeface="Arial"/>
              <a:sym typeface="Arial"/>
            </a:endParaRPr>
          </a:p>
        </p:txBody>
      </p:sp>
      <p:pic>
        <p:nvPicPr>
          <p:cNvPr id="1398" name="Google Shape;1398;p147"/>
          <p:cNvPicPr preferRelativeResize="0"/>
          <p:nvPr/>
        </p:nvPicPr>
        <p:blipFill rotWithShape="1">
          <a:blip r:embed="rId3">
            <a:alphaModFix/>
          </a:blip>
          <a:srcRect l="2178" t="13746" r="1896" b="6215"/>
          <a:stretch/>
        </p:blipFill>
        <p:spPr>
          <a:xfrm>
            <a:off x="1762432" y="2380591"/>
            <a:ext cx="8790039" cy="4123449"/>
          </a:xfrm>
          <a:prstGeom prst="rect">
            <a:avLst/>
          </a:prstGeom>
          <a:noFill/>
          <a:ln>
            <a:noFill/>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402"/>
        <p:cNvGrpSpPr/>
        <p:nvPr/>
      </p:nvGrpSpPr>
      <p:grpSpPr>
        <a:xfrm>
          <a:off x="0" y="0"/>
          <a:ext cx="0" cy="0"/>
          <a:chOff x="0" y="0"/>
          <a:chExt cx="0" cy="0"/>
        </a:xfrm>
      </p:grpSpPr>
      <p:sp>
        <p:nvSpPr>
          <p:cNvPr id="1403" name="Google Shape;1403;p148"/>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143</a:t>
            </a:fld>
            <a:endParaRPr/>
          </a:p>
        </p:txBody>
      </p:sp>
      <p:sp>
        <p:nvSpPr>
          <p:cNvPr id="1404" name="Google Shape;1404;p148"/>
          <p:cNvSpPr txBox="1">
            <a:spLocks noGrp="1"/>
          </p:cNvSpPr>
          <p:nvPr>
            <p:ph type="title"/>
          </p:nvPr>
        </p:nvSpPr>
        <p:spPr>
          <a:xfrm>
            <a:off x="0" y="-1"/>
            <a:ext cx="12192000" cy="1040201"/>
          </a:xfrm>
          <a:prstGeom prst="rect">
            <a:avLst/>
          </a:prstGeom>
          <a:solidFill>
            <a:srgbClr val="002060"/>
          </a:solid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1100"/>
              <a:buNone/>
            </a:pPr>
            <a:r>
              <a:rPr lang="en-US"/>
              <a:t>Satuan pendidikan dasar dan menengah berkualitas hasil belajar muridnya melebihi level yang diharapkan dan merata </a:t>
            </a:r>
            <a:endParaRPr/>
          </a:p>
        </p:txBody>
      </p:sp>
      <p:sp>
        <p:nvSpPr>
          <p:cNvPr id="1405" name="Google Shape;1405;p148"/>
          <p:cNvSpPr/>
          <p:nvPr/>
        </p:nvSpPr>
        <p:spPr>
          <a:xfrm>
            <a:off x="748133" y="2364135"/>
            <a:ext cx="2746000" cy="11876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Kompetensi guru dan kepala sekolah</a:t>
            </a:r>
            <a:endParaRPr sz="1867" b="0" i="0" u="none" strike="noStrike" cap="none">
              <a:solidFill>
                <a:schemeClr val="lt1"/>
              </a:solidFill>
              <a:latin typeface="Arial"/>
              <a:ea typeface="Arial"/>
              <a:cs typeface="Arial"/>
              <a:sym typeface="Arial"/>
            </a:endParaRPr>
          </a:p>
        </p:txBody>
      </p:sp>
      <p:sp>
        <p:nvSpPr>
          <p:cNvPr id="1406" name="Google Shape;1406;p148"/>
          <p:cNvSpPr/>
          <p:nvPr/>
        </p:nvSpPr>
        <p:spPr>
          <a:xfrm>
            <a:off x="5031617" y="3995268"/>
            <a:ext cx="2746000" cy="1187600"/>
          </a:xfrm>
          <a:prstGeom prst="roundRect">
            <a:avLst>
              <a:gd name="adj" fmla="val 16667"/>
            </a:avLst>
          </a:prstGeom>
          <a:solidFill>
            <a:srgbClr val="073763"/>
          </a:solidFill>
          <a:ln w="9525" cap="flat" cmpd="sng">
            <a:solidFill>
              <a:srgbClr val="073763"/>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Kualitas Proses Pembelajaran</a:t>
            </a:r>
            <a:endParaRPr sz="1867" b="0" i="0" u="none" strike="noStrike" cap="none">
              <a:solidFill>
                <a:schemeClr val="lt1"/>
              </a:solidFill>
              <a:latin typeface="Arial"/>
              <a:ea typeface="Arial"/>
              <a:cs typeface="Arial"/>
              <a:sym typeface="Arial"/>
            </a:endParaRPr>
          </a:p>
        </p:txBody>
      </p:sp>
      <p:sp>
        <p:nvSpPr>
          <p:cNvPr id="1407" name="Google Shape;1407;p148"/>
          <p:cNvSpPr/>
          <p:nvPr/>
        </p:nvSpPr>
        <p:spPr>
          <a:xfrm>
            <a:off x="4973767" y="2364135"/>
            <a:ext cx="2812400" cy="11876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Lingkungan Belajar</a:t>
            </a:r>
            <a:endParaRPr sz="1867" b="0" i="0" u="none" strike="noStrike" cap="none">
              <a:solidFill>
                <a:schemeClr val="lt1"/>
              </a:solidFill>
              <a:latin typeface="Arial"/>
              <a:ea typeface="Arial"/>
              <a:cs typeface="Arial"/>
              <a:sym typeface="Arial"/>
            </a:endParaRPr>
          </a:p>
        </p:txBody>
      </p:sp>
      <p:sp>
        <p:nvSpPr>
          <p:cNvPr id="1408" name="Google Shape;1408;p148"/>
          <p:cNvSpPr/>
          <p:nvPr/>
        </p:nvSpPr>
        <p:spPr>
          <a:xfrm>
            <a:off x="8703767" y="3995268"/>
            <a:ext cx="2746000" cy="1187600"/>
          </a:xfrm>
          <a:prstGeom prst="roundRect">
            <a:avLst>
              <a:gd name="adj" fmla="val 16667"/>
            </a:avLst>
          </a:prstGeom>
          <a:solidFill>
            <a:srgbClr val="073763"/>
          </a:solidFill>
          <a:ln w="9525" cap="flat" cmpd="sng">
            <a:solidFill>
              <a:srgbClr val="073763"/>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Hasil belajar murid</a:t>
            </a:r>
            <a:endParaRPr sz="1867" b="0" i="0" u="none" strike="noStrike" cap="none">
              <a:solidFill>
                <a:schemeClr val="lt1"/>
              </a:solidFill>
              <a:latin typeface="Arial"/>
              <a:ea typeface="Arial"/>
              <a:cs typeface="Arial"/>
              <a:sym typeface="Arial"/>
            </a:endParaRPr>
          </a:p>
        </p:txBody>
      </p:sp>
      <p:sp>
        <p:nvSpPr>
          <p:cNvPr id="1409" name="Google Shape;1409;p148"/>
          <p:cNvSpPr/>
          <p:nvPr/>
        </p:nvSpPr>
        <p:spPr>
          <a:xfrm>
            <a:off x="749900" y="3995268"/>
            <a:ext cx="2746000" cy="11876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Tata kelola dan perbaikan pembelajaran</a:t>
            </a:r>
            <a:endParaRPr sz="1867" b="0" i="0" u="none" strike="noStrike" cap="none">
              <a:solidFill>
                <a:schemeClr val="lt1"/>
              </a:solidFill>
              <a:latin typeface="Arial"/>
              <a:ea typeface="Arial"/>
              <a:cs typeface="Arial"/>
              <a:sym typeface="Arial"/>
            </a:endParaRPr>
          </a:p>
        </p:txBody>
      </p:sp>
      <p:sp>
        <p:nvSpPr>
          <p:cNvPr id="1410" name="Google Shape;1410;p148"/>
          <p:cNvSpPr/>
          <p:nvPr/>
        </p:nvSpPr>
        <p:spPr>
          <a:xfrm>
            <a:off x="8014500" y="4066068"/>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11" name="Google Shape;1411;p148"/>
          <p:cNvSpPr/>
          <p:nvPr/>
        </p:nvSpPr>
        <p:spPr>
          <a:xfrm rot="5400000">
            <a:off x="6197567" y="3250501"/>
            <a:ext cx="3648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12" name="Google Shape;1412;p148"/>
          <p:cNvSpPr/>
          <p:nvPr/>
        </p:nvSpPr>
        <p:spPr>
          <a:xfrm>
            <a:off x="3986767" y="4066068"/>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13" name="Google Shape;1413;p148"/>
          <p:cNvSpPr/>
          <p:nvPr/>
        </p:nvSpPr>
        <p:spPr>
          <a:xfrm rot="5400000">
            <a:off x="1841667" y="3250501"/>
            <a:ext cx="3188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14" name="Google Shape;1414;p148"/>
          <p:cNvSpPr/>
          <p:nvPr/>
        </p:nvSpPr>
        <p:spPr>
          <a:xfrm>
            <a:off x="3956951" y="2434935"/>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15" name="Google Shape;1415;p148"/>
          <p:cNvSpPr txBox="1"/>
          <p:nvPr/>
        </p:nvSpPr>
        <p:spPr>
          <a:xfrm>
            <a:off x="8568500" y="2517668"/>
            <a:ext cx="3556800" cy="1477287"/>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kompetensi literasi, numerasi, dan karakter melebihi level yang diharapkan</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Hasil belajar merata untuk semua kelompok gender, sosial ekonomi</a:t>
            </a:r>
            <a:endParaRPr sz="1600" b="0" i="0" u="none" strike="noStrike" cap="none">
              <a:solidFill>
                <a:schemeClr val="dk1"/>
              </a:solidFill>
              <a:latin typeface="Arial"/>
              <a:ea typeface="Arial"/>
              <a:cs typeface="Arial"/>
              <a:sym typeface="Arial"/>
            </a:endParaRPr>
          </a:p>
        </p:txBody>
      </p:sp>
      <p:sp>
        <p:nvSpPr>
          <p:cNvPr id="1416" name="Google Shape;1416;p148"/>
          <p:cNvSpPr txBox="1"/>
          <p:nvPr/>
        </p:nvSpPr>
        <p:spPr>
          <a:xfrm>
            <a:off x="4890633" y="5081268"/>
            <a:ext cx="5181600" cy="1723508"/>
          </a:xfrm>
          <a:prstGeom prst="rect">
            <a:avLst/>
          </a:prstGeom>
          <a:noFill/>
          <a:ln>
            <a:noFill/>
          </a:ln>
        </p:spPr>
        <p:txBody>
          <a:bodyPr spcFirstLastPara="1" wrap="square" lIns="121900" tIns="121900" rIns="121900" bIns="121900" anchor="t" anchorCtr="0">
            <a:spAutoFit/>
          </a:bodyPr>
          <a:lstStyle/>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Berpusat pada peserta didik </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Suasana kelas kondusif untuk pembelajaran</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Penerapan disiplin positif </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Peserta didik merasa kompeten dan dihargai sebagai bagian dari kelas</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Mendukung siswa membangun pemahaman baru</a:t>
            </a:r>
            <a:endParaRPr sz="1600" b="0" i="0" u="none" strike="noStrike" cap="none">
              <a:solidFill>
                <a:schemeClr val="dk1"/>
              </a:solidFill>
              <a:latin typeface="Arial"/>
              <a:ea typeface="Arial"/>
              <a:cs typeface="Arial"/>
              <a:sym typeface="Arial"/>
            </a:endParaRPr>
          </a:p>
        </p:txBody>
      </p:sp>
      <p:sp>
        <p:nvSpPr>
          <p:cNvPr id="1417" name="Google Shape;1417;p148"/>
          <p:cNvSpPr txBox="1"/>
          <p:nvPr/>
        </p:nvSpPr>
        <p:spPr>
          <a:xfrm>
            <a:off x="650500" y="1079568"/>
            <a:ext cx="4448000" cy="1231066"/>
          </a:xfrm>
          <a:prstGeom prst="rect">
            <a:avLst/>
          </a:prstGeom>
          <a:noFill/>
          <a:ln>
            <a:noFill/>
          </a:ln>
        </p:spPr>
        <p:txBody>
          <a:bodyPr spcFirstLastPara="1" wrap="square" lIns="121900" tIns="121900" rIns="121900" bIns="121900" anchor="t" anchorCtr="0">
            <a:spAutoFit/>
          </a:bodyPr>
          <a:lstStyle/>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Seluruh GTK bersertifikat pendidik </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Guru mengikuti pelatihan sesuai kebutuhan</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Nilai uji kompetensi guru di atas standar</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Melakukan pengimbasan</a:t>
            </a:r>
            <a:endParaRPr sz="1600" b="0" i="0" u="none" strike="noStrike" cap="none">
              <a:solidFill>
                <a:schemeClr val="dk1"/>
              </a:solidFill>
              <a:latin typeface="Arial"/>
              <a:ea typeface="Arial"/>
              <a:cs typeface="Arial"/>
              <a:sym typeface="Arial"/>
            </a:endParaRPr>
          </a:p>
        </p:txBody>
      </p:sp>
      <p:sp>
        <p:nvSpPr>
          <p:cNvPr id="1418" name="Google Shape;1418;p148"/>
          <p:cNvSpPr txBox="1"/>
          <p:nvPr/>
        </p:nvSpPr>
        <p:spPr>
          <a:xfrm>
            <a:off x="4996900" y="1203735"/>
            <a:ext cx="4000000" cy="1231066"/>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Peserta didik merasa aman dan nyaman (secara fisik dan psikologis) </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Satuan pendidikan menerima perbedaan dan keberagaman </a:t>
            </a:r>
            <a:endParaRPr sz="1600" b="0" i="0" u="none" strike="noStrike" cap="none">
              <a:solidFill>
                <a:schemeClr val="dk1"/>
              </a:solidFill>
              <a:latin typeface="Arial"/>
              <a:ea typeface="Arial"/>
              <a:cs typeface="Arial"/>
              <a:sym typeface="Arial"/>
            </a:endParaRPr>
          </a:p>
        </p:txBody>
      </p:sp>
      <p:sp>
        <p:nvSpPr>
          <p:cNvPr id="1419" name="Google Shape;1419;p148"/>
          <p:cNvSpPr txBox="1"/>
          <p:nvPr/>
        </p:nvSpPr>
        <p:spPr>
          <a:xfrm>
            <a:off x="650500" y="5182868"/>
            <a:ext cx="3860400" cy="984845"/>
          </a:xfrm>
          <a:prstGeom prst="rect">
            <a:avLst/>
          </a:prstGeom>
          <a:noFill/>
          <a:ln>
            <a:noFill/>
          </a:ln>
        </p:spPr>
        <p:txBody>
          <a:bodyPr spcFirstLastPara="1" wrap="square" lIns="121900" tIns="121900" rIns="121900" bIns="121900" anchor="t" anchorCtr="0">
            <a:spAutoFit/>
          </a:bodyPr>
          <a:lstStyle/>
          <a:p>
            <a:pPr marL="228594" marR="0" lvl="0" indent="-220127"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Menyusun perencanaan, anggaran, dan kebijakan berbasis data</a:t>
            </a:r>
            <a:endParaRPr sz="1600" b="0" i="0" u="none" strike="noStrike" cap="none">
              <a:solidFill>
                <a:schemeClr val="dk1"/>
              </a:solidFill>
              <a:latin typeface="Arial"/>
              <a:ea typeface="Arial"/>
              <a:cs typeface="Arial"/>
              <a:sym typeface="Arial"/>
            </a:endParaRPr>
          </a:p>
          <a:p>
            <a:pPr marL="228594" marR="0" lvl="0" indent="-220127"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Refleksi dan perbaikan pembelajaran </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423"/>
        <p:cNvGrpSpPr/>
        <p:nvPr/>
      </p:nvGrpSpPr>
      <p:grpSpPr>
        <a:xfrm>
          <a:off x="0" y="0"/>
          <a:ext cx="0" cy="0"/>
          <a:chOff x="0" y="0"/>
          <a:chExt cx="0" cy="0"/>
        </a:xfrm>
      </p:grpSpPr>
      <p:sp>
        <p:nvSpPr>
          <p:cNvPr id="1424" name="Google Shape;1424;p149"/>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144</a:t>
            </a:fld>
            <a:endParaRPr/>
          </a:p>
        </p:txBody>
      </p:sp>
      <p:sp>
        <p:nvSpPr>
          <p:cNvPr id="1425" name="Google Shape;1425;p149"/>
          <p:cNvSpPr txBox="1">
            <a:spLocks noGrp="1"/>
          </p:cNvSpPr>
          <p:nvPr>
            <p:ph type="title"/>
          </p:nvPr>
        </p:nvSpPr>
        <p:spPr>
          <a:xfrm>
            <a:off x="0" y="-1"/>
            <a:ext cx="12192000" cy="942367"/>
          </a:xfrm>
          <a:prstGeom prst="rect">
            <a:avLst/>
          </a:prstGeom>
          <a:solidFill>
            <a:srgbClr val="002060"/>
          </a:solid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1800"/>
              <a:buNone/>
            </a:pPr>
            <a:r>
              <a:rPr lang="en-US"/>
              <a:t>Satuan pendidikan khusus berkualitas hasil belajar muridnya sesuai dengan ragam disabilitasnya dan memiliki kemandirian</a:t>
            </a:r>
            <a:endParaRPr/>
          </a:p>
          <a:p>
            <a:pPr marL="0" marR="0" lvl="0" indent="0" algn="l" rtl="0">
              <a:lnSpc>
                <a:spcPct val="90000"/>
              </a:lnSpc>
              <a:spcBef>
                <a:spcPts val="0"/>
              </a:spcBef>
              <a:spcAft>
                <a:spcPts val="0"/>
              </a:spcAft>
              <a:buClr>
                <a:schemeClr val="lt1"/>
              </a:buClr>
              <a:buSzPts val="1800"/>
              <a:buFont typeface="Arial"/>
              <a:buNone/>
            </a:pPr>
            <a:endParaRPr/>
          </a:p>
        </p:txBody>
      </p:sp>
      <p:sp>
        <p:nvSpPr>
          <p:cNvPr id="1426" name="Google Shape;1426;p149"/>
          <p:cNvSpPr/>
          <p:nvPr/>
        </p:nvSpPr>
        <p:spPr>
          <a:xfrm>
            <a:off x="8676067" y="4136868"/>
            <a:ext cx="2746000" cy="10460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Hasil belajar murid</a:t>
            </a:r>
            <a:endParaRPr sz="1867" b="0" i="0" u="none" strike="noStrike" cap="none">
              <a:solidFill>
                <a:schemeClr val="lt1"/>
              </a:solidFill>
              <a:latin typeface="Arial"/>
              <a:ea typeface="Arial"/>
              <a:cs typeface="Arial"/>
              <a:sym typeface="Arial"/>
            </a:endParaRPr>
          </a:p>
        </p:txBody>
      </p:sp>
      <p:sp>
        <p:nvSpPr>
          <p:cNvPr id="1427" name="Google Shape;1427;p149"/>
          <p:cNvSpPr txBox="1"/>
          <p:nvPr/>
        </p:nvSpPr>
        <p:spPr>
          <a:xfrm>
            <a:off x="8676100" y="1448868"/>
            <a:ext cx="3556800" cy="2708393"/>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kompetensi literasi, numerasi, dan karakter sesuai dengan ragam disabilitasnya</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Hasil belajar sesuai ragam disabilitas merata untuk semua kelompok gender, sosial ekonomi,</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keterampilan untuk bekerja</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kemandirian untuk mengurus diri sendiri</a:t>
            </a:r>
            <a:endParaRPr sz="1600" b="0" i="0" u="none" strike="noStrike" cap="none">
              <a:solidFill>
                <a:schemeClr val="dk1"/>
              </a:solidFill>
              <a:latin typeface="Arial"/>
              <a:ea typeface="Arial"/>
              <a:cs typeface="Arial"/>
              <a:sym typeface="Arial"/>
            </a:endParaRPr>
          </a:p>
        </p:txBody>
      </p:sp>
      <p:sp>
        <p:nvSpPr>
          <p:cNvPr id="1428" name="Google Shape;1428;p149"/>
          <p:cNvSpPr txBox="1"/>
          <p:nvPr/>
        </p:nvSpPr>
        <p:spPr>
          <a:xfrm>
            <a:off x="4835800" y="5112068"/>
            <a:ext cx="6885200" cy="1723508"/>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Berpusat pada peserta didik </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Suasana kelas kondusif untuk pembelajaran</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Penerapan disiplin positif </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Peserta didik merasa kompeten dan dihargai sebagai bagian dari kelas</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Mendukung siswa membangun pemahaman baru</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Menyesuaikan ragam disabilitas</a:t>
            </a:r>
            <a:endParaRPr sz="1600" b="0" i="0" u="none" strike="noStrike" cap="none">
              <a:solidFill>
                <a:schemeClr val="dk1"/>
              </a:solidFill>
              <a:latin typeface="Arial"/>
              <a:ea typeface="Arial"/>
              <a:cs typeface="Arial"/>
              <a:sym typeface="Arial"/>
            </a:endParaRPr>
          </a:p>
        </p:txBody>
      </p:sp>
      <p:sp>
        <p:nvSpPr>
          <p:cNvPr id="1429" name="Google Shape;1429;p149"/>
          <p:cNvSpPr txBox="1"/>
          <p:nvPr/>
        </p:nvSpPr>
        <p:spPr>
          <a:xfrm>
            <a:off x="486833" y="942368"/>
            <a:ext cx="4544800" cy="1723508"/>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Seluruh GTK bersertifikat pendidik </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Mengikuti pelatihan sesuai kebutuhan</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Nilai uji kompetensi guru di atas standar</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Melakukan pengimbasan</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keahlian memfasilitasi pembelajaran sesuai ragam disabilitas peserta didik</a:t>
            </a:r>
            <a:endParaRPr sz="1600" b="0" i="0" u="none" strike="noStrike" cap="none">
              <a:solidFill>
                <a:schemeClr val="dk1"/>
              </a:solidFill>
              <a:latin typeface="Arial"/>
              <a:ea typeface="Arial"/>
              <a:cs typeface="Arial"/>
              <a:sym typeface="Arial"/>
            </a:endParaRPr>
          </a:p>
        </p:txBody>
      </p:sp>
      <p:sp>
        <p:nvSpPr>
          <p:cNvPr id="1430" name="Google Shape;1430;p149"/>
          <p:cNvSpPr txBox="1"/>
          <p:nvPr/>
        </p:nvSpPr>
        <p:spPr>
          <a:xfrm>
            <a:off x="4973767" y="942369"/>
            <a:ext cx="3766000" cy="1723508"/>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Peserta didik merasa aman dan nyaman (secara fisik dan psikologis) </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Satuan pendidikan menerima perbedaan dan keberagaman </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lingkungan belajar dan media pembelajaran mudah diakses </a:t>
            </a:r>
            <a:endParaRPr sz="1600" b="0" i="0" u="none" strike="noStrike" cap="none">
              <a:solidFill>
                <a:schemeClr val="dk1"/>
              </a:solidFill>
              <a:latin typeface="Arial"/>
              <a:ea typeface="Arial"/>
              <a:cs typeface="Arial"/>
              <a:sym typeface="Arial"/>
            </a:endParaRPr>
          </a:p>
        </p:txBody>
      </p:sp>
      <p:sp>
        <p:nvSpPr>
          <p:cNvPr id="1431" name="Google Shape;1431;p149"/>
          <p:cNvSpPr/>
          <p:nvPr/>
        </p:nvSpPr>
        <p:spPr>
          <a:xfrm>
            <a:off x="762300" y="2604968"/>
            <a:ext cx="2746000" cy="11168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Kompetensi guru dan kepala sekolah</a:t>
            </a:r>
            <a:endParaRPr sz="1867" b="0" i="0" u="none" strike="noStrike" cap="none">
              <a:solidFill>
                <a:schemeClr val="lt1"/>
              </a:solidFill>
              <a:latin typeface="Arial"/>
              <a:ea typeface="Arial"/>
              <a:cs typeface="Arial"/>
              <a:sym typeface="Arial"/>
            </a:endParaRPr>
          </a:p>
        </p:txBody>
      </p:sp>
      <p:sp>
        <p:nvSpPr>
          <p:cNvPr id="1432" name="Google Shape;1432;p149"/>
          <p:cNvSpPr/>
          <p:nvPr/>
        </p:nvSpPr>
        <p:spPr>
          <a:xfrm>
            <a:off x="5045800" y="4165301"/>
            <a:ext cx="2746000" cy="1046000"/>
          </a:xfrm>
          <a:prstGeom prst="roundRect">
            <a:avLst>
              <a:gd name="adj" fmla="val 16667"/>
            </a:avLst>
          </a:prstGeom>
          <a:solidFill>
            <a:srgbClr val="073763"/>
          </a:solidFill>
          <a:ln w="9525" cap="flat" cmpd="sng">
            <a:solidFill>
              <a:srgbClr val="073763"/>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Kualitas Proses Pembelajaran</a:t>
            </a:r>
            <a:endParaRPr sz="1867" b="0" i="0" u="none" strike="noStrike" cap="none">
              <a:solidFill>
                <a:schemeClr val="lt1"/>
              </a:solidFill>
              <a:latin typeface="Arial"/>
              <a:ea typeface="Arial"/>
              <a:cs typeface="Arial"/>
              <a:sym typeface="Arial"/>
            </a:endParaRPr>
          </a:p>
        </p:txBody>
      </p:sp>
      <p:sp>
        <p:nvSpPr>
          <p:cNvPr id="1433" name="Google Shape;1433;p149"/>
          <p:cNvSpPr/>
          <p:nvPr/>
        </p:nvSpPr>
        <p:spPr>
          <a:xfrm>
            <a:off x="4987933" y="2604968"/>
            <a:ext cx="2812400" cy="11168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Lingkungan Belajar</a:t>
            </a:r>
            <a:endParaRPr sz="1867" b="0" i="0" u="none" strike="noStrike" cap="none">
              <a:solidFill>
                <a:schemeClr val="lt1"/>
              </a:solidFill>
              <a:latin typeface="Arial"/>
              <a:ea typeface="Arial"/>
              <a:cs typeface="Arial"/>
              <a:sym typeface="Arial"/>
            </a:endParaRPr>
          </a:p>
        </p:txBody>
      </p:sp>
      <p:sp>
        <p:nvSpPr>
          <p:cNvPr id="1434" name="Google Shape;1434;p149"/>
          <p:cNvSpPr/>
          <p:nvPr/>
        </p:nvSpPr>
        <p:spPr>
          <a:xfrm>
            <a:off x="764067" y="4165301"/>
            <a:ext cx="2746000" cy="10460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Tata kelola dan perbaikan pembelajaran</a:t>
            </a:r>
            <a:endParaRPr sz="1867" b="0" i="0" u="none" strike="noStrike" cap="none">
              <a:solidFill>
                <a:schemeClr val="lt1"/>
              </a:solidFill>
              <a:latin typeface="Arial"/>
              <a:ea typeface="Arial"/>
              <a:cs typeface="Arial"/>
              <a:sym typeface="Arial"/>
            </a:endParaRPr>
          </a:p>
        </p:txBody>
      </p:sp>
      <p:sp>
        <p:nvSpPr>
          <p:cNvPr id="1435" name="Google Shape;1435;p149"/>
          <p:cNvSpPr/>
          <p:nvPr/>
        </p:nvSpPr>
        <p:spPr>
          <a:xfrm>
            <a:off x="8028667" y="4236101"/>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36" name="Google Shape;1436;p149"/>
          <p:cNvSpPr/>
          <p:nvPr/>
        </p:nvSpPr>
        <p:spPr>
          <a:xfrm rot="5400000">
            <a:off x="6211733" y="3420535"/>
            <a:ext cx="3648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37" name="Google Shape;1437;p149"/>
          <p:cNvSpPr/>
          <p:nvPr/>
        </p:nvSpPr>
        <p:spPr>
          <a:xfrm>
            <a:off x="4000933" y="4236101"/>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38" name="Google Shape;1438;p149"/>
          <p:cNvSpPr/>
          <p:nvPr/>
        </p:nvSpPr>
        <p:spPr>
          <a:xfrm rot="5400000">
            <a:off x="1855833" y="3420535"/>
            <a:ext cx="3188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39" name="Google Shape;1439;p149"/>
          <p:cNvSpPr/>
          <p:nvPr/>
        </p:nvSpPr>
        <p:spPr>
          <a:xfrm>
            <a:off x="3971117" y="2604968"/>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40" name="Google Shape;1440;p149"/>
          <p:cNvSpPr txBox="1"/>
          <p:nvPr/>
        </p:nvSpPr>
        <p:spPr>
          <a:xfrm>
            <a:off x="650500" y="5182868"/>
            <a:ext cx="3860400" cy="984845"/>
          </a:xfrm>
          <a:prstGeom prst="rect">
            <a:avLst/>
          </a:prstGeom>
          <a:noFill/>
          <a:ln>
            <a:noFill/>
          </a:ln>
        </p:spPr>
        <p:txBody>
          <a:bodyPr spcFirstLastPara="1" wrap="square" lIns="121900" tIns="121900" rIns="121900" bIns="121900" anchor="t" anchorCtr="0">
            <a:spAutoFit/>
          </a:bodyPr>
          <a:lstStyle/>
          <a:p>
            <a:pPr marL="228594" marR="0" lvl="0" indent="-220127"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Menyusun perencanaan, anggaran, dan kebijakan berbasis data</a:t>
            </a:r>
            <a:endParaRPr sz="1600" b="0" i="0" u="none" strike="noStrike" cap="none">
              <a:solidFill>
                <a:schemeClr val="dk1"/>
              </a:solidFill>
              <a:latin typeface="Arial"/>
              <a:ea typeface="Arial"/>
              <a:cs typeface="Arial"/>
              <a:sym typeface="Arial"/>
            </a:endParaRPr>
          </a:p>
          <a:p>
            <a:pPr marL="228594" marR="0" lvl="0" indent="-220127"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Refleksi dan perbaikan pembelajaran </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444"/>
        <p:cNvGrpSpPr/>
        <p:nvPr/>
      </p:nvGrpSpPr>
      <p:grpSpPr>
        <a:xfrm>
          <a:off x="0" y="0"/>
          <a:ext cx="0" cy="0"/>
          <a:chOff x="0" y="0"/>
          <a:chExt cx="0" cy="0"/>
        </a:xfrm>
      </p:grpSpPr>
      <p:sp>
        <p:nvSpPr>
          <p:cNvPr id="1445" name="Google Shape;1445;p150"/>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145</a:t>
            </a:fld>
            <a:endParaRPr/>
          </a:p>
        </p:txBody>
      </p:sp>
      <p:sp>
        <p:nvSpPr>
          <p:cNvPr id="1446" name="Google Shape;1446;p150"/>
          <p:cNvSpPr txBox="1">
            <a:spLocks noGrp="1"/>
          </p:cNvSpPr>
          <p:nvPr>
            <p:ph type="title"/>
          </p:nvPr>
        </p:nvSpPr>
        <p:spPr>
          <a:xfrm>
            <a:off x="0" y="-1"/>
            <a:ext cx="12192000" cy="926255"/>
          </a:xfrm>
          <a:prstGeom prst="rect">
            <a:avLst/>
          </a:prstGeom>
          <a:solidFill>
            <a:srgbClr val="002060"/>
          </a:solid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1800"/>
              <a:buNone/>
            </a:pPr>
            <a:r>
              <a:rPr lang="en-US"/>
              <a:t>Program kesetaraan berkualitas hasil belajar muridnya melebihi level yang diharapkan, merata, dan memiliki keterampilan fungsional</a:t>
            </a:r>
            <a:endParaRPr/>
          </a:p>
          <a:p>
            <a:pPr marL="0" lvl="0" indent="0" algn="ctr" rtl="0">
              <a:lnSpc>
                <a:spcPct val="90000"/>
              </a:lnSpc>
              <a:spcBef>
                <a:spcPts val="0"/>
              </a:spcBef>
              <a:spcAft>
                <a:spcPts val="0"/>
              </a:spcAft>
              <a:buSzPts val="1800"/>
              <a:buNone/>
            </a:pPr>
            <a:endParaRPr/>
          </a:p>
        </p:txBody>
      </p:sp>
      <p:sp>
        <p:nvSpPr>
          <p:cNvPr id="1447" name="Google Shape;1447;p150"/>
          <p:cNvSpPr/>
          <p:nvPr/>
        </p:nvSpPr>
        <p:spPr>
          <a:xfrm>
            <a:off x="8703767" y="3833040"/>
            <a:ext cx="2746000" cy="11876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Hasil belajar murid</a:t>
            </a:r>
            <a:endParaRPr sz="1867" b="0" i="0" u="none" strike="noStrike" cap="none">
              <a:solidFill>
                <a:schemeClr val="lt1"/>
              </a:solidFill>
              <a:latin typeface="Arial"/>
              <a:ea typeface="Arial"/>
              <a:cs typeface="Arial"/>
              <a:sym typeface="Arial"/>
            </a:endParaRPr>
          </a:p>
        </p:txBody>
      </p:sp>
      <p:sp>
        <p:nvSpPr>
          <p:cNvPr id="1448" name="Google Shape;1448;p150"/>
          <p:cNvSpPr txBox="1"/>
          <p:nvPr/>
        </p:nvSpPr>
        <p:spPr>
          <a:xfrm>
            <a:off x="8568500" y="1864591"/>
            <a:ext cx="3556800" cy="1969730"/>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kompetensi literasi, numerasi, dan karakter melebihi level yang diharapkan</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Hasil belajar merata untuk semua kelompok gender, sosial ekonomi</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Peserta didik memiliki keterampilan fungsional</a:t>
            </a:r>
            <a:endParaRPr sz="1600" b="0" i="0" u="none" strike="noStrike" cap="none">
              <a:solidFill>
                <a:schemeClr val="dk1"/>
              </a:solidFill>
              <a:latin typeface="Arial"/>
              <a:ea typeface="Arial"/>
              <a:cs typeface="Arial"/>
              <a:sym typeface="Arial"/>
            </a:endParaRPr>
          </a:p>
        </p:txBody>
      </p:sp>
      <p:sp>
        <p:nvSpPr>
          <p:cNvPr id="1449" name="Google Shape;1449;p150"/>
          <p:cNvSpPr txBox="1"/>
          <p:nvPr/>
        </p:nvSpPr>
        <p:spPr>
          <a:xfrm>
            <a:off x="4890633" y="4919040"/>
            <a:ext cx="7038000" cy="1723508"/>
          </a:xfrm>
          <a:prstGeom prst="rect">
            <a:avLst/>
          </a:prstGeom>
          <a:noFill/>
          <a:ln>
            <a:noFill/>
          </a:ln>
        </p:spPr>
        <p:txBody>
          <a:bodyPr spcFirstLastPara="1" wrap="square" lIns="121900" tIns="121900" rIns="121900" bIns="121900" anchor="t" anchorCtr="0">
            <a:spAutoFit/>
          </a:bodyPr>
          <a:lstStyle/>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Berpusat pada peserta didik </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Suasana kelas kondusif untuk pembelajaran</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Penerapan disiplin positif </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Peserta didik merasa kompeten dan dihargai sebagai bagian dari kelas</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Mendukung siswa membangun pemahaman baru</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Melakukan pembelajaran bermakna salah satunya dengan PBL</a:t>
            </a:r>
            <a:endParaRPr sz="1600" b="0" i="0" u="none" strike="noStrike" cap="none">
              <a:solidFill>
                <a:schemeClr val="dk1"/>
              </a:solidFill>
              <a:latin typeface="Arial"/>
              <a:ea typeface="Arial"/>
              <a:cs typeface="Arial"/>
              <a:sym typeface="Arial"/>
            </a:endParaRPr>
          </a:p>
        </p:txBody>
      </p:sp>
      <p:sp>
        <p:nvSpPr>
          <p:cNvPr id="1450" name="Google Shape;1450;p150"/>
          <p:cNvSpPr txBox="1"/>
          <p:nvPr/>
        </p:nvSpPr>
        <p:spPr>
          <a:xfrm>
            <a:off x="650500" y="5020640"/>
            <a:ext cx="3860400" cy="984845"/>
          </a:xfrm>
          <a:prstGeom prst="rect">
            <a:avLst/>
          </a:prstGeom>
          <a:noFill/>
          <a:ln>
            <a:noFill/>
          </a:ln>
        </p:spPr>
        <p:txBody>
          <a:bodyPr spcFirstLastPara="1" wrap="square" lIns="121900" tIns="121900" rIns="121900" bIns="121900" anchor="t" anchorCtr="0">
            <a:spAutoFit/>
          </a:bodyPr>
          <a:lstStyle/>
          <a:p>
            <a:pPr marL="228594" marR="0" lvl="0" indent="-220127"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Menyusun perencanaan, anggaran, dan kebijakan berbasis data</a:t>
            </a:r>
            <a:endParaRPr sz="1600" b="0" i="0" u="none" strike="noStrike" cap="none">
              <a:solidFill>
                <a:schemeClr val="dk1"/>
              </a:solidFill>
              <a:latin typeface="Arial"/>
              <a:ea typeface="Arial"/>
              <a:cs typeface="Arial"/>
              <a:sym typeface="Arial"/>
            </a:endParaRPr>
          </a:p>
          <a:p>
            <a:pPr marL="228594" marR="0" lvl="0" indent="-220127"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Refleksi dan perbaikan pembelajaran </a:t>
            </a:r>
            <a:endParaRPr sz="1600" b="0" i="0" u="none" strike="noStrike" cap="none">
              <a:solidFill>
                <a:schemeClr val="dk1"/>
              </a:solidFill>
              <a:latin typeface="Arial"/>
              <a:ea typeface="Arial"/>
              <a:cs typeface="Arial"/>
              <a:sym typeface="Arial"/>
            </a:endParaRPr>
          </a:p>
        </p:txBody>
      </p:sp>
      <p:sp>
        <p:nvSpPr>
          <p:cNvPr id="1451" name="Google Shape;1451;p150"/>
          <p:cNvSpPr txBox="1"/>
          <p:nvPr/>
        </p:nvSpPr>
        <p:spPr>
          <a:xfrm>
            <a:off x="650500" y="939907"/>
            <a:ext cx="4448000" cy="1231066"/>
          </a:xfrm>
          <a:prstGeom prst="rect">
            <a:avLst/>
          </a:prstGeom>
          <a:noFill/>
          <a:ln>
            <a:noFill/>
          </a:ln>
        </p:spPr>
        <p:txBody>
          <a:bodyPr spcFirstLastPara="1" wrap="square" lIns="121900" tIns="121900" rIns="121900" bIns="121900" anchor="t" anchorCtr="0">
            <a:spAutoFit/>
          </a:bodyPr>
          <a:lstStyle/>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Seluruh GTK bersertifikat pendidik </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Guru mengikuti pelatihan sesuai kebutuhan</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Nilai uji kompetensi guru di atas standar</a:t>
            </a:r>
            <a:endParaRPr sz="1600" b="0" i="0" u="none" strike="noStrike" cap="none">
              <a:solidFill>
                <a:schemeClr val="dk1"/>
              </a:solidFill>
              <a:latin typeface="Arial"/>
              <a:ea typeface="Arial"/>
              <a:cs typeface="Arial"/>
              <a:sym typeface="Arial"/>
            </a:endParaRPr>
          </a:p>
          <a:p>
            <a:pPr marL="228594" marR="0" lvl="0" indent="-228594"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Melakukan pengimbasan</a:t>
            </a:r>
            <a:endParaRPr sz="1600" b="0" i="0" u="none" strike="noStrike" cap="none">
              <a:solidFill>
                <a:schemeClr val="dk1"/>
              </a:solidFill>
              <a:latin typeface="Arial"/>
              <a:ea typeface="Arial"/>
              <a:cs typeface="Arial"/>
              <a:sym typeface="Arial"/>
            </a:endParaRPr>
          </a:p>
        </p:txBody>
      </p:sp>
      <p:sp>
        <p:nvSpPr>
          <p:cNvPr id="1452" name="Google Shape;1452;p150"/>
          <p:cNvSpPr txBox="1"/>
          <p:nvPr/>
        </p:nvSpPr>
        <p:spPr>
          <a:xfrm>
            <a:off x="4996900" y="939907"/>
            <a:ext cx="4000000" cy="1231066"/>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Peserta didik merasa aman dan nyaman (secara fisik dan psikologis) </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Satuan pendidikan menerima perbedaan dan keberagaman </a:t>
            </a:r>
            <a:endParaRPr sz="1600" b="0" i="0" u="none" strike="noStrike" cap="none">
              <a:solidFill>
                <a:schemeClr val="dk1"/>
              </a:solidFill>
              <a:latin typeface="Arial"/>
              <a:ea typeface="Arial"/>
              <a:cs typeface="Arial"/>
              <a:sym typeface="Arial"/>
            </a:endParaRPr>
          </a:p>
        </p:txBody>
      </p:sp>
      <p:sp>
        <p:nvSpPr>
          <p:cNvPr id="1453" name="Google Shape;1453;p150"/>
          <p:cNvSpPr/>
          <p:nvPr/>
        </p:nvSpPr>
        <p:spPr>
          <a:xfrm>
            <a:off x="748133" y="2201907"/>
            <a:ext cx="2746000" cy="11876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Kompetensi guru dan kepala sekolah</a:t>
            </a:r>
            <a:endParaRPr sz="1867" b="0" i="0" u="none" strike="noStrike" cap="none">
              <a:solidFill>
                <a:schemeClr val="lt1"/>
              </a:solidFill>
              <a:latin typeface="Arial"/>
              <a:ea typeface="Arial"/>
              <a:cs typeface="Arial"/>
              <a:sym typeface="Arial"/>
            </a:endParaRPr>
          </a:p>
        </p:txBody>
      </p:sp>
      <p:sp>
        <p:nvSpPr>
          <p:cNvPr id="1454" name="Google Shape;1454;p150"/>
          <p:cNvSpPr/>
          <p:nvPr/>
        </p:nvSpPr>
        <p:spPr>
          <a:xfrm>
            <a:off x="5031617" y="3833040"/>
            <a:ext cx="2746000" cy="1187600"/>
          </a:xfrm>
          <a:prstGeom prst="roundRect">
            <a:avLst>
              <a:gd name="adj" fmla="val 16667"/>
            </a:avLst>
          </a:prstGeom>
          <a:solidFill>
            <a:srgbClr val="073763"/>
          </a:solidFill>
          <a:ln w="9525" cap="flat" cmpd="sng">
            <a:solidFill>
              <a:srgbClr val="073763"/>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Kualitas Proses Pembelajaran</a:t>
            </a:r>
            <a:endParaRPr sz="1867" b="0" i="0" u="none" strike="noStrike" cap="none">
              <a:solidFill>
                <a:schemeClr val="lt1"/>
              </a:solidFill>
              <a:latin typeface="Arial"/>
              <a:ea typeface="Arial"/>
              <a:cs typeface="Arial"/>
              <a:sym typeface="Arial"/>
            </a:endParaRPr>
          </a:p>
        </p:txBody>
      </p:sp>
      <p:sp>
        <p:nvSpPr>
          <p:cNvPr id="1455" name="Google Shape;1455;p150"/>
          <p:cNvSpPr/>
          <p:nvPr/>
        </p:nvSpPr>
        <p:spPr>
          <a:xfrm>
            <a:off x="4973767" y="2201907"/>
            <a:ext cx="2812400" cy="11876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Lingkungan Belajar</a:t>
            </a:r>
            <a:endParaRPr sz="1867" b="0" i="0" u="none" strike="noStrike" cap="none">
              <a:solidFill>
                <a:schemeClr val="lt1"/>
              </a:solidFill>
              <a:latin typeface="Arial"/>
              <a:ea typeface="Arial"/>
              <a:cs typeface="Arial"/>
              <a:sym typeface="Arial"/>
            </a:endParaRPr>
          </a:p>
        </p:txBody>
      </p:sp>
      <p:sp>
        <p:nvSpPr>
          <p:cNvPr id="1456" name="Google Shape;1456;p150"/>
          <p:cNvSpPr/>
          <p:nvPr/>
        </p:nvSpPr>
        <p:spPr>
          <a:xfrm>
            <a:off x="749900" y="3833040"/>
            <a:ext cx="2746000" cy="11876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Tata kelola dan perbaikan pembelajaran</a:t>
            </a:r>
            <a:endParaRPr sz="1867" b="0" i="0" u="none" strike="noStrike" cap="none">
              <a:solidFill>
                <a:schemeClr val="lt1"/>
              </a:solidFill>
              <a:latin typeface="Arial"/>
              <a:ea typeface="Arial"/>
              <a:cs typeface="Arial"/>
              <a:sym typeface="Arial"/>
            </a:endParaRPr>
          </a:p>
        </p:txBody>
      </p:sp>
      <p:sp>
        <p:nvSpPr>
          <p:cNvPr id="1457" name="Google Shape;1457;p150"/>
          <p:cNvSpPr/>
          <p:nvPr/>
        </p:nvSpPr>
        <p:spPr>
          <a:xfrm>
            <a:off x="8014500" y="3903840"/>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58" name="Google Shape;1458;p150"/>
          <p:cNvSpPr/>
          <p:nvPr/>
        </p:nvSpPr>
        <p:spPr>
          <a:xfrm rot="5400000">
            <a:off x="6197567" y="3088273"/>
            <a:ext cx="3648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59" name="Google Shape;1459;p150"/>
          <p:cNvSpPr/>
          <p:nvPr/>
        </p:nvSpPr>
        <p:spPr>
          <a:xfrm>
            <a:off x="3986767" y="3903840"/>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60" name="Google Shape;1460;p150"/>
          <p:cNvSpPr/>
          <p:nvPr/>
        </p:nvSpPr>
        <p:spPr>
          <a:xfrm rot="5400000">
            <a:off x="1841667" y="3088273"/>
            <a:ext cx="3188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61" name="Google Shape;1461;p150"/>
          <p:cNvSpPr/>
          <p:nvPr/>
        </p:nvSpPr>
        <p:spPr>
          <a:xfrm>
            <a:off x="3956951" y="2272707"/>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465"/>
        <p:cNvGrpSpPr/>
        <p:nvPr/>
      </p:nvGrpSpPr>
      <p:grpSpPr>
        <a:xfrm>
          <a:off x="0" y="0"/>
          <a:ext cx="0" cy="0"/>
          <a:chOff x="0" y="0"/>
          <a:chExt cx="0" cy="0"/>
        </a:xfrm>
      </p:grpSpPr>
      <p:sp>
        <p:nvSpPr>
          <p:cNvPr id="1466" name="Google Shape;1466;p151"/>
          <p:cNvSpPr txBox="1"/>
          <p:nvPr/>
        </p:nvSpPr>
        <p:spPr>
          <a:xfrm>
            <a:off x="4411767" y="5299235"/>
            <a:ext cx="7038000" cy="1477287"/>
          </a:xfrm>
          <a:prstGeom prst="rect">
            <a:avLst/>
          </a:prstGeom>
          <a:solidFill>
            <a:srgbClr val="FFFFFF"/>
          </a:solid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kerjasama yang menyeluruh, mendalam, dan berkelanjutan dengan dunia kerja</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Kurikulum disusun bersama dunia kerja</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Pembelajaran berbasis proyek riil dari dunia kerja</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riset terapan yang mendukung </a:t>
            </a:r>
            <a:r>
              <a:rPr lang="en-US" sz="1600" b="0" i="1" u="none" strike="noStrike" cap="none">
                <a:solidFill>
                  <a:schemeClr val="dk1"/>
                </a:solidFill>
                <a:latin typeface="Arial"/>
                <a:ea typeface="Arial"/>
                <a:cs typeface="Arial"/>
                <a:sym typeface="Arial"/>
              </a:rPr>
              <a:t>teaching factory</a:t>
            </a:r>
            <a:endParaRPr sz="1600" b="0" i="0" u="none" strike="noStrike" cap="none">
              <a:solidFill>
                <a:schemeClr val="dk1"/>
              </a:solidFill>
              <a:latin typeface="Arial"/>
              <a:ea typeface="Arial"/>
              <a:cs typeface="Arial"/>
              <a:sym typeface="Arial"/>
            </a:endParaRPr>
          </a:p>
        </p:txBody>
      </p:sp>
      <p:sp>
        <p:nvSpPr>
          <p:cNvPr id="1467" name="Google Shape;1467;p151"/>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146</a:t>
            </a:fld>
            <a:endParaRPr/>
          </a:p>
        </p:txBody>
      </p:sp>
      <p:sp>
        <p:nvSpPr>
          <p:cNvPr id="1468" name="Google Shape;1468;p151"/>
          <p:cNvSpPr txBox="1">
            <a:spLocks noGrp="1"/>
          </p:cNvSpPr>
          <p:nvPr>
            <p:ph type="title"/>
          </p:nvPr>
        </p:nvSpPr>
        <p:spPr>
          <a:xfrm>
            <a:off x="0" y="-1"/>
            <a:ext cx="12192000" cy="971253"/>
          </a:xfrm>
          <a:prstGeom prst="rect">
            <a:avLst/>
          </a:prstGeom>
          <a:solidFill>
            <a:srgbClr val="002060"/>
          </a:solid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1800"/>
              <a:buNone/>
            </a:pPr>
            <a:r>
              <a:rPr lang="en-US"/>
              <a:t>Satuan pendidikan SMK berkualitas hasil belajar muridnya melebihi level yang diharapkan, merata, dan lulusannya terserap oleh dunia kerja</a:t>
            </a:r>
            <a:endParaRPr/>
          </a:p>
          <a:p>
            <a:pPr marL="0" marR="0" lvl="0" indent="0" algn="l" rtl="0">
              <a:lnSpc>
                <a:spcPct val="90000"/>
              </a:lnSpc>
              <a:spcBef>
                <a:spcPts val="0"/>
              </a:spcBef>
              <a:spcAft>
                <a:spcPts val="0"/>
              </a:spcAft>
              <a:buClr>
                <a:schemeClr val="lt1"/>
              </a:buClr>
              <a:buSzPts val="1800"/>
              <a:buFont typeface="Arial"/>
              <a:buNone/>
            </a:pPr>
            <a:endParaRPr/>
          </a:p>
        </p:txBody>
      </p:sp>
      <p:sp>
        <p:nvSpPr>
          <p:cNvPr id="1469" name="Google Shape;1469;p151"/>
          <p:cNvSpPr/>
          <p:nvPr/>
        </p:nvSpPr>
        <p:spPr>
          <a:xfrm>
            <a:off x="8611267" y="4300068"/>
            <a:ext cx="2746000" cy="10460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Hasil belajar murid</a:t>
            </a:r>
            <a:endParaRPr sz="1867" b="0" i="0" u="none" strike="noStrike" cap="none">
              <a:solidFill>
                <a:schemeClr val="lt1"/>
              </a:solidFill>
              <a:latin typeface="Arial"/>
              <a:ea typeface="Arial"/>
              <a:cs typeface="Arial"/>
              <a:sym typeface="Arial"/>
            </a:endParaRPr>
          </a:p>
        </p:txBody>
      </p:sp>
      <p:sp>
        <p:nvSpPr>
          <p:cNvPr id="1470" name="Google Shape;1470;p151"/>
          <p:cNvSpPr txBox="1"/>
          <p:nvPr/>
        </p:nvSpPr>
        <p:spPr>
          <a:xfrm>
            <a:off x="7866667" y="2603535"/>
            <a:ext cx="4402000" cy="1969730"/>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kompetensi literasi, numerasi, dan karakter melebihi level yang diharapkan</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Hasil belajar merata untuk semua kelompok gender, sosial ekonomi</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Lulusan SMK yang terserap oleh dunia kerja (bekerja/berwirausaha/melanjutkan studi)</a:t>
            </a:r>
            <a:endParaRPr sz="1600" b="0" i="0" u="none" strike="noStrike" cap="none">
              <a:solidFill>
                <a:schemeClr val="dk1"/>
              </a:solidFill>
              <a:latin typeface="Arial"/>
              <a:ea typeface="Arial"/>
              <a:cs typeface="Arial"/>
              <a:sym typeface="Arial"/>
            </a:endParaRPr>
          </a:p>
        </p:txBody>
      </p:sp>
      <p:sp>
        <p:nvSpPr>
          <p:cNvPr id="1471" name="Google Shape;1471;p151"/>
          <p:cNvSpPr txBox="1"/>
          <p:nvPr/>
        </p:nvSpPr>
        <p:spPr>
          <a:xfrm>
            <a:off x="157900" y="5284468"/>
            <a:ext cx="4049200" cy="1477287"/>
          </a:xfrm>
          <a:prstGeom prst="rect">
            <a:avLst/>
          </a:prstGeom>
          <a:solidFill>
            <a:srgbClr val="FFFFFF"/>
          </a:solid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Menyusun perencanaan, anggaran, dan kebijakan berbasis data</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Rutin melakukan refleksi untuk melakukan perbaikan pembelajaran</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Rutin melakukan update teknologi </a:t>
            </a:r>
            <a:endParaRPr sz="1600" b="0" i="1" u="none" strike="noStrike" cap="none">
              <a:solidFill>
                <a:schemeClr val="dk1"/>
              </a:solidFill>
              <a:latin typeface="Arial"/>
              <a:ea typeface="Arial"/>
              <a:cs typeface="Arial"/>
              <a:sym typeface="Arial"/>
            </a:endParaRPr>
          </a:p>
        </p:txBody>
      </p:sp>
      <p:sp>
        <p:nvSpPr>
          <p:cNvPr id="1472" name="Google Shape;1472;p151"/>
          <p:cNvSpPr txBox="1"/>
          <p:nvPr/>
        </p:nvSpPr>
        <p:spPr>
          <a:xfrm>
            <a:off x="45133" y="971253"/>
            <a:ext cx="4986400" cy="1969730"/>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Memiliki </a:t>
            </a:r>
            <a:r>
              <a:rPr lang="en-US" sz="1600" b="0" i="1" u="none" strike="noStrike" cap="none">
                <a:solidFill>
                  <a:schemeClr val="dk1"/>
                </a:solidFill>
                <a:latin typeface="Arial"/>
                <a:ea typeface="Arial"/>
                <a:cs typeface="Arial"/>
                <a:sym typeface="Arial"/>
              </a:rPr>
              <a:t>business acumen</a:t>
            </a:r>
            <a:r>
              <a:rPr lang="en-US" sz="1600" b="0" i="0" u="none" strike="noStrike" cap="none">
                <a:solidFill>
                  <a:schemeClr val="dk1"/>
                </a:solidFill>
                <a:latin typeface="Arial"/>
                <a:ea typeface="Arial"/>
                <a:cs typeface="Arial"/>
                <a:sym typeface="Arial"/>
              </a:rPr>
              <a:t> dan </a:t>
            </a:r>
            <a:r>
              <a:rPr lang="en-US" sz="1600" b="0" i="1" u="none" strike="noStrike" cap="none">
                <a:solidFill>
                  <a:schemeClr val="dk1"/>
                </a:solidFill>
                <a:latin typeface="Arial"/>
                <a:ea typeface="Arial"/>
                <a:cs typeface="Arial"/>
                <a:sym typeface="Arial"/>
              </a:rPr>
              <a:t>growth mindset</a:t>
            </a:r>
            <a:r>
              <a:rPr lang="en-US" sz="1600" b="0" i="0" u="none" strike="noStrike" cap="none">
                <a:solidFill>
                  <a:schemeClr val="dk1"/>
                </a:solidFill>
                <a:latin typeface="Arial"/>
                <a:ea typeface="Arial"/>
                <a:cs typeface="Arial"/>
                <a:sym typeface="Arial"/>
              </a:rPr>
              <a:t> dan telah menyelaraskan SMK dengan kebutuhan dunia kerja</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Pelatihan upskilling/reskilling bagi guru/instruktur</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Sertifikasi kompetensi sesuai dengan standar dan kebutuhan dunia kerja</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Peningkatan peran guru/ instruktur dari dunia kerja</a:t>
            </a:r>
            <a:endParaRPr sz="1600" b="0" i="0" u="none" strike="noStrike" cap="none">
              <a:solidFill>
                <a:schemeClr val="dk1"/>
              </a:solidFill>
              <a:latin typeface="Arial"/>
              <a:ea typeface="Arial"/>
              <a:cs typeface="Arial"/>
              <a:sym typeface="Arial"/>
            </a:endParaRPr>
          </a:p>
        </p:txBody>
      </p:sp>
      <p:sp>
        <p:nvSpPr>
          <p:cNvPr id="1473" name="Google Shape;1473;p151"/>
          <p:cNvSpPr txBox="1"/>
          <p:nvPr/>
        </p:nvSpPr>
        <p:spPr>
          <a:xfrm>
            <a:off x="5031500" y="1539335"/>
            <a:ext cx="4000000" cy="1231066"/>
          </a:xfrm>
          <a:prstGeom prst="rect">
            <a:avLst/>
          </a:prstGeom>
          <a:noFill/>
          <a:ln>
            <a:noFill/>
          </a:ln>
        </p:spPr>
        <p:txBody>
          <a:bodyPr spcFirstLastPara="1" wrap="square" lIns="121900" tIns="121900" rIns="121900" bIns="121900" anchor="t" anchorCtr="0">
            <a:spAutoFit/>
          </a:bodyPr>
          <a:lstStyle/>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Peserta didik merasa aman dan nyaman (secara fisik dan psikologis) </a:t>
            </a:r>
            <a:endParaRPr sz="1600" b="0" i="0" u="none" strike="noStrike" cap="none">
              <a:solidFill>
                <a:schemeClr val="dk1"/>
              </a:solidFill>
              <a:latin typeface="Arial"/>
              <a:ea typeface="Arial"/>
              <a:cs typeface="Arial"/>
              <a:sym typeface="Arial"/>
            </a:endParaRPr>
          </a:p>
          <a:p>
            <a:pPr marL="152396" marR="0" lvl="0" indent="-152396" algn="l" rtl="0">
              <a:lnSpc>
                <a:spcPct val="100000"/>
              </a:lnSpc>
              <a:spcBef>
                <a:spcPts val="0"/>
              </a:spcBef>
              <a:spcAft>
                <a:spcPts val="0"/>
              </a:spcAft>
              <a:buClr>
                <a:schemeClr val="dk1"/>
              </a:buClr>
              <a:buSzPts val="1200"/>
              <a:buFont typeface="Arial"/>
              <a:buChar char="●"/>
            </a:pPr>
            <a:r>
              <a:rPr lang="en-US" sz="1600" b="0" i="0" u="none" strike="noStrike" cap="none">
                <a:solidFill>
                  <a:schemeClr val="dk1"/>
                </a:solidFill>
                <a:latin typeface="Arial"/>
                <a:ea typeface="Arial"/>
                <a:cs typeface="Arial"/>
                <a:sym typeface="Arial"/>
              </a:rPr>
              <a:t>Satuan pendidikan menerima perbedaan dan keberagaman </a:t>
            </a:r>
            <a:endParaRPr sz="1600" b="0" i="0" u="none" strike="noStrike" cap="none">
              <a:solidFill>
                <a:schemeClr val="dk1"/>
              </a:solidFill>
              <a:latin typeface="Arial"/>
              <a:ea typeface="Arial"/>
              <a:cs typeface="Arial"/>
              <a:sym typeface="Arial"/>
            </a:endParaRPr>
          </a:p>
        </p:txBody>
      </p:sp>
      <p:sp>
        <p:nvSpPr>
          <p:cNvPr id="1474" name="Google Shape;1474;p151"/>
          <p:cNvSpPr/>
          <p:nvPr/>
        </p:nvSpPr>
        <p:spPr>
          <a:xfrm>
            <a:off x="646533" y="2871201"/>
            <a:ext cx="2746000" cy="9852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Kompetensi guru dan kepala sekolah</a:t>
            </a:r>
            <a:endParaRPr sz="1867" b="0" i="0" u="none" strike="noStrike" cap="none">
              <a:solidFill>
                <a:schemeClr val="lt1"/>
              </a:solidFill>
              <a:latin typeface="Arial"/>
              <a:ea typeface="Arial"/>
              <a:cs typeface="Arial"/>
              <a:sym typeface="Arial"/>
            </a:endParaRPr>
          </a:p>
        </p:txBody>
      </p:sp>
      <p:sp>
        <p:nvSpPr>
          <p:cNvPr id="1475" name="Google Shape;1475;p151"/>
          <p:cNvSpPr/>
          <p:nvPr/>
        </p:nvSpPr>
        <p:spPr>
          <a:xfrm>
            <a:off x="4930033" y="4300068"/>
            <a:ext cx="2746000" cy="1046000"/>
          </a:xfrm>
          <a:prstGeom prst="roundRect">
            <a:avLst>
              <a:gd name="adj" fmla="val 16667"/>
            </a:avLst>
          </a:prstGeom>
          <a:solidFill>
            <a:srgbClr val="073763"/>
          </a:solidFill>
          <a:ln w="9525" cap="flat" cmpd="sng">
            <a:solidFill>
              <a:srgbClr val="073763"/>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Kualitas Proses Pembelajaran</a:t>
            </a:r>
            <a:endParaRPr sz="1867" b="0" i="0" u="none" strike="noStrike" cap="none">
              <a:solidFill>
                <a:schemeClr val="lt1"/>
              </a:solidFill>
              <a:latin typeface="Arial"/>
              <a:ea typeface="Arial"/>
              <a:cs typeface="Arial"/>
              <a:sym typeface="Arial"/>
            </a:endParaRPr>
          </a:p>
        </p:txBody>
      </p:sp>
      <p:sp>
        <p:nvSpPr>
          <p:cNvPr id="1476" name="Google Shape;1476;p151"/>
          <p:cNvSpPr/>
          <p:nvPr/>
        </p:nvSpPr>
        <p:spPr>
          <a:xfrm>
            <a:off x="4872167" y="2871335"/>
            <a:ext cx="2812400" cy="9852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Lingkungan Belajar</a:t>
            </a:r>
            <a:endParaRPr sz="1867" b="0" i="0" u="none" strike="noStrike" cap="none">
              <a:solidFill>
                <a:schemeClr val="lt1"/>
              </a:solidFill>
              <a:latin typeface="Arial"/>
              <a:ea typeface="Arial"/>
              <a:cs typeface="Arial"/>
              <a:sym typeface="Arial"/>
            </a:endParaRPr>
          </a:p>
        </p:txBody>
      </p:sp>
      <p:sp>
        <p:nvSpPr>
          <p:cNvPr id="1477" name="Google Shape;1477;p151"/>
          <p:cNvSpPr/>
          <p:nvPr/>
        </p:nvSpPr>
        <p:spPr>
          <a:xfrm>
            <a:off x="648300" y="4300068"/>
            <a:ext cx="2746000" cy="1046000"/>
          </a:xfrm>
          <a:prstGeom prst="roundRect">
            <a:avLst>
              <a:gd name="adj" fmla="val 16667"/>
            </a:avLst>
          </a:prstGeom>
          <a:solidFill>
            <a:srgbClr val="073763"/>
          </a:solidFill>
          <a:ln>
            <a:noFill/>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US" sz="1867" b="1" i="0" u="none" strike="noStrike" cap="none">
                <a:solidFill>
                  <a:schemeClr val="lt1"/>
                </a:solidFill>
                <a:latin typeface="Arial"/>
                <a:ea typeface="Arial"/>
                <a:cs typeface="Arial"/>
                <a:sym typeface="Arial"/>
              </a:rPr>
              <a:t>Tata kelola dan perbaikan pembelajaran</a:t>
            </a:r>
            <a:endParaRPr sz="1867" b="0" i="0" u="none" strike="noStrike" cap="none">
              <a:solidFill>
                <a:schemeClr val="lt1"/>
              </a:solidFill>
              <a:latin typeface="Arial"/>
              <a:ea typeface="Arial"/>
              <a:cs typeface="Arial"/>
              <a:sym typeface="Arial"/>
            </a:endParaRPr>
          </a:p>
        </p:txBody>
      </p:sp>
      <p:sp>
        <p:nvSpPr>
          <p:cNvPr id="1478" name="Google Shape;1478;p151"/>
          <p:cNvSpPr/>
          <p:nvPr/>
        </p:nvSpPr>
        <p:spPr>
          <a:xfrm>
            <a:off x="7866651" y="4300068"/>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79" name="Google Shape;1479;p151"/>
          <p:cNvSpPr/>
          <p:nvPr/>
        </p:nvSpPr>
        <p:spPr>
          <a:xfrm rot="5400000">
            <a:off x="6095967" y="3555301"/>
            <a:ext cx="3648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80" name="Google Shape;1480;p151"/>
          <p:cNvSpPr/>
          <p:nvPr/>
        </p:nvSpPr>
        <p:spPr>
          <a:xfrm>
            <a:off x="3885167" y="4370868"/>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81" name="Google Shape;1481;p151"/>
          <p:cNvSpPr/>
          <p:nvPr/>
        </p:nvSpPr>
        <p:spPr>
          <a:xfrm rot="5400000">
            <a:off x="1740067" y="3555301"/>
            <a:ext cx="3188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82" name="Google Shape;1482;p151"/>
          <p:cNvSpPr/>
          <p:nvPr/>
        </p:nvSpPr>
        <p:spPr>
          <a:xfrm>
            <a:off x="3855333" y="2840801"/>
            <a:ext cx="554000" cy="1046000"/>
          </a:xfrm>
          <a:prstGeom prst="rightArrow">
            <a:avLst>
              <a:gd name="adj1" fmla="val 50000"/>
              <a:gd name="adj2" fmla="val 50000"/>
            </a:avLst>
          </a:prstGeom>
          <a:solidFill>
            <a:srgbClr val="073763"/>
          </a:solidFill>
          <a:ln w="9525" cap="flat" cmpd="sng">
            <a:solidFill>
              <a:srgbClr val="07376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486"/>
        <p:cNvGrpSpPr/>
        <p:nvPr/>
      </p:nvGrpSpPr>
      <p:grpSpPr>
        <a:xfrm>
          <a:off x="0" y="0"/>
          <a:ext cx="0" cy="0"/>
          <a:chOff x="0" y="0"/>
          <a:chExt cx="0" cy="0"/>
        </a:xfrm>
      </p:grpSpPr>
      <p:pic>
        <p:nvPicPr>
          <p:cNvPr id="1487" name="Google Shape;1487;p152"/>
          <p:cNvPicPr preferRelativeResize="0"/>
          <p:nvPr/>
        </p:nvPicPr>
        <p:blipFill rotWithShape="1">
          <a:blip r:embed="rId3">
            <a:alphaModFix/>
          </a:blip>
          <a:srcRect/>
          <a:stretch/>
        </p:blipFill>
        <p:spPr>
          <a:xfrm>
            <a:off x="3803884" y="4537952"/>
            <a:ext cx="1481560" cy="1463040"/>
          </a:xfrm>
          <a:prstGeom prst="rect">
            <a:avLst/>
          </a:prstGeom>
          <a:noFill/>
          <a:ln>
            <a:noFill/>
          </a:ln>
        </p:spPr>
      </p:pic>
      <p:sp>
        <p:nvSpPr>
          <p:cNvPr id="1488" name="Google Shape;1488;p152"/>
          <p:cNvSpPr txBox="1">
            <a:spLocks noGrp="1"/>
          </p:cNvSpPr>
          <p:nvPr>
            <p:ph type="title"/>
          </p:nvPr>
        </p:nvSpPr>
        <p:spPr>
          <a:xfrm>
            <a:off x="0" y="0"/>
            <a:ext cx="12192000" cy="934338"/>
          </a:xfrm>
          <a:prstGeom prst="rect">
            <a:avLst/>
          </a:prstGeom>
          <a:solidFill>
            <a:srgbClr val="002060"/>
          </a:solid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1800"/>
              <a:buNone/>
            </a:pPr>
            <a:r>
              <a:rPr lang="en-US"/>
              <a:t>Profil Pendidikan akan dimanfaatkan sebagai sumber utama agar perencanaan berbasis data sesuai masalah yang dihadapi satuan pendidikan</a:t>
            </a:r>
            <a:endParaRPr/>
          </a:p>
        </p:txBody>
      </p:sp>
      <p:pic>
        <p:nvPicPr>
          <p:cNvPr id="1489" name="Google Shape;1489;p152"/>
          <p:cNvPicPr preferRelativeResize="0"/>
          <p:nvPr/>
        </p:nvPicPr>
        <p:blipFill rotWithShape="1">
          <a:blip r:embed="rId4">
            <a:alphaModFix/>
          </a:blip>
          <a:srcRect/>
          <a:stretch/>
        </p:blipFill>
        <p:spPr>
          <a:xfrm>
            <a:off x="1504367" y="1630914"/>
            <a:ext cx="1219199" cy="923105"/>
          </a:xfrm>
          <a:prstGeom prst="rect">
            <a:avLst/>
          </a:prstGeom>
          <a:noFill/>
          <a:ln>
            <a:noFill/>
          </a:ln>
        </p:spPr>
      </p:pic>
      <p:sp>
        <p:nvSpPr>
          <p:cNvPr id="1490" name="Google Shape;1490;p152"/>
          <p:cNvSpPr txBox="1"/>
          <p:nvPr/>
        </p:nvSpPr>
        <p:spPr>
          <a:xfrm>
            <a:off x="1108851" y="2406049"/>
            <a:ext cx="1992800" cy="1108148"/>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Instrumen evaluasi layanan</a:t>
            </a:r>
            <a:endParaRPr sz="1867" b="0" i="0" u="none" strike="noStrike" cap="none">
              <a:solidFill>
                <a:srgbClr val="000000"/>
              </a:solidFill>
              <a:latin typeface="Arial"/>
              <a:ea typeface="Arial"/>
              <a:cs typeface="Arial"/>
              <a:sym typeface="Arial"/>
            </a:endParaRPr>
          </a:p>
        </p:txBody>
      </p:sp>
      <p:sp>
        <p:nvSpPr>
          <p:cNvPr id="1491" name="Google Shape;1491;p152"/>
          <p:cNvSpPr/>
          <p:nvPr/>
        </p:nvSpPr>
        <p:spPr>
          <a:xfrm>
            <a:off x="6496633" y="5489797"/>
            <a:ext cx="2777600" cy="12336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Rencana peningkatan mutu pendidikan</a:t>
            </a:r>
            <a:endParaRPr sz="1867" b="0" i="0" u="none" strike="noStrike" cap="none">
              <a:solidFill>
                <a:srgbClr val="000000"/>
              </a:solidFill>
              <a:latin typeface="Arial"/>
              <a:ea typeface="Arial"/>
              <a:cs typeface="Arial"/>
              <a:sym typeface="Arial"/>
            </a:endParaRPr>
          </a:p>
        </p:txBody>
      </p:sp>
      <p:grpSp>
        <p:nvGrpSpPr>
          <p:cNvPr id="1492" name="Google Shape;1492;p152"/>
          <p:cNvGrpSpPr/>
          <p:nvPr/>
        </p:nvGrpSpPr>
        <p:grpSpPr>
          <a:xfrm>
            <a:off x="3347255" y="1239863"/>
            <a:ext cx="5419200" cy="5419200"/>
            <a:chOff x="1015841" y="-158"/>
            <a:chExt cx="4064400" cy="4064400"/>
          </a:xfrm>
        </p:grpSpPr>
        <p:sp>
          <p:nvSpPr>
            <p:cNvPr id="1493" name="Google Shape;1493;p152"/>
            <p:cNvSpPr/>
            <p:nvPr/>
          </p:nvSpPr>
          <p:spPr>
            <a:xfrm>
              <a:off x="3551358" y="90962"/>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94" name="Google Shape;1494;p152"/>
            <p:cNvSpPr txBox="1"/>
            <p:nvPr/>
          </p:nvSpPr>
          <p:spPr>
            <a:xfrm>
              <a:off x="3551358" y="90962"/>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333" b="0" i="0" u="none" strike="noStrike" cap="none">
                <a:solidFill>
                  <a:srgbClr val="FFFFFF"/>
                </a:solidFill>
                <a:latin typeface="Arial"/>
                <a:ea typeface="Arial"/>
                <a:cs typeface="Arial"/>
                <a:sym typeface="Arial"/>
              </a:endParaRPr>
            </a:p>
          </p:txBody>
        </p:sp>
        <p:sp>
          <p:nvSpPr>
            <p:cNvPr id="1495" name="Google Shape;1495;p152"/>
            <p:cNvSpPr/>
            <p:nvPr/>
          </p:nvSpPr>
          <p:spPr>
            <a:xfrm>
              <a:off x="1015841" y="-158"/>
              <a:ext cx="4064400" cy="4064400"/>
            </a:xfrm>
            <a:custGeom>
              <a:avLst/>
              <a:gdLst/>
              <a:ahLst/>
              <a:cxnLst/>
              <a:rect l="l" t="t" r="r" b="b"/>
              <a:pathLst>
                <a:path w="120000" h="120000" extrusionOk="0">
                  <a:moveTo>
                    <a:pt x="112121" y="44134"/>
                  </a:moveTo>
                  <a:lnTo>
                    <a:pt x="112121" y="44134"/>
                  </a:lnTo>
                  <a:cubicBezTo>
                    <a:pt x="114597" y="52268"/>
                    <a:pt x="115135" y="60869"/>
                    <a:pt x="113692" y="69248"/>
                  </a:cubicBezTo>
                  <a:lnTo>
                    <a:pt x="118937" y="70844"/>
                  </a:lnTo>
                  <a:lnTo>
                    <a:pt x="108162" y="74661"/>
                  </a:lnTo>
                  <a:lnTo>
                    <a:pt x="100461" y="65220"/>
                  </a:lnTo>
                  <a:lnTo>
                    <a:pt x="105699" y="66815"/>
                  </a:lnTo>
                  <a:cubicBezTo>
                    <a:pt x="106711" y="60031"/>
                    <a:pt x="106200" y="53106"/>
                    <a:pt x="104202" y="46544"/>
                  </a:cubicBezTo>
                  <a:close/>
                </a:path>
              </a:pathLst>
            </a:custGeom>
            <a:solidFill>
              <a:srgbClr val="4372C3"/>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96" name="Google Shape;1496;p152"/>
            <p:cNvSpPr/>
            <p:nvPr/>
          </p:nvSpPr>
          <p:spPr>
            <a:xfrm>
              <a:off x="3551358" y="2535358"/>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97" name="Google Shape;1497;p152"/>
            <p:cNvSpPr txBox="1"/>
            <p:nvPr/>
          </p:nvSpPr>
          <p:spPr>
            <a:xfrm>
              <a:off x="3551358" y="2535358"/>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333" b="0" i="0" u="none" strike="noStrike" cap="none">
                <a:solidFill>
                  <a:srgbClr val="FFFFFF"/>
                </a:solidFill>
                <a:latin typeface="Arial"/>
                <a:ea typeface="Arial"/>
                <a:cs typeface="Arial"/>
                <a:sym typeface="Arial"/>
              </a:endParaRPr>
            </a:p>
          </p:txBody>
        </p:sp>
        <p:sp>
          <p:nvSpPr>
            <p:cNvPr id="1498" name="Google Shape;1498;p152"/>
            <p:cNvSpPr/>
            <p:nvPr/>
          </p:nvSpPr>
          <p:spPr>
            <a:xfrm>
              <a:off x="1015841" y="-158"/>
              <a:ext cx="4064400" cy="4064400"/>
            </a:xfrm>
            <a:custGeom>
              <a:avLst/>
              <a:gdLst/>
              <a:ahLst/>
              <a:cxnLst/>
              <a:rect l="l" t="t" r="r" b="b"/>
              <a:pathLst>
                <a:path w="120000" h="120000" extrusionOk="0">
                  <a:moveTo>
                    <a:pt x="75866" y="112121"/>
                  </a:moveTo>
                  <a:lnTo>
                    <a:pt x="75866" y="112121"/>
                  </a:lnTo>
                  <a:cubicBezTo>
                    <a:pt x="67732" y="114597"/>
                    <a:pt x="59131" y="115135"/>
                    <a:pt x="50752" y="113692"/>
                  </a:cubicBezTo>
                  <a:lnTo>
                    <a:pt x="49156" y="118937"/>
                  </a:lnTo>
                  <a:lnTo>
                    <a:pt x="45339" y="108162"/>
                  </a:lnTo>
                  <a:lnTo>
                    <a:pt x="54780" y="100461"/>
                  </a:lnTo>
                  <a:lnTo>
                    <a:pt x="53185" y="105699"/>
                  </a:lnTo>
                  <a:cubicBezTo>
                    <a:pt x="59969" y="106711"/>
                    <a:pt x="66894" y="106200"/>
                    <a:pt x="73456" y="104202"/>
                  </a:cubicBezTo>
                  <a:close/>
                </a:path>
              </a:pathLst>
            </a:custGeom>
            <a:solidFill>
              <a:srgbClr val="4372C3"/>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499" name="Google Shape;1499;p152"/>
            <p:cNvSpPr/>
            <p:nvPr/>
          </p:nvSpPr>
          <p:spPr>
            <a:xfrm>
              <a:off x="1106962" y="2535358"/>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00" name="Google Shape;1500;p152"/>
            <p:cNvSpPr txBox="1"/>
            <p:nvPr/>
          </p:nvSpPr>
          <p:spPr>
            <a:xfrm>
              <a:off x="1106962" y="2535358"/>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333" b="0" i="0" u="none" strike="noStrike" cap="none">
                <a:solidFill>
                  <a:srgbClr val="FFFFFF"/>
                </a:solidFill>
                <a:latin typeface="Arial"/>
                <a:ea typeface="Arial"/>
                <a:cs typeface="Arial"/>
                <a:sym typeface="Arial"/>
              </a:endParaRPr>
            </a:p>
          </p:txBody>
        </p:sp>
        <p:sp>
          <p:nvSpPr>
            <p:cNvPr id="1501" name="Google Shape;1501;p152"/>
            <p:cNvSpPr/>
            <p:nvPr/>
          </p:nvSpPr>
          <p:spPr>
            <a:xfrm>
              <a:off x="1015841" y="-158"/>
              <a:ext cx="4064400" cy="4064400"/>
            </a:xfrm>
            <a:custGeom>
              <a:avLst/>
              <a:gdLst/>
              <a:ahLst/>
              <a:cxnLst/>
              <a:rect l="l" t="t" r="r" b="b"/>
              <a:pathLst>
                <a:path w="120000" h="120000" extrusionOk="0">
                  <a:moveTo>
                    <a:pt x="7879" y="75866"/>
                  </a:moveTo>
                  <a:cubicBezTo>
                    <a:pt x="5403" y="67732"/>
                    <a:pt x="4865" y="59131"/>
                    <a:pt x="6308" y="50752"/>
                  </a:cubicBezTo>
                  <a:lnTo>
                    <a:pt x="1063" y="49156"/>
                  </a:lnTo>
                  <a:lnTo>
                    <a:pt x="11838" y="45339"/>
                  </a:lnTo>
                  <a:lnTo>
                    <a:pt x="19539" y="54780"/>
                  </a:lnTo>
                  <a:lnTo>
                    <a:pt x="14301" y="53185"/>
                  </a:lnTo>
                  <a:lnTo>
                    <a:pt x="14301" y="53185"/>
                  </a:lnTo>
                  <a:cubicBezTo>
                    <a:pt x="13289" y="59969"/>
                    <a:pt x="13800" y="66894"/>
                    <a:pt x="15798" y="73456"/>
                  </a:cubicBezTo>
                  <a:close/>
                </a:path>
              </a:pathLst>
            </a:custGeom>
            <a:solidFill>
              <a:srgbClr val="4372C3"/>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02" name="Google Shape;1502;p152"/>
            <p:cNvSpPr/>
            <p:nvPr/>
          </p:nvSpPr>
          <p:spPr>
            <a:xfrm>
              <a:off x="1106962" y="90962"/>
              <a:ext cx="1437600" cy="14376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03" name="Google Shape;1503;p152"/>
            <p:cNvSpPr txBox="1"/>
            <p:nvPr/>
          </p:nvSpPr>
          <p:spPr>
            <a:xfrm>
              <a:off x="1106962" y="90962"/>
              <a:ext cx="1437600" cy="1437600"/>
            </a:xfrm>
            <a:prstGeom prst="rect">
              <a:avLst/>
            </a:prstGeom>
            <a:noFill/>
            <a:ln>
              <a:noFill/>
            </a:ln>
          </p:spPr>
          <p:txBody>
            <a:bodyPr spcFirstLastPara="1" wrap="square" lIns="16925" tIns="16925" rIns="16925" bIns="16925" anchor="ctr" anchorCtr="0">
              <a:noAutofit/>
            </a:bodyPr>
            <a:lstStyle/>
            <a:p>
              <a:pPr marL="0" marR="0" lvl="0" indent="0" algn="ctr" rtl="0">
                <a:lnSpc>
                  <a:spcPct val="90000"/>
                </a:lnSpc>
                <a:spcBef>
                  <a:spcPts val="0"/>
                </a:spcBef>
                <a:spcAft>
                  <a:spcPts val="0"/>
                </a:spcAft>
                <a:buNone/>
              </a:pPr>
              <a:endParaRPr sz="1333" b="0" i="0" u="none" strike="noStrike" cap="none">
                <a:solidFill>
                  <a:srgbClr val="FFFFFF"/>
                </a:solidFill>
                <a:latin typeface="Arial"/>
                <a:ea typeface="Arial"/>
                <a:cs typeface="Arial"/>
                <a:sym typeface="Arial"/>
              </a:endParaRPr>
            </a:p>
          </p:txBody>
        </p:sp>
        <p:sp>
          <p:nvSpPr>
            <p:cNvPr id="1504" name="Google Shape;1504;p152"/>
            <p:cNvSpPr/>
            <p:nvPr/>
          </p:nvSpPr>
          <p:spPr>
            <a:xfrm>
              <a:off x="1015841" y="-158"/>
              <a:ext cx="4064400" cy="4064400"/>
            </a:xfrm>
            <a:custGeom>
              <a:avLst/>
              <a:gdLst/>
              <a:ahLst/>
              <a:cxnLst/>
              <a:rect l="l" t="t" r="r" b="b"/>
              <a:pathLst>
                <a:path w="120000" h="120000" extrusionOk="0">
                  <a:moveTo>
                    <a:pt x="44134" y="7879"/>
                  </a:moveTo>
                  <a:lnTo>
                    <a:pt x="44134" y="7879"/>
                  </a:lnTo>
                  <a:cubicBezTo>
                    <a:pt x="52268" y="5403"/>
                    <a:pt x="60869" y="4865"/>
                    <a:pt x="69248" y="6308"/>
                  </a:cubicBezTo>
                  <a:lnTo>
                    <a:pt x="70844" y="1063"/>
                  </a:lnTo>
                  <a:lnTo>
                    <a:pt x="74661" y="11838"/>
                  </a:lnTo>
                  <a:lnTo>
                    <a:pt x="65220" y="19539"/>
                  </a:lnTo>
                  <a:lnTo>
                    <a:pt x="66815" y="14301"/>
                  </a:lnTo>
                  <a:lnTo>
                    <a:pt x="66815" y="14301"/>
                  </a:lnTo>
                  <a:cubicBezTo>
                    <a:pt x="60031" y="13289"/>
                    <a:pt x="53106" y="13800"/>
                    <a:pt x="46544" y="15798"/>
                  </a:cubicBezTo>
                  <a:close/>
                </a:path>
              </a:pathLst>
            </a:custGeom>
            <a:solidFill>
              <a:srgbClr val="4372C3"/>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grpSp>
      <p:pic>
        <p:nvPicPr>
          <p:cNvPr id="1505" name="Google Shape;1505;p152"/>
          <p:cNvPicPr preferRelativeResize="0"/>
          <p:nvPr/>
        </p:nvPicPr>
        <p:blipFill rotWithShape="1">
          <a:blip r:embed="rId5">
            <a:alphaModFix/>
          </a:blip>
          <a:srcRect/>
          <a:stretch/>
        </p:blipFill>
        <p:spPr>
          <a:xfrm>
            <a:off x="4036683" y="1482855"/>
            <a:ext cx="1219200" cy="1219200"/>
          </a:xfrm>
          <a:prstGeom prst="rect">
            <a:avLst/>
          </a:prstGeom>
          <a:noFill/>
          <a:ln>
            <a:noFill/>
          </a:ln>
        </p:spPr>
      </p:pic>
      <p:pic>
        <p:nvPicPr>
          <p:cNvPr id="1506" name="Google Shape;1506;p152"/>
          <p:cNvPicPr preferRelativeResize="0"/>
          <p:nvPr/>
        </p:nvPicPr>
        <p:blipFill rotWithShape="1">
          <a:blip r:embed="rId6">
            <a:alphaModFix/>
          </a:blip>
          <a:srcRect/>
          <a:stretch/>
        </p:blipFill>
        <p:spPr>
          <a:xfrm>
            <a:off x="6820064" y="1485656"/>
            <a:ext cx="1219200" cy="1219200"/>
          </a:xfrm>
          <a:prstGeom prst="rect">
            <a:avLst/>
          </a:prstGeom>
          <a:noFill/>
          <a:ln>
            <a:noFill/>
          </a:ln>
        </p:spPr>
      </p:pic>
      <p:pic>
        <p:nvPicPr>
          <p:cNvPr id="1507" name="Google Shape;1507;p152"/>
          <p:cNvPicPr preferRelativeResize="0"/>
          <p:nvPr/>
        </p:nvPicPr>
        <p:blipFill rotWithShape="1">
          <a:blip r:embed="rId7">
            <a:alphaModFix/>
          </a:blip>
          <a:srcRect/>
          <a:stretch/>
        </p:blipFill>
        <p:spPr>
          <a:xfrm>
            <a:off x="7328060" y="4646767"/>
            <a:ext cx="1219200" cy="1219200"/>
          </a:xfrm>
          <a:prstGeom prst="rect">
            <a:avLst/>
          </a:prstGeom>
          <a:noFill/>
          <a:ln>
            <a:noFill/>
          </a:ln>
        </p:spPr>
      </p:pic>
      <p:sp>
        <p:nvSpPr>
          <p:cNvPr id="1508" name="Google Shape;1508;p152"/>
          <p:cNvSpPr/>
          <p:nvPr/>
        </p:nvSpPr>
        <p:spPr>
          <a:xfrm>
            <a:off x="5686333" y="2710864"/>
            <a:ext cx="3520400" cy="8208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Evaluasi Internal</a:t>
            </a:r>
            <a:endParaRPr sz="1867"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Refleksi diri satuan pendidikan</a:t>
            </a:r>
            <a:endParaRPr sz="1867"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 dan Pemda</a:t>
            </a:r>
            <a:endParaRPr sz="1867" b="0" i="0" u="none" strike="noStrike" cap="none">
              <a:solidFill>
                <a:srgbClr val="000000"/>
              </a:solidFill>
              <a:latin typeface="Arial"/>
              <a:ea typeface="Arial"/>
              <a:cs typeface="Arial"/>
              <a:sym typeface="Arial"/>
            </a:endParaRPr>
          </a:p>
        </p:txBody>
      </p:sp>
      <p:sp>
        <p:nvSpPr>
          <p:cNvPr id="1509" name="Google Shape;1509;p152"/>
          <p:cNvSpPr/>
          <p:nvPr/>
        </p:nvSpPr>
        <p:spPr>
          <a:xfrm>
            <a:off x="3331500" y="5840597"/>
            <a:ext cx="2164800" cy="7636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Pelaksanaan peningkatan mutu</a:t>
            </a:r>
            <a:endParaRPr sz="1867" b="0" i="0" u="none" strike="noStrike" cap="none">
              <a:solidFill>
                <a:srgbClr val="000000"/>
              </a:solidFill>
              <a:latin typeface="Arial"/>
              <a:ea typeface="Arial"/>
              <a:cs typeface="Arial"/>
              <a:sym typeface="Arial"/>
            </a:endParaRPr>
          </a:p>
        </p:txBody>
      </p:sp>
      <p:sp>
        <p:nvSpPr>
          <p:cNvPr id="1510" name="Google Shape;1510;p152"/>
          <p:cNvSpPr txBox="1"/>
          <p:nvPr/>
        </p:nvSpPr>
        <p:spPr>
          <a:xfrm>
            <a:off x="3284667" y="2758648"/>
            <a:ext cx="2520000" cy="5336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Profil Pendidikan </a:t>
            </a:r>
            <a:endParaRPr sz="1867" b="0" i="0" u="none" strike="noStrike" cap="none">
              <a:solidFill>
                <a:srgbClr val="000000"/>
              </a:solidFill>
              <a:latin typeface="Arial"/>
              <a:ea typeface="Arial"/>
              <a:cs typeface="Arial"/>
              <a:sym typeface="Arial"/>
            </a:endParaRPr>
          </a:p>
        </p:txBody>
      </p:sp>
      <p:sp>
        <p:nvSpPr>
          <p:cNvPr id="1511" name="Google Shape;1511;p152"/>
          <p:cNvSpPr/>
          <p:nvPr/>
        </p:nvSpPr>
        <p:spPr>
          <a:xfrm>
            <a:off x="2900380" y="1758464"/>
            <a:ext cx="896000" cy="668000"/>
          </a:xfrm>
          <a:prstGeom prst="rightArrow">
            <a:avLst>
              <a:gd name="adj1" fmla="val 50000"/>
              <a:gd name="adj2" fmla="val 50000"/>
            </a:avLst>
          </a:prstGeom>
          <a:solidFill>
            <a:srgbClr val="3C78D8"/>
          </a:solidFill>
          <a:ln w="9525" cap="flat" cmpd="sng">
            <a:solidFill>
              <a:srgbClr val="3C78D8"/>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12" name="Google Shape;1512;p152"/>
          <p:cNvSpPr txBox="1"/>
          <p:nvPr/>
        </p:nvSpPr>
        <p:spPr>
          <a:xfrm>
            <a:off x="4950067" y="3862315"/>
            <a:ext cx="2467600" cy="820825"/>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Perbaikan berkesinambungan</a:t>
            </a:r>
            <a:endParaRPr sz="1867" b="1" i="0" u="none" strike="noStrike" cap="none">
              <a:solidFill>
                <a:srgbClr val="000000"/>
              </a:solidFill>
              <a:latin typeface="Arial"/>
              <a:ea typeface="Arial"/>
              <a:cs typeface="Arial"/>
              <a:sym typeface="Arial"/>
            </a:endParaRPr>
          </a:p>
        </p:txBody>
      </p:sp>
      <p:sp>
        <p:nvSpPr>
          <p:cNvPr id="1513" name="Google Shape;1513;p152"/>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147</a:t>
            </a:fld>
            <a:endParaRPr/>
          </a:p>
        </p:txBody>
      </p:sp>
      <p:sp>
        <p:nvSpPr>
          <p:cNvPr id="1514" name="Google Shape;1514;p152"/>
          <p:cNvSpPr/>
          <p:nvPr/>
        </p:nvSpPr>
        <p:spPr>
          <a:xfrm>
            <a:off x="5804667" y="1470697"/>
            <a:ext cx="3402000" cy="2182400"/>
          </a:xfrm>
          <a:prstGeom prst="roundRect">
            <a:avLst>
              <a:gd name="adj" fmla="val 16667"/>
            </a:avLst>
          </a:prstGeom>
          <a:noFill/>
          <a:ln w="28575" cap="flat" cmpd="sng">
            <a:solidFill>
              <a:srgbClr val="C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518"/>
        <p:cNvGrpSpPr/>
        <p:nvPr/>
      </p:nvGrpSpPr>
      <p:grpSpPr>
        <a:xfrm>
          <a:off x="0" y="0"/>
          <a:ext cx="0" cy="0"/>
          <a:chOff x="0" y="0"/>
          <a:chExt cx="0" cy="0"/>
        </a:xfrm>
      </p:grpSpPr>
      <p:sp>
        <p:nvSpPr>
          <p:cNvPr id="1519" name="Google Shape;1519;p153"/>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148</a:t>
            </a:fld>
            <a:endParaRPr/>
          </a:p>
        </p:txBody>
      </p:sp>
      <p:sp>
        <p:nvSpPr>
          <p:cNvPr id="1520" name="Google Shape;1520;p153"/>
          <p:cNvSpPr txBox="1">
            <a:spLocks noGrp="1"/>
          </p:cNvSpPr>
          <p:nvPr>
            <p:ph type="title"/>
          </p:nvPr>
        </p:nvSpPr>
        <p:spPr>
          <a:xfrm>
            <a:off x="0" y="0"/>
            <a:ext cx="12192000" cy="914400"/>
          </a:xfrm>
          <a:prstGeom prst="rect">
            <a:avLst/>
          </a:prstGeom>
          <a:solidFill>
            <a:srgbClr val="002060"/>
          </a:solid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1"/>
              </a:buClr>
              <a:buSzPts val="1100"/>
              <a:buNone/>
            </a:pPr>
            <a:r>
              <a:rPr lang="en-US">
                <a:solidFill>
                  <a:srgbClr val="FFFFFF"/>
                </a:solidFill>
              </a:rPr>
              <a:t>Pemahaman terhadap Profil Pendidikan</a:t>
            </a:r>
            <a:endParaRPr>
              <a:solidFill>
                <a:srgbClr val="FFFFFF"/>
              </a:solidFill>
            </a:endParaRPr>
          </a:p>
          <a:p>
            <a:pPr marL="0" lvl="0" indent="0" algn="ctr" rtl="0">
              <a:lnSpc>
                <a:spcPct val="90000"/>
              </a:lnSpc>
              <a:spcBef>
                <a:spcPts val="0"/>
              </a:spcBef>
              <a:spcAft>
                <a:spcPts val="0"/>
              </a:spcAft>
              <a:buSzPts val="1800"/>
              <a:buNone/>
            </a:pPr>
            <a:r>
              <a:rPr lang="en-US">
                <a:solidFill>
                  <a:srgbClr val="FFFFFF"/>
                </a:solidFill>
              </a:rPr>
              <a:t>sebagai “Faktor Kunci” penerapan Perencanaan berbasis Data</a:t>
            </a:r>
            <a:endParaRPr/>
          </a:p>
        </p:txBody>
      </p:sp>
      <p:pic>
        <p:nvPicPr>
          <p:cNvPr id="1521" name="Google Shape;1521;p153"/>
          <p:cNvPicPr preferRelativeResize="0"/>
          <p:nvPr/>
        </p:nvPicPr>
        <p:blipFill rotWithShape="1">
          <a:blip r:embed="rId3">
            <a:alphaModFix/>
          </a:blip>
          <a:srcRect/>
          <a:stretch/>
        </p:blipFill>
        <p:spPr>
          <a:xfrm>
            <a:off x="203201" y="1428198"/>
            <a:ext cx="11785601" cy="5046387"/>
          </a:xfrm>
          <a:prstGeom prst="rect">
            <a:avLst/>
          </a:prstGeom>
          <a:noFill/>
          <a:ln>
            <a:noFill/>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1526" name="Google Shape;1526;p154"/>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149</a:t>
            </a:fld>
            <a:endParaRPr/>
          </a:p>
        </p:txBody>
      </p:sp>
      <p:sp>
        <p:nvSpPr>
          <p:cNvPr id="1527" name="Google Shape;1527;p154"/>
          <p:cNvSpPr txBox="1">
            <a:spLocks noGrp="1"/>
          </p:cNvSpPr>
          <p:nvPr>
            <p:ph type="title"/>
          </p:nvPr>
        </p:nvSpPr>
        <p:spPr>
          <a:xfrm>
            <a:off x="0" y="-1"/>
            <a:ext cx="12192000" cy="943897"/>
          </a:xfrm>
          <a:prstGeom prst="rect">
            <a:avLst/>
          </a:prstGeom>
          <a:solidFill>
            <a:srgbClr val="002060"/>
          </a:solid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r>
              <a:rPr lang="en-US">
                <a:solidFill>
                  <a:srgbClr val="FFFFFF"/>
                </a:solidFill>
              </a:rPr>
              <a:t>Analisis dimensi A: Mutu dan relevansi hasil belajar murid untuk mengidentifikasi masalah dalam capaian hasil belajar (Dasmen)</a:t>
            </a:r>
            <a:endParaRPr/>
          </a:p>
        </p:txBody>
      </p:sp>
      <p:pic>
        <p:nvPicPr>
          <p:cNvPr id="1528" name="Google Shape;1528;p154"/>
          <p:cNvPicPr preferRelativeResize="0"/>
          <p:nvPr/>
        </p:nvPicPr>
        <p:blipFill rotWithShape="1">
          <a:blip r:embed="rId3">
            <a:alphaModFix/>
          </a:blip>
          <a:srcRect/>
          <a:stretch/>
        </p:blipFill>
        <p:spPr>
          <a:xfrm>
            <a:off x="203201" y="1270165"/>
            <a:ext cx="11079164" cy="536248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3"/>
          <p:cNvSpPr txBox="1">
            <a:spLocks noGrp="1"/>
          </p:cNvSpPr>
          <p:nvPr>
            <p:ph type="title"/>
          </p:nvPr>
        </p:nvSpPr>
        <p:spPr>
          <a:xfrm>
            <a:off x="1456404" y="2143490"/>
            <a:ext cx="9279193" cy="542830"/>
          </a:xfrm>
          <a:prstGeom prst="rect">
            <a:avLst/>
          </a:prstGeom>
          <a:noFill/>
          <a:ln>
            <a:noFill/>
          </a:ln>
        </p:spPr>
        <p:txBody>
          <a:bodyPr spcFirstLastPara="1" wrap="square" lIns="91425" tIns="45700" rIns="91425" bIns="45700" anchor="ctr" anchorCtr="0">
            <a:noAutofit/>
          </a:bodyPr>
          <a:lstStyle/>
          <a:p>
            <a:pPr marL="171450" lvl="0" indent="0" algn="ctr" rtl="0">
              <a:lnSpc>
                <a:spcPct val="100000"/>
              </a:lnSpc>
              <a:spcBef>
                <a:spcPts val="0"/>
              </a:spcBef>
              <a:spcAft>
                <a:spcPts val="0"/>
              </a:spcAft>
              <a:buSzPts val="1100"/>
              <a:buNone/>
            </a:pPr>
            <a:r>
              <a:rPr lang="en-US" sz="3600" b="1">
                <a:solidFill>
                  <a:srgbClr val="1F3864"/>
                </a:solidFill>
              </a:rPr>
              <a:t>Cita-cita Merdeka Belajar dan Peran Evaluasi Sistem Pendidikan</a:t>
            </a:r>
            <a:endParaRPr sz="700">
              <a:solidFill>
                <a:schemeClr val="accent1"/>
              </a:solidFill>
            </a:endParaRPr>
          </a:p>
        </p:txBody>
      </p:sp>
      <p:sp>
        <p:nvSpPr>
          <p:cNvPr id="249" name="Google Shape;249;p13"/>
          <p:cNvSpPr txBox="1"/>
          <p:nvPr/>
        </p:nvSpPr>
        <p:spPr>
          <a:xfrm>
            <a:off x="1456404" y="3967316"/>
            <a:ext cx="9279194" cy="891774"/>
          </a:xfrm>
          <a:prstGeom prst="rect">
            <a:avLst/>
          </a:prstGeom>
          <a:noFill/>
          <a:ln>
            <a:noFill/>
          </a:ln>
        </p:spPr>
        <p:txBody>
          <a:bodyPr spcFirstLastPara="1" wrap="square" lIns="91425" tIns="45700" rIns="91425" bIns="45700" anchor="ctr" anchorCtr="0">
            <a:noAutofit/>
          </a:bodyPr>
          <a:lstStyle/>
          <a:p>
            <a:pPr marL="171450" marR="0" lvl="0" indent="0" algn="ctr" rtl="0">
              <a:lnSpc>
                <a:spcPct val="10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Pendidikan berkualitas bagi seluruh rakyat Indonesia dapat dicapai salah satunya melalui perbaikan pembelanjaan anggaran yang efektif dan akuntabel</a:t>
            </a:r>
            <a:endParaRPr sz="600" b="1" i="0" u="none" strike="noStrike" cap="none">
              <a:solidFill>
                <a:schemeClr val="accent1"/>
              </a:solidFill>
              <a:latin typeface="Arial"/>
              <a:ea typeface="Arial"/>
              <a:cs typeface="Arial"/>
              <a:sym typeface="Arial"/>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532"/>
        <p:cNvGrpSpPr/>
        <p:nvPr/>
      </p:nvGrpSpPr>
      <p:grpSpPr>
        <a:xfrm>
          <a:off x="0" y="0"/>
          <a:ext cx="0" cy="0"/>
          <a:chOff x="0" y="0"/>
          <a:chExt cx="0" cy="0"/>
        </a:xfrm>
      </p:grpSpPr>
      <p:sp>
        <p:nvSpPr>
          <p:cNvPr id="1533" name="Google Shape;1533;p155"/>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chemeClr val="lt1"/>
              </a:buClr>
              <a:buSzPts val="800"/>
              <a:buFont typeface="Arial"/>
              <a:buNone/>
            </a:pPr>
            <a:fld id="{00000000-1234-1234-1234-123412341234}" type="slidenum">
              <a:rPr lang="en-US"/>
              <a:t>150</a:t>
            </a:fld>
            <a:endParaRPr/>
          </a:p>
        </p:txBody>
      </p:sp>
      <p:sp>
        <p:nvSpPr>
          <p:cNvPr id="1534" name="Google Shape;1534;p155"/>
          <p:cNvSpPr txBox="1">
            <a:spLocks noGrp="1"/>
          </p:cNvSpPr>
          <p:nvPr>
            <p:ph type="title"/>
          </p:nvPr>
        </p:nvSpPr>
        <p:spPr>
          <a:xfrm>
            <a:off x="0" y="-1"/>
            <a:ext cx="12192000" cy="924067"/>
          </a:xfrm>
          <a:prstGeom prst="rect">
            <a:avLst/>
          </a:prstGeom>
          <a:solidFill>
            <a:srgbClr val="002060"/>
          </a:solid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r>
              <a:rPr lang="en-US"/>
              <a:t>Masalah dan Akar masalah dapat diidentifikasi dengan menganalisis indikator mana yang sudah baik dan yang belum baik (Jenjang Dasmen)</a:t>
            </a:r>
            <a:endParaRPr/>
          </a:p>
        </p:txBody>
      </p:sp>
      <p:graphicFrame>
        <p:nvGraphicFramePr>
          <p:cNvPr id="1535" name="Google Shape;1535;p155"/>
          <p:cNvGraphicFramePr/>
          <p:nvPr/>
        </p:nvGraphicFramePr>
        <p:xfrm>
          <a:off x="203200" y="1024920"/>
          <a:ext cx="3000000" cy="3000000"/>
        </p:xfrm>
        <a:graphic>
          <a:graphicData uri="http://schemas.openxmlformats.org/drawingml/2006/table">
            <a:tbl>
              <a:tblPr>
                <a:noFill/>
                <a:tableStyleId>{EE982CF9-6F63-49E2-AD2F-75968D36D1C9}</a:tableStyleId>
              </a:tblPr>
              <a:tblGrid>
                <a:gridCol w="495300">
                  <a:extLst>
                    <a:ext uri="{9D8B030D-6E8A-4147-A177-3AD203B41FA5}">
                      <a16:colId xmlns:a16="http://schemas.microsoft.com/office/drawing/2014/main" val="20000"/>
                    </a:ext>
                  </a:extLst>
                </a:gridCol>
                <a:gridCol w="3151800">
                  <a:extLst>
                    <a:ext uri="{9D8B030D-6E8A-4147-A177-3AD203B41FA5}">
                      <a16:colId xmlns:a16="http://schemas.microsoft.com/office/drawing/2014/main" val="20001"/>
                    </a:ext>
                  </a:extLst>
                </a:gridCol>
                <a:gridCol w="4095200">
                  <a:extLst>
                    <a:ext uri="{9D8B030D-6E8A-4147-A177-3AD203B41FA5}">
                      <a16:colId xmlns:a16="http://schemas.microsoft.com/office/drawing/2014/main" val="20002"/>
                    </a:ext>
                  </a:extLst>
                </a:gridCol>
                <a:gridCol w="4043225">
                  <a:extLst>
                    <a:ext uri="{9D8B030D-6E8A-4147-A177-3AD203B41FA5}">
                      <a16:colId xmlns:a16="http://schemas.microsoft.com/office/drawing/2014/main" val="20003"/>
                    </a:ext>
                  </a:extLst>
                </a:gridCol>
              </a:tblGrid>
              <a:tr h="33530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No</a:t>
                      </a:r>
                      <a:endParaRPr sz="1500" u="none" strike="noStrike" cap="none"/>
                    </a:p>
                  </a:txBody>
                  <a:tcPr marL="91475" marR="91475"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CCDBFF"/>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Dimensi</a:t>
                      </a:r>
                      <a:endParaRPr sz="1600" b="1" u="none" strike="noStrike" cap="none"/>
                    </a:p>
                  </a:txBody>
                  <a:tcPr marL="91475" marR="91475"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CCDBFF"/>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solidFill>
                            <a:schemeClr val="lt1"/>
                          </a:solidFill>
                        </a:rPr>
                        <a:t>Hal yang sudah baik</a:t>
                      </a:r>
                      <a:endParaRPr sz="1600" b="1" u="none" strike="noStrike" cap="none">
                        <a:solidFill>
                          <a:schemeClr val="lt1"/>
                        </a:solidFill>
                      </a:endParaRPr>
                    </a:p>
                  </a:txBody>
                  <a:tcPr marL="91475" marR="91475"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365516"/>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600" b="1" u="none" strike="noStrike" cap="none">
                          <a:solidFill>
                            <a:schemeClr val="lt1"/>
                          </a:solidFill>
                        </a:rPr>
                        <a:t>Hal yang belum baik</a:t>
                      </a:r>
                      <a:endParaRPr sz="1600" b="1" u="none" strike="noStrike" cap="none">
                        <a:solidFill>
                          <a:schemeClr val="lt1"/>
                        </a:solidFill>
                      </a:endParaRPr>
                    </a:p>
                  </a:txBody>
                  <a:tcPr marL="91475" marR="91475" marT="45725" marB="457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C00000"/>
                    </a:solidFill>
                  </a:tcPr>
                </a:tc>
                <a:extLst>
                  <a:ext uri="{0D108BD9-81ED-4DB2-BD59-A6C34878D82A}">
                    <a16:rowId xmlns:a16="http://schemas.microsoft.com/office/drawing/2014/main" val="10000"/>
                  </a:ext>
                </a:extLst>
              </a:tr>
              <a:tr h="1060150">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rgbClr val="002060"/>
                          </a:solidFill>
                        </a:rPr>
                        <a:t>1</a:t>
                      </a:r>
                      <a:endParaRPr sz="15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5EDFF"/>
                    </a:solidFill>
                  </a:tcPr>
                </a:tc>
                <a:tc>
                  <a:txBody>
                    <a:bodyPr/>
                    <a:lstStyle/>
                    <a:p>
                      <a:pPr marL="25400" marR="0" lvl="0" indent="0" algn="l" rtl="0">
                        <a:lnSpc>
                          <a:spcPct val="100000"/>
                        </a:lnSpc>
                        <a:spcBef>
                          <a:spcPts val="0"/>
                        </a:spcBef>
                        <a:spcAft>
                          <a:spcPts val="0"/>
                        </a:spcAft>
                        <a:buClr>
                          <a:schemeClr val="dk2"/>
                        </a:buClr>
                        <a:buSzPts val="900"/>
                        <a:buFont typeface="Arial"/>
                        <a:buNone/>
                      </a:pPr>
                      <a:r>
                        <a:rPr lang="en-US" sz="1900" b="1" u="none" strike="noStrike" cap="none">
                          <a:solidFill>
                            <a:schemeClr val="lt1"/>
                          </a:solidFill>
                        </a:rPr>
                        <a:t>Dimensi A (output)</a:t>
                      </a:r>
                      <a:endParaRPr sz="1900" u="none" strike="noStrike" cap="none">
                        <a:solidFill>
                          <a:schemeClr val="lt1"/>
                        </a:solidFill>
                      </a:endParaRPr>
                    </a:p>
                    <a:p>
                      <a:pPr marL="25400" marR="0" lvl="0" indent="0" algn="l" rtl="0">
                        <a:lnSpc>
                          <a:spcPct val="100000"/>
                        </a:lnSpc>
                        <a:spcBef>
                          <a:spcPts val="0"/>
                        </a:spcBef>
                        <a:spcAft>
                          <a:spcPts val="0"/>
                        </a:spcAft>
                        <a:buClr>
                          <a:schemeClr val="dk2"/>
                        </a:buClr>
                        <a:buSzPts val="900"/>
                        <a:buFont typeface="Arial"/>
                        <a:buNone/>
                      </a:pPr>
                      <a:r>
                        <a:rPr lang="en-US" sz="1600" b="1" u="none" strike="noStrike" cap="none">
                          <a:solidFill>
                            <a:schemeClr val="lt1"/>
                          </a:solidFill>
                        </a:rPr>
                        <a:t>Mutu dan relevansi hasil belajar murid</a:t>
                      </a:r>
                      <a:endParaRPr sz="1600" b="1" u="none" strike="noStrike" cap="none">
                        <a:solidFill>
                          <a:schemeClr val="lt1"/>
                        </a:solidFill>
                      </a:endParaRPr>
                    </a:p>
                  </a:txBody>
                  <a:tcPr marL="91475" marR="91475" marT="144000" marB="1440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2060"/>
                    </a:solidFill>
                  </a:tcP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F3CE"/>
                    </a:solidFill>
                  </a:tcPr>
                </a:tc>
                <a:tc>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p>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FE1E1"/>
                    </a:solidFill>
                  </a:tcPr>
                </a:tc>
                <a:extLst>
                  <a:ext uri="{0D108BD9-81ED-4DB2-BD59-A6C34878D82A}">
                    <a16:rowId xmlns:a16="http://schemas.microsoft.com/office/drawing/2014/main" val="10001"/>
                  </a:ext>
                </a:extLst>
              </a:tr>
              <a:tr h="1060150">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rgbClr val="002060"/>
                          </a:solidFill>
                        </a:rPr>
                        <a:t>2</a:t>
                      </a:r>
                      <a:endParaRPr sz="15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5EDFF"/>
                    </a:solidFill>
                  </a:tcPr>
                </a:tc>
                <a:tc>
                  <a:txBody>
                    <a:bodyPr/>
                    <a:lstStyle/>
                    <a:p>
                      <a:pPr marL="25400" marR="0" lvl="0" indent="0" algn="l" rtl="0">
                        <a:lnSpc>
                          <a:spcPct val="100000"/>
                        </a:lnSpc>
                        <a:spcBef>
                          <a:spcPts val="0"/>
                        </a:spcBef>
                        <a:spcAft>
                          <a:spcPts val="0"/>
                        </a:spcAft>
                        <a:buClr>
                          <a:schemeClr val="dk2"/>
                        </a:buClr>
                        <a:buSzPts val="900"/>
                        <a:buFont typeface="Arial"/>
                        <a:buNone/>
                      </a:pPr>
                      <a:r>
                        <a:rPr lang="en-US" sz="1900" b="1" u="none" strike="noStrike" cap="none">
                          <a:solidFill>
                            <a:schemeClr val="lt1"/>
                          </a:solidFill>
                        </a:rPr>
                        <a:t>Dimensi B (output)</a:t>
                      </a:r>
                      <a:endParaRPr sz="1900" u="none" strike="noStrike" cap="none">
                        <a:solidFill>
                          <a:schemeClr val="lt1"/>
                        </a:solidFill>
                      </a:endParaRPr>
                    </a:p>
                    <a:p>
                      <a:pPr marL="25400" marR="0" lvl="0" indent="0" algn="l" rtl="0">
                        <a:lnSpc>
                          <a:spcPct val="100000"/>
                        </a:lnSpc>
                        <a:spcBef>
                          <a:spcPts val="0"/>
                        </a:spcBef>
                        <a:spcAft>
                          <a:spcPts val="0"/>
                        </a:spcAft>
                        <a:buClr>
                          <a:schemeClr val="dk2"/>
                        </a:buClr>
                        <a:buSzPts val="900"/>
                        <a:buFont typeface="Arial"/>
                        <a:buNone/>
                      </a:pPr>
                      <a:r>
                        <a:rPr lang="en-US" sz="1600" b="1" u="none" strike="noStrike" cap="none">
                          <a:solidFill>
                            <a:schemeClr val="lt1"/>
                          </a:solidFill>
                        </a:rPr>
                        <a:t>Pemerataan pendidikan yang bermutu</a:t>
                      </a:r>
                      <a:endParaRPr sz="1600" b="1" u="none" strike="noStrike" cap="none">
                        <a:solidFill>
                          <a:schemeClr val="lt1"/>
                        </a:solidFill>
                      </a:endParaRPr>
                    </a:p>
                  </a:txBody>
                  <a:tcPr marL="91475" marR="91475" marT="144000" marB="1440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2060"/>
                    </a:solidFill>
                  </a:tcP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F3CE"/>
                    </a:solidFill>
                  </a:tcP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FE1E1"/>
                    </a:solidFill>
                  </a:tcPr>
                </a:tc>
                <a:extLst>
                  <a:ext uri="{0D108BD9-81ED-4DB2-BD59-A6C34878D82A}">
                    <a16:rowId xmlns:a16="http://schemas.microsoft.com/office/drawing/2014/main" val="10002"/>
                  </a:ext>
                </a:extLst>
              </a:tr>
              <a:tr h="816325">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rgbClr val="002060"/>
                          </a:solidFill>
                        </a:rPr>
                        <a:t>3</a:t>
                      </a:r>
                      <a:endParaRPr sz="15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5EDFF"/>
                    </a:solidFill>
                  </a:tcPr>
                </a:tc>
                <a:tc>
                  <a:txBody>
                    <a:bodyPr/>
                    <a:lstStyle/>
                    <a:p>
                      <a:pPr marL="25400" marR="0" lvl="0" indent="0" algn="l" rtl="0">
                        <a:lnSpc>
                          <a:spcPct val="100000"/>
                        </a:lnSpc>
                        <a:spcBef>
                          <a:spcPts val="0"/>
                        </a:spcBef>
                        <a:spcAft>
                          <a:spcPts val="0"/>
                        </a:spcAft>
                        <a:buClr>
                          <a:schemeClr val="dk2"/>
                        </a:buClr>
                        <a:buSzPts val="900"/>
                        <a:buFont typeface="Arial"/>
                        <a:buNone/>
                      </a:pPr>
                      <a:r>
                        <a:rPr lang="en-US" sz="1900" b="1" u="none" strike="noStrike" cap="none">
                          <a:solidFill>
                            <a:schemeClr val="lt1"/>
                          </a:solidFill>
                        </a:rPr>
                        <a:t>Dimensi C (input)</a:t>
                      </a:r>
                      <a:endParaRPr sz="1900" u="none" strike="noStrike" cap="none">
                        <a:solidFill>
                          <a:schemeClr val="lt1"/>
                        </a:solidFill>
                      </a:endParaRPr>
                    </a:p>
                    <a:p>
                      <a:pPr marL="25400" marR="0" lvl="0" indent="0" algn="l" rtl="0">
                        <a:lnSpc>
                          <a:spcPct val="100000"/>
                        </a:lnSpc>
                        <a:spcBef>
                          <a:spcPts val="0"/>
                        </a:spcBef>
                        <a:spcAft>
                          <a:spcPts val="0"/>
                        </a:spcAft>
                        <a:buClr>
                          <a:srgbClr val="000000"/>
                        </a:buClr>
                        <a:buSzPts val="900"/>
                        <a:buFont typeface="Arial"/>
                        <a:buNone/>
                      </a:pPr>
                      <a:r>
                        <a:rPr lang="en-US" sz="1600" b="1" u="none" strike="noStrike" cap="none">
                          <a:solidFill>
                            <a:schemeClr val="lt1"/>
                          </a:solidFill>
                        </a:rPr>
                        <a:t>Kompetensi dan kinerja GTK</a:t>
                      </a:r>
                      <a:endParaRPr sz="1600" b="1" u="none" strike="noStrike" cap="none">
                        <a:solidFill>
                          <a:schemeClr val="lt1"/>
                        </a:solidFill>
                      </a:endParaRPr>
                    </a:p>
                  </a:txBody>
                  <a:tcPr marL="91475" marR="91475" marT="144000" marB="1440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2060"/>
                    </a:solidFill>
                  </a:tcP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F3CE"/>
                    </a:solidFill>
                  </a:tcPr>
                </a:tc>
                <a:tc>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p>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FE1E1"/>
                    </a:solidFill>
                  </a:tcPr>
                </a:tc>
                <a:extLst>
                  <a:ext uri="{0D108BD9-81ED-4DB2-BD59-A6C34878D82A}">
                    <a16:rowId xmlns:a16="http://schemas.microsoft.com/office/drawing/2014/main" val="10003"/>
                  </a:ext>
                </a:extLst>
              </a:tr>
              <a:tr h="1060150">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rgbClr val="002060"/>
                          </a:solidFill>
                        </a:rPr>
                        <a:t>4</a:t>
                      </a:r>
                      <a:endParaRPr sz="15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5EDFF"/>
                    </a:solidFill>
                  </a:tcPr>
                </a:tc>
                <a:tc>
                  <a:txBody>
                    <a:bodyPr/>
                    <a:lstStyle/>
                    <a:p>
                      <a:pPr marL="25400" marR="0" lvl="0" indent="0" algn="l" rtl="0">
                        <a:lnSpc>
                          <a:spcPct val="100000"/>
                        </a:lnSpc>
                        <a:spcBef>
                          <a:spcPts val="0"/>
                        </a:spcBef>
                        <a:spcAft>
                          <a:spcPts val="0"/>
                        </a:spcAft>
                        <a:buClr>
                          <a:schemeClr val="dk2"/>
                        </a:buClr>
                        <a:buSzPts val="900"/>
                        <a:buFont typeface="Arial"/>
                        <a:buNone/>
                      </a:pPr>
                      <a:r>
                        <a:rPr lang="en-US" sz="1900" b="1" u="none" strike="noStrike" cap="none">
                          <a:solidFill>
                            <a:schemeClr val="lt1"/>
                          </a:solidFill>
                        </a:rPr>
                        <a:t>Dimensi D (proses)</a:t>
                      </a:r>
                      <a:endParaRPr sz="1900" u="none" strike="noStrike" cap="none">
                        <a:solidFill>
                          <a:schemeClr val="lt1"/>
                        </a:solidFill>
                      </a:endParaRPr>
                    </a:p>
                    <a:p>
                      <a:pPr marL="25400" marR="0" lvl="0" indent="0" algn="l" rtl="0">
                        <a:lnSpc>
                          <a:spcPct val="100000"/>
                        </a:lnSpc>
                        <a:spcBef>
                          <a:spcPts val="0"/>
                        </a:spcBef>
                        <a:spcAft>
                          <a:spcPts val="0"/>
                        </a:spcAft>
                        <a:buClr>
                          <a:schemeClr val="dk2"/>
                        </a:buClr>
                        <a:buSzPts val="900"/>
                        <a:buFont typeface="Arial"/>
                        <a:buNone/>
                      </a:pPr>
                      <a:r>
                        <a:rPr lang="en-US" sz="1600" b="1" u="none" strike="noStrike" cap="none">
                          <a:solidFill>
                            <a:schemeClr val="lt1"/>
                          </a:solidFill>
                        </a:rPr>
                        <a:t>Mutu dan relevansi pembelajaran</a:t>
                      </a:r>
                      <a:endParaRPr sz="1600" b="1" u="none" strike="noStrike" cap="none">
                        <a:solidFill>
                          <a:schemeClr val="lt1"/>
                        </a:solidFill>
                      </a:endParaRPr>
                    </a:p>
                  </a:txBody>
                  <a:tcPr marL="91475" marR="91475" marT="144000" marB="1440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2060"/>
                    </a:solidFill>
                  </a:tcP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F3CE"/>
                    </a:solidFill>
                  </a:tcPr>
                </a:tc>
                <a:tc>
                  <a:txBody>
                    <a:bodyPr/>
                    <a:lstStyle/>
                    <a:p>
                      <a:pPr marL="0" marR="0" lvl="0" indent="0" algn="l" rtl="0">
                        <a:lnSpc>
                          <a:spcPct val="115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FE1E1"/>
                    </a:solidFill>
                  </a:tcPr>
                </a:tc>
                <a:extLst>
                  <a:ext uri="{0D108BD9-81ED-4DB2-BD59-A6C34878D82A}">
                    <a16:rowId xmlns:a16="http://schemas.microsoft.com/office/drawing/2014/main" val="10004"/>
                  </a:ext>
                </a:extLst>
              </a:tr>
              <a:tr h="1304000">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rgbClr val="002060"/>
                          </a:solidFill>
                        </a:rPr>
                        <a:t>5 </a:t>
                      </a:r>
                      <a:endParaRPr sz="15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5EDFF"/>
                    </a:solidFill>
                  </a:tcPr>
                </a:tc>
                <a:tc>
                  <a:txBody>
                    <a:bodyPr/>
                    <a:lstStyle/>
                    <a:p>
                      <a:pPr marL="25400" marR="0" lvl="0" indent="0" algn="l" rtl="0">
                        <a:lnSpc>
                          <a:spcPct val="100000"/>
                        </a:lnSpc>
                        <a:spcBef>
                          <a:spcPts val="0"/>
                        </a:spcBef>
                        <a:spcAft>
                          <a:spcPts val="0"/>
                        </a:spcAft>
                        <a:buClr>
                          <a:schemeClr val="dk2"/>
                        </a:buClr>
                        <a:buSzPts val="900"/>
                        <a:buFont typeface="Arial"/>
                        <a:buNone/>
                      </a:pPr>
                      <a:r>
                        <a:rPr lang="en-US" sz="1900" b="1" u="none" strike="noStrike" cap="none">
                          <a:solidFill>
                            <a:schemeClr val="lt1"/>
                          </a:solidFill>
                        </a:rPr>
                        <a:t>Dimensi E (input)</a:t>
                      </a:r>
                      <a:endParaRPr sz="1900" u="none" strike="noStrike" cap="none">
                        <a:solidFill>
                          <a:schemeClr val="lt1"/>
                        </a:solidFill>
                      </a:endParaRPr>
                    </a:p>
                    <a:p>
                      <a:pPr marL="25400" marR="0" lvl="0" indent="0" algn="l" rtl="0">
                        <a:lnSpc>
                          <a:spcPct val="100000"/>
                        </a:lnSpc>
                        <a:spcBef>
                          <a:spcPts val="0"/>
                        </a:spcBef>
                        <a:spcAft>
                          <a:spcPts val="0"/>
                        </a:spcAft>
                        <a:buClr>
                          <a:srgbClr val="000000"/>
                        </a:buClr>
                        <a:buSzPts val="900"/>
                        <a:buFont typeface="Arial"/>
                        <a:buNone/>
                      </a:pPr>
                      <a:r>
                        <a:rPr lang="en-US" sz="1600" b="1" u="none" strike="noStrike" cap="none">
                          <a:solidFill>
                            <a:schemeClr val="lt1"/>
                          </a:solidFill>
                        </a:rPr>
                        <a:t>Pengelolaan sekolah yang partisipatif, transparan, dan akuntabel</a:t>
                      </a:r>
                      <a:endParaRPr sz="1600" b="1" u="none" strike="noStrike" cap="none">
                        <a:solidFill>
                          <a:schemeClr val="lt1"/>
                        </a:solidFill>
                      </a:endParaRPr>
                    </a:p>
                  </a:txBody>
                  <a:tcPr marL="91475" marR="91475" marT="144000" marB="144000"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2060"/>
                    </a:solidFill>
                  </a:tcPr>
                </a:tc>
                <a:tc>
                  <a:txBody>
                    <a:bodyPr/>
                    <a:lstStyle/>
                    <a:p>
                      <a:pPr marL="0" marR="0" lvl="0" indent="0" algn="l" rtl="0">
                        <a:lnSpc>
                          <a:spcPct val="115000"/>
                        </a:lnSpc>
                        <a:spcBef>
                          <a:spcPts val="0"/>
                        </a:spcBef>
                        <a:spcAft>
                          <a:spcPts val="0"/>
                        </a:spcAft>
                        <a:buClr>
                          <a:schemeClr val="dk1"/>
                        </a:buClr>
                        <a:buSzPts val="1100"/>
                        <a:buFont typeface="Arial"/>
                        <a:buNone/>
                      </a:pPr>
                      <a:endParaRPr sz="1600" u="none" strike="noStrike" cap="none"/>
                    </a:p>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1F3CE"/>
                    </a:solidFill>
                  </a:tcPr>
                </a:tc>
                <a:tc>
                  <a:txBody>
                    <a:bodyPr/>
                    <a:lstStyle/>
                    <a:p>
                      <a:pPr marL="0" marR="0" lvl="0" indent="0" algn="l" rtl="0">
                        <a:lnSpc>
                          <a:spcPct val="115000"/>
                        </a:lnSpc>
                        <a:spcBef>
                          <a:spcPts val="0"/>
                        </a:spcBef>
                        <a:spcAft>
                          <a:spcPts val="0"/>
                        </a:spcAft>
                        <a:buClr>
                          <a:schemeClr val="dk1"/>
                        </a:buClr>
                        <a:buSzPts val="1100"/>
                        <a:buFont typeface="Arial"/>
                        <a:buNone/>
                      </a:pPr>
                      <a:endParaRPr sz="1600" u="none" strike="noStrike" cap="none"/>
                    </a:p>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144000" marB="144000">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FE1E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539"/>
        <p:cNvGrpSpPr/>
        <p:nvPr/>
      </p:nvGrpSpPr>
      <p:grpSpPr>
        <a:xfrm>
          <a:off x="0" y="0"/>
          <a:ext cx="0" cy="0"/>
          <a:chOff x="0" y="0"/>
          <a:chExt cx="0" cy="0"/>
        </a:xfrm>
      </p:grpSpPr>
      <p:graphicFrame>
        <p:nvGraphicFramePr>
          <p:cNvPr id="1540" name="Google Shape;1540;p156"/>
          <p:cNvGraphicFramePr/>
          <p:nvPr/>
        </p:nvGraphicFramePr>
        <p:xfrm>
          <a:off x="206833" y="813434"/>
          <a:ext cx="3000000" cy="3000000"/>
        </p:xfrm>
        <a:graphic>
          <a:graphicData uri="http://schemas.openxmlformats.org/drawingml/2006/table">
            <a:tbl>
              <a:tblPr>
                <a:noFill/>
                <a:tableStyleId>{EE982CF9-6F63-49E2-AD2F-75968D36D1C9}</a:tableStyleId>
              </a:tblPr>
              <a:tblGrid>
                <a:gridCol w="1664800">
                  <a:extLst>
                    <a:ext uri="{9D8B030D-6E8A-4147-A177-3AD203B41FA5}">
                      <a16:colId xmlns:a16="http://schemas.microsoft.com/office/drawing/2014/main" val="20000"/>
                    </a:ext>
                  </a:extLst>
                </a:gridCol>
                <a:gridCol w="4125700">
                  <a:extLst>
                    <a:ext uri="{9D8B030D-6E8A-4147-A177-3AD203B41FA5}">
                      <a16:colId xmlns:a16="http://schemas.microsoft.com/office/drawing/2014/main" val="20001"/>
                    </a:ext>
                  </a:extLst>
                </a:gridCol>
                <a:gridCol w="5754375">
                  <a:extLst>
                    <a:ext uri="{9D8B030D-6E8A-4147-A177-3AD203B41FA5}">
                      <a16:colId xmlns:a16="http://schemas.microsoft.com/office/drawing/2014/main" val="20002"/>
                    </a:ext>
                  </a:extLst>
                </a:gridCol>
              </a:tblGrid>
              <a:tr h="731475">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Sasaran</a:t>
                      </a:r>
                      <a:endParaRPr sz="1600" b="1" u="none" strike="noStrike" cap="none"/>
                    </a:p>
                  </a:txBody>
                  <a:tcPr marL="121900" marR="121900" marT="121900" marB="121900">
                    <a:solidFill>
                      <a:srgbClr val="F3F3F3"/>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Data Kualitas Proses Pembelajaran (Dimensi D)</a:t>
                      </a:r>
                      <a:endParaRPr sz="1600" b="1" u="none" strike="noStrike" cap="none"/>
                    </a:p>
                  </a:txBody>
                  <a:tcPr marL="121900" marR="121900" marT="121900" marB="121900">
                    <a:solidFill>
                      <a:srgbClr val="F3F3F3"/>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Data Kualitas Pengelolaan Sekolah (Dimensi E)</a:t>
                      </a:r>
                      <a:endParaRPr sz="1600" b="1" u="none" strike="noStrike" cap="none"/>
                    </a:p>
                  </a:txBody>
                  <a:tcPr marL="121900" marR="121900" marT="121900" marB="121900">
                    <a:solidFill>
                      <a:srgbClr val="F3F3F3"/>
                    </a:solidFill>
                  </a:tcPr>
                </a:tc>
                <a:extLst>
                  <a:ext uri="{0D108BD9-81ED-4DB2-BD59-A6C34878D82A}">
                    <a16:rowId xmlns:a16="http://schemas.microsoft.com/office/drawing/2014/main" val="10000"/>
                  </a:ext>
                </a:extLst>
              </a:tr>
              <a:tr h="824575">
                <a:tc>
                  <a:txBody>
                    <a:bodyPr/>
                    <a:lstStyle/>
                    <a:p>
                      <a:pPr marL="0" marR="0" lvl="0" indent="0" algn="l" rtl="0">
                        <a:lnSpc>
                          <a:spcPct val="100000"/>
                        </a:lnSpc>
                        <a:spcBef>
                          <a:spcPts val="0"/>
                        </a:spcBef>
                        <a:spcAft>
                          <a:spcPts val="0"/>
                        </a:spcAft>
                        <a:buClr>
                          <a:srgbClr val="000000"/>
                        </a:buClr>
                        <a:buSzPts val="1500"/>
                        <a:buFont typeface="Arial"/>
                        <a:buNone/>
                      </a:pPr>
                      <a:r>
                        <a:rPr lang="en-US" sz="1500" b="1" u="none" strike="noStrike" cap="none">
                          <a:solidFill>
                            <a:srgbClr val="0C343D"/>
                          </a:solidFill>
                        </a:rPr>
                        <a:t>Satuan PSP</a:t>
                      </a:r>
                      <a:endParaRPr sz="1500" b="1" u="none" strike="noStrike" cap="none">
                        <a:solidFill>
                          <a:srgbClr val="0C343D"/>
                        </a:solidFill>
                      </a:endParaRPr>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extLst>
                  <a:ext uri="{0D108BD9-81ED-4DB2-BD59-A6C34878D82A}">
                    <a16:rowId xmlns:a16="http://schemas.microsoft.com/office/drawing/2014/main" val="10001"/>
                  </a:ext>
                </a:extLst>
              </a:tr>
              <a:tr h="1225875">
                <a:tc gridSpan="3">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00" marR="121900" marT="121900" marB="12190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2865075">
                <a:tc>
                  <a:txBody>
                    <a:bodyPr/>
                    <a:lstStyle/>
                    <a:p>
                      <a:pPr marL="0" marR="0" lvl="0" indent="0" algn="l" rtl="0">
                        <a:lnSpc>
                          <a:spcPct val="100000"/>
                        </a:lnSpc>
                        <a:spcBef>
                          <a:spcPts val="0"/>
                        </a:spcBef>
                        <a:spcAft>
                          <a:spcPts val="0"/>
                        </a:spcAft>
                        <a:buClr>
                          <a:srgbClr val="000000"/>
                        </a:buClr>
                        <a:buSzPts val="1500"/>
                        <a:buFont typeface="Arial"/>
                        <a:buNone/>
                      </a:pPr>
                      <a:r>
                        <a:rPr lang="en-US" sz="1500" b="1" u="none" strike="noStrike" cap="none">
                          <a:solidFill>
                            <a:srgbClr val="274E13"/>
                          </a:solidFill>
                        </a:rPr>
                        <a:t>Satuan non PSP</a:t>
                      </a:r>
                      <a:endParaRPr sz="1500" b="1" u="none" strike="noStrike" cap="none">
                        <a:solidFill>
                          <a:srgbClr val="274E13"/>
                        </a:solidFill>
                      </a:endParaRPr>
                    </a:p>
                  </a:txBody>
                  <a:tcPr marL="121900" marR="121900" marT="121900" marB="121900"/>
                </a:tc>
                <a:tc gridSpan="2">
                  <a:txBody>
                    <a:bodyPr/>
                    <a:lstStyle/>
                    <a:p>
                      <a:pPr marL="0" marR="0" lvl="0" indent="0" algn="l" rtl="0">
                        <a:lnSpc>
                          <a:spcPct val="100000"/>
                        </a:lnSpc>
                        <a:spcBef>
                          <a:spcPts val="0"/>
                        </a:spcBef>
                        <a:spcAft>
                          <a:spcPts val="0"/>
                        </a:spcAft>
                        <a:buClr>
                          <a:srgbClr val="000000"/>
                        </a:buClr>
                        <a:buSzPts val="1500"/>
                        <a:buFont typeface="Arial"/>
                        <a:buNone/>
                      </a:pPr>
                      <a:r>
                        <a:rPr lang="en-US" sz="1500" u="none" strike="noStrike" cap="none"/>
                        <a:t>Melakukan evaluasi diri (refleksi) berdasarkan penjabaran indikator serta deskriptor yang terdapat di dimensi D dan E. </a:t>
                      </a:r>
                      <a:endParaRPr sz="1500" u="none" strike="noStrike" cap="none"/>
                    </a:p>
                    <a:p>
                      <a:pPr marL="0" marR="0" lvl="0" indent="0" algn="l" rtl="0">
                        <a:lnSpc>
                          <a:spcPct val="100000"/>
                        </a:lnSpc>
                        <a:spcBef>
                          <a:spcPts val="0"/>
                        </a:spcBef>
                        <a:spcAft>
                          <a:spcPts val="0"/>
                        </a:spcAft>
                        <a:buClr>
                          <a:srgbClr val="000000"/>
                        </a:buClr>
                        <a:buSzPts val="1100"/>
                        <a:buFont typeface="Arial"/>
                        <a:buNone/>
                      </a:pPr>
                      <a:endParaRPr sz="1100" u="none" strike="noStrike" cap="none"/>
                    </a:p>
                    <a:p>
                      <a:pPr marL="457200" marR="0" lvl="0" indent="-298450" algn="l" rtl="0">
                        <a:lnSpc>
                          <a:spcPct val="100000"/>
                        </a:lnSpc>
                        <a:spcBef>
                          <a:spcPts val="0"/>
                        </a:spcBef>
                        <a:spcAft>
                          <a:spcPts val="0"/>
                        </a:spcAft>
                        <a:buClr>
                          <a:schemeClr val="dk1"/>
                        </a:buClr>
                        <a:buSzPts val="1100"/>
                        <a:buFont typeface="Arial"/>
                        <a:buAutoNum type="arabicPeriod"/>
                      </a:pPr>
                      <a:r>
                        <a:rPr lang="en-US" sz="1500" u="none" strike="noStrike" cap="none">
                          <a:solidFill>
                            <a:schemeClr val="dk1"/>
                          </a:solidFill>
                        </a:rPr>
                        <a:t>Satuan mempelajari indikator dari setiap elemen. Setiap indikator kegiatan dan layanan dipercaya akan menghadirkan lingkungan belajar yang dapat memberikan manfaat optimal bagi setiap anak usia dini yang berpartisipasi di PAUD. </a:t>
                      </a:r>
                      <a:endParaRPr sz="1500" u="none" strike="noStrike" cap="none">
                        <a:solidFill>
                          <a:schemeClr val="dk1"/>
                        </a:solidFill>
                      </a:endParaRPr>
                    </a:p>
                    <a:p>
                      <a:pPr marL="457200" marR="0" lvl="0" indent="-298450" algn="l" rtl="0">
                        <a:lnSpc>
                          <a:spcPct val="100000"/>
                        </a:lnSpc>
                        <a:spcBef>
                          <a:spcPts val="0"/>
                        </a:spcBef>
                        <a:spcAft>
                          <a:spcPts val="0"/>
                        </a:spcAft>
                        <a:buClr>
                          <a:schemeClr val="dk1"/>
                        </a:buClr>
                        <a:buSzPts val="1100"/>
                        <a:buFont typeface="Arial"/>
                        <a:buAutoNum type="arabicPeriod"/>
                      </a:pPr>
                      <a:r>
                        <a:rPr lang="en-US" sz="1500" u="none" strike="noStrike" cap="none">
                          <a:solidFill>
                            <a:schemeClr val="dk1"/>
                          </a:solidFill>
                        </a:rPr>
                        <a:t>Satuan mempelajari hasil untuk mengetahui prioritas persoalan </a:t>
                      </a:r>
                      <a:r>
                        <a:rPr lang="en-US" sz="1500" b="1" u="none" strike="noStrike" cap="none">
                          <a:solidFill>
                            <a:srgbClr val="38761D"/>
                          </a:solidFill>
                        </a:rPr>
                        <a:t>dengan melakukan refleksi diri</a:t>
                      </a:r>
                      <a:r>
                        <a:rPr lang="en-US" sz="1500" u="none" strike="noStrike" cap="none">
                          <a:solidFill>
                            <a:srgbClr val="38761D"/>
                          </a:solidFill>
                        </a:rPr>
                        <a:t>. </a:t>
                      </a:r>
                      <a:r>
                        <a:rPr lang="en-US" sz="1500" u="none" strike="noStrike" cap="none">
                          <a:solidFill>
                            <a:schemeClr val="dk1"/>
                          </a:solidFill>
                        </a:rPr>
                        <a:t>Satuan non PSP yang sudah diakreditasi dengan instrumen akreditasi 2021 dapat menggunakan Penjelasan Hasil Akreditasi (PHA) sebagai bahan untuk melakukan refleksi diri. </a:t>
                      </a:r>
                      <a:endParaRPr sz="1500" u="none" strike="noStrike" cap="none">
                        <a:solidFill>
                          <a:srgbClr val="38761D"/>
                        </a:solidFill>
                      </a:endParaRPr>
                    </a:p>
                    <a:p>
                      <a:pPr marL="457200" marR="0" lvl="0" indent="-298450" algn="l" rtl="0">
                        <a:lnSpc>
                          <a:spcPct val="100000"/>
                        </a:lnSpc>
                        <a:spcBef>
                          <a:spcPts val="0"/>
                        </a:spcBef>
                        <a:spcAft>
                          <a:spcPts val="0"/>
                        </a:spcAft>
                        <a:buClr>
                          <a:schemeClr val="dk1"/>
                        </a:buClr>
                        <a:buSzPts val="1100"/>
                        <a:buFont typeface="Arial"/>
                        <a:buAutoNum type="arabicPeriod"/>
                      </a:pPr>
                      <a:r>
                        <a:rPr lang="en-US" sz="1500" u="none" strike="noStrike" cap="none">
                          <a:solidFill>
                            <a:schemeClr val="dk1"/>
                          </a:solidFill>
                        </a:rPr>
                        <a:t>Satuan melakukan diskusi dengan berbagai pihak di satuan PAUD untuk mengidentifikasi sumber masalah, dan solusi untuk upaya perbaikan layanan yang dapat dipenuhi oleh satuan.</a:t>
                      </a:r>
                      <a:endParaRPr sz="1500" u="none" strike="noStrike" cap="none">
                        <a:solidFill>
                          <a:schemeClr val="dk1"/>
                        </a:solidFill>
                      </a:endParaRPr>
                    </a:p>
                    <a:p>
                      <a:pPr marL="457200" marR="0" lvl="0" indent="-298450" algn="l" rtl="0">
                        <a:lnSpc>
                          <a:spcPct val="100000"/>
                        </a:lnSpc>
                        <a:spcBef>
                          <a:spcPts val="0"/>
                        </a:spcBef>
                        <a:spcAft>
                          <a:spcPts val="0"/>
                        </a:spcAft>
                        <a:buClr>
                          <a:schemeClr val="dk1"/>
                        </a:buClr>
                        <a:buSzPts val="1100"/>
                        <a:buFont typeface="Arial"/>
                        <a:buAutoNum type="arabicPeriod"/>
                      </a:pPr>
                      <a:r>
                        <a:rPr lang="en-US" sz="1500" u="none" strike="noStrike" cap="none">
                          <a:solidFill>
                            <a:schemeClr val="dk1"/>
                          </a:solidFill>
                        </a:rPr>
                        <a:t>Satuan unduh format RKAS dan menyusun perencanaan secara manual</a:t>
                      </a:r>
                      <a:endParaRPr sz="1500" u="none" strike="noStrike" cap="none">
                        <a:solidFill>
                          <a:schemeClr val="dk1"/>
                        </a:solidFill>
                      </a:endParaRPr>
                    </a:p>
                  </a:txBody>
                  <a:tcPr marL="121900" marR="121900" marT="121900" marB="121900"/>
                </a:tc>
                <a:tc hMerge="1">
                  <a:txBody>
                    <a:bodyPr/>
                    <a:lstStyle/>
                    <a:p>
                      <a:endParaRPr lang="en-US"/>
                    </a:p>
                  </a:txBody>
                  <a:tcPr/>
                </a:tc>
                <a:extLst>
                  <a:ext uri="{0D108BD9-81ED-4DB2-BD59-A6C34878D82A}">
                    <a16:rowId xmlns:a16="http://schemas.microsoft.com/office/drawing/2014/main" val="10003"/>
                  </a:ext>
                </a:extLst>
              </a:tr>
            </a:tbl>
          </a:graphicData>
        </a:graphic>
      </p:graphicFrame>
      <p:sp>
        <p:nvSpPr>
          <p:cNvPr id="1541" name="Google Shape;1541;p156"/>
          <p:cNvSpPr txBox="1"/>
          <p:nvPr/>
        </p:nvSpPr>
        <p:spPr>
          <a:xfrm>
            <a:off x="0" y="1"/>
            <a:ext cx="12192000" cy="830956"/>
          </a:xfrm>
          <a:prstGeom prst="rect">
            <a:avLst/>
          </a:prstGeom>
          <a:solidFill>
            <a:srgbClr val="002060"/>
          </a:solidFill>
          <a:ln>
            <a:noFill/>
          </a:ln>
        </p:spPr>
        <p:txBody>
          <a:bodyPr spcFirstLastPara="1" wrap="square" lIns="91425" tIns="45700" rIns="91425" bIns="45700" anchor="t" anchorCtr="0">
            <a:spAutoFit/>
          </a:bodyPr>
          <a:lstStyle/>
          <a:p>
            <a:pPr marL="228594" marR="0" lvl="0" indent="0" algn="ctr" rtl="0">
              <a:lnSpc>
                <a:spcPct val="100000"/>
              </a:lnSpc>
              <a:spcBef>
                <a:spcPts val="0"/>
              </a:spcBef>
              <a:spcAft>
                <a:spcPts val="0"/>
              </a:spcAft>
              <a:buNone/>
            </a:pPr>
            <a:r>
              <a:rPr lang="en-US" sz="2400" b="1" i="0" u="none" strike="noStrike" cap="none">
                <a:solidFill>
                  <a:schemeClr val="lt1"/>
                </a:solidFill>
                <a:latin typeface="Arial"/>
                <a:ea typeface="Arial"/>
                <a:cs typeface="Arial"/>
                <a:sym typeface="Arial"/>
              </a:rPr>
              <a:t>Khusus untuk satuan PAUD PSP, refleksi diri menggunakan Profil Pendidikan sedangkan PAUD non PSP berdasarkan indikator Profil Pendidikan</a:t>
            </a:r>
            <a:endParaRPr sz="133" b="0" i="0" u="none" strike="noStrike" cap="none">
              <a:solidFill>
                <a:schemeClr val="lt1"/>
              </a:solidFill>
              <a:latin typeface="Arial"/>
              <a:ea typeface="Arial"/>
              <a:cs typeface="Arial"/>
              <a:sym typeface="Arial"/>
            </a:endParaRPr>
          </a:p>
        </p:txBody>
      </p:sp>
      <p:sp>
        <p:nvSpPr>
          <p:cNvPr id="1542" name="Google Shape;1542;p156"/>
          <p:cNvSpPr txBox="1">
            <a:spLocks noGrp="1"/>
          </p:cNvSpPr>
          <p:nvPr>
            <p:ph type="sldNum" idx="12"/>
          </p:nvPr>
        </p:nvSpPr>
        <p:spPr>
          <a:xfrm>
            <a:off x="11357279" y="6540880"/>
            <a:ext cx="792400" cy="246400"/>
          </a:xfrm>
          <a:prstGeom prst="rect">
            <a:avLst/>
          </a:prstGeom>
          <a:noFill/>
          <a:ln>
            <a:noFill/>
          </a:ln>
        </p:spPr>
        <p:txBody>
          <a:bodyPr spcFirstLastPara="1" wrap="square" lIns="68550" tIns="34250" rIns="68550" bIns="34250" anchor="ctr" anchorCtr="0">
            <a:no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US"/>
              <a:t>151</a:t>
            </a:fld>
            <a:endParaRPr/>
          </a:p>
        </p:txBody>
      </p:sp>
      <p:pic>
        <p:nvPicPr>
          <p:cNvPr id="1543" name="Google Shape;1543;p156"/>
          <p:cNvPicPr preferRelativeResize="0"/>
          <p:nvPr/>
        </p:nvPicPr>
        <p:blipFill rotWithShape="1">
          <a:blip r:embed="rId3">
            <a:alphaModFix/>
          </a:blip>
          <a:srcRect/>
          <a:stretch/>
        </p:blipFill>
        <p:spPr>
          <a:xfrm>
            <a:off x="3639301" y="1728434"/>
            <a:ext cx="309233" cy="309233"/>
          </a:xfrm>
          <a:prstGeom prst="rect">
            <a:avLst/>
          </a:prstGeom>
          <a:noFill/>
          <a:ln>
            <a:noFill/>
          </a:ln>
        </p:spPr>
      </p:pic>
      <p:sp>
        <p:nvSpPr>
          <p:cNvPr id="1544" name="Google Shape;1544;p156"/>
          <p:cNvSpPr txBox="1">
            <a:spLocks noGrp="1"/>
          </p:cNvSpPr>
          <p:nvPr>
            <p:ph type="body" idx="4294967295"/>
          </p:nvPr>
        </p:nvSpPr>
        <p:spPr>
          <a:xfrm>
            <a:off x="623033" y="2350833"/>
            <a:ext cx="11360800" cy="390800"/>
          </a:xfrm>
          <a:prstGeom prst="rect">
            <a:avLst/>
          </a:prstGeom>
          <a:noFill/>
          <a:ln w="9525" cap="flat" cmpd="sng">
            <a:solidFill>
              <a:srgbClr val="9E9E9E"/>
            </a:solidFill>
            <a:prstDash val="dash"/>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749" b="1" i="0" u="none" strike="noStrike" cap="none">
                <a:solidFill>
                  <a:srgbClr val="000000"/>
                </a:solidFill>
                <a:latin typeface="Roboto"/>
                <a:ea typeface="Roboto"/>
                <a:cs typeface="Roboto"/>
                <a:sym typeface="Roboto"/>
              </a:rPr>
              <a:t>Sumber data</a:t>
            </a:r>
            <a:endParaRPr sz="1749" b="1" i="0" u="none" strike="noStrike" cap="none">
              <a:solidFill>
                <a:srgbClr val="000000"/>
              </a:solidFill>
              <a:latin typeface="Roboto"/>
              <a:ea typeface="Roboto"/>
              <a:cs typeface="Roboto"/>
              <a:sym typeface="Roboto"/>
            </a:endParaRPr>
          </a:p>
        </p:txBody>
      </p:sp>
      <p:sp>
        <p:nvSpPr>
          <p:cNvPr id="1545" name="Google Shape;1545;p156"/>
          <p:cNvSpPr/>
          <p:nvPr/>
        </p:nvSpPr>
        <p:spPr>
          <a:xfrm>
            <a:off x="1759033" y="2839476"/>
            <a:ext cx="2580800" cy="497600"/>
          </a:xfrm>
          <a:prstGeom prst="roundRect">
            <a:avLst>
              <a:gd name="adj" fmla="val 16667"/>
            </a:avLst>
          </a:prstGeom>
          <a:noFill/>
          <a:ln w="28575" cap="flat" cmpd="sng">
            <a:solidFill>
              <a:srgbClr val="9FC5E8"/>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None/>
            </a:pPr>
            <a:r>
              <a:rPr lang="en-US" sz="1067" b="1" i="0" u="none" strike="noStrike" cap="none">
                <a:solidFill>
                  <a:srgbClr val="000000"/>
                </a:solidFill>
                <a:latin typeface="Roboto"/>
                <a:ea typeface="Roboto"/>
                <a:cs typeface="Roboto"/>
                <a:sym typeface="Roboto"/>
              </a:rPr>
              <a:t>PPA + IPV </a:t>
            </a:r>
            <a:endParaRPr sz="1067" b="1" i="0" u="none" strike="noStrike" cap="none">
              <a:solidFill>
                <a:srgbClr val="000000"/>
              </a:solidFill>
              <a:latin typeface="Roboto"/>
              <a:ea typeface="Roboto"/>
              <a:cs typeface="Roboto"/>
              <a:sym typeface="Roboto"/>
            </a:endParaRPr>
          </a:p>
        </p:txBody>
      </p:sp>
      <p:sp>
        <p:nvSpPr>
          <p:cNvPr id="1546" name="Google Shape;1546;p156"/>
          <p:cNvSpPr/>
          <p:nvPr/>
        </p:nvSpPr>
        <p:spPr>
          <a:xfrm>
            <a:off x="7906700" y="2839460"/>
            <a:ext cx="2580800" cy="497600"/>
          </a:xfrm>
          <a:prstGeom prst="roundRect">
            <a:avLst>
              <a:gd name="adj" fmla="val 16667"/>
            </a:avLst>
          </a:prstGeom>
          <a:noFill/>
          <a:ln w="28575" cap="flat" cmpd="sng">
            <a:solidFill>
              <a:srgbClr val="9FC5E8"/>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None/>
            </a:pPr>
            <a:r>
              <a:rPr lang="en-US" sz="1067" b="1" i="0" u="none" strike="noStrike" cap="none">
                <a:solidFill>
                  <a:srgbClr val="000000"/>
                </a:solidFill>
                <a:latin typeface="Roboto"/>
                <a:ea typeface="Roboto"/>
                <a:cs typeface="Roboto"/>
                <a:sym typeface="Roboto"/>
              </a:rPr>
              <a:t>DAPODIK</a:t>
            </a:r>
            <a:endParaRPr sz="1067" b="1" i="0" u="none" strike="noStrike" cap="none">
              <a:solidFill>
                <a:srgbClr val="000000"/>
              </a:solidFill>
              <a:latin typeface="Roboto"/>
              <a:ea typeface="Roboto"/>
              <a:cs typeface="Roboto"/>
              <a:sym typeface="Roboto"/>
            </a:endParaRPr>
          </a:p>
        </p:txBody>
      </p:sp>
      <p:sp>
        <p:nvSpPr>
          <p:cNvPr id="1547" name="Google Shape;1547;p156"/>
          <p:cNvSpPr/>
          <p:nvPr/>
        </p:nvSpPr>
        <p:spPr>
          <a:xfrm>
            <a:off x="4832867" y="2839460"/>
            <a:ext cx="2580800" cy="497600"/>
          </a:xfrm>
          <a:prstGeom prst="roundRect">
            <a:avLst>
              <a:gd name="adj" fmla="val 16667"/>
            </a:avLst>
          </a:prstGeom>
          <a:noFill/>
          <a:ln w="28575" cap="flat" cmpd="sng">
            <a:solidFill>
              <a:srgbClr val="9FC5E8"/>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None/>
            </a:pPr>
            <a:r>
              <a:rPr lang="en-US" sz="1067" b="1" i="0" u="none" strike="noStrike" cap="none">
                <a:solidFill>
                  <a:srgbClr val="000000"/>
                </a:solidFill>
                <a:latin typeface="Roboto"/>
                <a:ea typeface="Roboto"/>
                <a:cs typeface="Roboto"/>
                <a:sym typeface="Roboto"/>
              </a:rPr>
              <a:t>Survei Dampak PSP</a:t>
            </a:r>
            <a:endParaRPr sz="1067" b="1" i="0" u="none" strike="noStrike" cap="none">
              <a:solidFill>
                <a:srgbClr val="000000"/>
              </a:solidFill>
              <a:latin typeface="Roboto"/>
              <a:ea typeface="Roboto"/>
              <a:cs typeface="Roboto"/>
              <a:sym typeface="Roboto"/>
            </a:endParaRPr>
          </a:p>
        </p:txBody>
      </p:sp>
      <p:pic>
        <p:nvPicPr>
          <p:cNvPr id="1548" name="Google Shape;1548;p156"/>
          <p:cNvPicPr preferRelativeResize="0"/>
          <p:nvPr/>
        </p:nvPicPr>
        <p:blipFill rotWithShape="1">
          <a:blip r:embed="rId3">
            <a:alphaModFix/>
          </a:blip>
          <a:srcRect/>
          <a:stretch/>
        </p:blipFill>
        <p:spPr>
          <a:xfrm>
            <a:off x="8540901" y="1699118"/>
            <a:ext cx="309233" cy="309233"/>
          </a:xfrm>
          <a:prstGeom prst="rect">
            <a:avLst/>
          </a:prstGeom>
          <a:noFill/>
          <a:ln>
            <a:noFill/>
          </a:ln>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552"/>
        <p:cNvGrpSpPr/>
        <p:nvPr/>
      </p:nvGrpSpPr>
      <p:grpSpPr>
        <a:xfrm>
          <a:off x="0" y="0"/>
          <a:ext cx="0" cy="0"/>
          <a:chOff x="0" y="0"/>
          <a:chExt cx="0" cy="0"/>
        </a:xfrm>
      </p:grpSpPr>
      <p:sp>
        <p:nvSpPr>
          <p:cNvPr id="1553" name="Google Shape;1553;p157"/>
          <p:cNvSpPr txBox="1"/>
          <p:nvPr/>
        </p:nvSpPr>
        <p:spPr>
          <a:xfrm>
            <a:off x="0" y="1057894"/>
            <a:ext cx="12192000" cy="461624"/>
          </a:xfrm>
          <a:prstGeom prst="rect">
            <a:avLst/>
          </a:prstGeom>
          <a:noFill/>
          <a:ln>
            <a:noFill/>
          </a:ln>
        </p:spPr>
        <p:txBody>
          <a:bodyPr spcFirstLastPara="1" wrap="square" lIns="91425" tIns="45700" rIns="91425" bIns="45700" anchor="t" anchorCtr="0">
            <a:spAutoFit/>
          </a:bodyPr>
          <a:lstStyle/>
          <a:p>
            <a:pPr marL="228594" marR="0" lvl="0" indent="0" algn="ctr" rtl="0">
              <a:lnSpc>
                <a:spcPct val="100000"/>
              </a:lnSpc>
              <a:spcBef>
                <a:spcPts val="0"/>
              </a:spcBef>
              <a:spcAft>
                <a:spcPts val="0"/>
              </a:spcAft>
              <a:buNone/>
            </a:pPr>
            <a:r>
              <a:rPr lang="en-US" sz="2400" b="1" i="0" u="none" strike="noStrike" cap="none">
                <a:solidFill>
                  <a:schemeClr val="accent1"/>
                </a:solidFill>
                <a:latin typeface="Arial"/>
                <a:ea typeface="Arial"/>
                <a:cs typeface="Arial"/>
                <a:sym typeface="Arial"/>
              </a:rPr>
              <a:t>Berikut indikator dalam dimensi D dan E sebagai dasar perencanaan</a:t>
            </a:r>
            <a:endParaRPr sz="133" b="0" i="0" u="none" strike="noStrike" cap="none">
              <a:solidFill>
                <a:schemeClr val="accent1"/>
              </a:solidFill>
              <a:latin typeface="Arial"/>
              <a:ea typeface="Arial"/>
              <a:cs typeface="Arial"/>
              <a:sym typeface="Arial"/>
            </a:endParaRPr>
          </a:p>
        </p:txBody>
      </p:sp>
      <p:pic>
        <p:nvPicPr>
          <p:cNvPr id="1554" name="Google Shape;1554;p157"/>
          <p:cNvPicPr preferRelativeResize="0"/>
          <p:nvPr/>
        </p:nvPicPr>
        <p:blipFill rotWithShape="1">
          <a:blip r:embed="rId3">
            <a:alphaModFix/>
          </a:blip>
          <a:srcRect l="4838" t="6710" r="1773" b="3418"/>
          <a:stretch/>
        </p:blipFill>
        <p:spPr>
          <a:xfrm>
            <a:off x="1162664" y="1519518"/>
            <a:ext cx="9866671" cy="5338482"/>
          </a:xfrm>
          <a:prstGeom prst="rect">
            <a:avLst/>
          </a:prstGeom>
          <a:noFill/>
          <a:ln>
            <a:noFill/>
          </a:ln>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558"/>
        <p:cNvGrpSpPr/>
        <p:nvPr/>
      </p:nvGrpSpPr>
      <p:grpSpPr>
        <a:xfrm>
          <a:off x="0" y="0"/>
          <a:ext cx="0" cy="0"/>
          <a:chOff x="0" y="0"/>
          <a:chExt cx="0" cy="0"/>
        </a:xfrm>
      </p:grpSpPr>
      <p:graphicFrame>
        <p:nvGraphicFramePr>
          <p:cNvPr id="1559" name="Google Shape;1559;p158"/>
          <p:cNvGraphicFramePr/>
          <p:nvPr/>
        </p:nvGraphicFramePr>
        <p:xfrm>
          <a:off x="203201" y="1268364"/>
          <a:ext cx="3000000" cy="3000000"/>
        </p:xfrm>
        <a:graphic>
          <a:graphicData uri="http://schemas.openxmlformats.org/drawingml/2006/table">
            <a:tbl>
              <a:tblPr>
                <a:noFill/>
                <a:tableStyleId>{EE982CF9-6F63-49E2-AD2F-75968D36D1C9}</a:tableStyleId>
              </a:tblPr>
              <a:tblGrid>
                <a:gridCol w="495975">
                  <a:extLst>
                    <a:ext uri="{9D8B030D-6E8A-4147-A177-3AD203B41FA5}">
                      <a16:colId xmlns:a16="http://schemas.microsoft.com/office/drawing/2014/main" val="20000"/>
                    </a:ext>
                  </a:extLst>
                </a:gridCol>
                <a:gridCol w="3453175">
                  <a:extLst>
                    <a:ext uri="{9D8B030D-6E8A-4147-A177-3AD203B41FA5}">
                      <a16:colId xmlns:a16="http://schemas.microsoft.com/office/drawing/2014/main" val="20001"/>
                    </a:ext>
                  </a:extLst>
                </a:gridCol>
                <a:gridCol w="3803925">
                  <a:extLst>
                    <a:ext uri="{9D8B030D-6E8A-4147-A177-3AD203B41FA5}">
                      <a16:colId xmlns:a16="http://schemas.microsoft.com/office/drawing/2014/main" val="20002"/>
                    </a:ext>
                  </a:extLst>
                </a:gridCol>
                <a:gridCol w="4048875">
                  <a:extLst>
                    <a:ext uri="{9D8B030D-6E8A-4147-A177-3AD203B41FA5}">
                      <a16:colId xmlns:a16="http://schemas.microsoft.com/office/drawing/2014/main" val="20003"/>
                    </a:ext>
                  </a:extLst>
                </a:gridCol>
              </a:tblGrid>
              <a:tr h="3718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No</a:t>
                      </a:r>
                      <a:endParaRPr sz="1500" u="none" strike="noStrike" cap="none"/>
                    </a:p>
                  </a:txBody>
                  <a:tcPr marL="91475" marR="91475" marT="45725" marB="45725">
                    <a:solidFill>
                      <a:srgbClr val="BFBFBF"/>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t>Dimensi</a:t>
                      </a:r>
                      <a:endParaRPr sz="1600" b="1" u="none" strike="noStrike" cap="none"/>
                    </a:p>
                  </a:txBody>
                  <a:tcPr marL="91475" marR="91475" marT="45725" marB="45725">
                    <a:solidFill>
                      <a:srgbClr val="BFBFBF"/>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solidFill>
                            <a:schemeClr val="lt1"/>
                          </a:solidFill>
                        </a:rPr>
                        <a:t>Hal yang sudah baik</a:t>
                      </a:r>
                      <a:endParaRPr sz="1600" b="1" u="none" strike="noStrike" cap="none">
                        <a:solidFill>
                          <a:schemeClr val="lt1"/>
                        </a:solidFill>
                      </a:endParaRPr>
                    </a:p>
                  </a:txBody>
                  <a:tcPr marL="91475" marR="91475" marT="45725" marB="45725">
                    <a:solidFill>
                      <a:srgbClr val="0000FF"/>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600" b="1" u="none" strike="noStrike" cap="none">
                          <a:solidFill>
                            <a:schemeClr val="lt1"/>
                          </a:solidFill>
                        </a:rPr>
                        <a:t>Hal yang belum baik</a:t>
                      </a:r>
                      <a:endParaRPr sz="1600" b="1" u="none" strike="noStrike" cap="none">
                        <a:solidFill>
                          <a:schemeClr val="lt1"/>
                        </a:solidFill>
                      </a:endParaRPr>
                    </a:p>
                  </a:txBody>
                  <a:tcPr marL="91475" marR="91475" marT="45725" marB="45725">
                    <a:solidFill>
                      <a:srgbClr val="C00000"/>
                    </a:solidFill>
                  </a:tcPr>
                </a:tc>
                <a:extLst>
                  <a:ext uri="{0D108BD9-81ED-4DB2-BD59-A6C34878D82A}">
                    <a16:rowId xmlns:a16="http://schemas.microsoft.com/office/drawing/2014/main" val="10000"/>
                  </a:ext>
                </a:extLst>
              </a:tr>
              <a:tr h="1183050">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t>1</a:t>
                      </a:r>
                      <a:endParaRPr sz="1500" u="none" strike="noStrike" cap="none"/>
                    </a:p>
                  </a:txBody>
                  <a:tcPr marL="91475" marR="91475" marT="45725" marB="45725"/>
                </a:tc>
                <a:tc>
                  <a:txBody>
                    <a:bodyPr/>
                    <a:lstStyle/>
                    <a:p>
                      <a:pPr marL="25400" marR="0" lvl="0" indent="0" algn="l" rtl="0">
                        <a:lnSpc>
                          <a:spcPct val="100000"/>
                        </a:lnSpc>
                        <a:spcBef>
                          <a:spcPts val="0"/>
                        </a:spcBef>
                        <a:spcAft>
                          <a:spcPts val="0"/>
                        </a:spcAft>
                        <a:buClr>
                          <a:schemeClr val="dk2"/>
                        </a:buClr>
                        <a:buSzPts val="900"/>
                        <a:buFont typeface="Arial"/>
                        <a:buNone/>
                      </a:pPr>
                      <a:r>
                        <a:rPr lang="en-US" sz="1600" b="1" u="none" strike="noStrike" cap="none">
                          <a:solidFill>
                            <a:schemeClr val="dk2"/>
                          </a:solidFill>
                        </a:rPr>
                        <a:t>Dimensi D (proses)</a:t>
                      </a:r>
                      <a:endParaRPr sz="1600" u="none" strike="noStrike" cap="none">
                        <a:solidFill>
                          <a:schemeClr val="dk2"/>
                        </a:solidFill>
                      </a:endParaRPr>
                    </a:p>
                    <a:p>
                      <a:pPr marL="25400" marR="0" lvl="0" indent="0" algn="l" rtl="0">
                        <a:lnSpc>
                          <a:spcPct val="100000"/>
                        </a:lnSpc>
                        <a:spcBef>
                          <a:spcPts val="0"/>
                        </a:spcBef>
                        <a:spcAft>
                          <a:spcPts val="0"/>
                        </a:spcAft>
                        <a:buClr>
                          <a:schemeClr val="dk2"/>
                        </a:buClr>
                        <a:buSzPts val="900"/>
                        <a:buFont typeface="Arial"/>
                        <a:buNone/>
                      </a:pPr>
                      <a:r>
                        <a:rPr lang="en-US" sz="1600" b="1" u="none" strike="noStrike" cap="none">
                          <a:solidFill>
                            <a:schemeClr val="dk2"/>
                          </a:solidFill>
                        </a:rPr>
                        <a:t>Kualitas Proses Pembelajaran (Elemen 1 dalam Kerangka Transformasi Sekolah PAUD) </a:t>
                      </a:r>
                      <a:endParaRPr sz="1600" b="1" u="none" strike="noStrike" cap="none"/>
                    </a:p>
                  </a:txBody>
                  <a:tcPr marL="91475" marR="91475" marT="45725" marB="45725"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extLst>
                  <a:ext uri="{0D108BD9-81ED-4DB2-BD59-A6C34878D82A}">
                    <a16:rowId xmlns:a16="http://schemas.microsoft.com/office/drawing/2014/main" val="10001"/>
                  </a:ext>
                </a:extLst>
              </a:tr>
              <a:tr h="853050">
                <a:tc rowSpan="4">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2</a:t>
                      </a:r>
                      <a:endParaRPr sz="1500" u="none" strike="noStrike" cap="none">
                        <a:solidFill>
                          <a:schemeClr val="dk1"/>
                        </a:solidFill>
                        <a:latin typeface="Calibri"/>
                        <a:ea typeface="Calibri"/>
                        <a:cs typeface="Calibri"/>
                        <a:sym typeface="Calibri"/>
                      </a:endParaRPr>
                    </a:p>
                  </a:txBody>
                  <a:tcPr marL="91475" marR="91475" marT="45725" marB="45725"/>
                </a:tc>
                <a:tc>
                  <a:txBody>
                    <a:bodyPr/>
                    <a:lstStyle/>
                    <a:p>
                      <a:pPr marL="25400" marR="0" lvl="0" indent="0" algn="l" rtl="0">
                        <a:lnSpc>
                          <a:spcPct val="100000"/>
                        </a:lnSpc>
                        <a:spcBef>
                          <a:spcPts val="0"/>
                        </a:spcBef>
                        <a:spcAft>
                          <a:spcPts val="0"/>
                        </a:spcAft>
                        <a:buClr>
                          <a:schemeClr val="dk2"/>
                        </a:buClr>
                        <a:buSzPts val="900"/>
                        <a:buFont typeface="Arial"/>
                        <a:buNone/>
                      </a:pPr>
                      <a:r>
                        <a:rPr lang="en-US" sz="1600" b="1" u="none" strike="noStrike" cap="none">
                          <a:solidFill>
                            <a:schemeClr val="dk2"/>
                          </a:solidFill>
                        </a:rPr>
                        <a:t>Dimensi E (proses dan input)</a:t>
                      </a:r>
                      <a:endParaRPr sz="1600" u="none" strike="noStrike" cap="none">
                        <a:solidFill>
                          <a:schemeClr val="dk2"/>
                        </a:solidFill>
                      </a:endParaRPr>
                    </a:p>
                    <a:p>
                      <a:pPr marL="25400" marR="0" lvl="0" indent="0" algn="l" rtl="0">
                        <a:lnSpc>
                          <a:spcPct val="100000"/>
                        </a:lnSpc>
                        <a:spcBef>
                          <a:spcPts val="0"/>
                        </a:spcBef>
                        <a:spcAft>
                          <a:spcPts val="0"/>
                        </a:spcAft>
                        <a:buClr>
                          <a:srgbClr val="000000"/>
                        </a:buClr>
                        <a:buSzPts val="900"/>
                        <a:buFont typeface="Arial"/>
                        <a:buNone/>
                      </a:pPr>
                      <a:r>
                        <a:rPr lang="en-US" sz="1600" b="1" u="none" strike="noStrike" cap="none">
                          <a:solidFill>
                            <a:schemeClr val="dk2"/>
                          </a:solidFill>
                        </a:rPr>
                        <a:t>Kualitas Pengelolaan </a:t>
                      </a:r>
                      <a:endParaRPr sz="1600" b="1" u="none" strike="noStrike" cap="none"/>
                    </a:p>
                  </a:txBody>
                  <a:tcPr marL="91475" marR="91475" marT="45725" marB="45725"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extLst>
                  <a:ext uri="{0D108BD9-81ED-4DB2-BD59-A6C34878D82A}">
                    <a16:rowId xmlns:a16="http://schemas.microsoft.com/office/drawing/2014/main" val="10002"/>
                  </a:ext>
                </a:extLst>
              </a:tr>
              <a:tr h="853050">
                <a:tc vMerge="1">
                  <a:txBody>
                    <a:bodyPr/>
                    <a:lstStyle/>
                    <a:p>
                      <a:endParaRPr lang="en-US"/>
                    </a:p>
                  </a:txBody>
                  <a:tcPr/>
                </a:tc>
                <a:tc>
                  <a:txBody>
                    <a:bodyPr/>
                    <a:lstStyle/>
                    <a:p>
                      <a:pPr marL="0" marR="0" lvl="0" indent="0" algn="l" rtl="0">
                        <a:lnSpc>
                          <a:spcPct val="100000"/>
                        </a:lnSpc>
                        <a:spcBef>
                          <a:spcPts val="0"/>
                        </a:spcBef>
                        <a:spcAft>
                          <a:spcPts val="0"/>
                        </a:spcAft>
                        <a:buClr>
                          <a:schemeClr val="dk1"/>
                        </a:buClr>
                        <a:buSzPts val="600"/>
                        <a:buFont typeface="Arial"/>
                        <a:buNone/>
                      </a:pPr>
                      <a:r>
                        <a:rPr lang="en-US" sz="1600" b="1" u="none" strike="noStrike" cap="none">
                          <a:solidFill>
                            <a:schemeClr val="dk2"/>
                          </a:solidFill>
                        </a:rPr>
                        <a:t>Elemen 2: Kemitraan dengan Orang Tua </a:t>
                      </a:r>
                      <a:endParaRPr sz="1600" b="1" u="none" strike="noStrike" cap="none">
                        <a:solidFill>
                          <a:schemeClr val="dk2"/>
                        </a:solidFill>
                      </a:endParaRPr>
                    </a:p>
                  </a:txBody>
                  <a:tcPr marL="91475" marR="91475" marT="45725" marB="45725"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extLst>
                  <a:ext uri="{0D108BD9-81ED-4DB2-BD59-A6C34878D82A}">
                    <a16:rowId xmlns:a16="http://schemas.microsoft.com/office/drawing/2014/main" val="10003"/>
                  </a:ext>
                </a:extLst>
              </a:tr>
              <a:tr h="1183050">
                <a:tc vMerge="1">
                  <a:txBody>
                    <a:bodyPr/>
                    <a:lstStyle/>
                    <a:p>
                      <a:endParaRPr lang="en-US"/>
                    </a:p>
                  </a:txBody>
                  <a:tcPr/>
                </a:tc>
                <a:tc>
                  <a:txBody>
                    <a:bodyPr/>
                    <a:lstStyle/>
                    <a:p>
                      <a:pPr marL="0" marR="0" lvl="0" indent="0" algn="l" rtl="0">
                        <a:lnSpc>
                          <a:spcPct val="100000"/>
                        </a:lnSpc>
                        <a:spcBef>
                          <a:spcPts val="0"/>
                        </a:spcBef>
                        <a:spcAft>
                          <a:spcPts val="0"/>
                        </a:spcAft>
                        <a:buClr>
                          <a:schemeClr val="dk1"/>
                        </a:buClr>
                        <a:buSzPts val="1100"/>
                        <a:buFont typeface="Arial"/>
                        <a:buNone/>
                      </a:pPr>
                      <a:r>
                        <a:rPr lang="en-US" sz="1600" b="1" u="none" strike="noStrike" cap="none">
                          <a:solidFill>
                            <a:schemeClr val="dk2"/>
                          </a:solidFill>
                        </a:rPr>
                        <a:t>Elemen 3: Memantau Pemenuhan Layanan Esensial AUD di Luar Pendidikan (layanan holistik integratif) </a:t>
                      </a:r>
                      <a:endParaRPr sz="1600" b="1" u="none" strike="noStrike" cap="none">
                        <a:solidFill>
                          <a:schemeClr val="dk2"/>
                        </a:solidFill>
                      </a:endParaRPr>
                    </a:p>
                  </a:txBody>
                  <a:tcPr marL="91475" marR="91475" marT="45725" marB="45725"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extLst>
                  <a:ext uri="{0D108BD9-81ED-4DB2-BD59-A6C34878D82A}">
                    <a16:rowId xmlns:a16="http://schemas.microsoft.com/office/drawing/2014/main" val="10004"/>
                  </a:ext>
                </a:extLst>
              </a:tr>
              <a:tr h="853050">
                <a:tc vMerge="1">
                  <a:txBody>
                    <a:bodyPr/>
                    <a:lstStyle/>
                    <a:p>
                      <a:endParaRPr lang="en-US"/>
                    </a:p>
                  </a:txBody>
                  <a:tcPr/>
                </a:tc>
                <a:tc>
                  <a:txBody>
                    <a:bodyPr/>
                    <a:lstStyle/>
                    <a:p>
                      <a:pPr marL="25400" marR="0" lvl="0" indent="0" algn="l" rtl="0">
                        <a:lnSpc>
                          <a:spcPct val="100000"/>
                        </a:lnSpc>
                        <a:spcBef>
                          <a:spcPts val="0"/>
                        </a:spcBef>
                        <a:spcAft>
                          <a:spcPts val="0"/>
                        </a:spcAft>
                        <a:buClr>
                          <a:srgbClr val="000000"/>
                        </a:buClr>
                        <a:buSzPts val="1600"/>
                        <a:buFont typeface="Arial"/>
                        <a:buNone/>
                      </a:pPr>
                      <a:r>
                        <a:rPr lang="en-US" sz="1600" b="1" u="none" strike="noStrike" cap="none">
                          <a:solidFill>
                            <a:schemeClr val="dk2"/>
                          </a:solidFill>
                        </a:rPr>
                        <a:t>Elemen 4: Kepemimpinan dan Pengelolaan Sumber Daya </a:t>
                      </a:r>
                      <a:endParaRPr sz="1600" b="1" u="none" strike="noStrike" cap="none">
                        <a:solidFill>
                          <a:schemeClr val="dk2"/>
                        </a:solidFill>
                      </a:endParaRPr>
                    </a:p>
                  </a:txBody>
                  <a:tcPr marL="91475" marR="91475" marT="45725" marB="45725" anchor="ctr"/>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tc>
                  <a:txBody>
                    <a:bodyPr/>
                    <a:lstStyle/>
                    <a:p>
                      <a:pPr marL="0" marR="0" lvl="0" indent="0" algn="l" rtl="0">
                        <a:lnSpc>
                          <a:spcPct val="100000"/>
                        </a:lnSpc>
                        <a:spcBef>
                          <a:spcPts val="0"/>
                        </a:spcBef>
                        <a:spcAft>
                          <a:spcPts val="0"/>
                        </a:spcAft>
                        <a:buClr>
                          <a:srgbClr val="000000"/>
                        </a:buClr>
                        <a:buSzPts val="1600"/>
                        <a:buFont typeface="Arial"/>
                        <a:buNone/>
                      </a:pPr>
                      <a:endParaRPr sz="1600" u="none" strike="noStrike" cap="none"/>
                    </a:p>
                  </a:txBody>
                  <a:tcPr marL="91475" marR="91475" marT="45725" marB="45725"/>
                </a:tc>
                <a:extLst>
                  <a:ext uri="{0D108BD9-81ED-4DB2-BD59-A6C34878D82A}">
                    <a16:rowId xmlns:a16="http://schemas.microsoft.com/office/drawing/2014/main" val="10005"/>
                  </a:ext>
                </a:extLst>
              </a:tr>
            </a:tbl>
          </a:graphicData>
        </a:graphic>
      </p:graphicFrame>
      <p:sp>
        <p:nvSpPr>
          <p:cNvPr id="1560" name="Google Shape;1560;p158"/>
          <p:cNvSpPr txBox="1"/>
          <p:nvPr/>
        </p:nvSpPr>
        <p:spPr>
          <a:xfrm>
            <a:off x="0" y="-1"/>
            <a:ext cx="12192000" cy="1032387"/>
          </a:xfrm>
          <a:prstGeom prst="rect">
            <a:avLst/>
          </a:prstGeom>
          <a:solidFill>
            <a:srgbClr val="0C343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400" b="1" i="0" u="none" strike="noStrike" cap="none">
                <a:solidFill>
                  <a:schemeClr val="lt1"/>
                </a:solidFill>
                <a:latin typeface="Arial"/>
                <a:ea typeface="Arial"/>
                <a:cs typeface="Arial"/>
                <a:sym typeface="Arial"/>
              </a:rPr>
              <a:t>Untuk PAUD, masalah dan akar masalah dapat diidentifikasi dengan menganalisis indikator mana yang sudah baik dan yang belum baik berdasarkan elemen berikut</a:t>
            </a:r>
            <a:endParaRPr sz="2400" b="1" i="0" u="none" strike="noStrike" cap="none">
              <a:solidFill>
                <a:schemeClr val="lt1"/>
              </a:solidFill>
              <a:latin typeface="Arial"/>
              <a:ea typeface="Arial"/>
              <a:cs typeface="Arial"/>
              <a:sym typeface="Arial"/>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564"/>
        <p:cNvGrpSpPr/>
        <p:nvPr/>
      </p:nvGrpSpPr>
      <p:grpSpPr>
        <a:xfrm>
          <a:off x="0" y="0"/>
          <a:ext cx="0" cy="0"/>
          <a:chOff x="0" y="0"/>
          <a:chExt cx="0" cy="0"/>
        </a:xfrm>
      </p:grpSpPr>
      <p:sp>
        <p:nvSpPr>
          <p:cNvPr id="1565" name="Google Shape;1565;p159"/>
          <p:cNvSpPr/>
          <p:nvPr/>
        </p:nvSpPr>
        <p:spPr>
          <a:xfrm>
            <a:off x="0" y="0"/>
            <a:ext cx="12192000" cy="960654"/>
          </a:xfrm>
          <a:prstGeom prst="rect">
            <a:avLst/>
          </a:prstGeom>
          <a:solidFill>
            <a:schemeClr val="accent1"/>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66" name="Google Shape;1566;p159"/>
          <p:cNvSpPr/>
          <p:nvPr/>
        </p:nvSpPr>
        <p:spPr>
          <a:xfrm>
            <a:off x="2092533" y="3216467"/>
            <a:ext cx="2107200" cy="2027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152396" marR="0" lvl="0" indent="-143930" algn="l" rtl="0">
              <a:lnSpc>
                <a:spcPct val="100000"/>
              </a:lnSpc>
              <a:spcBef>
                <a:spcPts val="0"/>
              </a:spcBef>
              <a:spcAft>
                <a:spcPts val="0"/>
              </a:spcAft>
              <a:buClr>
                <a:srgbClr val="000000"/>
              </a:buClr>
              <a:buSzPts val="800"/>
              <a:buFont typeface="Roboto"/>
              <a:buChar char="●"/>
            </a:pPr>
            <a:r>
              <a:rPr lang="en-US" sz="1067" b="0" i="0" u="none" strike="noStrike" cap="none">
                <a:solidFill>
                  <a:srgbClr val="000000"/>
                </a:solidFill>
                <a:latin typeface="Roboto"/>
                <a:ea typeface="Roboto"/>
                <a:cs typeface="Roboto"/>
                <a:sym typeface="Roboto"/>
              </a:rPr>
              <a:t>D.1.2 Kesesuaian rencana pembelajaran dengan tujuan pembelajaran dan asesmen</a:t>
            </a:r>
            <a:endParaRPr sz="1067" b="0" i="0" u="none" strike="noStrike" cap="none">
              <a:solidFill>
                <a:srgbClr val="000000"/>
              </a:solidFill>
              <a:latin typeface="Roboto"/>
              <a:ea typeface="Roboto"/>
              <a:cs typeface="Roboto"/>
              <a:sym typeface="Roboto"/>
            </a:endParaRPr>
          </a:p>
        </p:txBody>
      </p:sp>
      <p:sp>
        <p:nvSpPr>
          <p:cNvPr id="1567" name="Google Shape;1567;p159"/>
          <p:cNvSpPr/>
          <p:nvPr/>
        </p:nvSpPr>
        <p:spPr>
          <a:xfrm>
            <a:off x="234111" y="1029100"/>
            <a:ext cx="1866000" cy="472000"/>
          </a:xfrm>
          <a:prstGeom prst="rect">
            <a:avLst/>
          </a:prstGeom>
          <a:solidFill>
            <a:srgbClr val="EA9999"/>
          </a:solidFill>
          <a:ln w="9525" cap="flat" cmpd="sng">
            <a:solidFill>
              <a:srgbClr val="99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1" i="0" u="none" strike="noStrike" cap="none">
                <a:solidFill>
                  <a:srgbClr val="000000"/>
                </a:solidFill>
                <a:latin typeface="Roboto"/>
                <a:ea typeface="Roboto"/>
                <a:cs typeface="Roboto"/>
                <a:sym typeface="Roboto"/>
              </a:rPr>
              <a:t>Elemen 1</a:t>
            </a:r>
            <a:endParaRPr sz="1067" b="1"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Kualitas Proses Pembelajaran</a:t>
            </a:r>
            <a:endParaRPr sz="1067" b="0" i="0" u="none" strike="noStrike" cap="none">
              <a:solidFill>
                <a:srgbClr val="000000"/>
              </a:solidFill>
              <a:latin typeface="Roboto"/>
              <a:ea typeface="Roboto"/>
              <a:cs typeface="Roboto"/>
              <a:sym typeface="Roboto"/>
            </a:endParaRPr>
          </a:p>
        </p:txBody>
      </p:sp>
      <p:sp>
        <p:nvSpPr>
          <p:cNvPr id="1568" name="Google Shape;1568;p159"/>
          <p:cNvSpPr/>
          <p:nvPr/>
        </p:nvSpPr>
        <p:spPr>
          <a:xfrm>
            <a:off x="2092993" y="1029100"/>
            <a:ext cx="2107200" cy="472000"/>
          </a:xfrm>
          <a:prstGeom prst="rect">
            <a:avLst/>
          </a:prstGeom>
          <a:solidFill>
            <a:srgbClr val="CC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Indikator </a:t>
            </a:r>
            <a:endParaRPr sz="1067" b="0" i="0" u="none" strike="noStrike" cap="none">
              <a:solidFill>
                <a:srgbClr val="000000"/>
              </a:solidFill>
              <a:latin typeface="Roboto"/>
              <a:ea typeface="Roboto"/>
              <a:cs typeface="Roboto"/>
              <a:sym typeface="Roboto"/>
            </a:endParaRPr>
          </a:p>
        </p:txBody>
      </p:sp>
      <p:sp>
        <p:nvSpPr>
          <p:cNvPr id="1569" name="Google Shape;1569;p159"/>
          <p:cNvSpPr/>
          <p:nvPr/>
        </p:nvSpPr>
        <p:spPr>
          <a:xfrm>
            <a:off x="4200623" y="1501100"/>
            <a:ext cx="2713200" cy="1705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Satuan sudah memiliki:</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dokumen RPPH</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dokumen RPPM</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dokumen Prosem</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acuan kurikulum yang merujuk pada standar nasional, campuran standar nasional dan internasional, atau campuran standar nasional dan lokal</a:t>
            </a:r>
            <a:endParaRPr sz="1067" b="0" i="0" u="none" strike="noStrike" cap="none">
              <a:solidFill>
                <a:schemeClr val="dk1"/>
              </a:solidFill>
              <a:latin typeface="Roboto"/>
              <a:ea typeface="Roboto"/>
              <a:cs typeface="Roboto"/>
              <a:sym typeface="Roboto"/>
            </a:endParaRPr>
          </a:p>
        </p:txBody>
      </p:sp>
      <p:sp>
        <p:nvSpPr>
          <p:cNvPr id="1570" name="Google Shape;1570;p159"/>
          <p:cNvSpPr/>
          <p:nvPr/>
        </p:nvSpPr>
        <p:spPr>
          <a:xfrm>
            <a:off x="4200789" y="1029100"/>
            <a:ext cx="2713200" cy="472000"/>
          </a:xfrm>
          <a:prstGeom prst="rect">
            <a:avLst/>
          </a:prstGeom>
          <a:solidFill>
            <a:srgbClr val="CC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Definisi Konseptual/Objektif</a:t>
            </a:r>
            <a:endParaRPr sz="1067" b="0" i="0" u="none" strike="noStrike" cap="none">
              <a:solidFill>
                <a:srgbClr val="000000"/>
              </a:solidFill>
              <a:latin typeface="Roboto"/>
              <a:ea typeface="Roboto"/>
              <a:cs typeface="Roboto"/>
              <a:sym typeface="Roboto"/>
            </a:endParaRPr>
          </a:p>
        </p:txBody>
      </p:sp>
      <p:sp>
        <p:nvSpPr>
          <p:cNvPr id="1571" name="Google Shape;1571;p159"/>
          <p:cNvSpPr/>
          <p:nvPr/>
        </p:nvSpPr>
        <p:spPr>
          <a:xfrm>
            <a:off x="6914288" y="1501100"/>
            <a:ext cx="2410400" cy="1705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Perlu Pengembangan/</a:t>
            </a:r>
            <a:endParaRPr sz="1067" b="0" i="0" u="none" strike="noStrike" cap="none">
              <a:solidFill>
                <a:schemeClr val="dk1"/>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Pra-Kondusif/Kondusif/Prima</a:t>
            </a:r>
            <a:endParaRPr sz="1067" b="0" i="0" u="none" strike="noStrike" cap="none">
              <a:solidFill>
                <a:schemeClr val="dk1"/>
              </a:solidFill>
              <a:latin typeface="Roboto"/>
              <a:ea typeface="Roboto"/>
              <a:cs typeface="Roboto"/>
              <a:sym typeface="Roboto"/>
            </a:endParaRPr>
          </a:p>
          <a:p>
            <a:pPr marL="0" marR="0" lvl="0" indent="0" algn="ctr" rtl="0">
              <a:lnSpc>
                <a:spcPct val="100000"/>
              </a:lnSpc>
              <a:spcBef>
                <a:spcPts val="0"/>
              </a:spcBef>
              <a:spcAft>
                <a:spcPts val="0"/>
              </a:spcAft>
              <a:buNone/>
            </a:pPr>
            <a:endParaRPr sz="1067" b="0" i="0" u="none" strike="noStrike" cap="none">
              <a:solidFill>
                <a:schemeClr val="dk1"/>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1" i="0" u="none" strike="noStrike" cap="none">
                <a:solidFill>
                  <a:srgbClr val="BF9000"/>
                </a:solidFill>
                <a:latin typeface="Roboto"/>
                <a:ea typeface="Roboto"/>
                <a:cs typeface="Roboto"/>
                <a:sym typeface="Roboto"/>
              </a:rPr>
              <a:t>HASIL: KONDUSIF</a:t>
            </a:r>
            <a:endParaRPr sz="1067" b="1" i="0" u="none" strike="noStrike" cap="none">
              <a:solidFill>
                <a:srgbClr val="BF9000"/>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(Satuan sudah memiliki 2 dari 3 dokumen perencanaan pembelajaran dan memiliki acuan kurikulum yang merujuk pada standar nasional)</a:t>
            </a:r>
            <a:endParaRPr sz="1067" b="0" i="0" u="none" strike="noStrike" cap="none">
              <a:solidFill>
                <a:schemeClr val="dk1"/>
              </a:solidFill>
              <a:latin typeface="Roboto"/>
              <a:ea typeface="Roboto"/>
              <a:cs typeface="Roboto"/>
              <a:sym typeface="Roboto"/>
            </a:endParaRPr>
          </a:p>
        </p:txBody>
      </p:sp>
      <p:sp>
        <p:nvSpPr>
          <p:cNvPr id="1572" name="Google Shape;1572;p159"/>
          <p:cNvSpPr/>
          <p:nvPr/>
        </p:nvSpPr>
        <p:spPr>
          <a:xfrm>
            <a:off x="6914435" y="1029100"/>
            <a:ext cx="2410400" cy="472000"/>
          </a:xfrm>
          <a:prstGeom prst="rect">
            <a:avLst/>
          </a:prstGeom>
          <a:solidFill>
            <a:srgbClr val="CC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Hasil Satuan -- (Skor)</a:t>
            </a:r>
            <a:endParaRPr sz="1067" b="0" i="0" u="none" strike="noStrike" cap="none">
              <a:solidFill>
                <a:srgbClr val="000000"/>
              </a:solidFill>
              <a:latin typeface="Roboto"/>
              <a:ea typeface="Roboto"/>
              <a:cs typeface="Roboto"/>
              <a:sym typeface="Roboto"/>
            </a:endParaRPr>
          </a:p>
        </p:txBody>
      </p:sp>
      <p:sp>
        <p:nvSpPr>
          <p:cNvPr id="1573" name="Google Shape;1573;p159"/>
          <p:cNvSpPr/>
          <p:nvPr/>
        </p:nvSpPr>
        <p:spPr>
          <a:xfrm>
            <a:off x="9326171" y="1029133"/>
            <a:ext cx="2410400" cy="472000"/>
          </a:xfrm>
          <a:prstGeom prst="rect">
            <a:avLst/>
          </a:prstGeom>
          <a:solidFill>
            <a:srgbClr val="CC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Rencana Perbaikan ke Depan (untuk diisi satuan) </a:t>
            </a:r>
            <a:endParaRPr sz="1067" b="0" i="0" u="none" strike="noStrike" cap="none">
              <a:solidFill>
                <a:srgbClr val="000000"/>
              </a:solidFill>
              <a:latin typeface="Roboto"/>
              <a:ea typeface="Roboto"/>
              <a:cs typeface="Roboto"/>
              <a:sym typeface="Roboto"/>
            </a:endParaRPr>
          </a:p>
        </p:txBody>
      </p:sp>
      <p:sp>
        <p:nvSpPr>
          <p:cNvPr id="1574" name="Google Shape;1574;p159"/>
          <p:cNvSpPr/>
          <p:nvPr/>
        </p:nvSpPr>
        <p:spPr>
          <a:xfrm>
            <a:off x="4200200" y="3216467"/>
            <a:ext cx="2713200" cy="2027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Satuan sudah memiliki:</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kelengkapan komponen esensial di dalam dokumen RPPH, RPPM, dan Prosem (tema, kompetensi dasar, rencana kegiatan, dll.)</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adanya alur penyusunan yang selaras dari Prosem, RPPM, hingga RPPH</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keterkaitan yang jelas antara tujuan pembelajaran dengan kegiatan dan bentuk asesmen</a:t>
            </a:r>
            <a:endParaRPr sz="1067" b="0" i="0" u="none" strike="noStrike" cap="none">
              <a:solidFill>
                <a:schemeClr val="dk1"/>
              </a:solidFill>
              <a:latin typeface="Roboto"/>
              <a:ea typeface="Roboto"/>
              <a:cs typeface="Roboto"/>
              <a:sym typeface="Roboto"/>
            </a:endParaRPr>
          </a:p>
        </p:txBody>
      </p:sp>
      <p:sp>
        <p:nvSpPr>
          <p:cNvPr id="1575" name="Google Shape;1575;p159"/>
          <p:cNvSpPr/>
          <p:nvPr/>
        </p:nvSpPr>
        <p:spPr>
          <a:xfrm>
            <a:off x="6913899" y="3216467"/>
            <a:ext cx="2564800" cy="2027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Perlu Pengembangan/</a:t>
            </a:r>
            <a:endParaRPr sz="1067" b="0" i="0" u="none" strike="noStrike" cap="none">
              <a:solidFill>
                <a:schemeClr val="dk1"/>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Pra-Kondusif/Kondusif/Prima</a:t>
            </a:r>
            <a:endParaRPr sz="1067" b="0" i="0" u="none" strike="noStrike" cap="none">
              <a:solidFill>
                <a:schemeClr val="dk1"/>
              </a:solidFill>
              <a:latin typeface="Roboto"/>
              <a:ea typeface="Roboto"/>
              <a:cs typeface="Roboto"/>
              <a:sym typeface="Roboto"/>
            </a:endParaRPr>
          </a:p>
          <a:p>
            <a:pPr marL="0" marR="0" lvl="0" indent="0" algn="ctr" rtl="0">
              <a:lnSpc>
                <a:spcPct val="100000"/>
              </a:lnSpc>
              <a:spcBef>
                <a:spcPts val="0"/>
              </a:spcBef>
              <a:spcAft>
                <a:spcPts val="0"/>
              </a:spcAft>
              <a:buNone/>
            </a:pPr>
            <a:endParaRPr sz="1067" b="0" i="0" u="none" strike="noStrike" cap="none">
              <a:solidFill>
                <a:schemeClr val="dk1"/>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1" i="0" u="none" strike="noStrike" cap="none">
                <a:solidFill>
                  <a:srgbClr val="E06666"/>
                </a:solidFill>
                <a:latin typeface="Roboto"/>
                <a:ea typeface="Roboto"/>
                <a:cs typeface="Roboto"/>
                <a:sym typeface="Roboto"/>
              </a:rPr>
              <a:t>HASIL: PRA-KONDUSIF</a:t>
            </a:r>
            <a:endParaRPr sz="1067" b="1" i="0" u="none" strike="noStrike" cap="none">
              <a:solidFill>
                <a:srgbClr val="E06666"/>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Satuan memiliki kelengkapan komponen di dalam Program Semester, RPPM, dan RPPH. Namun belum adanya alur penyusunan yang selaras antar dokumen dan keterkaitan yang jelas antara tujuan pembelajaran dengan kegiatan dan bentuk asesmen di dalam RPPH</a:t>
            </a:r>
            <a:endParaRPr sz="1067" b="0" i="0" u="none" strike="noStrike" cap="none">
              <a:solidFill>
                <a:schemeClr val="dk1"/>
              </a:solidFill>
              <a:latin typeface="Roboto"/>
              <a:ea typeface="Roboto"/>
              <a:cs typeface="Roboto"/>
              <a:sym typeface="Roboto"/>
            </a:endParaRPr>
          </a:p>
        </p:txBody>
      </p:sp>
      <p:sp>
        <p:nvSpPr>
          <p:cNvPr id="1576" name="Google Shape;1576;p159"/>
          <p:cNvSpPr/>
          <p:nvPr/>
        </p:nvSpPr>
        <p:spPr>
          <a:xfrm>
            <a:off x="2092533" y="5244067"/>
            <a:ext cx="2107200" cy="151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152396" marR="0" lvl="0" indent="-143930" algn="l" rtl="0">
              <a:lnSpc>
                <a:spcPct val="100000"/>
              </a:lnSpc>
              <a:spcBef>
                <a:spcPts val="0"/>
              </a:spcBef>
              <a:spcAft>
                <a:spcPts val="0"/>
              </a:spcAft>
              <a:buClr>
                <a:srgbClr val="000000"/>
              </a:buClr>
              <a:buSzPts val="800"/>
              <a:buFont typeface="Roboto"/>
              <a:buChar char="●"/>
            </a:pPr>
            <a:r>
              <a:rPr lang="en-US" sz="1067" b="0" i="0" u="none" strike="noStrike" cap="none">
                <a:solidFill>
                  <a:srgbClr val="000000"/>
                </a:solidFill>
                <a:latin typeface="Roboto"/>
                <a:ea typeface="Roboto"/>
                <a:cs typeface="Roboto"/>
                <a:sym typeface="Roboto"/>
              </a:rPr>
              <a:t>D.1.3 Pengaturan ruang kelas</a:t>
            </a:r>
            <a:endParaRPr sz="1067" b="0" i="0" u="none" strike="noStrike" cap="none">
              <a:solidFill>
                <a:srgbClr val="000000"/>
              </a:solidFill>
              <a:latin typeface="Roboto"/>
              <a:ea typeface="Roboto"/>
              <a:cs typeface="Roboto"/>
              <a:sym typeface="Roboto"/>
            </a:endParaRPr>
          </a:p>
        </p:txBody>
      </p:sp>
      <p:sp>
        <p:nvSpPr>
          <p:cNvPr id="1577" name="Google Shape;1577;p159"/>
          <p:cNvSpPr/>
          <p:nvPr/>
        </p:nvSpPr>
        <p:spPr>
          <a:xfrm>
            <a:off x="4200200" y="5244067"/>
            <a:ext cx="2713200" cy="151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Pada saat PTM, satuan PAUD dan pendidik menyediakan:</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tempat belajar, bermain, dan bersosialisasi yang aman dan nyaman bagi anak</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perangkat ajar yang dibutuhkan untuk pembelajaran di dalam kelas maupun di luar kelas</a:t>
            </a:r>
            <a:endParaRPr sz="1067" b="0" i="0" u="none" strike="noStrike" cap="none">
              <a:solidFill>
                <a:schemeClr val="dk1"/>
              </a:solidFill>
              <a:latin typeface="Roboto"/>
              <a:ea typeface="Roboto"/>
              <a:cs typeface="Roboto"/>
              <a:sym typeface="Roboto"/>
            </a:endParaRPr>
          </a:p>
        </p:txBody>
      </p:sp>
      <p:sp>
        <p:nvSpPr>
          <p:cNvPr id="1578" name="Google Shape;1578;p159"/>
          <p:cNvSpPr/>
          <p:nvPr/>
        </p:nvSpPr>
        <p:spPr>
          <a:xfrm>
            <a:off x="6913913" y="5244067"/>
            <a:ext cx="2410400" cy="151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Perlu Pengembangan/</a:t>
            </a:r>
            <a:endParaRPr sz="1067" b="0" i="0" u="none" strike="noStrike" cap="none">
              <a:solidFill>
                <a:schemeClr val="dk1"/>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Pra-Kondusif/Kondusif/Prima</a:t>
            </a:r>
            <a:endParaRPr sz="1067" b="0" i="0" u="none" strike="noStrike" cap="none">
              <a:solidFill>
                <a:schemeClr val="dk1"/>
              </a:solidFill>
              <a:latin typeface="Roboto"/>
              <a:ea typeface="Roboto"/>
              <a:cs typeface="Roboto"/>
              <a:sym typeface="Roboto"/>
            </a:endParaRPr>
          </a:p>
          <a:p>
            <a:pPr marL="0" marR="0" lvl="0" indent="0" algn="ctr" rtl="0">
              <a:lnSpc>
                <a:spcPct val="100000"/>
              </a:lnSpc>
              <a:spcBef>
                <a:spcPts val="0"/>
              </a:spcBef>
              <a:spcAft>
                <a:spcPts val="0"/>
              </a:spcAft>
              <a:buNone/>
            </a:pPr>
            <a:endParaRPr sz="1067" b="0" i="0" u="none" strike="noStrike" cap="none">
              <a:solidFill>
                <a:schemeClr val="dk1"/>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1" i="0" u="none" strike="noStrike" cap="none">
                <a:solidFill>
                  <a:srgbClr val="38761D"/>
                </a:solidFill>
                <a:latin typeface="Roboto"/>
                <a:ea typeface="Roboto"/>
                <a:cs typeface="Roboto"/>
                <a:sym typeface="Roboto"/>
              </a:rPr>
              <a:t>HASIL: PRIMA</a:t>
            </a:r>
            <a:endParaRPr sz="1067" b="1" i="0" u="none" strike="noStrike" cap="none">
              <a:solidFill>
                <a:srgbClr val="38761D"/>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(Satuan pendidikan sudah menggunakan pengaturan ruang dan pemanfaatan lingkungan sekitar sebagai bagian dari proses pembelajaran)</a:t>
            </a:r>
            <a:endParaRPr sz="1067" b="0" i="0" u="none" strike="noStrike" cap="none">
              <a:solidFill>
                <a:schemeClr val="dk1"/>
              </a:solidFill>
              <a:latin typeface="Roboto"/>
              <a:ea typeface="Roboto"/>
              <a:cs typeface="Roboto"/>
              <a:sym typeface="Roboto"/>
            </a:endParaRPr>
          </a:p>
        </p:txBody>
      </p:sp>
      <p:sp>
        <p:nvSpPr>
          <p:cNvPr id="1579" name="Google Shape;1579;p159"/>
          <p:cNvSpPr/>
          <p:nvPr/>
        </p:nvSpPr>
        <p:spPr>
          <a:xfrm>
            <a:off x="9325657" y="5244067"/>
            <a:ext cx="2410400" cy="151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endParaRPr sz="1067" b="0" i="0" u="none" strike="noStrike" cap="none">
              <a:solidFill>
                <a:srgbClr val="000000"/>
              </a:solidFill>
              <a:latin typeface="Roboto"/>
              <a:ea typeface="Roboto"/>
              <a:cs typeface="Roboto"/>
              <a:sym typeface="Roboto"/>
            </a:endParaRPr>
          </a:p>
        </p:txBody>
      </p:sp>
      <p:sp>
        <p:nvSpPr>
          <p:cNvPr id="1580" name="Google Shape;1580;p159"/>
          <p:cNvSpPr txBox="1"/>
          <p:nvPr/>
        </p:nvSpPr>
        <p:spPr>
          <a:xfrm>
            <a:off x="8675177" y="525400"/>
            <a:ext cx="3389948" cy="389746"/>
          </a:xfrm>
          <a:prstGeom prst="rect">
            <a:avLst/>
          </a:prstGeom>
          <a:noFill/>
          <a:ln w="9525" cap="flat" cmpd="sng">
            <a:solidFill>
              <a:srgbClr val="9E9E9E"/>
            </a:solidFill>
            <a:prstDash val="dash"/>
            <a:round/>
            <a:headEnd type="none" w="sm" len="sm"/>
            <a:tailEnd type="none" w="sm" len="sm"/>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933" b="0" i="1" u="none" strike="noStrike" cap="none">
                <a:solidFill>
                  <a:schemeClr val="lt1"/>
                </a:solidFill>
                <a:latin typeface="Arial"/>
                <a:ea typeface="Arial"/>
                <a:cs typeface="Arial"/>
                <a:sym typeface="Arial"/>
              </a:rPr>
              <a:t>List deskriptor tersedia untuk rujukan satuan </a:t>
            </a:r>
            <a:endParaRPr sz="933" b="0" i="1" u="none" strike="noStrike" cap="none">
              <a:solidFill>
                <a:schemeClr val="lt1"/>
              </a:solidFill>
              <a:latin typeface="Arial"/>
              <a:ea typeface="Arial"/>
              <a:cs typeface="Arial"/>
              <a:sym typeface="Arial"/>
            </a:endParaRPr>
          </a:p>
        </p:txBody>
      </p:sp>
      <p:sp>
        <p:nvSpPr>
          <p:cNvPr id="1581" name="Google Shape;1581;p159"/>
          <p:cNvSpPr/>
          <p:nvPr/>
        </p:nvSpPr>
        <p:spPr>
          <a:xfrm>
            <a:off x="75637" y="792835"/>
            <a:ext cx="561200" cy="561200"/>
          </a:xfrm>
          <a:prstGeom prst="ellipse">
            <a:avLst/>
          </a:prstGeom>
          <a:solidFill>
            <a:srgbClr val="980000"/>
          </a:solidFill>
          <a:ln w="38100" cap="flat" cmpd="sng">
            <a:solidFill>
              <a:srgbClr val="FFFFFF"/>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pic>
        <p:nvPicPr>
          <p:cNvPr id="1582" name="Google Shape;1582;p159"/>
          <p:cNvPicPr preferRelativeResize="0"/>
          <p:nvPr/>
        </p:nvPicPr>
        <p:blipFill rotWithShape="1">
          <a:blip r:embed="rId3">
            <a:alphaModFix/>
          </a:blip>
          <a:srcRect/>
          <a:stretch/>
        </p:blipFill>
        <p:spPr>
          <a:xfrm>
            <a:off x="126875" y="792833"/>
            <a:ext cx="492756" cy="492756"/>
          </a:xfrm>
          <a:prstGeom prst="rect">
            <a:avLst/>
          </a:prstGeom>
          <a:noFill/>
          <a:ln>
            <a:noFill/>
          </a:ln>
        </p:spPr>
      </p:pic>
      <p:sp>
        <p:nvSpPr>
          <p:cNvPr id="1583" name="Google Shape;1583;p159"/>
          <p:cNvSpPr/>
          <p:nvPr/>
        </p:nvSpPr>
        <p:spPr>
          <a:xfrm>
            <a:off x="2092863" y="1501100"/>
            <a:ext cx="2107200" cy="1705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152396" marR="0" lvl="0" indent="-143930" algn="l" rtl="0">
              <a:lnSpc>
                <a:spcPct val="100000"/>
              </a:lnSpc>
              <a:spcBef>
                <a:spcPts val="0"/>
              </a:spcBef>
              <a:spcAft>
                <a:spcPts val="0"/>
              </a:spcAft>
              <a:buClr>
                <a:srgbClr val="000000"/>
              </a:buClr>
              <a:buSzPts val="800"/>
              <a:buFont typeface="Roboto"/>
              <a:buChar char="●"/>
            </a:pPr>
            <a:r>
              <a:rPr lang="en-US" sz="1067" b="0" i="0" u="none" strike="noStrike" cap="none">
                <a:solidFill>
                  <a:srgbClr val="000000"/>
                </a:solidFill>
                <a:latin typeface="Roboto"/>
                <a:ea typeface="Roboto"/>
                <a:cs typeface="Roboto"/>
                <a:sym typeface="Roboto"/>
              </a:rPr>
              <a:t>D.1.1 Satuan memiliki dokumen perencanaan pembelajaran yang lengkap</a:t>
            </a:r>
            <a:endParaRPr sz="1067" b="0" i="0" u="none" strike="noStrike" cap="none">
              <a:solidFill>
                <a:srgbClr val="000000"/>
              </a:solidFill>
              <a:latin typeface="Roboto"/>
              <a:ea typeface="Roboto"/>
              <a:cs typeface="Roboto"/>
              <a:sym typeface="Roboto"/>
            </a:endParaRPr>
          </a:p>
        </p:txBody>
      </p:sp>
      <p:sp>
        <p:nvSpPr>
          <p:cNvPr id="1584" name="Google Shape;1584;p159"/>
          <p:cNvSpPr/>
          <p:nvPr/>
        </p:nvSpPr>
        <p:spPr>
          <a:xfrm>
            <a:off x="234000" y="1501067"/>
            <a:ext cx="1866000" cy="52628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D1. Satuan dapat merancang perencanaan pembelajaran yang menunjukkan keterkaitan antara kegiatan belajar dengan tujuan dan bentuk asesmen.</a:t>
            </a:r>
            <a:endParaRPr sz="1067" b="0" i="0" u="none" strike="noStrike" cap="none">
              <a:solidFill>
                <a:srgbClr val="000000"/>
              </a:solidFill>
              <a:latin typeface="Roboto"/>
              <a:ea typeface="Roboto"/>
              <a:cs typeface="Roboto"/>
              <a:sym typeface="Roboto"/>
            </a:endParaRPr>
          </a:p>
        </p:txBody>
      </p:sp>
      <p:sp>
        <p:nvSpPr>
          <p:cNvPr id="1585" name="Google Shape;1585;p159"/>
          <p:cNvSpPr/>
          <p:nvPr/>
        </p:nvSpPr>
        <p:spPr>
          <a:xfrm>
            <a:off x="9326031" y="1501100"/>
            <a:ext cx="2410400" cy="1705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endParaRPr sz="1067" b="0" i="0" u="none" strike="noStrike" cap="none">
              <a:solidFill>
                <a:srgbClr val="000000"/>
              </a:solidFill>
              <a:latin typeface="Roboto"/>
              <a:ea typeface="Roboto"/>
              <a:cs typeface="Roboto"/>
              <a:sym typeface="Roboto"/>
            </a:endParaRPr>
          </a:p>
        </p:txBody>
      </p:sp>
      <p:sp>
        <p:nvSpPr>
          <p:cNvPr id="1586" name="Google Shape;1586;p159"/>
          <p:cNvSpPr/>
          <p:nvPr/>
        </p:nvSpPr>
        <p:spPr>
          <a:xfrm>
            <a:off x="9325657" y="3216467"/>
            <a:ext cx="2410400" cy="2027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 </a:t>
            </a:r>
            <a:endParaRPr sz="1067" b="0" i="0" u="none" strike="noStrike" cap="none">
              <a:solidFill>
                <a:srgbClr val="000000"/>
              </a:solidFill>
              <a:latin typeface="Roboto"/>
              <a:ea typeface="Roboto"/>
              <a:cs typeface="Roboto"/>
              <a:sym typeface="Roboto"/>
            </a:endParaRPr>
          </a:p>
        </p:txBody>
      </p:sp>
      <p:sp>
        <p:nvSpPr>
          <p:cNvPr id="1587" name="Google Shape;1587;p159"/>
          <p:cNvSpPr txBox="1"/>
          <p:nvPr/>
        </p:nvSpPr>
        <p:spPr>
          <a:xfrm>
            <a:off x="644200" y="481597"/>
            <a:ext cx="2713200" cy="3428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333" b="1" i="1" u="none" strike="noStrike" cap="none">
                <a:solidFill>
                  <a:schemeClr val="lt1"/>
                </a:solidFill>
                <a:latin typeface="Roboto"/>
                <a:ea typeface="Roboto"/>
                <a:cs typeface="Roboto"/>
                <a:sym typeface="Roboto"/>
              </a:rPr>
              <a:t>Ilustrasi untuk Satuan PSP</a:t>
            </a:r>
            <a:endParaRPr sz="1333" b="1" i="1" u="none" strike="noStrike" cap="none">
              <a:solidFill>
                <a:schemeClr val="lt1"/>
              </a:solidFill>
              <a:latin typeface="Roboto"/>
              <a:ea typeface="Roboto"/>
              <a:cs typeface="Roboto"/>
              <a:sym typeface="Roboto"/>
            </a:endParaRPr>
          </a:p>
        </p:txBody>
      </p:sp>
      <p:sp>
        <p:nvSpPr>
          <p:cNvPr id="1588" name="Google Shape;1588;p159"/>
          <p:cNvSpPr txBox="1"/>
          <p:nvPr/>
        </p:nvSpPr>
        <p:spPr>
          <a:xfrm>
            <a:off x="0" y="30201"/>
            <a:ext cx="11617200" cy="615513"/>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None/>
            </a:pPr>
            <a:r>
              <a:rPr lang="en-US" sz="2400" b="1" i="0" u="none" strike="noStrike" cap="none">
                <a:solidFill>
                  <a:schemeClr val="lt1"/>
                </a:solidFill>
                <a:latin typeface="Arial"/>
                <a:ea typeface="Arial"/>
                <a:cs typeface="Arial"/>
                <a:sym typeface="Arial"/>
              </a:rPr>
              <a:t>Contoh analisa diagnostik serta rekomendasi intervensi: data</a:t>
            </a:r>
            <a:endParaRPr sz="2400" b="0" i="0" u="none" strike="noStrike" cap="none">
              <a:solidFill>
                <a:schemeClr val="lt1"/>
              </a:solidFill>
              <a:latin typeface="Arial"/>
              <a:ea typeface="Arial"/>
              <a:cs typeface="Arial"/>
              <a:sym typeface="Arial"/>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592"/>
        <p:cNvGrpSpPr/>
        <p:nvPr/>
      </p:nvGrpSpPr>
      <p:grpSpPr>
        <a:xfrm>
          <a:off x="0" y="0"/>
          <a:ext cx="0" cy="0"/>
          <a:chOff x="0" y="0"/>
          <a:chExt cx="0" cy="0"/>
        </a:xfrm>
      </p:grpSpPr>
      <p:sp>
        <p:nvSpPr>
          <p:cNvPr id="1593" name="Google Shape;1593;p160"/>
          <p:cNvSpPr/>
          <p:nvPr/>
        </p:nvSpPr>
        <p:spPr>
          <a:xfrm>
            <a:off x="0" y="0"/>
            <a:ext cx="12192000" cy="960654"/>
          </a:xfrm>
          <a:prstGeom prst="rect">
            <a:avLst/>
          </a:prstGeom>
          <a:solidFill>
            <a:schemeClr val="accent1"/>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94" name="Google Shape;1594;p160"/>
          <p:cNvSpPr/>
          <p:nvPr/>
        </p:nvSpPr>
        <p:spPr>
          <a:xfrm>
            <a:off x="2583433" y="3114867"/>
            <a:ext cx="2349600" cy="2027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152396" marR="0" lvl="0" indent="-143930" algn="l" rtl="0">
              <a:lnSpc>
                <a:spcPct val="100000"/>
              </a:lnSpc>
              <a:spcBef>
                <a:spcPts val="0"/>
              </a:spcBef>
              <a:spcAft>
                <a:spcPts val="0"/>
              </a:spcAft>
              <a:buClr>
                <a:srgbClr val="000000"/>
              </a:buClr>
              <a:buSzPts val="800"/>
              <a:buFont typeface="Roboto"/>
              <a:buChar char="●"/>
            </a:pPr>
            <a:r>
              <a:rPr lang="en-US" sz="1067" b="0" i="0" u="none" strike="noStrike" cap="none">
                <a:solidFill>
                  <a:srgbClr val="000000"/>
                </a:solidFill>
                <a:latin typeface="Roboto"/>
                <a:ea typeface="Roboto"/>
                <a:cs typeface="Roboto"/>
                <a:sym typeface="Roboto"/>
              </a:rPr>
              <a:t>D.1.2 Kesesuaian rencana pembelajaran dengan tujuan pembelajaran dan asesmen</a:t>
            </a:r>
            <a:endParaRPr sz="1067" b="0" i="0" u="none" strike="noStrike" cap="none">
              <a:solidFill>
                <a:srgbClr val="000000"/>
              </a:solidFill>
              <a:latin typeface="Roboto"/>
              <a:ea typeface="Roboto"/>
              <a:cs typeface="Roboto"/>
              <a:sym typeface="Roboto"/>
            </a:endParaRPr>
          </a:p>
        </p:txBody>
      </p:sp>
      <p:sp>
        <p:nvSpPr>
          <p:cNvPr id="1595" name="Google Shape;1595;p160"/>
          <p:cNvSpPr/>
          <p:nvPr/>
        </p:nvSpPr>
        <p:spPr>
          <a:xfrm>
            <a:off x="234000" y="1399467"/>
            <a:ext cx="2349600" cy="52628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Satuan dapat merancang perencanaan pembelajaran yang menunjukkan keterkaitan antara kegiatan belajar dengan tujuan dan bentuk asesmen.</a:t>
            </a:r>
            <a:endParaRPr sz="1067" b="0" i="0" u="none" strike="noStrike" cap="none">
              <a:solidFill>
                <a:srgbClr val="000000"/>
              </a:solidFill>
              <a:latin typeface="Roboto"/>
              <a:ea typeface="Roboto"/>
              <a:cs typeface="Roboto"/>
              <a:sym typeface="Roboto"/>
            </a:endParaRPr>
          </a:p>
        </p:txBody>
      </p:sp>
      <p:sp>
        <p:nvSpPr>
          <p:cNvPr id="1596" name="Google Shape;1596;p160"/>
          <p:cNvSpPr/>
          <p:nvPr/>
        </p:nvSpPr>
        <p:spPr>
          <a:xfrm>
            <a:off x="234140" y="927500"/>
            <a:ext cx="2349600" cy="472000"/>
          </a:xfrm>
          <a:prstGeom prst="rect">
            <a:avLst/>
          </a:prstGeom>
          <a:solidFill>
            <a:srgbClr val="CC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1" i="0" u="none" strike="noStrike" cap="none">
                <a:solidFill>
                  <a:srgbClr val="000000"/>
                </a:solidFill>
                <a:latin typeface="Roboto"/>
                <a:ea typeface="Roboto"/>
                <a:cs typeface="Roboto"/>
                <a:sym typeface="Roboto"/>
              </a:rPr>
              <a:t>Elemen 1</a:t>
            </a:r>
            <a:endParaRPr sz="1067" b="1" i="0" u="none" strike="noStrike" cap="none">
              <a:solidFill>
                <a:srgbClr val="000000"/>
              </a:solidFill>
              <a:latin typeface="Roboto"/>
              <a:ea typeface="Roboto"/>
              <a:cs typeface="Roboto"/>
              <a:sym typeface="Roboto"/>
            </a:endParaRPr>
          </a:p>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Kualitas Proses Pembelajaran</a:t>
            </a:r>
            <a:endParaRPr sz="1067" b="0" i="0" u="none" strike="noStrike" cap="none">
              <a:solidFill>
                <a:srgbClr val="000000"/>
              </a:solidFill>
              <a:latin typeface="Roboto"/>
              <a:ea typeface="Roboto"/>
              <a:cs typeface="Roboto"/>
              <a:sym typeface="Roboto"/>
            </a:endParaRPr>
          </a:p>
        </p:txBody>
      </p:sp>
      <p:sp>
        <p:nvSpPr>
          <p:cNvPr id="1597" name="Google Shape;1597;p160"/>
          <p:cNvSpPr/>
          <p:nvPr/>
        </p:nvSpPr>
        <p:spPr>
          <a:xfrm>
            <a:off x="2583800" y="1399500"/>
            <a:ext cx="2349600" cy="1705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152396" marR="0" lvl="0" indent="-143930" algn="l" rtl="0">
              <a:lnSpc>
                <a:spcPct val="100000"/>
              </a:lnSpc>
              <a:spcBef>
                <a:spcPts val="0"/>
              </a:spcBef>
              <a:spcAft>
                <a:spcPts val="0"/>
              </a:spcAft>
              <a:buClr>
                <a:srgbClr val="000000"/>
              </a:buClr>
              <a:buSzPts val="800"/>
              <a:buFont typeface="Roboto"/>
              <a:buChar char="●"/>
            </a:pPr>
            <a:r>
              <a:rPr lang="en-US" sz="1067" b="0" i="0" u="none" strike="noStrike" cap="none">
                <a:solidFill>
                  <a:srgbClr val="000000"/>
                </a:solidFill>
                <a:latin typeface="Roboto"/>
                <a:ea typeface="Roboto"/>
                <a:cs typeface="Roboto"/>
                <a:sym typeface="Roboto"/>
              </a:rPr>
              <a:t>D.1.1 Satuan memiliki dokumen perencanaan pembelajaran yang lengkap</a:t>
            </a:r>
            <a:endParaRPr sz="1067" b="0" i="0" u="none" strike="noStrike" cap="none">
              <a:solidFill>
                <a:srgbClr val="000000"/>
              </a:solidFill>
              <a:latin typeface="Roboto"/>
              <a:ea typeface="Roboto"/>
              <a:cs typeface="Roboto"/>
              <a:sym typeface="Roboto"/>
            </a:endParaRPr>
          </a:p>
        </p:txBody>
      </p:sp>
      <p:sp>
        <p:nvSpPr>
          <p:cNvPr id="1598" name="Google Shape;1598;p160"/>
          <p:cNvSpPr/>
          <p:nvPr/>
        </p:nvSpPr>
        <p:spPr>
          <a:xfrm>
            <a:off x="2583947" y="927500"/>
            <a:ext cx="2349600" cy="472000"/>
          </a:xfrm>
          <a:prstGeom prst="rect">
            <a:avLst/>
          </a:prstGeom>
          <a:solidFill>
            <a:srgbClr val="CC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Indikator </a:t>
            </a:r>
            <a:endParaRPr sz="1067" b="0" i="0" u="none" strike="noStrike" cap="none">
              <a:solidFill>
                <a:srgbClr val="000000"/>
              </a:solidFill>
              <a:latin typeface="Roboto"/>
              <a:ea typeface="Roboto"/>
              <a:cs typeface="Roboto"/>
              <a:sym typeface="Roboto"/>
            </a:endParaRPr>
          </a:p>
        </p:txBody>
      </p:sp>
      <p:sp>
        <p:nvSpPr>
          <p:cNvPr id="1599" name="Google Shape;1599;p160"/>
          <p:cNvSpPr txBox="1"/>
          <p:nvPr/>
        </p:nvSpPr>
        <p:spPr>
          <a:xfrm>
            <a:off x="234100" y="46333"/>
            <a:ext cx="11663600" cy="4720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2400" b="1" i="0" u="none" strike="noStrike" cap="none">
                <a:solidFill>
                  <a:schemeClr val="lt1"/>
                </a:solidFill>
                <a:latin typeface="Arial"/>
                <a:ea typeface="Arial"/>
                <a:cs typeface="Arial"/>
                <a:sym typeface="Arial"/>
              </a:rPr>
              <a:t>Penjabaran indikator berdasarkan transformasi sekolah </a:t>
            </a:r>
            <a:endParaRPr sz="2400" b="1" i="0" u="none" strike="noStrike" cap="none">
              <a:solidFill>
                <a:schemeClr val="lt1"/>
              </a:solidFill>
              <a:latin typeface="Arial"/>
              <a:ea typeface="Arial"/>
              <a:cs typeface="Arial"/>
              <a:sym typeface="Arial"/>
            </a:endParaRPr>
          </a:p>
        </p:txBody>
      </p:sp>
      <p:sp>
        <p:nvSpPr>
          <p:cNvPr id="1600" name="Google Shape;1600;p160"/>
          <p:cNvSpPr/>
          <p:nvPr/>
        </p:nvSpPr>
        <p:spPr>
          <a:xfrm>
            <a:off x="7283403" y="1399500"/>
            <a:ext cx="2349600" cy="1705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RPPH → SUDAH</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RPPM → SUDAH</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Prosem → SUDAH</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Acuan kurikulum → BELUM</a:t>
            </a:r>
            <a:endParaRPr sz="1067" b="0" i="0" u="none" strike="noStrike" cap="none">
              <a:solidFill>
                <a:srgbClr val="000000"/>
              </a:solidFill>
              <a:latin typeface="Roboto"/>
              <a:ea typeface="Roboto"/>
              <a:cs typeface="Roboto"/>
              <a:sym typeface="Roboto"/>
            </a:endParaRPr>
          </a:p>
        </p:txBody>
      </p:sp>
      <p:sp>
        <p:nvSpPr>
          <p:cNvPr id="1601" name="Google Shape;1601;p160"/>
          <p:cNvSpPr/>
          <p:nvPr/>
        </p:nvSpPr>
        <p:spPr>
          <a:xfrm>
            <a:off x="4933592" y="1399500"/>
            <a:ext cx="2349600" cy="1705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Satuan sudah memiliki:</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dokumen RPPH</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dokumen RPPM</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dokumen Prosem</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acuan kurikulum yang merujuk pada standar nasional, campuran standar nasional dan internasional, atau campuran standar nasional dan lokal</a:t>
            </a:r>
            <a:endParaRPr sz="1067" b="0" i="0" u="none" strike="noStrike" cap="none">
              <a:solidFill>
                <a:schemeClr val="dk1"/>
              </a:solidFill>
              <a:latin typeface="Roboto"/>
              <a:ea typeface="Roboto"/>
              <a:cs typeface="Roboto"/>
              <a:sym typeface="Roboto"/>
            </a:endParaRPr>
          </a:p>
        </p:txBody>
      </p:sp>
      <p:sp>
        <p:nvSpPr>
          <p:cNvPr id="1602" name="Google Shape;1602;p160"/>
          <p:cNvSpPr/>
          <p:nvPr/>
        </p:nvSpPr>
        <p:spPr>
          <a:xfrm>
            <a:off x="4933737" y="927500"/>
            <a:ext cx="2349600" cy="472000"/>
          </a:xfrm>
          <a:prstGeom prst="rect">
            <a:avLst/>
          </a:prstGeom>
          <a:solidFill>
            <a:srgbClr val="CC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Penjabaran</a:t>
            </a:r>
            <a:endParaRPr sz="1067" b="0" i="0" u="none" strike="noStrike" cap="none">
              <a:solidFill>
                <a:srgbClr val="000000"/>
              </a:solidFill>
              <a:latin typeface="Roboto"/>
              <a:ea typeface="Roboto"/>
              <a:cs typeface="Roboto"/>
              <a:sym typeface="Roboto"/>
            </a:endParaRPr>
          </a:p>
        </p:txBody>
      </p:sp>
      <p:sp>
        <p:nvSpPr>
          <p:cNvPr id="1603" name="Google Shape;1603;p160"/>
          <p:cNvSpPr/>
          <p:nvPr/>
        </p:nvSpPr>
        <p:spPr>
          <a:xfrm>
            <a:off x="7283545" y="927500"/>
            <a:ext cx="2349600" cy="472000"/>
          </a:xfrm>
          <a:prstGeom prst="rect">
            <a:avLst/>
          </a:prstGeom>
          <a:solidFill>
            <a:srgbClr val="CC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1" i="0" u="none" strike="noStrike" cap="none">
                <a:solidFill>
                  <a:srgbClr val="000000"/>
                </a:solidFill>
                <a:latin typeface="Roboto"/>
                <a:ea typeface="Roboto"/>
                <a:cs typeface="Roboto"/>
                <a:sym typeface="Roboto"/>
              </a:rPr>
              <a:t>Contoh: Refleksi Diri (Evaluasi Diri Lembaga) -- (Sudah/Belum)</a:t>
            </a:r>
            <a:endParaRPr sz="1067" b="1" i="0" u="none" strike="noStrike" cap="none">
              <a:solidFill>
                <a:srgbClr val="000000"/>
              </a:solidFill>
              <a:latin typeface="Roboto"/>
              <a:ea typeface="Roboto"/>
              <a:cs typeface="Roboto"/>
              <a:sym typeface="Roboto"/>
            </a:endParaRPr>
          </a:p>
        </p:txBody>
      </p:sp>
      <p:sp>
        <p:nvSpPr>
          <p:cNvPr id="1604" name="Google Shape;1604;p160"/>
          <p:cNvSpPr/>
          <p:nvPr/>
        </p:nvSpPr>
        <p:spPr>
          <a:xfrm>
            <a:off x="9634231" y="1399500"/>
            <a:ext cx="2349600" cy="1705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Satuan perlu memperbaiki kurikulum dengan mengacu pada salah satu standar: nasional; campuran </a:t>
            </a:r>
            <a:r>
              <a:rPr lang="en-US" sz="1067" b="0" i="0" u="none" strike="noStrike" cap="none">
                <a:solidFill>
                  <a:schemeClr val="dk1"/>
                </a:solidFill>
                <a:latin typeface="Roboto"/>
                <a:ea typeface="Roboto"/>
                <a:cs typeface="Roboto"/>
                <a:sym typeface="Roboto"/>
              </a:rPr>
              <a:t>standar nasional dan internasional; atau campuran standar nasional dan lokal.</a:t>
            </a:r>
            <a:endParaRPr sz="1067" b="0" i="0" u="none" strike="noStrike" cap="none">
              <a:solidFill>
                <a:srgbClr val="000000"/>
              </a:solidFill>
              <a:latin typeface="Roboto"/>
              <a:ea typeface="Roboto"/>
              <a:cs typeface="Roboto"/>
              <a:sym typeface="Roboto"/>
            </a:endParaRPr>
          </a:p>
        </p:txBody>
      </p:sp>
      <p:sp>
        <p:nvSpPr>
          <p:cNvPr id="1605" name="Google Shape;1605;p160"/>
          <p:cNvSpPr/>
          <p:nvPr/>
        </p:nvSpPr>
        <p:spPr>
          <a:xfrm>
            <a:off x="9634367" y="613067"/>
            <a:ext cx="2349600" cy="786400"/>
          </a:xfrm>
          <a:prstGeom prst="rect">
            <a:avLst/>
          </a:prstGeom>
          <a:solidFill>
            <a:srgbClr val="CC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1" i="0" u="none" strike="noStrike" cap="none">
                <a:solidFill>
                  <a:schemeClr val="dk1"/>
                </a:solidFill>
                <a:latin typeface="Roboto"/>
                <a:ea typeface="Roboto"/>
                <a:cs typeface="Roboto"/>
                <a:sym typeface="Roboto"/>
              </a:rPr>
              <a:t>Contoh </a:t>
            </a:r>
            <a:r>
              <a:rPr lang="en-US" sz="1067" b="0" i="0" u="none" strike="noStrike" cap="none">
                <a:solidFill>
                  <a:schemeClr val="dk1"/>
                </a:solidFill>
                <a:latin typeface="Roboto"/>
                <a:ea typeface="Roboto"/>
                <a:cs typeface="Roboto"/>
                <a:sym typeface="Roboto"/>
              </a:rPr>
              <a:t>Rencana Perbaikan ke Depan (perlu diisi satuan -- dapat menggunakan daftar deskriptor sebagai bahan pertimbangan)</a:t>
            </a:r>
            <a:endParaRPr sz="1067" b="0" i="0" u="none" strike="noStrike" cap="none">
              <a:solidFill>
                <a:srgbClr val="000000"/>
              </a:solidFill>
              <a:latin typeface="Roboto"/>
              <a:ea typeface="Roboto"/>
              <a:cs typeface="Roboto"/>
              <a:sym typeface="Roboto"/>
            </a:endParaRPr>
          </a:p>
        </p:txBody>
      </p:sp>
      <p:sp>
        <p:nvSpPr>
          <p:cNvPr id="1606" name="Google Shape;1606;p160"/>
          <p:cNvSpPr/>
          <p:nvPr/>
        </p:nvSpPr>
        <p:spPr>
          <a:xfrm>
            <a:off x="7283037" y="3114867"/>
            <a:ext cx="2349600" cy="2027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Kelengkapan komponen esensial di dalam dokumen RPPH, RPPM, dan Prosem → BELUM</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Adanya alur penyusunan yang selaras dari Prosem, RPPM, hingga RPPH → BELUM</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Keterkaitan yang jelas antara tujuan pembelajaran dengan kegiatan dan bentuk asesmen → BELUM</a:t>
            </a:r>
            <a:endParaRPr sz="1067" b="0" i="0" u="none" strike="noStrike" cap="none">
              <a:solidFill>
                <a:srgbClr val="000000"/>
              </a:solidFill>
              <a:latin typeface="Roboto"/>
              <a:ea typeface="Roboto"/>
              <a:cs typeface="Roboto"/>
              <a:sym typeface="Roboto"/>
            </a:endParaRPr>
          </a:p>
        </p:txBody>
      </p:sp>
      <p:sp>
        <p:nvSpPr>
          <p:cNvPr id="1607" name="Google Shape;1607;p160"/>
          <p:cNvSpPr/>
          <p:nvPr/>
        </p:nvSpPr>
        <p:spPr>
          <a:xfrm>
            <a:off x="9633867" y="3114867"/>
            <a:ext cx="2349600" cy="2027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152396" marR="0" lvl="0" indent="-143930" algn="l" rtl="0">
              <a:lnSpc>
                <a:spcPct val="100000"/>
              </a:lnSpc>
              <a:spcBef>
                <a:spcPts val="0"/>
              </a:spcBef>
              <a:spcAft>
                <a:spcPts val="0"/>
              </a:spcAft>
              <a:buClr>
                <a:srgbClr val="000000"/>
              </a:buClr>
              <a:buSzPts val="800"/>
              <a:buFont typeface="Roboto"/>
              <a:buAutoNum type="arabicPeriod"/>
            </a:pPr>
            <a:r>
              <a:rPr lang="en-US" sz="1067" b="0" i="0" u="none" strike="noStrike" cap="none">
                <a:solidFill>
                  <a:srgbClr val="000000"/>
                </a:solidFill>
                <a:latin typeface="Roboto"/>
                <a:ea typeface="Roboto"/>
                <a:cs typeface="Roboto"/>
                <a:sym typeface="Roboto"/>
              </a:rPr>
              <a:t>Satuan perlu melengkapi komponen esensial di dalam dokumen RPPH, RPPM, dan Prosem.</a:t>
            </a:r>
            <a:endParaRPr sz="1067" b="0" i="0" u="none" strike="noStrike" cap="none">
              <a:solidFill>
                <a:srgbClr val="000000"/>
              </a:solidFill>
              <a:latin typeface="Roboto"/>
              <a:ea typeface="Roboto"/>
              <a:cs typeface="Roboto"/>
              <a:sym typeface="Roboto"/>
            </a:endParaRPr>
          </a:p>
          <a:p>
            <a:pPr marL="152396" marR="0" lvl="0" indent="-143930" algn="l" rtl="0">
              <a:lnSpc>
                <a:spcPct val="100000"/>
              </a:lnSpc>
              <a:spcBef>
                <a:spcPts val="0"/>
              </a:spcBef>
              <a:spcAft>
                <a:spcPts val="0"/>
              </a:spcAft>
              <a:buClr>
                <a:srgbClr val="000000"/>
              </a:buClr>
              <a:buSzPts val="800"/>
              <a:buFont typeface="Roboto"/>
              <a:buAutoNum type="arabicPeriod"/>
            </a:pPr>
            <a:r>
              <a:rPr lang="en-US" sz="1067" b="0" i="0" u="none" strike="noStrike" cap="none">
                <a:solidFill>
                  <a:srgbClr val="000000"/>
                </a:solidFill>
                <a:latin typeface="Roboto"/>
                <a:ea typeface="Roboto"/>
                <a:cs typeface="Roboto"/>
                <a:sym typeface="Roboto"/>
              </a:rPr>
              <a:t>Satuan </a:t>
            </a:r>
            <a:r>
              <a:rPr lang="en-US" sz="1067" b="0" i="0" u="none" strike="noStrike" cap="none">
                <a:solidFill>
                  <a:schemeClr val="dk1"/>
                </a:solidFill>
                <a:latin typeface="Roboto"/>
                <a:ea typeface="Roboto"/>
                <a:cs typeface="Roboto"/>
                <a:sym typeface="Roboto"/>
              </a:rPr>
              <a:t>perlu menyelaraskan alur penyusunan dari Prosem, RPPM, hingga RPPH.</a:t>
            </a:r>
            <a:endParaRPr sz="1067" b="0" i="0" u="none" strike="noStrike" cap="none">
              <a:solidFill>
                <a:schemeClr val="dk1"/>
              </a:solidFill>
              <a:latin typeface="Roboto"/>
              <a:ea typeface="Roboto"/>
              <a:cs typeface="Roboto"/>
              <a:sym typeface="Roboto"/>
            </a:endParaRPr>
          </a:p>
          <a:p>
            <a:pPr marL="152396" marR="0" lvl="0" indent="-143930" algn="l" rtl="0">
              <a:lnSpc>
                <a:spcPct val="100000"/>
              </a:lnSpc>
              <a:spcBef>
                <a:spcPts val="0"/>
              </a:spcBef>
              <a:spcAft>
                <a:spcPts val="0"/>
              </a:spcAft>
              <a:buClr>
                <a:srgbClr val="000000"/>
              </a:buClr>
              <a:buSzPts val="800"/>
              <a:buFont typeface="Roboto"/>
              <a:buAutoNum type="arabicPeriod"/>
            </a:pPr>
            <a:r>
              <a:rPr lang="en-US" sz="1067" b="0" i="0" u="none" strike="noStrike" cap="none">
                <a:solidFill>
                  <a:schemeClr val="dk1"/>
                </a:solidFill>
                <a:latin typeface="Roboto"/>
                <a:ea typeface="Roboto"/>
                <a:cs typeface="Roboto"/>
                <a:sym typeface="Roboto"/>
              </a:rPr>
              <a:t>Satuan perlu mengaitkan rencana pembelajaran dengan tujuan pembelajaran dan bentuk asesmen.</a:t>
            </a:r>
            <a:endParaRPr sz="1067" b="0" i="0" u="none" strike="noStrike" cap="none">
              <a:solidFill>
                <a:srgbClr val="000000"/>
              </a:solidFill>
              <a:latin typeface="Roboto"/>
              <a:ea typeface="Roboto"/>
              <a:cs typeface="Roboto"/>
              <a:sym typeface="Roboto"/>
            </a:endParaRPr>
          </a:p>
        </p:txBody>
      </p:sp>
      <p:sp>
        <p:nvSpPr>
          <p:cNvPr id="1608" name="Google Shape;1608;p160"/>
          <p:cNvSpPr/>
          <p:nvPr/>
        </p:nvSpPr>
        <p:spPr>
          <a:xfrm>
            <a:off x="4933227" y="3114867"/>
            <a:ext cx="2349600" cy="2027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Satuan sudah memiliki:</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kelengkapan komponen esensial di dalam dokumen RPPH, RPPM, dan Prosem (tema, kompetensi dasar, rencana kegiatan, dll.)</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adanya alur penyusunan yang selaras dari Prosem, RPPM, hingga RPPH</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keterkaitan yang jelas antara tujuan pembelajaran dengan kegiatan dan bentuk asesmen</a:t>
            </a:r>
            <a:endParaRPr sz="1067" b="0" i="0" u="none" strike="noStrike" cap="none">
              <a:solidFill>
                <a:schemeClr val="dk1"/>
              </a:solidFill>
              <a:latin typeface="Roboto"/>
              <a:ea typeface="Roboto"/>
              <a:cs typeface="Roboto"/>
              <a:sym typeface="Roboto"/>
            </a:endParaRPr>
          </a:p>
        </p:txBody>
      </p:sp>
      <p:sp>
        <p:nvSpPr>
          <p:cNvPr id="1609" name="Google Shape;1609;p160"/>
          <p:cNvSpPr/>
          <p:nvPr/>
        </p:nvSpPr>
        <p:spPr>
          <a:xfrm>
            <a:off x="2583433" y="5142467"/>
            <a:ext cx="2349600" cy="151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152396" marR="0" lvl="0" indent="-143930" algn="l" rtl="0">
              <a:lnSpc>
                <a:spcPct val="100000"/>
              </a:lnSpc>
              <a:spcBef>
                <a:spcPts val="0"/>
              </a:spcBef>
              <a:spcAft>
                <a:spcPts val="0"/>
              </a:spcAft>
              <a:buClr>
                <a:srgbClr val="000000"/>
              </a:buClr>
              <a:buSzPts val="800"/>
              <a:buFont typeface="Roboto"/>
              <a:buChar char="●"/>
            </a:pPr>
            <a:r>
              <a:rPr lang="en-US" sz="1067" b="0" i="0" u="none" strike="noStrike" cap="none">
                <a:solidFill>
                  <a:srgbClr val="000000"/>
                </a:solidFill>
                <a:latin typeface="Roboto"/>
                <a:ea typeface="Roboto"/>
                <a:cs typeface="Roboto"/>
                <a:sym typeface="Roboto"/>
              </a:rPr>
              <a:t>D.1.3 Pengaturan ruang kelas</a:t>
            </a:r>
            <a:endParaRPr sz="1067" b="0" i="0" u="none" strike="noStrike" cap="none">
              <a:solidFill>
                <a:srgbClr val="000000"/>
              </a:solidFill>
              <a:latin typeface="Roboto"/>
              <a:ea typeface="Roboto"/>
              <a:cs typeface="Roboto"/>
              <a:sym typeface="Roboto"/>
            </a:endParaRPr>
          </a:p>
        </p:txBody>
      </p:sp>
      <p:sp>
        <p:nvSpPr>
          <p:cNvPr id="1610" name="Google Shape;1610;p160"/>
          <p:cNvSpPr/>
          <p:nvPr/>
        </p:nvSpPr>
        <p:spPr>
          <a:xfrm>
            <a:off x="4933227" y="5142467"/>
            <a:ext cx="2349600" cy="151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r>
              <a:rPr lang="en-US" sz="1067" b="0" i="0" u="none" strike="noStrike" cap="none">
                <a:solidFill>
                  <a:schemeClr val="dk1"/>
                </a:solidFill>
                <a:latin typeface="Roboto"/>
                <a:ea typeface="Roboto"/>
                <a:cs typeface="Roboto"/>
                <a:sym typeface="Roboto"/>
              </a:rPr>
              <a:t>Pada saat PTM, satuan PAUD dan pendidik menyediakan:</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tempat belajar, bermain, dan bersosialisasi yang aman dan nyaman bagi anak</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perangkat ajar yang dibutuhkan untuk pembelajaran di dalam kelas maupun di luar kelas</a:t>
            </a:r>
            <a:endParaRPr sz="1067" b="0" i="0" u="none" strike="noStrike" cap="none">
              <a:solidFill>
                <a:schemeClr val="dk1"/>
              </a:solidFill>
              <a:latin typeface="Roboto"/>
              <a:ea typeface="Roboto"/>
              <a:cs typeface="Roboto"/>
              <a:sym typeface="Roboto"/>
            </a:endParaRPr>
          </a:p>
        </p:txBody>
      </p:sp>
      <p:sp>
        <p:nvSpPr>
          <p:cNvPr id="1611" name="Google Shape;1611;p160"/>
          <p:cNvSpPr/>
          <p:nvPr/>
        </p:nvSpPr>
        <p:spPr>
          <a:xfrm>
            <a:off x="9633867" y="5142467"/>
            <a:ext cx="2349600" cy="151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067" b="0" i="0" u="none" strike="noStrike" cap="none">
                <a:solidFill>
                  <a:srgbClr val="000000"/>
                </a:solidFill>
                <a:latin typeface="Roboto"/>
                <a:ea typeface="Roboto"/>
                <a:cs typeface="Roboto"/>
                <a:sym typeface="Roboto"/>
              </a:rPr>
              <a:t>Satuan perlu memperbaiki keamanan bangunan sebagai tempat belajar, bermain, dan bersosialisasi bagi anak. </a:t>
            </a:r>
            <a:endParaRPr sz="1067" b="0" i="0" u="none" strike="noStrike" cap="none">
              <a:solidFill>
                <a:srgbClr val="000000"/>
              </a:solidFill>
              <a:latin typeface="Roboto"/>
              <a:ea typeface="Roboto"/>
              <a:cs typeface="Roboto"/>
              <a:sym typeface="Roboto"/>
            </a:endParaRPr>
          </a:p>
        </p:txBody>
      </p:sp>
      <p:sp>
        <p:nvSpPr>
          <p:cNvPr id="1612" name="Google Shape;1612;p160"/>
          <p:cNvSpPr/>
          <p:nvPr/>
        </p:nvSpPr>
        <p:spPr>
          <a:xfrm>
            <a:off x="7283037" y="5142467"/>
            <a:ext cx="2349600" cy="151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Menyediakan tempat belajar, bermain, dan bersosialisasi yang aman dan nyaman bagi anak → BELUM</a:t>
            </a:r>
            <a:endParaRPr sz="1067" b="0" i="0" u="none" strike="noStrike" cap="none">
              <a:solidFill>
                <a:schemeClr val="dk1"/>
              </a:solidFill>
              <a:latin typeface="Roboto"/>
              <a:ea typeface="Roboto"/>
              <a:cs typeface="Roboto"/>
              <a:sym typeface="Roboto"/>
            </a:endParaRPr>
          </a:p>
          <a:p>
            <a:pPr marL="304792" marR="0" lvl="0" indent="-220128" algn="l" rtl="0">
              <a:lnSpc>
                <a:spcPct val="100000"/>
              </a:lnSpc>
              <a:spcBef>
                <a:spcPts val="0"/>
              </a:spcBef>
              <a:spcAft>
                <a:spcPts val="0"/>
              </a:spcAft>
              <a:buClr>
                <a:schemeClr val="dk1"/>
              </a:buClr>
              <a:buSzPts val="800"/>
              <a:buFont typeface="Roboto"/>
              <a:buChar char="❏"/>
            </a:pPr>
            <a:r>
              <a:rPr lang="en-US" sz="1067" b="0" i="0" u="none" strike="noStrike" cap="none">
                <a:solidFill>
                  <a:schemeClr val="dk1"/>
                </a:solidFill>
                <a:latin typeface="Roboto"/>
                <a:ea typeface="Roboto"/>
                <a:cs typeface="Roboto"/>
                <a:sym typeface="Roboto"/>
              </a:rPr>
              <a:t>Menyediakan perangkat ajar yang dibutuhkan untuk pembelajaran di dalam kelas maupun di luar kelas → SUDAH</a:t>
            </a:r>
            <a:endParaRPr sz="1067" b="0" i="0" u="none" strike="noStrike" cap="none">
              <a:solidFill>
                <a:srgbClr val="000000"/>
              </a:solidFill>
              <a:latin typeface="Roboto"/>
              <a:ea typeface="Roboto"/>
              <a:cs typeface="Roboto"/>
              <a:sym typeface="Roboto"/>
            </a:endParaRPr>
          </a:p>
        </p:txBody>
      </p:sp>
      <p:sp>
        <p:nvSpPr>
          <p:cNvPr id="1613" name="Google Shape;1613;p160"/>
          <p:cNvSpPr txBox="1"/>
          <p:nvPr/>
        </p:nvSpPr>
        <p:spPr>
          <a:xfrm>
            <a:off x="414067" y="518333"/>
            <a:ext cx="3651600" cy="3428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333" b="1" i="1" u="none" strike="noStrike" cap="none">
                <a:solidFill>
                  <a:schemeClr val="lt1"/>
                </a:solidFill>
                <a:latin typeface="Roboto"/>
                <a:ea typeface="Roboto"/>
                <a:cs typeface="Roboto"/>
                <a:sym typeface="Roboto"/>
              </a:rPr>
              <a:t>Ilustrasi untuk Satuan PAUD non PSP</a:t>
            </a:r>
            <a:endParaRPr sz="1333" b="1" i="1" u="none" strike="noStrike" cap="none">
              <a:solidFill>
                <a:schemeClr val="lt1"/>
              </a:solidFill>
              <a:latin typeface="Roboto"/>
              <a:ea typeface="Roboto"/>
              <a:cs typeface="Roboto"/>
              <a:sym typeface="Roboto"/>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1617"/>
        <p:cNvGrpSpPr/>
        <p:nvPr/>
      </p:nvGrpSpPr>
      <p:grpSpPr>
        <a:xfrm>
          <a:off x="0" y="0"/>
          <a:ext cx="0" cy="0"/>
          <a:chOff x="0" y="0"/>
          <a:chExt cx="0" cy="0"/>
        </a:xfrm>
      </p:grpSpPr>
      <p:sp>
        <p:nvSpPr>
          <p:cNvPr id="1618" name="Google Shape;1618;p161"/>
          <p:cNvSpPr txBox="1">
            <a:spLocks noGrp="1"/>
          </p:cNvSpPr>
          <p:nvPr>
            <p:ph type="title"/>
          </p:nvPr>
        </p:nvSpPr>
        <p:spPr>
          <a:xfrm>
            <a:off x="838101" y="1807890"/>
            <a:ext cx="9278356" cy="1117677"/>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SzPts val="1800"/>
              <a:buNone/>
            </a:pPr>
            <a:r>
              <a:rPr lang="en-US" sz="4000" b="1">
                <a:solidFill>
                  <a:schemeClr val="accent1"/>
                </a:solidFill>
              </a:rPr>
              <a:t>Tanya Jawab</a:t>
            </a:r>
            <a:endParaRPr sz="4000" b="1">
              <a:solidFill>
                <a:schemeClr val="accent1"/>
              </a:solidFill>
            </a:endParaRPr>
          </a:p>
        </p:txBody>
      </p:sp>
      <p:sp>
        <p:nvSpPr>
          <p:cNvPr id="1619" name="Google Shape;1619;p161"/>
          <p:cNvSpPr txBox="1">
            <a:spLocks noGrp="1"/>
          </p:cNvSpPr>
          <p:nvPr>
            <p:ph type="body" idx="1"/>
          </p:nvPr>
        </p:nvSpPr>
        <p:spPr>
          <a:xfrm>
            <a:off x="2888344" y="3194945"/>
            <a:ext cx="7228114" cy="1117677"/>
          </a:xfrm>
          <a:prstGeom prst="rect">
            <a:avLst/>
          </a:prstGeom>
          <a:noFill/>
          <a:ln>
            <a:noFill/>
          </a:ln>
        </p:spPr>
        <p:txBody>
          <a:bodyPr spcFirstLastPara="1" wrap="square" lIns="91425" tIns="45700" rIns="91425" bIns="45700" anchor="t" anchorCtr="0">
            <a:normAutofit/>
          </a:bodyPr>
          <a:lstStyle/>
          <a:p>
            <a:pPr marL="114300" lvl="0" indent="0" algn="r" rtl="0">
              <a:lnSpc>
                <a:spcPct val="90000"/>
              </a:lnSpc>
              <a:spcBef>
                <a:spcPts val="1000"/>
              </a:spcBef>
              <a:spcAft>
                <a:spcPts val="0"/>
              </a:spcAft>
              <a:buSzPts val="1800"/>
              <a:buNone/>
            </a:pPr>
            <a:r>
              <a:rPr lang="en-US" sz="2400" b="1">
                <a:solidFill>
                  <a:srgbClr val="00B050"/>
                </a:solidFill>
              </a:rPr>
              <a:t>Sila sampaikan pertanyaan,</a:t>
            </a:r>
            <a:endParaRPr/>
          </a:p>
          <a:p>
            <a:pPr marL="114300" lvl="0" indent="0" algn="r" rtl="0">
              <a:lnSpc>
                <a:spcPct val="90000"/>
              </a:lnSpc>
              <a:spcBef>
                <a:spcPts val="1000"/>
              </a:spcBef>
              <a:spcAft>
                <a:spcPts val="0"/>
              </a:spcAft>
              <a:buSzPts val="1800"/>
              <a:buNone/>
            </a:pPr>
            <a:r>
              <a:rPr lang="en-US" sz="2400" b="1">
                <a:solidFill>
                  <a:srgbClr val="00B050"/>
                </a:solidFill>
              </a:rPr>
              <a:t>atau hal-hal yang perlu diklarifikasi lagi.</a:t>
            </a:r>
            <a:endParaRPr sz="2400" b="1">
              <a:solidFill>
                <a:srgbClr val="00B050"/>
              </a:solidFill>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1623"/>
        <p:cNvGrpSpPr/>
        <p:nvPr/>
      </p:nvGrpSpPr>
      <p:grpSpPr>
        <a:xfrm>
          <a:off x="0" y="0"/>
          <a:ext cx="0" cy="0"/>
          <a:chOff x="0" y="0"/>
          <a:chExt cx="0" cy="0"/>
        </a:xfrm>
      </p:grpSpPr>
      <p:sp>
        <p:nvSpPr>
          <p:cNvPr id="1624" name="Google Shape;1624;p162"/>
          <p:cNvSpPr txBox="1">
            <a:spLocks noGrp="1"/>
          </p:cNvSpPr>
          <p:nvPr>
            <p:ph type="title"/>
          </p:nvPr>
        </p:nvSpPr>
        <p:spPr>
          <a:xfrm>
            <a:off x="831849" y="1259538"/>
            <a:ext cx="4846279"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sz="5400" b="1"/>
              <a:t>RUANG KOLABORASI</a:t>
            </a:r>
            <a:endParaRPr sz="5400" b="1"/>
          </a:p>
        </p:txBody>
      </p:sp>
      <p:sp>
        <p:nvSpPr>
          <p:cNvPr id="1625" name="Google Shape;1625;p162"/>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r>
              <a:rPr lang="en-US" sz="3600" b="1" i="1">
                <a:solidFill>
                  <a:schemeClr val="accent1"/>
                </a:solidFill>
              </a:rPr>
              <a:t>Penugasan (asinkronus)</a:t>
            </a:r>
            <a:endParaRPr sz="3600" b="1" i="1">
              <a:solidFill>
                <a:schemeClr val="accent1"/>
              </a:solidFill>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1629"/>
        <p:cNvGrpSpPr/>
        <p:nvPr/>
      </p:nvGrpSpPr>
      <p:grpSpPr>
        <a:xfrm>
          <a:off x="0" y="0"/>
          <a:ext cx="0" cy="0"/>
          <a:chOff x="0" y="0"/>
          <a:chExt cx="0" cy="0"/>
        </a:xfrm>
      </p:grpSpPr>
      <p:sp>
        <p:nvSpPr>
          <p:cNvPr id="1630" name="Google Shape;1630;p163"/>
          <p:cNvSpPr txBox="1">
            <a:spLocks noGrp="1"/>
          </p:cNvSpPr>
          <p:nvPr>
            <p:ph type="title"/>
          </p:nvPr>
        </p:nvSpPr>
        <p:spPr>
          <a:xfrm>
            <a:off x="838101" y="937034"/>
            <a:ext cx="10515600" cy="9212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b="1">
                <a:solidFill>
                  <a:schemeClr val="accent1"/>
                </a:solidFill>
              </a:rPr>
              <a:t>Instruksi</a:t>
            </a:r>
            <a:endParaRPr b="1">
              <a:solidFill>
                <a:schemeClr val="accent1"/>
              </a:solidFill>
            </a:endParaRPr>
          </a:p>
        </p:txBody>
      </p:sp>
      <p:sp>
        <p:nvSpPr>
          <p:cNvPr id="1631" name="Google Shape;1631;p163"/>
          <p:cNvSpPr txBox="1">
            <a:spLocks noGrp="1"/>
          </p:cNvSpPr>
          <p:nvPr>
            <p:ph type="body" idx="1"/>
          </p:nvPr>
        </p:nvSpPr>
        <p:spPr>
          <a:xfrm>
            <a:off x="838200" y="1976284"/>
            <a:ext cx="10515600" cy="4200679"/>
          </a:xfrm>
          <a:prstGeom prst="rect">
            <a:avLst/>
          </a:prstGeom>
          <a:noFill/>
          <a:ln>
            <a:noFill/>
          </a:ln>
        </p:spPr>
        <p:txBody>
          <a:bodyPr spcFirstLastPara="1" wrap="square" lIns="91425" tIns="45700" rIns="91425" bIns="45700" anchor="t" anchorCtr="0">
            <a:normAutofit lnSpcReduction="10000"/>
          </a:bodyPr>
          <a:lstStyle/>
          <a:p>
            <a:pPr marL="457200" lvl="0" indent="-352167" algn="l" rtl="0">
              <a:lnSpc>
                <a:spcPct val="90000"/>
              </a:lnSpc>
              <a:spcBef>
                <a:spcPts val="1000"/>
              </a:spcBef>
              <a:spcAft>
                <a:spcPts val="0"/>
              </a:spcAft>
              <a:buClr>
                <a:schemeClr val="dk1"/>
              </a:buClr>
              <a:buSzPts val="1946"/>
              <a:buChar char="•"/>
            </a:pPr>
            <a:r>
              <a:rPr lang="en-US">
                <a:solidFill>
                  <a:schemeClr val="dk1"/>
                </a:solidFill>
              </a:rPr>
              <a:t>Anda akan dibagi dalam kelompok. </a:t>
            </a:r>
            <a:endParaRPr/>
          </a:p>
          <a:p>
            <a:pPr marL="457200" lvl="0" indent="-352167" algn="l" rtl="0">
              <a:lnSpc>
                <a:spcPct val="90000"/>
              </a:lnSpc>
              <a:spcBef>
                <a:spcPts val="1000"/>
              </a:spcBef>
              <a:spcAft>
                <a:spcPts val="0"/>
              </a:spcAft>
              <a:buClr>
                <a:schemeClr val="dk1"/>
              </a:buClr>
              <a:buSzPts val="1946"/>
              <a:buChar char="•"/>
            </a:pPr>
            <a:r>
              <a:rPr lang="en-US">
                <a:solidFill>
                  <a:schemeClr val="dk1"/>
                </a:solidFill>
              </a:rPr>
              <a:t>Tugas Anda: </a:t>
            </a:r>
            <a:endParaRPr/>
          </a:p>
          <a:p>
            <a:pPr marL="1085850" lvl="1" indent="-527685" algn="l" rtl="0">
              <a:lnSpc>
                <a:spcPct val="90000"/>
              </a:lnSpc>
              <a:spcBef>
                <a:spcPts val="500"/>
              </a:spcBef>
              <a:spcAft>
                <a:spcPts val="0"/>
              </a:spcAft>
              <a:buSzPts val="2800"/>
              <a:buFont typeface="Arial"/>
              <a:buAutoNum type="arabicPeriod"/>
            </a:pPr>
            <a:r>
              <a:rPr lang="en-US" sz="2800">
                <a:solidFill>
                  <a:schemeClr val="dk1"/>
                </a:solidFill>
              </a:rPr>
              <a:t>menilai capaian kinerja sekolah berdasarkan Profil Satuan Pendidikan (dimensi A utk jenjang Dasmen, dan dimensi D untuk PAUD)</a:t>
            </a:r>
            <a:endParaRPr/>
          </a:p>
          <a:p>
            <a:pPr marL="1085850" lvl="1" indent="-527685" algn="l" rtl="0">
              <a:lnSpc>
                <a:spcPct val="90000"/>
              </a:lnSpc>
              <a:spcBef>
                <a:spcPts val="500"/>
              </a:spcBef>
              <a:spcAft>
                <a:spcPts val="0"/>
              </a:spcAft>
              <a:buSzPts val="2800"/>
              <a:buFont typeface="Arial"/>
              <a:buAutoNum type="arabicPeriod"/>
            </a:pPr>
            <a:r>
              <a:rPr lang="en-US" sz="2800">
                <a:solidFill>
                  <a:schemeClr val="dk1"/>
                </a:solidFill>
              </a:rPr>
              <a:t>Mempelajari materi masalah dan akar masalah secara mandiri</a:t>
            </a:r>
            <a:endParaRPr sz="2800">
              <a:solidFill>
                <a:schemeClr val="dk1"/>
              </a:solidFill>
            </a:endParaRPr>
          </a:p>
          <a:p>
            <a:pPr marL="1085850" lvl="1" indent="-527685" algn="l" rtl="0">
              <a:lnSpc>
                <a:spcPct val="90000"/>
              </a:lnSpc>
              <a:spcBef>
                <a:spcPts val="500"/>
              </a:spcBef>
              <a:spcAft>
                <a:spcPts val="0"/>
              </a:spcAft>
              <a:buSzPts val="2800"/>
              <a:buFont typeface="Arial"/>
              <a:buAutoNum type="arabicPeriod"/>
            </a:pPr>
            <a:r>
              <a:rPr lang="en-US" sz="2800">
                <a:solidFill>
                  <a:schemeClr val="dk1"/>
                </a:solidFill>
              </a:rPr>
              <a:t>mengidentifikasi masalah dan akar masalah </a:t>
            </a:r>
            <a:endParaRPr/>
          </a:p>
          <a:p>
            <a:pPr marL="457200" lvl="0" indent="-352167" algn="l" rtl="0">
              <a:lnSpc>
                <a:spcPct val="90000"/>
              </a:lnSpc>
              <a:spcBef>
                <a:spcPts val="1000"/>
              </a:spcBef>
              <a:spcAft>
                <a:spcPts val="0"/>
              </a:spcAft>
              <a:buClr>
                <a:schemeClr val="dk1"/>
              </a:buClr>
              <a:buSzPts val="1946"/>
              <a:buChar char="•"/>
            </a:pPr>
            <a:r>
              <a:rPr lang="en-US">
                <a:solidFill>
                  <a:schemeClr val="dk1"/>
                </a:solidFill>
              </a:rPr>
              <a:t>Instruksi lengkap dan Lembar Kerja dapat diakses melalui LMS.</a:t>
            </a:r>
            <a:endParaRPr>
              <a:solidFill>
                <a:schemeClr val="dk1"/>
              </a:solidFill>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635"/>
        <p:cNvGrpSpPr/>
        <p:nvPr/>
      </p:nvGrpSpPr>
      <p:grpSpPr>
        <a:xfrm>
          <a:off x="0" y="0"/>
          <a:ext cx="0" cy="0"/>
          <a:chOff x="0" y="0"/>
          <a:chExt cx="0" cy="0"/>
        </a:xfrm>
      </p:grpSpPr>
      <p:sp>
        <p:nvSpPr>
          <p:cNvPr id="1636" name="Google Shape;1636;p164"/>
          <p:cNvSpPr txBox="1">
            <a:spLocks noGrp="1"/>
          </p:cNvSpPr>
          <p:nvPr>
            <p:ph type="title"/>
          </p:nvPr>
        </p:nvSpPr>
        <p:spPr>
          <a:xfrm>
            <a:off x="838101" y="937034"/>
            <a:ext cx="10515600" cy="9212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b="1">
                <a:solidFill>
                  <a:schemeClr val="accent1"/>
                </a:solidFill>
              </a:rPr>
              <a:t>Pembagian Kelompok</a:t>
            </a:r>
            <a:endParaRPr b="1">
              <a:solidFill>
                <a:schemeClr val="accent1"/>
              </a:solidFill>
            </a:endParaRPr>
          </a:p>
        </p:txBody>
      </p:sp>
      <p:graphicFrame>
        <p:nvGraphicFramePr>
          <p:cNvPr id="1637" name="Google Shape;1637;p164"/>
          <p:cNvGraphicFramePr/>
          <p:nvPr/>
        </p:nvGraphicFramePr>
        <p:xfrm>
          <a:off x="838101" y="2256504"/>
          <a:ext cx="3000000" cy="3000000"/>
        </p:xfrm>
        <a:graphic>
          <a:graphicData uri="http://schemas.openxmlformats.org/drawingml/2006/table">
            <a:tbl>
              <a:tblPr firstRow="1" bandRow="1">
                <a:noFill/>
                <a:tableStyleId>{4ED51953-9809-474D-940B-1E8F2D5E8CBC}</a:tableStyleId>
              </a:tblPr>
              <a:tblGrid>
                <a:gridCol w="2103125">
                  <a:extLst>
                    <a:ext uri="{9D8B030D-6E8A-4147-A177-3AD203B41FA5}">
                      <a16:colId xmlns:a16="http://schemas.microsoft.com/office/drawing/2014/main" val="20000"/>
                    </a:ext>
                  </a:extLst>
                </a:gridCol>
                <a:gridCol w="2103125">
                  <a:extLst>
                    <a:ext uri="{9D8B030D-6E8A-4147-A177-3AD203B41FA5}">
                      <a16:colId xmlns:a16="http://schemas.microsoft.com/office/drawing/2014/main" val="20001"/>
                    </a:ext>
                  </a:extLst>
                </a:gridCol>
                <a:gridCol w="2103125">
                  <a:extLst>
                    <a:ext uri="{9D8B030D-6E8A-4147-A177-3AD203B41FA5}">
                      <a16:colId xmlns:a16="http://schemas.microsoft.com/office/drawing/2014/main" val="20002"/>
                    </a:ext>
                  </a:extLst>
                </a:gridCol>
                <a:gridCol w="2103125">
                  <a:extLst>
                    <a:ext uri="{9D8B030D-6E8A-4147-A177-3AD203B41FA5}">
                      <a16:colId xmlns:a16="http://schemas.microsoft.com/office/drawing/2014/main" val="20003"/>
                    </a:ext>
                  </a:extLst>
                </a:gridCol>
                <a:gridCol w="2103125">
                  <a:extLst>
                    <a:ext uri="{9D8B030D-6E8A-4147-A177-3AD203B41FA5}">
                      <a16:colId xmlns:a16="http://schemas.microsoft.com/office/drawing/2014/main" val="20004"/>
                    </a:ext>
                  </a:extLst>
                </a:gridCol>
              </a:tblGrid>
              <a:tr h="370850">
                <a:tc>
                  <a:txBody>
                    <a:bodyPr/>
                    <a:lstStyle/>
                    <a:p>
                      <a:pPr marL="0" marR="0" lvl="0" indent="0" algn="ctr" rtl="0">
                        <a:lnSpc>
                          <a:spcPct val="100000"/>
                        </a:lnSpc>
                        <a:spcBef>
                          <a:spcPts val="0"/>
                        </a:spcBef>
                        <a:spcAft>
                          <a:spcPts val="0"/>
                        </a:spcAft>
                        <a:buNone/>
                      </a:pPr>
                      <a:r>
                        <a:rPr lang="en-US" sz="2800" u="none" strike="noStrike" cap="none">
                          <a:solidFill>
                            <a:schemeClr val="lt1"/>
                          </a:solidFill>
                        </a:rPr>
                        <a:t>PAUD</a:t>
                      </a:r>
                      <a:endParaRPr sz="2800" u="none" strike="noStrike" cap="none">
                        <a:solidFill>
                          <a:schemeClr val="lt1"/>
                        </a:solidFill>
                      </a:endParaRPr>
                    </a:p>
                  </a:txBody>
                  <a:tcPr marL="91450" marR="91450" marT="45725" marB="45725"/>
                </a:tc>
                <a:tc>
                  <a:txBody>
                    <a:bodyPr/>
                    <a:lstStyle/>
                    <a:p>
                      <a:pPr marL="0" marR="0" lvl="0" indent="0" algn="ctr" rtl="0">
                        <a:lnSpc>
                          <a:spcPct val="100000"/>
                        </a:lnSpc>
                        <a:spcBef>
                          <a:spcPts val="0"/>
                        </a:spcBef>
                        <a:spcAft>
                          <a:spcPts val="0"/>
                        </a:spcAft>
                        <a:buNone/>
                      </a:pPr>
                      <a:r>
                        <a:rPr lang="en-US" sz="2800" u="none" strike="noStrike" cap="none">
                          <a:solidFill>
                            <a:schemeClr val="lt1"/>
                          </a:solidFill>
                        </a:rPr>
                        <a:t>SD</a:t>
                      </a:r>
                      <a:endParaRPr sz="2800" u="none" strike="noStrike" cap="none">
                        <a:solidFill>
                          <a:schemeClr val="lt1"/>
                        </a:solidFill>
                      </a:endParaRPr>
                    </a:p>
                  </a:txBody>
                  <a:tcPr marL="91450" marR="91450" marT="45725" marB="45725"/>
                </a:tc>
                <a:tc>
                  <a:txBody>
                    <a:bodyPr/>
                    <a:lstStyle/>
                    <a:p>
                      <a:pPr marL="0" marR="0" lvl="0" indent="0" algn="ctr" rtl="0">
                        <a:lnSpc>
                          <a:spcPct val="100000"/>
                        </a:lnSpc>
                        <a:spcBef>
                          <a:spcPts val="0"/>
                        </a:spcBef>
                        <a:spcAft>
                          <a:spcPts val="0"/>
                        </a:spcAft>
                        <a:buNone/>
                      </a:pPr>
                      <a:r>
                        <a:rPr lang="en-US" sz="2800" u="none" strike="noStrike" cap="none">
                          <a:solidFill>
                            <a:schemeClr val="lt1"/>
                          </a:solidFill>
                        </a:rPr>
                        <a:t>SMP</a:t>
                      </a:r>
                      <a:endParaRPr sz="2800" u="none" strike="noStrike" cap="none">
                        <a:solidFill>
                          <a:schemeClr val="lt1"/>
                        </a:solidFill>
                      </a:endParaRPr>
                    </a:p>
                  </a:txBody>
                  <a:tcPr marL="91450" marR="91450" marT="45725" marB="45725"/>
                </a:tc>
                <a:tc>
                  <a:txBody>
                    <a:bodyPr/>
                    <a:lstStyle/>
                    <a:p>
                      <a:pPr marL="0" marR="0" lvl="0" indent="0" algn="ctr" rtl="0">
                        <a:lnSpc>
                          <a:spcPct val="100000"/>
                        </a:lnSpc>
                        <a:spcBef>
                          <a:spcPts val="0"/>
                        </a:spcBef>
                        <a:spcAft>
                          <a:spcPts val="0"/>
                        </a:spcAft>
                        <a:buNone/>
                      </a:pPr>
                      <a:r>
                        <a:rPr lang="en-US" sz="2800" u="none" strike="noStrike" cap="none">
                          <a:solidFill>
                            <a:schemeClr val="lt1"/>
                          </a:solidFill>
                        </a:rPr>
                        <a:t>SMA</a:t>
                      </a:r>
                      <a:endParaRPr sz="2800" u="none" strike="noStrike" cap="none">
                        <a:solidFill>
                          <a:schemeClr val="lt1"/>
                        </a:solidFill>
                      </a:endParaRPr>
                    </a:p>
                  </a:txBody>
                  <a:tcPr marL="91450" marR="91450" marT="45725" marB="45725"/>
                </a:tc>
                <a:tc>
                  <a:txBody>
                    <a:bodyPr/>
                    <a:lstStyle/>
                    <a:p>
                      <a:pPr marL="0" marR="0" lvl="0" indent="0" algn="ctr" rtl="0">
                        <a:lnSpc>
                          <a:spcPct val="100000"/>
                        </a:lnSpc>
                        <a:spcBef>
                          <a:spcPts val="0"/>
                        </a:spcBef>
                        <a:spcAft>
                          <a:spcPts val="0"/>
                        </a:spcAft>
                        <a:buNone/>
                      </a:pPr>
                      <a:r>
                        <a:rPr lang="en-US" sz="2800" u="none" strike="noStrike" cap="none">
                          <a:solidFill>
                            <a:schemeClr val="lt1"/>
                          </a:solidFill>
                        </a:rPr>
                        <a:t>SLB</a:t>
                      </a:r>
                      <a:endParaRPr sz="2800" u="none" strike="noStrike" cap="none">
                        <a:solidFill>
                          <a:schemeClr val="lt1"/>
                        </a:solidFill>
                      </a:endParaRPr>
                    </a:p>
                  </a:txBody>
                  <a:tcPr marL="91450" marR="91450" marT="45725" marB="45725"/>
                </a:tc>
                <a:extLst>
                  <a:ext uri="{0D108BD9-81ED-4DB2-BD59-A6C34878D82A}">
                    <a16:rowId xmlns:a16="http://schemas.microsoft.com/office/drawing/2014/main" val="10000"/>
                  </a:ext>
                </a:extLst>
              </a:tr>
              <a:tr h="370850">
                <a:tc>
                  <a:txBody>
                    <a:bodyPr/>
                    <a:lstStyle/>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endParaRPr sz="2800" u="none" strike="noStrike" cap="none"/>
                    </a:p>
                  </a:txBody>
                  <a:tcPr marL="91450" marR="91450" marT="45725" marB="45725"/>
                </a:tc>
                <a:tc>
                  <a:txBody>
                    <a:bodyPr/>
                    <a:lstStyle/>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endParaRPr sz="2800" u="none" strike="noStrike" cap="none"/>
                    </a:p>
                  </a:txBody>
                  <a:tcPr marL="91450" marR="91450" marT="45725" marB="45725"/>
                </a:tc>
                <a:tc>
                  <a:txBody>
                    <a:bodyPr/>
                    <a:lstStyle/>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endParaRPr sz="2800" u="none" strike="noStrike" cap="none"/>
                    </a:p>
                  </a:txBody>
                  <a:tcPr marL="91450" marR="91450" marT="45725" marB="45725"/>
                </a:tc>
                <a:tc>
                  <a:txBody>
                    <a:bodyPr/>
                    <a:lstStyle/>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endParaRPr sz="2800" u="none" strike="noStrike" cap="none"/>
                    </a:p>
                  </a:txBody>
                  <a:tcPr marL="91450" marR="91450" marT="45725" marB="45725"/>
                </a:tc>
                <a:tc>
                  <a:txBody>
                    <a:bodyPr/>
                    <a:lstStyle/>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r>
                        <a:rPr lang="en-US" sz="2800" u="none" strike="noStrike" cap="none"/>
                        <a:t>Xxx</a:t>
                      </a:r>
                      <a:endParaRPr/>
                    </a:p>
                    <a:p>
                      <a:pPr marL="0" marR="0" lvl="0" indent="0" algn="ctr" rtl="0">
                        <a:lnSpc>
                          <a:spcPct val="100000"/>
                        </a:lnSpc>
                        <a:spcBef>
                          <a:spcPts val="0"/>
                        </a:spcBef>
                        <a:spcAft>
                          <a:spcPts val="0"/>
                        </a:spcAft>
                        <a:buNone/>
                      </a:pPr>
                      <a:endParaRPr sz="2800" u="none" strike="noStrike" cap="none"/>
                    </a:p>
                  </a:txBody>
                  <a:tcPr marL="91450" marR="91450" marT="45725" marB="45725"/>
                </a:tc>
                <a:extLst>
                  <a:ext uri="{0D108BD9-81ED-4DB2-BD59-A6C34878D82A}">
                    <a16:rowId xmlns:a16="http://schemas.microsoft.com/office/drawing/2014/main"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14"/>
          <p:cNvPicPr preferRelativeResize="0"/>
          <p:nvPr/>
        </p:nvPicPr>
        <p:blipFill rotWithShape="1">
          <a:blip r:embed="rId3">
            <a:alphaModFix/>
          </a:blip>
          <a:srcRect/>
          <a:stretch/>
        </p:blipFill>
        <p:spPr>
          <a:xfrm>
            <a:off x="0" y="0"/>
            <a:ext cx="12192000" cy="6858000"/>
          </a:xfrm>
          <a:prstGeom prst="rect">
            <a:avLst/>
          </a:prstGeom>
          <a:noFill/>
          <a:ln>
            <a:noFill/>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641"/>
        <p:cNvGrpSpPr/>
        <p:nvPr/>
      </p:nvGrpSpPr>
      <p:grpSpPr>
        <a:xfrm>
          <a:off x="0" y="0"/>
          <a:ext cx="0" cy="0"/>
          <a:chOff x="0" y="0"/>
          <a:chExt cx="0" cy="0"/>
        </a:xfrm>
      </p:grpSpPr>
      <p:sp>
        <p:nvSpPr>
          <p:cNvPr id="1642" name="Google Shape;1642;p165"/>
          <p:cNvSpPr txBox="1">
            <a:spLocks noGrp="1"/>
          </p:cNvSpPr>
          <p:nvPr>
            <p:ph type="title"/>
          </p:nvPr>
        </p:nvSpPr>
        <p:spPr>
          <a:xfrm>
            <a:off x="838101" y="1807890"/>
            <a:ext cx="9278356" cy="1117677"/>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SzPts val="1800"/>
              <a:buNone/>
            </a:pPr>
            <a:r>
              <a:rPr lang="en-US" sz="4000" b="1">
                <a:solidFill>
                  <a:schemeClr val="accent1"/>
                </a:solidFill>
              </a:rPr>
              <a:t>Tanya Jawab</a:t>
            </a:r>
            <a:endParaRPr sz="4000" b="1">
              <a:solidFill>
                <a:schemeClr val="accent1"/>
              </a:solidFill>
            </a:endParaRPr>
          </a:p>
        </p:txBody>
      </p:sp>
      <p:sp>
        <p:nvSpPr>
          <p:cNvPr id="1643" name="Google Shape;1643;p165"/>
          <p:cNvSpPr txBox="1">
            <a:spLocks noGrp="1"/>
          </p:cNvSpPr>
          <p:nvPr>
            <p:ph type="body" idx="1"/>
          </p:nvPr>
        </p:nvSpPr>
        <p:spPr>
          <a:xfrm>
            <a:off x="2888344" y="3194945"/>
            <a:ext cx="7228114" cy="1117677"/>
          </a:xfrm>
          <a:prstGeom prst="rect">
            <a:avLst/>
          </a:prstGeom>
          <a:noFill/>
          <a:ln>
            <a:noFill/>
          </a:ln>
        </p:spPr>
        <p:txBody>
          <a:bodyPr spcFirstLastPara="1" wrap="square" lIns="91425" tIns="45700" rIns="91425" bIns="45700" anchor="t" anchorCtr="0">
            <a:normAutofit/>
          </a:bodyPr>
          <a:lstStyle/>
          <a:p>
            <a:pPr marL="114300" lvl="0" indent="0" algn="r" rtl="0">
              <a:lnSpc>
                <a:spcPct val="90000"/>
              </a:lnSpc>
              <a:spcBef>
                <a:spcPts val="1000"/>
              </a:spcBef>
              <a:spcAft>
                <a:spcPts val="0"/>
              </a:spcAft>
              <a:buSzPts val="1800"/>
              <a:buNone/>
            </a:pPr>
            <a:r>
              <a:rPr lang="en-US" sz="2400" b="1">
                <a:solidFill>
                  <a:srgbClr val="00B050"/>
                </a:solidFill>
              </a:rPr>
              <a:t>Sila sampaikan pertanyaan,</a:t>
            </a:r>
            <a:endParaRPr/>
          </a:p>
          <a:p>
            <a:pPr marL="114300" lvl="0" indent="0" algn="r" rtl="0">
              <a:lnSpc>
                <a:spcPct val="90000"/>
              </a:lnSpc>
              <a:spcBef>
                <a:spcPts val="1000"/>
              </a:spcBef>
              <a:spcAft>
                <a:spcPts val="0"/>
              </a:spcAft>
              <a:buSzPts val="1800"/>
              <a:buNone/>
            </a:pPr>
            <a:r>
              <a:rPr lang="en-US" sz="2400" b="1">
                <a:solidFill>
                  <a:srgbClr val="00B050"/>
                </a:solidFill>
              </a:rPr>
              <a:t>atau hal-hal yang perlu diklarifikasi lagi.</a:t>
            </a:r>
            <a:endParaRPr sz="2400" b="1">
              <a:solidFill>
                <a:srgbClr val="00B050"/>
              </a:solidFill>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1647"/>
        <p:cNvGrpSpPr/>
        <p:nvPr/>
      </p:nvGrpSpPr>
      <p:grpSpPr>
        <a:xfrm>
          <a:off x="0" y="0"/>
          <a:ext cx="0" cy="0"/>
          <a:chOff x="0" y="0"/>
          <a:chExt cx="0" cy="0"/>
        </a:xfrm>
      </p:grpSpPr>
      <p:sp>
        <p:nvSpPr>
          <p:cNvPr id="1648" name="Google Shape;1648;p166"/>
          <p:cNvSpPr txBox="1">
            <a:spLocks noGrp="1"/>
          </p:cNvSpPr>
          <p:nvPr>
            <p:ph type="title"/>
          </p:nvPr>
        </p:nvSpPr>
        <p:spPr>
          <a:xfrm>
            <a:off x="5848000" y="3717575"/>
            <a:ext cx="5566200" cy="29358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SzPts val="4400"/>
              <a:buNone/>
            </a:pPr>
            <a:r>
              <a:rPr lang="en-US" sz="3600" b="1">
                <a:solidFill>
                  <a:schemeClr val="accent1"/>
                </a:solidFill>
              </a:rPr>
              <a:t>Terima kasih.</a:t>
            </a:r>
            <a:br>
              <a:rPr lang="en-US" sz="3600" b="1">
                <a:solidFill>
                  <a:schemeClr val="accent1"/>
                </a:solidFill>
              </a:rPr>
            </a:br>
            <a:r>
              <a:rPr lang="en-US" sz="3600" b="1">
                <a:solidFill>
                  <a:schemeClr val="accent1"/>
                </a:solidFill>
              </a:rPr>
              <a:t/>
            </a:r>
            <a:br>
              <a:rPr lang="en-US" sz="3600" b="1">
                <a:solidFill>
                  <a:schemeClr val="accent1"/>
                </a:solidFill>
              </a:rPr>
            </a:br>
            <a:r>
              <a:rPr lang="en-US" sz="3600" b="1">
                <a:solidFill>
                  <a:schemeClr val="accent1"/>
                </a:solidFill>
              </a:rPr>
              <a:t>Sampai jumpa di sesi sinkronus selanjutnya!</a:t>
            </a:r>
            <a:endParaRPr sz="3600" b="1">
              <a:solidFill>
                <a:schemeClr val="accent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15"/>
          <p:cNvSpPr txBox="1"/>
          <p:nvPr/>
        </p:nvSpPr>
        <p:spPr>
          <a:xfrm>
            <a:off x="1456403" y="1017639"/>
            <a:ext cx="9279194" cy="891774"/>
          </a:xfrm>
          <a:prstGeom prst="rect">
            <a:avLst/>
          </a:prstGeom>
          <a:noFill/>
          <a:ln>
            <a:noFill/>
          </a:ln>
        </p:spPr>
        <p:txBody>
          <a:bodyPr spcFirstLastPara="1" wrap="square" lIns="91425" tIns="45700" rIns="91425" bIns="45700" anchor="ctr" anchorCtr="0">
            <a:noAutofit/>
          </a:bodyPr>
          <a:lstStyle/>
          <a:p>
            <a:pPr marL="114300" marR="0" lvl="0" indent="0" algn="ctr" rtl="0">
              <a:lnSpc>
                <a:spcPct val="90000"/>
              </a:lnSpc>
              <a:spcBef>
                <a:spcPts val="0"/>
              </a:spcBef>
              <a:spcAft>
                <a:spcPts val="0"/>
              </a:spcAft>
              <a:buClr>
                <a:schemeClr val="dk1"/>
              </a:buClr>
              <a:buSzPts val="1900"/>
              <a:buFont typeface="Arial"/>
              <a:buNone/>
            </a:pPr>
            <a:r>
              <a:rPr lang="en-US" sz="2800" b="1" i="0" u="none" strike="noStrike" cap="none">
                <a:solidFill>
                  <a:schemeClr val="accent1"/>
                </a:solidFill>
                <a:latin typeface="Arial"/>
                <a:ea typeface="Arial"/>
                <a:cs typeface="Arial"/>
                <a:sym typeface="Arial"/>
              </a:rPr>
              <a:t>Pembelanjaan anggaran yang efektif dan akuntabel dapat tercapai melalui perencanaan berbasis data</a:t>
            </a:r>
            <a:endParaRPr sz="2800" b="0" i="0" u="none" strike="noStrike" cap="none">
              <a:solidFill>
                <a:schemeClr val="accent1"/>
              </a:solidFill>
              <a:latin typeface="Arial"/>
              <a:ea typeface="Arial"/>
              <a:cs typeface="Arial"/>
              <a:sym typeface="Arial"/>
            </a:endParaRPr>
          </a:p>
        </p:txBody>
      </p:sp>
      <p:sp>
        <p:nvSpPr>
          <p:cNvPr id="260" name="Google Shape;260;p15"/>
          <p:cNvSpPr txBox="1"/>
          <p:nvPr/>
        </p:nvSpPr>
        <p:spPr>
          <a:xfrm>
            <a:off x="811161" y="1909413"/>
            <a:ext cx="10500852" cy="738633"/>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Perencanaan berbasis data memanfaatkan Profil Pendidikan sebagai dasar penyusunan perencanaan untuk perbaikan berkesinambungan.</a:t>
            </a:r>
            <a:endParaRPr sz="1800" b="0" i="0" u="none" strike="noStrike" cap="none">
              <a:solidFill>
                <a:schemeClr val="dk1"/>
              </a:solidFill>
              <a:latin typeface="Arial"/>
              <a:ea typeface="Arial"/>
              <a:cs typeface="Arial"/>
              <a:sym typeface="Arial"/>
            </a:endParaRPr>
          </a:p>
        </p:txBody>
      </p:sp>
      <p:pic>
        <p:nvPicPr>
          <p:cNvPr id="261" name="Google Shape;261;p15"/>
          <p:cNvPicPr preferRelativeResize="0"/>
          <p:nvPr/>
        </p:nvPicPr>
        <p:blipFill rotWithShape="1">
          <a:blip r:embed="rId3">
            <a:alphaModFix/>
          </a:blip>
          <a:srcRect/>
          <a:stretch/>
        </p:blipFill>
        <p:spPr>
          <a:xfrm>
            <a:off x="2236059" y="2586513"/>
            <a:ext cx="7719882" cy="376184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6"/>
          <p:cNvSpPr txBox="1"/>
          <p:nvPr/>
        </p:nvSpPr>
        <p:spPr>
          <a:xfrm>
            <a:off x="879987" y="1017639"/>
            <a:ext cx="10432026" cy="891774"/>
          </a:xfrm>
          <a:prstGeom prst="rect">
            <a:avLst/>
          </a:prstGeom>
          <a:noFill/>
          <a:ln>
            <a:noFill/>
          </a:ln>
        </p:spPr>
        <p:txBody>
          <a:bodyPr spcFirstLastPara="1" wrap="square" lIns="91425" tIns="45700" rIns="91425" bIns="45700" anchor="ctr" anchorCtr="0">
            <a:noAutofit/>
          </a:bodyPr>
          <a:lstStyle/>
          <a:p>
            <a:pPr marL="171450" marR="0" lvl="0" indent="0" algn="ctr"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Evaluasi Sistem Pendidikan bertujuan untuk meningkatkan mutu dan pemerataan mutu pendidikan</a:t>
            </a:r>
            <a:endParaRPr sz="2400" b="1" i="0" u="none" strike="noStrike" cap="none">
              <a:solidFill>
                <a:schemeClr val="accent1"/>
              </a:solidFill>
              <a:latin typeface="Arial"/>
              <a:ea typeface="Arial"/>
              <a:cs typeface="Arial"/>
              <a:sym typeface="Arial"/>
            </a:endParaRPr>
          </a:p>
        </p:txBody>
      </p:sp>
      <p:sp>
        <p:nvSpPr>
          <p:cNvPr id="267" name="Google Shape;267;p16"/>
          <p:cNvSpPr txBox="1"/>
          <p:nvPr/>
        </p:nvSpPr>
        <p:spPr>
          <a:xfrm>
            <a:off x="811161" y="1909413"/>
            <a:ext cx="10500852" cy="1015632"/>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Evaluasi Sistem Pendidikan telah diatur dalam Peraturan Pemerintah No. 57 tahun 2021.</a:t>
            </a:r>
            <a:endParaRPr/>
          </a:p>
          <a:p>
            <a:pPr marL="0" marR="0" lvl="0" indent="0" algn="ctr"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Evaluasi Sistem Pendidikan bertujuan untuk mengevaluasi kualitas dan pemerataan layanan pendidikan anak usia dini, pendidikan dasar, pendidikan menengah  dan pendidikan tinggi.</a:t>
            </a:r>
            <a:endParaRPr/>
          </a:p>
        </p:txBody>
      </p:sp>
      <p:pic>
        <p:nvPicPr>
          <p:cNvPr id="268" name="Google Shape;268;p16"/>
          <p:cNvPicPr preferRelativeResize="0"/>
          <p:nvPr/>
        </p:nvPicPr>
        <p:blipFill rotWithShape="1">
          <a:blip r:embed="rId3">
            <a:alphaModFix/>
          </a:blip>
          <a:srcRect/>
          <a:stretch/>
        </p:blipFill>
        <p:spPr>
          <a:xfrm>
            <a:off x="1810449" y="3241863"/>
            <a:ext cx="8502276" cy="31141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17"/>
          <p:cNvSpPr txBox="1"/>
          <p:nvPr/>
        </p:nvSpPr>
        <p:spPr>
          <a:xfrm>
            <a:off x="879987" y="1637071"/>
            <a:ext cx="10432026" cy="272342"/>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800"/>
              <a:buFont typeface="Arial"/>
              <a:buNone/>
            </a:pPr>
            <a:r>
              <a:rPr lang="en-US" sz="2400" b="1" i="0" u="none" strike="noStrike" cap="none">
                <a:solidFill>
                  <a:schemeClr val="accent1"/>
                </a:solidFill>
                <a:latin typeface="Arial"/>
                <a:ea typeface="Arial"/>
                <a:cs typeface="Arial"/>
                <a:sym typeface="Arial"/>
              </a:rPr>
              <a:t>Evaluasi Sistem Pendidikan menghasilkan laporan komprehensif berupa Profil Pendidikan yang menjadi rujukan Pemerintah Pusat, Pemerintah Daerah dan Satuan Pendidikan dalam menyusun perencanaan anggaran, program dan kebijakan</a:t>
            </a:r>
            <a:endParaRPr sz="400" b="0" i="0" u="none" strike="noStrike" cap="none">
              <a:solidFill>
                <a:schemeClr val="accent1"/>
              </a:solidFill>
              <a:latin typeface="Arial"/>
              <a:ea typeface="Arial"/>
              <a:cs typeface="Arial"/>
              <a:sym typeface="Arial"/>
            </a:endParaRPr>
          </a:p>
        </p:txBody>
      </p:sp>
      <p:sp>
        <p:nvSpPr>
          <p:cNvPr id="274" name="Google Shape;274;p17"/>
          <p:cNvSpPr txBox="1"/>
          <p:nvPr/>
        </p:nvSpPr>
        <p:spPr>
          <a:xfrm>
            <a:off x="516192" y="2912303"/>
            <a:ext cx="4041059" cy="3051574"/>
          </a:xfrm>
          <a:prstGeom prst="rect">
            <a:avLst/>
          </a:prstGeom>
          <a:noFill/>
          <a:ln>
            <a:noFill/>
          </a:ln>
        </p:spPr>
        <p:txBody>
          <a:bodyPr spcFirstLastPara="1" wrap="square" lIns="91425" tIns="91425" rIns="91425" bIns="91425" anchor="t" anchorCtr="0">
            <a:spAutoFit/>
          </a:bodyPr>
          <a:lstStyle/>
          <a:p>
            <a:pPr marL="171450" marR="0" lvl="0" indent="-171450" algn="l" rtl="0">
              <a:lnSpc>
                <a:spcPct val="115000"/>
              </a:lnSpc>
              <a:spcBef>
                <a:spcPts val="0"/>
              </a:spcBef>
              <a:spcAft>
                <a:spcPts val="0"/>
              </a:spcAft>
              <a:buClr>
                <a:srgbClr val="000000"/>
              </a:buClr>
              <a:buSzPts val="1400"/>
              <a:buFont typeface="Arial"/>
              <a:buChar char="•"/>
            </a:pPr>
            <a:r>
              <a:rPr lang="en-US" sz="1800" b="1" i="0" u="none" strike="noStrike" cap="none">
                <a:solidFill>
                  <a:srgbClr val="000000"/>
                </a:solidFill>
                <a:latin typeface="Arial"/>
                <a:ea typeface="Arial"/>
                <a:cs typeface="Arial"/>
                <a:sym typeface="Arial"/>
              </a:rPr>
              <a:t>Profil Pendidikan menjadi sumber utama</a:t>
            </a:r>
            <a:r>
              <a:rPr lang="en-US" sz="1800" b="0" i="0" u="none" strike="noStrike" cap="none">
                <a:solidFill>
                  <a:srgbClr val="000000"/>
                </a:solidFill>
                <a:latin typeface="Arial"/>
                <a:ea typeface="Arial"/>
                <a:cs typeface="Arial"/>
                <a:sym typeface="Arial"/>
              </a:rPr>
              <a:t> untuk menentukan Kebijakan, Program, dan Kegiatan di Pusat, Daerah, maupun Satuan</a:t>
            </a:r>
            <a:endParaRPr sz="1800" b="0" i="0" u="none" strike="noStrike" cap="none">
              <a:solidFill>
                <a:srgbClr val="000000"/>
              </a:solidFill>
              <a:latin typeface="Arial"/>
              <a:ea typeface="Arial"/>
              <a:cs typeface="Arial"/>
              <a:sym typeface="Arial"/>
            </a:endParaRPr>
          </a:p>
          <a:p>
            <a:pPr marL="171450" marR="0" lvl="0" indent="-171450" algn="l" rtl="0">
              <a:lnSpc>
                <a:spcPct val="115000"/>
              </a:lnSpc>
              <a:spcBef>
                <a:spcPts val="0"/>
              </a:spcBef>
              <a:spcAft>
                <a:spcPts val="0"/>
              </a:spcAft>
              <a:buClr>
                <a:srgbClr val="000000"/>
              </a:buClr>
              <a:buSzPts val="1400"/>
              <a:buFont typeface="Arial"/>
              <a:buChar char="•"/>
            </a:pPr>
            <a:r>
              <a:rPr lang="en-US" sz="1800" b="0" i="0" u="none" strike="noStrike" cap="none">
                <a:solidFill>
                  <a:srgbClr val="000000"/>
                </a:solidFill>
                <a:latin typeface="Arial"/>
                <a:ea typeface="Arial"/>
                <a:cs typeface="Arial"/>
                <a:sym typeface="Arial"/>
              </a:rPr>
              <a:t>UPT PAUD DASMEN melakukan advokasi, konsultasi dan pendampingan kepada Pemda </a:t>
            </a:r>
            <a:r>
              <a:rPr lang="en-US" sz="1800" b="1" i="0" u="none" strike="noStrike" cap="none">
                <a:solidFill>
                  <a:srgbClr val="000000"/>
                </a:solidFill>
                <a:latin typeface="Arial"/>
                <a:ea typeface="Arial"/>
                <a:cs typeface="Arial"/>
                <a:sym typeface="Arial"/>
              </a:rPr>
              <a:t>agar hasil analisis Profil Pendidikan  ditindaklanjuti</a:t>
            </a:r>
            <a:endParaRPr sz="1800" b="1" i="0" u="none" strike="noStrike" cap="none">
              <a:solidFill>
                <a:srgbClr val="000000"/>
              </a:solidFill>
              <a:latin typeface="Arial"/>
              <a:ea typeface="Arial"/>
              <a:cs typeface="Arial"/>
              <a:sym typeface="Arial"/>
            </a:endParaRPr>
          </a:p>
        </p:txBody>
      </p:sp>
      <p:pic>
        <p:nvPicPr>
          <p:cNvPr id="275" name="Google Shape;275;p17"/>
          <p:cNvPicPr preferRelativeResize="0"/>
          <p:nvPr/>
        </p:nvPicPr>
        <p:blipFill rotWithShape="1">
          <a:blip r:embed="rId3">
            <a:alphaModFix/>
          </a:blip>
          <a:srcRect/>
          <a:stretch/>
        </p:blipFill>
        <p:spPr>
          <a:xfrm>
            <a:off x="8465863" y="5268131"/>
            <a:ext cx="624680" cy="621427"/>
          </a:xfrm>
          <a:prstGeom prst="rect">
            <a:avLst/>
          </a:prstGeom>
          <a:noFill/>
          <a:ln>
            <a:noFill/>
          </a:ln>
        </p:spPr>
      </p:pic>
      <p:pic>
        <p:nvPicPr>
          <p:cNvPr id="276" name="Google Shape;276;p17" descr="Pemerintah, Pemerintah Daerah, Pemerintah Pusat gambar png"/>
          <p:cNvPicPr preferRelativeResize="0"/>
          <p:nvPr/>
        </p:nvPicPr>
        <p:blipFill rotWithShape="1">
          <a:blip r:embed="rId4">
            <a:alphaModFix/>
          </a:blip>
          <a:srcRect/>
          <a:stretch/>
        </p:blipFill>
        <p:spPr>
          <a:xfrm>
            <a:off x="8186573" y="2777622"/>
            <a:ext cx="1083307" cy="625911"/>
          </a:xfrm>
          <a:prstGeom prst="rect">
            <a:avLst/>
          </a:prstGeom>
          <a:noFill/>
          <a:ln>
            <a:noFill/>
          </a:ln>
        </p:spPr>
      </p:pic>
      <p:pic>
        <p:nvPicPr>
          <p:cNvPr id="277" name="Google Shape;277;p17" descr="Pemerintah, Pemerintah Daerah, Pemerintah Pusat gambar png"/>
          <p:cNvPicPr preferRelativeResize="0"/>
          <p:nvPr/>
        </p:nvPicPr>
        <p:blipFill rotWithShape="1">
          <a:blip r:embed="rId5">
            <a:alphaModFix/>
          </a:blip>
          <a:srcRect/>
          <a:stretch/>
        </p:blipFill>
        <p:spPr>
          <a:xfrm>
            <a:off x="8268948" y="3852556"/>
            <a:ext cx="1083307" cy="625911"/>
          </a:xfrm>
          <a:prstGeom prst="rect">
            <a:avLst/>
          </a:prstGeom>
          <a:noFill/>
          <a:ln>
            <a:noFill/>
          </a:ln>
        </p:spPr>
      </p:pic>
      <p:sp>
        <p:nvSpPr>
          <p:cNvPr id="278" name="Google Shape;278;p17"/>
          <p:cNvSpPr txBox="1"/>
          <p:nvPr/>
        </p:nvSpPr>
        <p:spPr>
          <a:xfrm>
            <a:off x="8569998" y="3442533"/>
            <a:ext cx="481200" cy="246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Pusat</a:t>
            </a:r>
            <a:endParaRPr sz="1000" b="1" i="0" u="none" strike="noStrike" cap="none">
              <a:solidFill>
                <a:srgbClr val="000000"/>
              </a:solidFill>
              <a:latin typeface="Calibri"/>
              <a:ea typeface="Calibri"/>
              <a:cs typeface="Calibri"/>
              <a:sym typeface="Calibri"/>
            </a:endParaRPr>
          </a:p>
        </p:txBody>
      </p:sp>
      <p:sp>
        <p:nvSpPr>
          <p:cNvPr id="279" name="Google Shape;279;p17"/>
          <p:cNvSpPr txBox="1"/>
          <p:nvPr/>
        </p:nvSpPr>
        <p:spPr>
          <a:xfrm>
            <a:off x="8526653" y="4514088"/>
            <a:ext cx="567900" cy="246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Daerah</a:t>
            </a:r>
            <a:endParaRPr sz="1000" b="1" i="0" u="none" strike="noStrike" cap="none">
              <a:solidFill>
                <a:srgbClr val="000000"/>
              </a:solidFill>
              <a:latin typeface="Calibri"/>
              <a:ea typeface="Calibri"/>
              <a:cs typeface="Calibri"/>
              <a:sym typeface="Calibri"/>
            </a:endParaRPr>
          </a:p>
        </p:txBody>
      </p:sp>
      <p:sp>
        <p:nvSpPr>
          <p:cNvPr id="280" name="Google Shape;280;p17"/>
          <p:cNvSpPr txBox="1"/>
          <p:nvPr/>
        </p:nvSpPr>
        <p:spPr>
          <a:xfrm>
            <a:off x="8476703" y="5870928"/>
            <a:ext cx="603000" cy="246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Sekolah</a:t>
            </a:r>
            <a:endParaRPr sz="1000" b="1" i="0" u="none" strike="noStrike" cap="none">
              <a:solidFill>
                <a:srgbClr val="000000"/>
              </a:solidFill>
              <a:latin typeface="Calibri"/>
              <a:ea typeface="Calibri"/>
              <a:cs typeface="Calibri"/>
              <a:sym typeface="Calibri"/>
            </a:endParaRPr>
          </a:p>
        </p:txBody>
      </p:sp>
      <p:pic>
        <p:nvPicPr>
          <p:cNvPr id="281" name="Google Shape;281;p17"/>
          <p:cNvPicPr preferRelativeResize="0"/>
          <p:nvPr/>
        </p:nvPicPr>
        <p:blipFill rotWithShape="1">
          <a:blip r:embed="rId6">
            <a:alphaModFix/>
          </a:blip>
          <a:srcRect/>
          <a:stretch/>
        </p:blipFill>
        <p:spPr>
          <a:xfrm>
            <a:off x="9619430" y="2796862"/>
            <a:ext cx="495259" cy="587401"/>
          </a:xfrm>
          <a:prstGeom prst="rect">
            <a:avLst/>
          </a:prstGeom>
          <a:noFill/>
          <a:ln>
            <a:noFill/>
          </a:ln>
        </p:spPr>
      </p:pic>
      <p:sp>
        <p:nvSpPr>
          <p:cNvPr id="282" name="Google Shape;282;p17"/>
          <p:cNvSpPr txBox="1"/>
          <p:nvPr/>
        </p:nvSpPr>
        <p:spPr>
          <a:xfrm>
            <a:off x="9360002" y="3365578"/>
            <a:ext cx="10833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Kebijakan &amp;</a:t>
            </a:r>
            <a:endParaRPr sz="1000" b="1"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Program Pusat</a:t>
            </a:r>
            <a:endParaRPr sz="1000" b="1" i="0" u="none" strike="noStrike" cap="none">
              <a:solidFill>
                <a:srgbClr val="000000"/>
              </a:solidFill>
              <a:latin typeface="Calibri"/>
              <a:ea typeface="Calibri"/>
              <a:cs typeface="Calibri"/>
              <a:sym typeface="Calibri"/>
            </a:endParaRPr>
          </a:p>
        </p:txBody>
      </p:sp>
      <p:pic>
        <p:nvPicPr>
          <p:cNvPr id="283" name="Google Shape;283;p17"/>
          <p:cNvPicPr preferRelativeResize="0"/>
          <p:nvPr/>
        </p:nvPicPr>
        <p:blipFill rotWithShape="1">
          <a:blip r:embed="rId7">
            <a:alphaModFix/>
          </a:blip>
          <a:srcRect/>
          <a:stretch/>
        </p:blipFill>
        <p:spPr>
          <a:xfrm>
            <a:off x="9635870" y="4006990"/>
            <a:ext cx="495259" cy="587401"/>
          </a:xfrm>
          <a:prstGeom prst="rect">
            <a:avLst/>
          </a:prstGeom>
          <a:noFill/>
          <a:ln>
            <a:noFill/>
          </a:ln>
        </p:spPr>
      </p:pic>
      <p:pic>
        <p:nvPicPr>
          <p:cNvPr id="284" name="Google Shape;284;p17" descr="List with Text - Free interface icons"/>
          <p:cNvPicPr preferRelativeResize="0"/>
          <p:nvPr/>
        </p:nvPicPr>
        <p:blipFill rotWithShape="1">
          <a:blip r:embed="rId8">
            <a:alphaModFix/>
          </a:blip>
          <a:srcRect/>
          <a:stretch/>
        </p:blipFill>
        <p:spPr>
          <a:xfrm>
            <a:off x="9633540" y="5385842"/>
            <a:ext cx="536252" cy="536252"/>
          </a:xfrm>
          <a:prstGeom prst="rect">
            <a:avLst/>
          </a:prstGeom>
          <a:noFill/>
          <a:ln>
            <a:noFill/>
          </a:ln>
        </p:spPr>
      </p:pic>
      <p:sp>
        <p:nvSpPr>
          <p:cNvPr id="285" name="Google Shape;285;p17"/>
          <p:cNvSpPr txBox="1"/>
          <p:nvPr/>
        </p:nvSpPr>
        <p:spPr>
          <a:xfrm>
            <a:off x="9315629" y="5928626"/>
            <a:ext cx="1172100" cy="246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Peningkatan Mutu</a:t>
            </a:r>
            <a:endParaRPr sz="1000" b="1" i="0" u="none" strike="noStrike" cap="none">
              <a:solidFill>
                <a:srgbClr val="000000"/>
              </a:solidFill>
              <a:latin typeface="Calibri"/>
              <a:ea typeface="Calibri"/>
              <a:cs typeface="Calibri"/>
              <a:sym typeface="Calibri"/>
            </a:endParaRPr>
          </a:p>
        </p:txBody>
      </p:sp>
      <p:sp>
        <p:nvSpPr>
          <p:cNvPr id="286" name="Google Shape;286;p17"/>
          <p:cNvSpPr/>
          <p:nvPr/>
        </p:nvSpPr>
        <p:spPr>
          <a:xfrm>
            <a:off x="8253610" y="5427039"/>
            <a:ext cx="218100" cy="303600"/>
          </a:xfrm>
          <a:prstGeom prst="rightArrow">
            <a:avLst>
              <a:gd name="adj1" fmla="val 50000"/>
              <a:gd name="adj2" fmla="val 50000"/>
            </a:avLst>
          </a:prstGeom>
          <a:solidFill>
            <a:srgbClr val="7F7F7F"/>
          </a:solidFill>
          <a:ln w="2540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87" name="Google Shape;287;p17"/>
          <p:cNvSpPr/>
          <p:nvPr/>
        </p:nvSpPr>
        <p:spPr>
          <a:xfrm>
            <a:off x="9335604" y="5502173"/>
            <a:ext cx="218100" cy="303600"/>
          </a:xfrm>
          <a:prstGeom prst="rightArrow">
            <a:avLst>
              <a:gd name="adj1" fmla="val 50000"/>
              <a:gd name="adj2" fmla="val 48408"/>
            </a:avLst>
          </a:prstGeom>
          <a:solidFill>
            <a:srgbClr val="7F7F7F"/>
          </a:solidFill>
          <a:ln w="2540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88" name="Google Shape;288;p17"/>
          <p:cNvSpPr/>
          <p:nvPr/>
        </p:nvSpPr>
        <p:spPr>
          <a:xfrm>
            <a:off x="9335598" y="2938770"/>
            <a:ext cx="218100" cy="303600"/>
          </a:xfrm>
          <a:prstGeom prst="rightArrow">
            <a:avLst>
              <a:gd name="adj1" fmla="val 50000"/>
              <a:gd name="adj2" fmla="val 50000"/>
            </a:avLst>
          </a:prstGeom>
          <a:solidFill>
            <a:srgbClr val="7F7F7F"/>
          </a:solidFill>
          <a:ln w="2540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89" name="Google Shape;289;p17"/>
          <p:cNvSpPr/>
          <p:nvPr/>
        </p:nvSpPr>
        <p:spPr>
          <a:xfrm>
            <a:off x="9379195" y="4148897"/>
            <a:ext cx="218100" cy="303600"/>
          </a:xfrm>
          <a:prstGeom prst="rightArrow">
            <a:avLst>
              <a:gd name="adj1" fmla="val 50000"/>
              <a:gd name="adj2" fmla="val 50000"/>
            </a:avLst>
          </a:prstGeom>
          <a:solidFill>
            <a:srgbClr val="7F7F7F"/>
          </a:solidFill>
          <a:ln w="2540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0" name="Google Shape;290;p17"/>
          <p:cNvSpPr/>
          <p:nvPr/>
        </p:nvSpPr>
        <p:spPr>
          <a:xfrm>
            <a:off x="7465675" y="5327321"/>
            <a:ext cx="457200" cy="457200"/>
          </a:xfrm>
          <a:prstGeom prst="star5">
            <a:avLst>
              <a:gd name="adj" fmla="val 19098"/>
              <a:gd name="hf" fmla="val 105146"/>
              <a:gd name="vf" fmla="val 110557"/>
            </a:avLst>
          </a:prstGeom>
          <a:solidFill>
            <a:srgbClr val="A4C2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Calibri"/>
              <a:ea typeface="Calibri"/>
              <a:cs typeface="Calibri"/>
              <a:sym typeface="Calibri"/>
            </a:endParaRPr>
          </a:p>
        </p:txBody>
      </p:sp>
      <p:sp>
        <p:nvSpPr>
          <p:cNvPr id="291" name="Google Shape;291;p17"/>
          <p:cNvSpPr txBox="1"/>
          <p:nvPr/>
        </p:nvSpPr>
        <p:spPr>
          <a:xfrm>
            <a:off x="7240900" y="5355809"/>
            <a:ext cx="9351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Evaluasi</a:t>
            </a:r>
            <a:endParaRPr sz="1000" b="1"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Diri</a:t>
            </a:r>
            <a:endParaRPr sz="1000" b="1"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Sekolah</a:t>
            </a:r>
            <a:endParaRPr sz="1000" b="1" i="0" u="none" strike="noStrike" cap="none">
              <a:solidFill>
                <a:srgbClr val="000000"/>
              </a:solidFill>
              <a:latin typeface="Calibri"/>
              <a:ea typeface="Calibri"/>
              <a:cs typeface="Calibri"/>
              <a:sym typeface="Calibri"/>
            </a:endParaRPr>
          </a:p>
        </p:txBody>
      </p:sp>
      <p:sp>
        <p:nvSpPr>
          <p:cNvPr id="292" name="Google Shape;292;p17"/>
          <p:cNvSpPr/>
          <p:nvPr/>
        </p:nvSpPr>
        <p:spPr>
          <a:xfrm>
            <a:off x="7116927" y="5427036"/>
            <a:ext cx="218100" cy="303600"/>
          </a:xfrm>
          <a:prstGeom prst="rightArrow">
            <a:avLst>
              <a:gd name="adj1" fmla="val 50000"/>
              <a:gd name="adj2" fmla="val 50000"/>
            </a:avLst>
          </a:prstGeom>
          <a:solidFill>
            <a:srgbClr val="7F7F7F"/>
          </a:solidFill>
          <a:ln w="2540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3" name="Google Shape;293;p17"/>
          <p:cNvSpPr/>
          <p:nvPr/>
        </p:nvSpPr>
        <p:spPr>
          <a:xfrm>
            <a:off x="8201675" y="4174865"/>
            <a:ext cx="218100" cy="303600"/>
          </a:xfrm>
          <a:prstGeom prst="rightArrow">
            <a:avLst>
              <a:gd name="adj1" fmla="val 50000"/>
              <a:gd name="adj2" fmla="val 50000"/>
            </a:avLst>
          </a:prstGeom>
          <a:solidFill>
            <a:srgbClr val="7F7F7F"/>
          </a:solidFill>
          <a:ln w="2540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94" name="Google Shape;294;p17" descr="Document, Icon, Computer, Web, Internet, Symbol - Text Icon Small ..."/>
          <p:cNvPicPr preferRelativeResize="0"/>
          <p:nvPr/>
        </p:nvPicPr>
        <p:blipFill rotWithShape="1">
          <a:blip r:embed="rId9">
            <a:alphaModFix/>
          </a:blip>
          <a:srcRect/>
          <a:stretch/>
        </p:blipFill>
        <p:spPr>
          <a:xfrm>
            <a:off x="6502839" y="5328192"/>
            <a:ext cx="364725" cy="455446"/>
          </a:xfrm>
          <a:prstGeom prst="rect">
            <a:avLst/>
          </a:prstGeom>
          <a:noFill/>
          <a:ln>
            <a:noFill/>
          </a:ln>
        </p:spPr>
      </p:pic>
      <p:sp>
        <p:nvSpPr>
          <p:cNvPr id="295" name="Google Shape;295;p17"/>
          <p:cNvSpPr txBox="1"/>
          <p:nvPr/>
        </p:nvSpPr>
        <p:spPr>
          <a:xfrm>
            <a:off x="6096000" y="5851665"/>
            <a:ext cx="11784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Profil </a:t>
            </a:r>
            <a:br>
              <a:rPr lang="en-US" sz="1000" b="0" i="0" u="none" strike="noStrike" cap="none">
                <a:solidFill>
                  <a:srgbClr val="000000"/>
                </a:solidFill>
                <a:latin typeface="Calibri"/>
                <a:ea typeface="Calibri"/>
                <a:cs typeface="Calibri"/>
                <a:sym typeface="Calibri"/>
              </a:rPr>
            </a:br>
            <a:r>
              <a:rPr lang="en-US" sz="1000" b="0" i="0" u="none" strike="noStrike" cap="none">
                <a:solidFill>
                  <a:srgbClr val="000000"/>
                </a:solidFill>
                <a:latin typeface="Calibri"/>
                <a:ea typeface="Calibri"/>
                <a:cs typeface="Calibri"/>
                <a:sym typeface="Calibri"/>
              </a:rPr>
              <a:t>satuan pendidikan</a:t>
            </a:r>
            <a:endParaRPr sz="1000" b="0" i="0" u="none" strike="noStrike" cap="none">
              <a:solidFill>
                <a:srgbClr val="000000"/>
              </a:solidFill>
              <a:latin typeface="Calibri"/>
              <a:ea typeface="Calibri"/>
              <a:cs typeface="Calibri"/>
              <a:sym typeface="Calibri"/>
            </a:endParaRPr>
          </a:p>
        </p:txBody>
      </p:sp>
      <p:pic>
        <p:nvPicPr>
          <p:cNvPr id="296" name="Google Shape;296;p17" descr="List with Text - Free interface icons"/>
          <p:cNvPicPr preferRelativeResize="0"/>
          <p:nvPr/>
        </p:nvPicPr>
        <p:blipFill rotWithShape="1">
          <a:blip r:embed="rId10">
            <a:alphaModFix/>
          </a:blip>
          <a:srcRect/>
          <a:stretch/>
        </p:blipFill>
        <p:spPr>
          <a:xfrm>
            <a:off x="6444588" y="2850001"/>
            <a:ext cx="481201" cy="481176"/>
          </a:xfrm>
          <a:prstGeom prst="rect">
            <a:avLst/>
          </a:prstGeom>
          <a:noFill/>
          <a:ln>
            <a:noFill/>
          </a:ln>
        </p:spPr>
      </p:pic>
      <p:sp>
        <p:nvSpPr>
          <p:cNvPr id="297" name="Google Shape;297;p17"/>
          <p:cNvSpPr txBox="1"/>
          <p:nvPr/>
        </p:nvSpPr>
        <p:spPr>
          <a:xfrm>
            <a:off x="6096000" y="3365585"/>
            <a:ext cx="1178400" cy="3036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Profil Pendidikan Nasional</a:t>
            </a:r>
            <a:endParaRPr sz="1000" b="0" i="0" u="none" strike="noStrike" cap="none">
              <a:solidFill>
                <a:srgbClr val="000000"/>
              </a:solidFill>
              <a:latin typeface="Calibri"/>
              <a:ea typeface="Calibri"/>
              <a:cs typeface="Calibri"/>
              <a:sym typeface="Calibri"/>
            </a:endParaRPr>
          </a:p>
        </p:txBody>
      </p:sp>
      <p:pic>
        <p:nvPicPr>
          <p:cNvPr id="298" name="Google Shape;298;p17" descr="List with Text - Free interface icons"/>
          <p:cNvPicPr preferRelativeResize="0"/>
          <p:nvPr/>
        </p:nvPicPr>
        <p:blipFill rotWithShape="1">
          <a:blip r:embed="rId11">
            <a:alphaModFix/>
          </a:blip>
          <a:srcRect/>
          <a:stretch/>
        </p:blipFill>
        <p:spPr>
          <a:xfrm>
            <a:off x="6458200" y="4031460"/>
            <a:ext cx="453999" cy="453978"/>
          </a:xfrm>
          <a:prstGeom prst="rect">
            <a:avLst/>
          </a:prstGeom>
          <a:noFill/>
          <a:ln>
            <a:noFill/>
          </a:ln>
        </p:spPr>
      </p:pic>
      <p:sp>
        <p:nvSpPr>
          <p:cNvPr id="299" name="Google Shape;299;p17"/>
          <p:cNvSpPr txBox="1"/>
          <p:nvPr/>
        </p:nvSpPr>
        <p:spPr>
          <a:xfrm>
            <a:off x="6131250" y="4485441"/>
            <a:ext cx="1107900" cy="3036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Profil Pendidikan Daerah</a:t>
            </a:r>
            <a:endParaRPr sz="1000" b="0" i="0" u="none" strike="noStrike" cap="none">
              <a:solidFill>
                <a:srgbClr val="000000"/>
              </a:solidFill>
              <a:latin typeface="Calibri"/>
              <a:ea typeface="Calibri"/>
              <a:cs typeface="Calibri"/>
              <a:sym typeface="Calibri"/>
            </a:endParaRPr>
          </a:p>
        </p:txBody>
      </p:sp>
      <p:sp>
        <p:nvSpPr>
          <p:cNvPr id="300" name="Google Shape;300;p17"/>
          <p:cNvSpPr/>
          <p:nvPr/>
        </p:nvSpPr>
        <p:spPr>
          <a:xfrm>
            <a:off x="7539761" y="4106119"/>
            <a:ext cx="457200" cy="457200"/>
          </a:xfrm>
          <a:prstGeom prst="ellipse">
            <a:avLst/>
          </a:prstGeom>
          <a:solidFill>
            <a:srgbClr val="A4C2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Calibri"/>
              <a:ea typeface="Calibri"/>
              <a:cs typeface="Calibri"/>
              <a:sym typeface="Calibri"/>
            </a:endParaRPr>
          </a:p>
        </p:txBody>
      </p:sp>
      <p:sp>
        <p:nvSpPr>
          <p:cNvPr id="301" name="Google Shape;301;p17"/>
          <p:cNvSpPr txBox="1"/>
          <p:nvPr/>
        </p:nvSpPr>
        <p:spPr>
          <a:xfrm>
            <a:off x="7278186" y="4057653"/>
            <a:ext cx="984600" cy="554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Advokasi</a:t>
            </a:r>
            <a:endParaRPr sz="1000" b="1"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Konsultasi</a:t>
            </a:r>
            <a:endParaRPr sz="1000" b="1"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Pendampingan</a:t>
            </a:r>
            <a:endParaRPr sz="1000" b="1" i="0" u="none" strike="noStrike" cap="none">
              <a:solidFill>
                <a:srgbClr val="000000"/>
              </a:solidFill>
              <a:latin typeface="Calibri"/>
              <a:ea typeface="Calibri"/>
              <a:cs typeface="Calibri"/>
              <a:sym typeface="Calibri"/>
            </a:endParaRPr>
          </a:p>
        </p:txBody>
      </p:sp>
      <p:sp>
        <p:nvSpPr>
          <p:cNvPr id="302" name="Google Shape;302;p17"/>
          <p:cNvSpPr/>
          <p:nvPr/>
        </p:nvSpPr>
        <p:spPr>
          <a:xfrm>
            <a:off x="7116933" y="4182915"/>
            <a:ext cx="218100" cy="303600"/>
          </a:xfrm>
          <a:prstGeom prst="rightArrow">
            <a:avLst>
              <a:gd name="adj1" fmla="val 50000"/>
              <a:gd name="adj2" fmla="val 50000"/>
            </a:avLst>
          </a:prstGeom>
          <a:solidFill>
            <a:srgbClr val="7F7F7F"/>
          </a:solidFill>
          <a:ln w="2540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3" name="Google Shape;303;p17"/>
          <p:cNvSpPr txBox="1"/>
          <p:nvPr/>
        </p:nvSpPr>
        <p:spPr>
          <a:xfrm>
            <a:off x="9341852" y="4574603"/>
            <a:ext cx="10833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Kebijakan &amp;</a:t>
            </a:r>
            <a:endParaRPr sz="1000" b="1"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Program Daerah</a:t>
            </a:r>
            <a:endParaRPr sz="1000" b="1" i="0" u="none" strike="noStrike" cap="none">
              <a:solidFill>
                <a:srgbClr val="000000"/>
              </a:solidFill>
              <a:latin typeface="Calibri"/>
              <a:ea typeface="Calibri"/>
              <a:cs typeface="Calibri"/>
              <a:sym typeface="Calibri"/>
            </a:endParaRPr>
          </a:p>
        </p:txBody>
      </p:sp>
      <p:sp>
        <p:nvSpPr>
          <p:cNvPr id="304" name="Google Shape;304;p17"/>
          <p:cNvSpPr/>
          <p:nvPr/>
        </p:nvSpPr>
        <p:spPr>
          <a:xfrm>
            <a:off x="8181225" y="3003140"/>
            <a:ext cx="218100" cy="303600"/>
          </a:xfrm>
          <a:prstGeom prst="rightArrow">
            <a:avLst>
              <a:gd name="adj1" fmla="val 50000"/>
              <a:gd name="adj2" fmla="val 50000"/>
            </a:avLst>
          </a:prstGeom>
          <a:solidFill>
            <a:srgbClr val="7F7F7F"/>
          </a:solidFill>
          <a:ln w="2540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5" name="Google Shape;305;p17"/>
          <p:cNvSpPr/>
          <p:nvPr/>
        </p:nvSpPr>
        <p:spPr>
          <a:xfrm>
            <a:off x="7519311" y="2934394"/>
            <a:ext cx="457200" cy="457200"/>
          </a:xfrm>
          <a:prstGeom prst="ellipse">
            <a:avLst/>
          </a:prstGeom>
          <a:solidFill>
            <a:srgbClr val="A4C2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chemeClr val="lt1"/>
              </a:solidFill>
              <a:latin typeface="Calibri"/>
              <a:ea typeface="Calibri"/>
              <a:cs typeface="Calibri"/>
              <a:sym typeface="Calibri"/>
            </a:endParaRPr>
          </a:p>
        </p:txBody>
      </p:sp>
      <p:sp>
        <p:nvSpPr>
          <p:cNvPr id="306" name="Google Shape;306;p17"/>
          <p:cNvSpPr txBox="1"/>
          <p:nvPr/>
        </p:nvSpPr>
        <p:spPr>
          <a:xfrm>
            <a:off x="7257736" y="2885928"/>
            <a:ext cx="984600" cy="554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Analisis Kebijakan, Program</a:t>
            </a:r>
            <a:endParaRPr sz="1000" b="1" i="0" u="none" strike="noStrike" cap="none">
              <a:solidFill>
                <a:srgbClr val="000000"/>
              </a:solidFill>
              <a:latin typeface="Calibri"/>
              <a:ea typeface="Calibri"/>
              <a:cs typeface="Calibri"/>
              <a:sym typeface="Calibri"/>
            </a:endParaRPr>
          </a:p>
        </p:txBody>
      </p:sp>
      <p:sp>
        <p:nvSpPr>
          <p:cNvPr id="307" name="Google Shape;307;p17"/>
          <p:cNvSpPr/>
          <p:nvPr/>
        </p:nvSpPr>
        <p:spPr>
          <a:xfrm>
            <a:off x="7096483" y="3011190"/>
            <a:ext cx="218100" cy="303600"/>
          </a:xfrm>
          <a:prstGeom prst="rightArrow">
            <a:avLst>
              <a:gd name="adj1" fmla="val 50000"/>
              <a:gd name="adj2" fmla="val 50000"/>
            </a:avLst>
          </a:prstGeom>
          <a:solidFill>
            <a:srgbClr val="7F7F7F"/>
          </a:solidFill>
          <a:ln w="25400" cap="flat" cmpd="sng">
            <a:solidFill>
              <a:srgbClr val="7F7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
          <p:cNvSpPr txBox="1"/>
          <p:nvPr/>
        </p:nvSpPr>
        <p:spPr>
          <a:xfrm>
            <a:off x="690880" y="1748364"/>
            <a:ext cx="7254240" cy="28007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600" b="1" i="0" u="none" strike="noStrike" cap="none">
                <a:solidFill>
                  <a:srgbClr val="0070C0"/>
                </a:solidFill>
                <a:latin typeface="Candara"/>
                <a:ea typeface="Candara"/>
                <a:cs typeface="Candara"/>
                <a:sym typeface="Candara"/>
              </a:rPr>
              <a:t>Tujuan Belajar</a:t>
            </a:r>
            <a:endParaRPr sz="3600" b="1" i="0" u="none" strike="noStrike" cap="none">
              <a:solidFill>
                <a:srgbClr val="0070C0"/>
              </a:solidFill>
              <a:latin typeface="Candara"/>
              <a:ea typeface="Candara"/>
              <a:cs typeface="Candara"/>
              <a:sym typeface="Candara"/>
            </a:endParaRPr>
          </a:p>
          <a:p>
            <a:pPr marL="0" marR="0" lvl="0" indent="0" algn="l" rtl="0">
              <a:lnSpc>
                <a:spcPct val="100000"/>
              </a:lnSpc>
              <a:spcBef>
                <a:spcPts val="0"/>
              </a:spcBef>
              <a:spcAft>
                <a:spcPts val="0"/>
              </a:spcAft>
              <a:buNone/>
            </a:pPr>
            <a:endParaRPr sz="2800" b="1" i="0" u="none" strike="noStrike" cap="none">
              <a:solidFill>
                <a:srgbClr val="000000"/>
              </a:solidFill>
              <a:latin typeface="Candara"/>
              <a:ea typeface="Candara"/>
              <a:cs typeface="Candara"/>
              <a:sym typeface="Candara"/>
            </a:endParaRPr>
          </a:p>
          <a:p>
            <a:pPr marL="285750" marR="0" lvl="0" indent="-285750" algn="l" rtl="0">
              <a:lnSpc>
                <a:spcPct val="100000"/>
              </a:lnSpc>
              <a:spcBef>
                <a:spcPts val="0"/>
              </a:spcBef>
              <a:spcAft>
                <a:spcPts val="0"/>
              </a:spcAft>
              <a:buClr>
                <a:srgbClr val="000000"/>
              </a:buClr>
              <a:buSzPts val="2800"/>
              <a:buFont typeface="Arial"/>
              <a:buChar char="•"/>
            </a:pPr>
            <a:r>
              <a:rPr lang="en-US" sz="2800" b="0" i="0" u="none" strike="noStrike" cap="none">
                <a:solidFill>
                  <a:srgbClr val="000000"/>
                </a:solidFill>
                <a:latin typeface="Arial"/>
                <a:ea typeface="Arial"/>
                <a:cs typeface="Arial"/>
                <a:sym typeface="Arial"/>
              </a:rPr>
              <a:t>Memahami prinsip, tujuan dan metode perencanaan berbasis data, kerangka dan struktur profil Pendidikan dan Indikator dalam profil Pendidikan</a:t>
            </a:r>
            <a:endParaRPr/>
          </a:p>
        </p:txBody>
      </p:sp>
      <p:pic>
        <p:nvPicPr>
          <p:cNvPr id="97" name="Google Shape;97;p2" descr="Focus free icon"/>
          <p:cNvPicPr preferRelativeResize="0"/>
          <p:nvPr/>
        </p:nvPicPr>
        <p:blipFill rotWithShape="1">
          <a:blip r:embed="rId3">
            <a:alphaModFix/>
          </a:blip>
          <a:srcRect/>
          <a:stretch/>
        </p:blipFill>
        <p:spPr>
          <a:xfrm>
            <a:off x="8351520" y="1887746"/>
            <a:ext cx="3434080" cy="343408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18"/>
          <p:cNvSpPr txBox="1">
            <a:spLocks noGrp="1"/>
          </p:cNvSpPr>
          <p:nvPr>
            <p:ph type="title"/>
          </p:nvPr>
        </p:nvSpPr>
        <p:spPr>
          <a:xfrm>
            <a:off x="1456404" y="1524058"/>
            <a:ext cx="9279193" cy="542830"/>
          </a:xfrm>
          <a:prstGeom prst="rect">
            <a:avLst/>
          </a:prstGeom>
          <a:noFill/>
          <a:ln>
            <a:noFill/>
          </a:ln>
        </p:spPr>
        <p:txBody>
          <a:bodyPr spcFirstLastPara="1" wrap="square" lIns="91425" tIns="45700" rIns="91425" bIns="45700" anchor="ctr" anchorCtr="0">
            <a:noAutofit/>
          </a:bodyPr>
          <a:lstStyle/>
          <a:p>
            <a:pPr marL="171450" lvl="0" indent="0" algn="ctr" rtl="0">
              <a:lnSpc>
                <a:spcPct val="100000"/>
              </a:lnSpc>
              <a:spcBef>
                <a:spcPts val="0"/>
              </a:spcBef>
              <a:spcAft>
                <a:spcPts val="0"/>
              </a:spcAft>
              <a:buSzPts val="1100"/>
              <a:buNone/>
            </a:pPr>
            <a:r>
              <a:rPr lang="en-US" sz="3600" b="1">
                <a:solidFill>
                  <a:schemeClr val="accent1"/>
                </a:solidFill>
              </a:rPr>
              <a:t>Transformasi Sekolah dan Pendidikan Daerah dalam Kerangka Merdeka Belajar</a:t>
            </a:r>
            <a:endParaRPr sz="700">
              <a:solidFill>
                <a:schemeClr val="accent1"/>
              </a:solidFill>
            </a:endParaRPr>
          </a:p>
        </p:txBody>
      </p:sp>
      <p:sp>
        <p:nvSpPr>
          <p:cNvPr id="313" name="Google Shape;313;p18"/>
          <p:cNvSpPr txBox="1"/>
          <p:nvPr/>
        </p:nvSpPr>
        <p:spPr>
          <a:xfrm>
            <a:off x="928914" y="3347883"/>
            <a:ext cx="10363200" cy="1049945"/>
          </a:xfrm>
          <a:prstGeom prst="rect">
            <a:avLst/>
          </a:prstGeom>
          <a:noFill/>
          <a:ln>
            <a:noFill/>
          </a:ln>
        </p:spPr>
        <p:txBody>
          <a:bodyPr spcFirstLastPara="1" wrap="square" lIns="91425" tIns="45700" rIns="91425" bIns="45700" anchor="ctr" anchorCtr="0">
            <a:noAutofit/>
          </a:bodyPr>
          <a:lstStyle/>
          <a:p>
            <a:pPr marL="171450" marR="0" lvl="0" indent="0" algn="ctr" rtl="0">
              <a:lnSpc>
                <a:spcPct val="100000"/>
              </a:lnSpc>
              <a:spcBef>
                <a:spcPts val="0"/>
              </a:spcBef>
              <a:spcAft>
                <a:spcPts val="0"/>
              </a:spcAft>
              <a:buClr>
                <a:schemeClr val="dk1"/>
              </a:buClr>
              <a:buSzPts val="1100"/>
              <a:buFont typeface="Arial"/>
              <a:buNone/>
            </a:pPr>
            <a:r>
              <a:rPr lang="en-US" sz="2800" b="1" i="0" u="none" strike="noStrike" cap="none">
                <a:solidFill>
                  <a:schemeClr val="dk1"/>
                </a:solidFill>
                <a:latin typeface="Arial"/>
                <a:ea typeface="Arial"/>
                <a:cs typeface="Arial"/>
                <a:sym typeface="Arial"/>
              </a:rPr>
              <a:t>Merdeka Belajar bertujuan untuk mentransformasi layanan pendidikan yang berdampak pada kualitas hasil belajar dan pemerataannya</a:t>
            </a:r>
            <a:endParaRPr sz="500" b="1" i="0" u="none" strike="noStrike" cap="non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19"/>
          <p:cNvPicPr preferRelativeResize="0"/>
          <p:nvPr/>
        </p:nvPicPr>
        <p:blipFill rotWithShape="1">
          <a:blip r:embed="rId3">
            <a:alphaModFix/>
          </a:blip>
          <a:srcRect l="32023" t="32161" r="14523" b="18714"/>
          <a:stretch/>
        </p:blipFill>
        <p:spPr>
          <a:xfrm>
            <a:off x="959163" y="1135896"/>
            <a:ext cx="10273674" cy="530844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0"/>
          <p:cNvSpPr txBox="1"/>
          <p:nvPr/>
        </p:nvSpPr>
        <p:spPr>
          <a:xfrm>
            <a:off x="879987" y="1288735"/>
            <a:ext cx="10432026" cy="272342"/>
          </a:xfrm>
          <a:prstGeom prst="rect">
            <a:avLst/>
          </a:prstGeom>
          <a:noFill/>
          <a:ln>
            <a:noFill/>
          </a:ln>
        </p:spPr>
        <p:txBody>
          <a:bodyPr spcFirstLastPara="1" wrap="square" lIns="91425" tIns="45700" rIns="91425" bIns="45700" anchor="ctr" anchorCtr="0">
            <a:noAutofit/>
          </a:bodyPr>
          <a:lstStyle/>
          <a:p>
            <a:pPr marL="91440" marR="0" lvl="0" indent="0" algn="ctr"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Intervensi kebijakan transformasi untuk peningkatan dan pemerataan mutu perlu dilakukan pada berbagai tingkatan</a:t>
            </a:r>
            <a:endParaRPr sz="2400" b="0" i="0" u="none" strike="noStrike" cap="none">
              <a:solidFill>
                <a:schemeClr val="accent1"/>
              </a:solidFill>
              <a:latin typeface="Arial"/>
              <a:ea typeface="Arial"/>
              <a:cs typeface="Arial"/>
              <a:sym typeface="Arial"/>
            </a:endParaRPr>
          </a:p>
        </p:txBody>
      </p:sp>
      <p:pic>
        <p:nvPicPr>
          <p:cNvPr id="324" name="Google Shape;324;p20"/>
          <p:cNvPicPr preferRelativeResize="0"/>
          <p:nvPr/>
        </p:nvPicPr>
        <p:blipFill rotWithShape="1">
          <a:blip r:embed="rId3">
            <a:alphaModFix/>
          </a:blip>
          <a:srcRect t="7430" b="7299"/>
          <a:stretch/>
        </p:blipFill>
        <p:spPr>
          <a:xfrm>
            <a:off x="977022" y="2090056"/>
            <a:ext cx="10237955" cy="423817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21"/>
          <p:cNvSpPr txBox="1">
            <a:spLocks noGrp="1"/>
          </p:cNvSpPr>
          <p:nvPr>
            <p:ph type="title"/>
          </p:nvPr>
        </p:nvSpPr>
        <p:spPr>
          <a:xfrm>
            <a:off x="838101" y="1807890"/>
            <a:ext cx="9278356" cy="1117677"/>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SzPts val="1800"/>
              <a:buNone/>
            </a:pPr>
            <a:r>
              <a:rPr lang="en-US" sz="4000" b="1">
                <a:solidFill>
                  <a:schemeClr val="accent1"/>
                </a:solidFill>
              </a:rPr>
              <a:t>Tanya Jawab</a:t>
            </a:r>
            <a:endParaRPr sz="4000" b="1">
              <a:solidFill>
                <a:schemeClr val="accent1"/>
              </a:solidFill>
            </a:endParaRPr>
          </a:p>
        </p:txBody>
      </p:sp>
      <p:sp>
        <p:nvSpPr>
          <p:cNvPr id="330" name="Google Shape;330;p21"/>
          <p:cNvSpPr txBox="1">
            <a:spLocks noGrp="1"/>
          </p:cNvSpPr>
          <p:nvPr>
            <p:ph type="body" idx="1"/>
          </p:nvPr>
        </p:nvSpPr>
        <p:spPr>
          <a:xfrm>
            <a:off x="2888344" y="3194945"/>
            <a:ext cx="7228114" cy="1117677"/>
          </a:xfrm>
          <a:prstGeom prst="rect">
            <a:avLst/>
          </a:prstGeom>
          <a:noFill/>
          <a:ln>
            <a:noFill/>
          </a:ln>
        </p:spPr>
        <p:txBody>
          <a:bodyPr spcFirstLastPara="1" wrap="square" lIns="91425" tIns="45700" rIns="91425" bIns="45700" anchor="t" anchorCtr="0">
            <a:normAutofit/>
          </a:bodyPr>
          <a:lstStyle/>
          <a:p>
            <a:pPr marL="114300" lvl="0" indent="0" algn="r" rtl="0">
              <a:lnSpc>
                <a:spcPct val="90000"/>
              </a:lnSpc>
              <a:spcBef>
                <a:spcPts val="1000"/>
              </a:spcBef>
              <a:spcAft>
                <a:spcPts val="0"/>
              </a:spcAft>
              <a:buSzPts val="1800"/>
              <a:buNone/>
            </a:pPr>
            <a:r>
              <a:rPr lang="en-US" sz="2400" b="1">
                <a:solidFill>
                  <a:srgbClr val="00B050"/>
                </a:solidFill>
              </a:rPr>
              <a:t>Sila sampaikan pertanyaan,</a:t>
            </a:r>
            <a:endParaRPr/>
          </a:p>
          <a:p>
            <a:pPr marL="114300" lvl="0" indent="0" algn="r" rtl="0">
              <a:lnSpc>
                <a:spcPct val="90000"/>
              </a:lnSpc>
              <a:spcBef>
                <a:spcPts val="1000"/>
              </a:spcBef>
              <a:spcAft>
                <a:spcPts val="0"/>
              </a:spcAft>
              <a:buSzPts val="1800"/>
              <a:buNone/>
            </a:pPr>
            <a:r>
              <a:rPr lang="en-US" sz="2400" b="1">
                <a:solidFill>
                  <a:srgbClr val="00B050"/>
                </a:solidFill>
              </a:rPr>
              <a:t>atau hal-hal yang perlu diklarifikasi lagi.</a:t>
            </a:r>
            <a:endParaRPr sz="2400" b="1">
              <a:solidFill>
                <a:srgbClr val="00B05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22"/>
          <p:cNvSpPr txBox="1">
            <a:spLocks noGrp="1"/>
          </p:cNvSpPr>
          <p:nvPr>
            <p:ph type="title"/>
          </p:nvPr>
        </p:nvSpPr>
        <p:spPr>
          <a:xfrm>
            <a:off x="838200" y="3200399"/>
            <a:ext cx="10515600" cy="870155"/>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1200"/>
              </a:spcAft>
              <a:buClr>
                <a:srgbClr val="013066"/>
              </a:buClr>
              <a:buSzPct val="64814"/>
              <a:buNone/>
            </a:pPr>
            <a:r>
              <a:rPr lang="en-US" sz="3600" b="1">
                <a:solidFill>
                  <a:srgbClr val="00B050"/>
                </a:solidFill>
              </a:rPr>
              <a:t>Bagian 2a</a:t>
            </a:r>
            <a:br>
              <a:rPr lang="en-US" sz="3600" b="1">
                <a:solidFill>
                  <a:srgbClr val="00B050"/>
                </a:solidFill>
              </a:rPr>
            </a:br>
            <a:r>
              <a:rPr lang="en-US" sz="3600" b="1">
                <a:solidFill>
                  <a:srgbClr val="00B050"/>
                </a:solidFill>
              </a:rPr>
              <a:t/>
            </a:r>
            <a:br>
              <a:rPr lang="en-US" sz="3600" b="1">
                <a:solidFill>
                  <a:srgbClr val="00B050"/>
                </a:solidFill>
              </a:rPr>
            </a:br>
            <a:r>
              <a:rPr lang="en-US" b="1">
                <a:solidFill>
                  <a:schemeClr val="accent1"/>
                </a:solidFill>
              </a:rPr>
              <a:t>Profil dan Rapor Pendidikan</a:t>
            </a:r>
            <a:br>
              <a:rPr lang="en-US" b="1">
                <a:solidFill>
                  <a:schemeClr val="accent1"/>
                </a:solidFill>
              </a:rPr>
            </a:br>
            <a:r>
              <a:rPr lang="en-US" b="1">
                <a:solidFill>
                  <a:schemeClr val="accent1"/>
                </a:solidFill>
              </a:rPr>
              <a:t/>
            </a:r>
            <a:br>
              <a:rPr lang="en-US" b="1">
                <a:solidFill>
                  <a:schemeClr val="accent1"/>
                </a:solidFill>
              </a:rPr>
            </a:br>
            <a:r>
              <a:rPr lang="en-US" sz="3600" b="1" i="1">
                <a:solidFill>
                  <a:schemeClr val="dk1"/>
                </a:solidFill>
              </a:rPr>
              <a:t>- Latar Belakang, Kerangka,</a:t>
            </a:r>
            <a:br>
              <a:rPr lang="en-US" sz="3600" b="1" i="1">
                <a:solidFill>
                  <a:schemeClr val="dk1"/>
                </a:solidFill>
              </a:rPr>
            </a:br>
            <a:r>
              <a:rPr lang="en-US" sz="3600" b="1" i="1">
                <a:solidFill>
                  <a:schemeClr val="dk1"/>
                </a:solidFill>
              </a:rPr>
              <a:t>dan Struktur Profil Pendidikan -</a:t>
            </a:r>
            <a:endParaRPr sz="4000" b="1" i="1">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23"/>
          <p:cNvSpPr txBox="1"/>
          <p:nvPr/>
        </p:nvSpPr>
        <p:spPr>
          <a:xfrm>
            <a:off x="879987" y="1017639"/>
            <a:ext cx="10432026" cy="891774"/>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Profil Pendidikan merupakan laporan komprehensif yang dihasilkan oleh Kemendikbud Ristek sebagai bagian dari proses Evaluasi Sistem Pendidikan </a:t>
            </a:r>
            <a:endParaRPr/>
          </a:p>
        </p:txBody>
      </p:sp>
      <p:sp>
        <p:nvSpPr>
          <p:cNvPr id="341" name="Google Shape;341;p23"/>
          <p:cNvSpPr txBox="1"/>
          <p:nvPr/>
        </p:nvSpPr>
        <p:spPr>
          <a:xfrm>
            <a:off x="811161" y="2083581"/>
            <a:ext cx="10500852" cy="1015632"/>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Evaluasi Sistem Pendidikan telah diatur dalam Peraturan Pemerintah No. 57 tahun 2021.</a:t>
            </a:r>
            <a:endParaRPr/>
          </a:p>
          <a:p>
            <a:pPr marL="0" marR="0" lvl="0" indent="0" algn="ctr"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Evaluasi Sistem Pendidikan bertujuan untuk mengevaluasi kualitas dan pemerataan layanan pendidikan anak usia dini, pendidikan dasar, pendidikan menengah  dan pendidikan tinggi.</a:t>
            </a:r>
            <a:endParaRPr/>
          </a:p>
        </p:txBody>
      </p:sp>
      <p:pic>
        <p:nvPicPr>
          <p:cNvPr id="342" name="Google Shape;342;p23"/>
          <p:cNvPicPr preferRelativeResize="0"/>
          <p:nvPr/>
        </p:nvPicPr>
        <p:blipFill rotWithShape="1">
          <a:blip r:embed="rId3">
            <a:alphaModFix/>
          </a:blip>
          <a:srcRect/>
          <a:stretch/>
        </p:blipFill>
        <p:spPr>
          <a:xfrm>
            <a:off x="1810449" y="3241863"/>
            <a:ext cx="8502276" cy="31141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29"/>
          <p:cNvSpPr txBox="1"/>
          <p:nvPr/>
        </p:nvSpPr>
        <p:spPr>
          <a:xfrm>
            <a:off x="537029" y="945069"/>
            <a:ext cx="10774984" cy="891774"/>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Profil Pendidikan merupakan laporan hasil evaluasi layanan pendidikan sebagai penyempurnaan rapor mutu sebelumnya</a:t>
            </a:r>
            <a:endParaRPr sz="2400" b="1" i="0" u="none" strike="noStrike" cap="none">
              <a:solidFill>
                <a:schemeClr val="accent1"/>
              </a:solidFill>
              <a:latin typeface="Arial"/>
              <a:ea typeface="Arial"/>
              <a:cs typeface="Arial"/>
              <a:sym typeface="Arial"/>
            </a:endParaRPr>
          </a:p>
        </p:txBody>
      </p:sp>
      <p:sp>
        <p:nvSpPr>
          <p:cNvPr id="348" name="Google Shape;348;p29"/>
          <p:cNvSpPr txBox="1">
            <a:spLocks noGrp="1"/>
          </p:cNvSpPr>
          <p:nvPr>
            <p:ph type="body" idx="1"/>
          </p:nvPr>
        </p:nvSpPr>
        <p:spPr>
          <a:xfrm>
            <a:off x="1577492" y="1786891"/>
            <a:ext cx="8694055" cy="436800"/>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SzPts val="1800"/>
              <a:buNone/>
            </a:pPr>
            <a:r>
              <a:rPr lang="en-US" sz="1800" b="1"/>
              <a:t>Profil Pendidikan menjadi:</a:t>
            </a:r>
            <a:endParaRPr sz="1800" b="1"/>
          </a:p>
        </p:txBody>
      </p:sp>
      <p:pic>
        <p:nvPicPr>
          <p:cNvPr id="349" name="Google Shape;349;p29"/>
          <p:cNvPicPr preferRelativeResize="0"/>
          <p:nvPr/>
        </p:nvPicPr>
        <p:blipFill rotWithShape="1">
          <a:blip r:embed="rId3">
            <a:alphaModFix/>
          </a:blip>
          <a:srcRect l="32500" t="34278" r="15713" b="18927"/>
          <a:stretch/>
        </p:blipFill>
        <p:spPr>
          <a:xfrm>
            <a:off x="1577493" y="2223691"/>
            <a:ext cx="8694056" cy="441698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30"/>
          <p:cNvSpPr txBox="1"/>
          <p:nvPr/>
        </p:nvSpPr>
        <p:spPr>
          <a:xfrm>
            <a:off x="537029" y="945069"/>
            <a:ext cx="10774984" cy="891774"/>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Profil Pendidikan merupakan laporan yang disusun dari berbagai sumber data yang andal dan diproses secara terpadu di Kemdikbud</a:t>
            </a:r>
            <a:endParaRPr sz="2400" b="1" i="0" u="none" strike="noStrike" cap="none">
              <a:solidFill>
                <a:schemeClr val="accent1"/>
              </a:solidFill>
              <a:latin typeface="Arial"/>
              <a:ea typeface="Arial"/>
              <a:cs typeface="Arial"/>
              <a:sym typeface="Arial"/>
            </a:endParaRPr>
          </a:p>
        </p:txBody>
      </p:sp>
      <p:pic>
        <p:nvPicPr>
          <p:cNvPr id="355" name="Google Shape;355;p30"/>
          <p:cNvPicPr preferRelativeResize="0"/>
          <p:nvPr/>
        </p:nvPicPr>
        <p:blipFill rotWithShape="1">
          <a:blip r:embed="rId3">
            <a:alphaModFix/>
          </a:blip>
          <a:srcRect l="30118" t="32416" r="13929" b="18079"/>
          <a:stretch/>
        </p:blipFill>
        <p:spPr>
          <a:xfrm>
            <a:off x="1499536" y="1851357"/>
            <a:ext cx="9192927" cy="457285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1"/>
          <p:cNvSpPr txBox="1"/>
          <p:nvPr/>
        </p:nvSpPr>
        <p:spPr>
          <a:xfrm>
            <a:off x="537029" y="1061181"/>
            <a:ext cx="10774984" cy="891774"/>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Perencanaan berbasis data dilakukan berdasarkan Profil Pendidikan untuk perbaikan berkesinambungan</a:t>
            </a:r>
            <a:endParaRPr sz="2400" b="1" i="0" u="none" strike="noStrike" cap="none">
              <a:solidFill>
                <a:schemeClr val="accent1"/>
              </a:solidFill>
              <a:latin typeface="Arial"/>
              <a:ea typeface="Arial"/>
              <a:cs typeface="Arial"/>
              <a:sym typeface="Arial"/>
            </a:endParaRPr>
          </a:p>
        </p:txBody>
      </p:sp>
      <p:pic>
        <p:nvPicPr>
          <p:cNvPr id="361" name="Google Shape;361;p31"/>
          <p:cNvPicPr preferRelativeResize="0"/>
          <p:nvPr/>
        </p:nvPicPr>
        <p:blipFill rotWithShape="1">
          <a:blip r:embed="rId3">
            <a:alphaModFix/>
          </a:blip>
          <a:srcRect l="32976" t="33430" r="14405" b="18715"/>
          <a:stretch/>
        </p:blipFill>
        <p:spPr>
          <a:xfrm>
            <a:off x="1814285" y="2054556"/>
            <a:ext cx="8563430" cy="437858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34"/>
          <p:cNvSpPr txBox="1"/>
          <p:nvPr/>
        </p:nvSpPr>
        <p:spPr>
          <a:xfrm>
            <a:off x="2362200" y="1593276"/>
            <a:ext cx="7467600" cy="2812473"/>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rgbClr val="002060"/>
                </a:solidFill>
                <a:latin typeface="Candara"/>
                <a:ea typeface="Candara"/>
                <a:cs typeface="Candara"/>
                <a:sym typeface="Candara"/>
              </a:rPr>
              <a:t>Evaluasi untuk profil pendidikan dilakukan berdasar kerangka penilaian yang dikembangkan dari model input, proses, dan output tentang kinerja atau efektivitas sekolah</a:t>
            </a:r>
            <a:endParaRPr sz="3200" b="1" i="0" u="none" strike="noStrike" cap="none">
              <a:solidFill>
                <a:srgbClr val="002060"/>
              </a:solidFill>
              <a:latin typeface="Candara"/>
              <a:ea typeface="Candara"/>
              <a:cs typeface="Candara"/>
              <a:sym typeface="Candara"/>
            </a:endParaRPr>
          </a:p>
        </p:txBody>
      </p:sp>
      <p:sp>
        <p:nvSpPr>
          <p:cNvPr id="367" name="Google Shape;367;p34"/>
          <p:cNvSpPr txBox="1"/>
          <p:nvPr/>
        </p:nvSpPr>
        <p:spPr>
          <a:xfrm>
            <a:off x="2050437" y="4585858"/>
            <a:ext cx="8451309" cy="900545"/>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Candara"/>
                <a:ea typeface="Candara"/>
                <a:cs typeface="Candara"/>
                <a:sym typeface="Candara"/>
              </a:rPr>
              <a:t>Model ini mencakup </a:t>
            </a:r>
            <a:r>
              <a:rPr lang="en-US" sz="2800" b="1" i="0" u="none" strike="noStrike" cap="none">
                <a:solidFill>
                  <a:schemeClr val="accent5"/>
                </a:solidFill>
                <a:latin typeface="Candara"/>
                <a:ea typeface="Candara"/>
                <a:cs typeface="Candara"/>
                <a:sym typeface="Candara"/>
              </a:rPr>
              <a:t>8 standar </a:t>
            </a:r>
            <a:r>
              <a:rPr lang="en-US" sz="2800" b="0" i="0" u="none" strike="noStrike" cap="none">
                <a:solidFill>
                  <a:srgbClr val="000000"/>
                </a:solidFill>
                <a:latin typeface="Candara"/>
                <a:ea typeface="Candara"/>
                <a:cs typeface="Candara"/>
                <a:sym typeface="Candara"/>
              </a:rPr>
              <a:t>yang ada dalam </a:t>
            </a:r>
            <a:r>
              <a:rPr lang="en-US" sz="2800" b="1" i="0" u="none" strike="noStrike" cap="none">
                <a:solidFill>
                  <a:schemeClr val="accent5"/>
                </a:solidFill>
                <a:latin typeface="Candara"/>
                <a:ea typeface="Candara"/>
                <a:cs typeface="Candara"/>
                <a:sym typeface="Candara"/>
              </a:rPr>
              <a:t>Standar Nasional Pendidikan</a:t>
            </a:r>
            <a:r>
              <a:rPr lang="en-US" sz="2800" b="0" i="0" u="none" strike="noStrike" cap="none">
                <a:solidFill>
                  <a:srgbClr val="000000"/>
                </a:solidFill>
                <a:latin typeface="Candara"/>
                <a:ea typeface="Candara"/>
                <a:cs typeface="Candara"/>
                <a:sym typeface="Candara"/>
              </a:rPr>
              <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3"/>
          <p:cNvSpPr txBox="1"/>
          <p:nvPr/>
        </p:nvSpPr>
        <p:spPr>
          <a:xfrm>
            <a:off x="623454" y="1529584"/>
            <a:ext cx="5971310" cy="175432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600" b="1" i="0" u="none" strike="noStrike" cap="none">
                <a:solidFill>
                  <a:srgbClr val="0070C0"/>
                </a:solidFill>
                <a:latin typeface="Arial"/>
                <a:ea typeface="Arial"/>
                <a:cs typeface="Arial"/>
                <a:sym typeface="Arial"/>
              </a:rPr>
              <a:t>ALUR</a:t>
            </a:r>
            <a:endParaRPr/>
          </a:p>
          <a:p>
            <a:pPr marL="0" marR="0" lvl="0" indent="0" algn="l" rtl="0">
              <a:lnSpc>
                <a:spcPct val="100000"/>
              </a:lnSpc>
              <a:spcBef>
                <a:spcPts val="0"/>
              </a:spcBef>
              <a:spcAft>
                <a:spcPts val="0"/>
              </a:spcAft>
              <a:buNone/>
            </a:pPr>
            <a:r>
              <a:rPr lang="en-US" sz="3600" b="1" i="0" u="none" strike="noStrike" cap="none">
                <a:solidFill>
                  <a:srgbClr val="0070C0"/>
                </a:solidFill>
                <a:latin typeface="Arial"/>
                <a:ea typeface="Arial"/>
                <a:cs typeface="Arial"/>
                <a:sym typeface="Arial"/>
              </a:rPr>
              <a:t>Modul Perencanaan Berbasis Data (10 JP)</a:t>
            </a:r>
            <a:endParaRPr/>
          </a:p>
        </p:txBody>
      </p:sp>
      <p:sp>
        <p:nvSpPr>
          <p:cNvPr id="103" name="Google Shape;103;p3"/>
          <p:cNvSpPr txBox="1"/>
          <p:nvPr/>
        </p:nvSpPr>
        <p:spPr>
          <a:xfrm>
            <a:off x="508000" y="3570814"/>
            <a:ext cx="7001164" cy="1384995"/>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000000"/>
              </a:buClr>
              <a:buSzPts val="2800"/>
              <a:buFont typeface="Arial"/>
              <a:buAutoNum type="arabicPeriod"/>
            </a:pPr>
            <a:r>
              <a:rPr lang="en-US" sz="2800" b="0" i="0" u="none" strike="noStrike" cap="none">
                <a:solidFill>
                  <a:srgbClr val="000000"/>
                </a:solidFill>
                <a:latin typeface="Candara"/>
                <a:ea typeface="Candara"/>
                <a:cs typeface="Candara"/>
                <a:sym typeface="Candara"/>
              </a:rPr>
              <a:t>Sinkronus bagian 1 (4JP)</a:t>
            </a:r>
            <a:endParaRPr/>
          </a:p>
          <a:p>
            <a:pPr marL="342900" marR="0" lvl="0" indent="-342900" algn="l" rtl="0">
              <a:lnSpc>
                <a:spcPct val="100000"/>
              </a:lnSpc>
              <a:spcBef>
                <a:spcPts val="0"/>
              </a:spcBef>
              <a:spcAft>
                <a:spcPts val="0"/>
              </a:spcAft>
              <a:buClr>
                <a:srgbClr val="000000"/>
              </a:buClr>
              <a:buSzPts val="2800"/>
              <a:buFont typeface="Arial"/>
              <a:buAutoNum type="arabicPeriod"/>
            </a:pPr>
            <a:r>
              <a:rPr lang="en-US" sz="2800" b="0" i="0" u="none" strike="noStrike" cap="none">
                <a:solidFill>
                  <a:srgbClr val="000000"/>
                </a:solidFill>
                <a:latin typeface="Candara"/>
                <a:ea typeface="Candara"/>
                <a:cs typeface="Candara"/>
                <a:sym typeface="Candara"/>
              </a:rPr>
              <a:t>Asinkronus/penugasan mandiri (2 JP)</a:t>
            </a:r>
            <a:endParaRPr/>
          </a:p>
          <a:p>
            <a:pPr marL="342900" marR="0" lvl="0" indent="-342900" algn="l" rtl="0">
              <a:lnSpc>
                <a:spcPct val="100000"/>
              </a:lnSpc>
              <a:spcBef>
                <a:spcPts val="0"/>
              </a:spcBef>
              <a:spcAft>
                <a:spcPts val="0"/>
              </a:spcAft>
              <a:buClr>
                <a:srgbClr val="000000"/>
              </a:buClr>
              <a:buSzPts val="2800"/>
              <a:buFont typeface="Arial"/>
              <a:buAutoNum type="arabicPeriod"/>
            </a:pPr>
            <a:r>
              <a:rPr lang="en-US" sz="2800" b="0" i="0" u="none" strike="noStrike" cap="none">
                <a:solidFill>
                  <a:srgbClr val="000000"/>
                </a:solidFill>
                <a:latin typeface="Candara"/>
                <a:ea typeface="Candara"/>
                <a:cs typeface="Candara"/>
                <a:sym typeface="Candara"/>
              </a:rPr>
              <a:t>Sinkronus bagian 2 (4JP)</a:t>
            </a:r>
            <a:endParaRPr/>
          </a:p>
        </p:txBody>
      </p:sp>
      <p:pic>
        <p:nvPicPr>
          <p:cNvPr id="104" name="Google Shape;104;p3" descr="Planning free icon"/>
          <p:cNvPicPr preferRelativeResize="0"/>
          <p:nvPr/>
        </p:nvPicPr>
        <p:blipFill rotWithShape="1">
          <a:blip r:embed="rId3">
            <a:alphaModFix/>
          </a:blip>
          <a:srcRect/>
          <a:stretch/>
        </p:blipFill>
        <p:spPr>
          <a:xfrm>
            <a:off x="8229600" y="1949569"/>
            <a:ext cx="3577471" cy="357747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35"/>
          <p:cNvSpPr/>
          <p:nvPr/>
        </p:nvSpPr>
        <p:spPr>
          <a:xfrm>
            <a:off x="615167" y="1119077"/>
            <a:ext cx="10905600" cy="4792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None/>
            </a:pPr>
            <a:r>
              <a:rPr lang="en-US" sz="2400" b="1" i="0" u="none" strike="noStrike" cap="none">
                <a:solidFill>
                  <a:srgbClr val="000000"/>
                </a:solidFill>
                <a:latin typeface="Arial"/>
                <a:ea typeface="Arial"/>
                <a:cs typeface="Arial"/>
                <a:sym typeface="Arial"/>
              </a:rPr>
              <a:t>8 Standar Nasional Pendidikan</a:t>
            </a:r>
            <a:endParaRPr sz="2400" b="1" i="0" u="none" strike="noStrike" cap="none">
              <a:solidFill>
                <a:srgbClr val="000000"/>
              </a:solidFill>
              <a:latin typeface="Arial"/>
              <a:ea typeface="Arial"/>
              <a:cs typeface="Arial"/>
              <a:sym typeface="Arial"/>
            </a:endParaRPr>
          </a:p>
        </p:txBody>
      </p:sp>
      <p:sp>
        <p:nvSpPr>
          <p:cNvPr id="373" name="Google Shape;373;p35"/>
          <p:cNvSpPr txBox="1">
            <a:spLocks noGrp="1"/>
          </p:cNvSpPr>
          <p:nvPr>
            <p:ph type="body" idx="2"/>
          </p:nvPr>
        </p:nvSpPr>
        <p:spPr>
          <a:xfrm>
            <a:off x="610567" y="2954646"/>
            <a:ext cx="3120000" cy="2258000"/>
          </a:xfrm>
          <a:prstGeom prst="rect">
            <a:avLst/>
          </a:prstGeom>
          <a:solidFill>
            <a:srgbClr val="CFE2F3"/>
          </a:solidFill>
          <a:ln w="9525" cap="flat" cmpd="sng">
            <a:solidFill>
              <a:srgbClr val="B7B7B7"/>
            </a:solidFill>
            <a:prstDash val="solid"/>
            <a:round/>
            <a:headEnd type="none" w="sm" len="sm"/>
            <a:tailEnd type="none" w="sm" len="sm"/>
          </a:ln>
        </p:spPr>
        <p:txBody>
          <a:bodyPr spcFirstLastPara="1" wrap="square" lIns="121900" tIns="121900" rIns="121900" bIns="121900" anchor="ctr" anchorCtr="0">
            <a:noAutofit/>
          </a:bodyPr>
          <a:lstStyle/>
          <a:p>
            <a:pPr marL="228594" lvl="0" indent="-218661" algn="l" rtl="0">
              <a:lnSpc>
                <a:spcPct val="100000"/>
              </a:lnSpc>
              <a:spcBef>
                <a:spcPts val="0"/>
              </a:spcBef>
              <a:spcAft>
                <a:spcPts val="0"/>
              </a:spcAft>
              <a:buClr>
                <a:srgbClr val="000000"/>
              </a:buClr>
              <a:buSzPts val="1300"/>
              <a:buAutoNum type="alphaUcPeriod"/>
            </a:pPr>
            <a:r>
              <a:rPr lang="en-US" sz="1733">
                <a:solidFill>
                  <a:srgbClr val="000000"/>
                </a:solidFill>
              </a:rPr>
              <a:t>Capaian hasil belajar</a:t>
            </a:r>
            <a:endParaRPr sz="1733">
              <a:solidFill>
                <a:srgbClr val="000000"/>
              </a:solidFill>
            </a:endParaRPr>
          </a:p>
          <a:p>
            <a:pPr marL="457189" lvl="1" indent="-186262" algn="l" rtl="0">
              <a:lnSpc>
                <a:spcPct val="100000"/>
              </a:lnSpc>
              <a:spcBef>
                <a:spcPts val="0"/>
              </a:spcBef>
              <a:spcAft>
                <a:spcPts val="0"/>
              </a:spcAft>
              <a:buClr>
                <a:srgbClr val="000000"/>
              </a:buClr>
              <a:buSzPts val="1300"/>
              <a:buAutoNum type="alphaLcPeriod"/>
            </a:pPr>
            <a:r>
              <a:rPr lang="en-US" sz="1733">
                <a:solidFill>
                  <a:srgbClr val="000000"/>
                </a:solidFill>
              </a:rPr>
              <a:t>Capaian perkembangan dan hasil belajar anak - PAUD</a:t>
            </a:r>
            <a:endParaRPr sz="1733">
              <a:solidFill>
                <a:srgbClr val="000000"/>
              </a:solidFill>
            </a:endParaRPr>
          </a:p>
          <a:p>
            <a:pPr marL="457189" lvl="1" indent="-186262" algn="l" rtl="0">
              <a:lnSpc>
                <a:spcPct val="100000"/>
              </a:lnSpc>
              <a:spcBef>
                <a:spcPts val="0"/>
              </a:spcBef>
              <a:spcAft>
                <a:spcPts val="0"/>
              </a:spcAft>
              <a:buClr>
                <a:srgbClr val="000000"/>
              </a:buClr>
              <a:buSzPts val="1300"/>
              <a:buAutoNum type="alphaLcPeriod"/>
            </a:pPr>
            <a:r>
              <a:rPr lang="en-US" sz="1733">
                <a:solidFill>
                  <a:srgbClr val="000000"/>
                </a:solidFill>
              </a:rPr>
              <a:t>Mutu dan relevansi hasil belajar murid - Dasmen</a:t>
            </a:r>
            <a:endParaRPr sz="1733">
              <a:solidFill>
                <a:srgbClr val="000000"/>
              </a:solidFill>
            </a:endParaRPr>
          </a:p>
          <a:p>
            <a:pPr marL="228594" lvl="0" indent="-218661" algn="l" rtl="0">
              <a:lnSpc>
                <a:spcPct val="100000"/>
              </a:lnSpc>
              <a:spcBef>
                <a:spcPts val="0"/>
              </a:spcBef>
              <a:spcAft>
                <a:spcPts val="0"/>
              </a:spcAft>
              <a:buClr>
                <a:srgbClr val="000000"/>
              </a:buClr>
              <a:buSzPts val="1300"/>
              <a:buAutoNum type="alphaUcPeriod"/>
            </a:pPr>
            <a:r>
              <a:rPr lang="en-US" sz="1733">
                <a:solidFill>
                  <a:srgbClr val="000000"/>
                </a:solidFill>
              </a:rPr>
              <a:t>Pemerataan pendidikan yang bermutu</a:t>
            </a:r>
            <a:endParaRPr sz="1733">
              <a:solidFill>
                <a:srgbClr val="000000"/>
              </a:solidFill>
            </a:endParaRPr>
          </a:p>
        </p:txBody>
      </p:sp>
      <p:sp>
        <p:nvSpPr>
          <p:cNvPr id="374" name="Google Shape;374;p35"/>
          <p:cNvSpPr/>
          <p:nvPr/>
        </p:nvSpPr>
        <p:spPr>
          <a:xfrm flipH="1">
            <a:off x="7745360" y="3383046"/>
            <a:ext cx="526400" cy="1401200"/>
          </a:xfrm>
          <a:prstGeom prst="rightArrow">
            <a:avLst>
              <a:gd name="adj1" fmla="val 50000"/>
              <a:gd name="adj2" fmla="val 50000"/>
            </a:avLst>
          </a:prstGeom>
          <a:solidFill>
            <a:srgbClr val="EFEFEF"/>
          </a:solidFill>
          <a:ln w="9525" cap="flat"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733" b="0" i="0" u="none" strike="noStrike" cap="none">
              <a:solidFill>
                <a:srgbClr val="000000"/>
              </a:solidFill>
              <a:latin typeface="Arial"/>
              <a:ea typeface="Arial"/>
              <a:cs typeface="Arial"/>
              <a:sym typeface="Arial"/>
            </a:endParaRPr>
          </a:p>
        </p:txBody>
      </p:sp>
      <p:sp>
        <p:nvSpPr>
          <p:cNvPr id="375" name="Google Shape;375;p35"/>
          <p:cNvSpPr txBox="1">
            <a:spLocks noGrp="1"/>
          </p:cNvSpPr>
          <p:nvPr>
            <p:ph type="body" idx="2"/>
          </p:nvPr>
        </p:nvSpPr>
        <p:spPr>
          <a:xfrm>
            <a:off x="610567" y="5212813"/>
            <a:ext cx="3120000" cy="3432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SzPts val="1400"/>
              <a:buNone/>
            </a:pPr>
            <a:r>
              <a:rPr lang="en-US" sz="1733" b="1" i="1">
                <a:solidFill>
                  <a:srgbClr val="000000"/>
                </a:solidFill>
              </a:rPr>
              <a:t>Output</a:t>
            </a:r>
            <a:endParaRPr sz="1733" b="1" i="1">
              <a:solidFill>
                <a:srgbClr val="000000"/>
              </a:solidFill>
            </a:endParaRPr>
          </a:p>
        </p:txBody>
      </p:sp>
      <p:sp>
        <p:nvSpPr>
          <p:cNvPr id="376" name="Google Shape;376;p35"/>
          <p:cNvSpPr txBox="1">
            <a:spLocks noGrp="1"/>
          </p:cNvSpPr>
          <p:nvPr>
            <p:ph type="body" idx="2"/>
          </p:nvPr>
        </p:nvSpPr>
        <p:spPr>
          <a:xfrm>
            <a:off x="4507967" y="2954647"/>
            <a:ext cx="3120000" cy="2258000"/>
          </a:xfrm>
          <a:prstGeom prst="rect">
            <a:avLst/>
          </a:prstGeom>
          <a:solidFill>
            <a:srgbClr val="D9EAD3"/>
          </a:solidFill>
          <a:ln w="9525" cap="flat" cmpd="sng">
            <a:solidFill>
              <a:srgbClr val="B7B7B7"/>
            </a:solidFill>
            <a:prstDash val="solid"/>
            <a:round/>
            <a:headEnd type="none" w="sm" len="sm"/>
            <a:tailEnd type="none" w="sm" len="sm"/>
          </a:ln>
        </p:spPr>
        <p:txBody>
          <a:bodyPr spcFirstLastPara="1" wrap="square" lIns="121900" tIns="121900" rIns="121900" bIns="121900" anchor="ctr" anchorCtr="0">
            <a:noAutofit/>
          </a:bodyPr>
          <a:lstStyle/>
          <a:p>
            <a:pPr marL="228594" lvl="0" indent="-218661" algn="ctr" rtl="0">
              <a:lnSpc>
                <a:spcPct val="100000"/>
              </a:lnSpc>
              <a:spcBef>
                <a:spcPts val="0"/>
              </a:spcBef>
              <a:spcAft>
                <a:spcPts val="0"/>
              </a:spcAft>
              <a:buClr>
                <a:srgbClr val="000000"/>
              </a:buClr>
              <a:buSzPts val="1300"/>
              <a:buAutoNum type="alphaUcPeriod" startAt="4"/>
            </a:pPr>
            <a:r>
              <a:rPr lang="en-US" sz="1733">
                <a:solidFill>
                  <a:srgbClr val="000000"/>
                </a:solidFill>
              </a:rPr>
              <a:t>Mutu dan relevansi pembelajaran</a:t>
            </a:r>
            <a:endParaRPr sz="1733">
              <a:solidFill>
                <a:srgbClr val="000000"/>
              </a:solidFill>
            </a:endParaRPr>
          </a:p>
        </p:txBody>
      </p:sp>
      <p:sp>
        <p:nvSpPr>
          <p:cNvPr id="377" name="Google Shape;377;p35"/>
          <p:cNvSpPr txBox="1">
            <a:spLocks noGrp="1"/>
          </p:cNvSpPr>
          <p:nvPr>
            <p:ph type="body" idx="2"/>
          </p:nvPr>
        </p:nvSpPr>
        <p:spPr>
          <a:xfrm>
            <a:off x="4484467" y="5212813"/>
            <a:ext cx="3150800" cy="3432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SzPts val="1400"/>
              <a:buNone/>
            </a:pPr>
            <a:r>
              <a:rPr lang="en-US" sz="1733" b="1" i="1">
                <a:solidFill>
                  <a:srgbClr val="000000"/>
                </a:solidFill>
              </a:rPr>
              <a:t>Proses</a:t>
            </a:r>
            <a:endParaRPr sz="1733" b="1" i="1">
              <a:solidFill>
                <a:srgbClr val="000000"/>
              </a:solidFill>
            </a:endParaRPr>
          </a:p>
        </p:txBody>
      </p:sp>
      <p:sp>
        <p:nvSpPr>
          <p:cNvPr id="378" name="Google Shape;378;p35"/>
          <p:cNvSpPr txBox="1">
            <a:spLocks noGrp="1"/>
          </p:cNvSpPr>
          <p:nvPr>
            <p:ph type="body" idx="2"/>
          </p:nvPr>
        </p:nvSpPr>
        <p:spPr>
          <a:xfrm>
            <a:off x="8389167" y="3010014"/>
            <a:ext cx="3120000" cy="2202800"/>
          </a:xfrm>
          <a:prstGeom prst="rect">
            <a:avLst/>
          </a:prstGeom>
          <a:solidFill>
            <a:srgbClr val="FCE5CD"/>
          </a:solidFill>
          <a:ln w="9525" cap="flat" cmpd="sng">
            <a:solidFill>
              <a:srgbClr val="B7B7B7"/>
            </a:solidFill>
            <a:prstDash val="solid"/>
            <a:round/>
            <a:headEnd type="none" w="sm" len="sm"/>
            <a:tailEnd type="none" w="sm" len="sm"/>
          </a:ln>
        </p:spPr>
        <p:txBody>
          <a:bodyPr spcFirstLastPara="1" wrap="square" lIns="121900" tIns="121900" rIns="121900" bIns="121900" anchor="ctr" anchorCtr="0">
            <a:noAutofit/>
          </a:bodyPr>
          <a:lstStyle/>
          <a:p>
            <a:pPr marL="228594" lvl="0" indent="-218661" algn="l" rtl="0">
              <a:lnSpc>
                <a:spcPct val="100000"/>
              </a:lnSpc>
              <a:spcBef>
                <a:spcPts val="0"/>
              </a:spcBef>
              <a:spcAft>
                <a:spcPts val="0"/>
              </a:spcAft>
              <a:buClr>
                <a:srgbClr val="000000"/>
              </a:buClr>
              <a:buSzPts val="1300"/>
              <a:buAutoNum type="alphaUcPeriod" startAt="3"/>
            </a:pPr>
            <a:r>
              <a:rPr lang="en-US" sz="1733">
                <a:solidFill>
                  <a:srgbClr val="000000"/>
                </a:solidFill>
              </a:rPr>
              <a:t>Kompetensi dan kinerja GTK</a:t>
            </a:r>
            <a:endParaRPr sz="1733">
              <a:solidFill>
                <a:srgbClr val="000000"/>
              </a:solidFill>
            </a:endParaRPr>
          </a:p>
          <a:p>
            <a:pPr marL="228594" lvl="0" indent="-218661" algn="l" rtl="0">
              <a:lnSpc>
                <a:spcPct val="100000"/>
              </a:lnSpc>
              <a:spcBef>
                <a:spcPts val="0"/>
              </a:spcBef>
              <a:spcAft>
                <a:spcPts val="0"/>
              </a:spcAft>
              <a:buClr>
                <a:srgbClr val="000000"/>
              </a:buClr>
              <a:buSzPts val="1300"/>
              <a:buAutoNum type="alphaUcPeriod" startAt="5"/>
            </a:pPr>
            <a:r>
              <a:rPr lang="en-US" sz="1733">
                <a:solidFill>
                  <a:schemeClr val="dk1"/>
                </a:solidFill>
              </a:rPr>
              <a:t>Pengelolaan sekolah yang partisipatif, transparan, dan akuntabel</a:t>
            </a:r>
            <a:endParaRPr sz="1733">
              <a:solidFill>
                <a:srgbClr val="000000"/>
              </a:solidFill>
            </a:endParaRPr>
          </a:p>
        </p:txBody>
      </p:sp>
      <p:sp>
        <p:nvSpPr>
          <p:cNvPr id="379" name="Google Shape;379;p35"/>
          <p:cNvSpPr txBox="1">
            <a:spLocks noGrp="1"/>
          </p:cNvSpPr>
          <p:nvPr>
            <p:ph type="body" idx="2"/>
          </p:nvPr>
        </p:nvSpPr>
        <p:spPr>
          <a:xfrm>
            <a:off x="8389167" y="5212813"/>
            <a:ext cx="3150800" cy="3432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SzPts val="1400"/>
              <a:buNone/>
            </a:pPr>
            <a:r>
              <a:rPr lang="en-US" sz="1733" b="1" i="1">
                <a:solidFill>
                  <a:srgbClr val="000000"/>
                </a:solidFill>
              </a:rPr>
              <a:t>Input</a:t>
            </a:r>
            <a:endParaRPr sz="1733" b="1" i="1">
              <a:solidFill>
                <a:srgbClr val="000000"/>
              </a:solidFill>
            </a:endParaRPr>
          </a:p>
        </p:txBody>
      </p:sp>
      <p:sp>
        <p:nvSpPr>
          <p:cNvPr id="380" name="Google Shape;380;p35"/>
          <p:cNvSpPr/>
          <p:nvPr/>
        </p:nvSpPr>
        <p:spPr>
          <a:xfrm flipH="1">
            <a:off x="3856064" y="3383061"/>
            <a:ext cx="526400" cy="1401200"/>
          </a:xfrm>
          <a:prstGeom prst="rightArrow">
            <a:avLst>
              <a:gd name="adj1" fmla="val 50000"/>
              <a:gd name="adj2" fmla="val 50000"/>
            </a:avLst>
          </a:prstGeom>
          <a:solidFill>
            <a:srgbClr val="EFEFEF"/>
          </a:solidFill>
          <a:ln w="9525" cap="flat"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1733" b="0" i="0" u="none" strike="noStrike" cap="none">
              <a:solidFill>
                <a:srgbClr val="000000"/>
              </a:solidFill>
              <a:latin typeface="Arial"/>
              <a:ea typeface="Arial"/>
              <a:cs typeface="Arial"/>
              <a:sym typeface="Arial"/>
            </a:endParaRPr>
          </a:p>
        </p:txBody>
      </p:sp>
      <p:sp>
        <p:nvSpPr>
          <p:cNvPr id="381" name="Google Shape;381;p35"/>
          <p:cNvSpPr/>
          <p:nvPr/>
        </p:nvSpPr>
        <p:spPr>
          <a:xfrm>
            <a:off x="8373767" y="1662277"/>
            <a:ext cx="3150800" cy="1023200"/>
          </a:xfrm>
          <a:prstGeom prst="wedgeRectCallout">
            <a:avLst>
              <a:gd name="adj1" fmla="val -20579"/>
              <a:gd name="adj2" fmla="val 82373"/>
            </a:avLst>
          </a:prstGeom>
          <a:solidFill>
            <a:srgbClr val="FCE5CD"/>
          </a:solidFill>
          <a:ln w="9525" cap="flat" cmpd="sng">
            <a:solidFill>
              <a:srgbClr val="999999"/>
            </a:solidFill>
            <a:prstDash val="solid"/>
            <a:round/>
            <a:headEnd type="none" w="sm" len="sm"/>
            <a:tailEnd type="none" w="sm" len="sm"/>
          </a:ln>
        </p:spPr>
        <p:txBody>
          <a:bodyPr spcFirstLastPara="1" wrap="square" lIns="121900" tIns="121900" rIns="121900" bIns="121900" anchor="ctr" anchorCtr="0">
            <a:noAutofit/>
          </a:bodyPr>
          <a:lstStyle/>
          <a:p>
            <a:pPr marL="304792" marR="0" lvl="0" indent="-253994" algn="l" rtl="0">
              <a:lnSpc>
                <a:spcPct val="100000"/>
              </a:lnSpc>
              <a:spcBef>
                <a:spcPts val="0"/>
              </a:spcBef>
              <a:spcAft>
                <a:spcPts val="0"/>
              </a:spcAft>
              <a:buClr>
                <a:schemeClr val="dk1"/>
              </a:buClr>
              <a:buSzPts val="1200"/>
              <a:buFont typeface="Arial"/>
              <a:buAutoNum type="arabicPeriod" startAt="6"/>
            </a:pPr>
            <a:r>
              <a:rPr lang="en-US" sz="1600" b="0" i="0" u="none" strike="noStrike" cap="none">
                <a:solidFill>
                  <a:schemeClr val="dk1"/>
                </a:solidFill>
                <a:latin typeface="Arial"/>
                <a:ea typeface="Arial"/>
                <a:cs typeface="Arial"/>
                <a:sym typeface="Arial"/>
              </a:rPr>
              <a:t>Standar GTK</a:t>
            </a:r>
            <a:endParaRPr sz="1600" b="0" i="0" u="none" strike="noStrike" cap="none">
              <a:solidFill>
                <a:schemeClr val="dk1"/>
              </a:solidFill>
              <a:latin typeface="Arial"/>
              <a:ea typeface="Arial"/>
              <a:cs typeface="Arial"/>
              <a:sym typeface="Arial"/>
            </a:endParaRPr>
          </a:p>
          <a:p>
            <a:pPr marL="304792" marR="0" lvl="0" indent="-253994" algn="l" rtl="0">
              <a:lnSpc>
                <a:spcPct val="100000"/>
              </a:lnSpc>
              <a:spcBef>
                <a:spcPts val="0"/>
              </a:spcBef>
              <a:spcAft>
                <a:spcPts val="0"/>
              </a:spcAft>
              <a:buClr>
                <a:schemeClr val="dk1"/>
              </a:buClr>
              <a:buSzPts val="1200"/>
              <a:buFont typeface="Arial"/>
              <a:buAutoNum type="arabicPeriod" startAt="6"/>
            </a:pPr>
            <a:r>
              <a:rPr lang="en-US" sz="1600" b="0" i="0" u="none" strike="noStrike" cap="none">
                <a:solidFill>
                  <a:schemeClr val="dk1"/>
                </a:solidFill>
                <a:latin typeface="Arial"/>
                <a:ea typeface="Arial"/>
                <a:cs typeface="Arial"/>
                <a:sym typeface="Arial"/>
              </a:rPr>
              <a:t>Standar Pembiayaan</a:t>
            </a:r>
            <a:endParaRPr sz="1600" b="0" i="0" u="none" strike="noStrike" cap="none">
              <a:solidFill>
                <a:schemeClr val="dk1"/>
              </a:solidFill>
              <a:latin typeface="Arial"/>
              <a:ea typeface="Arial"/>
              <a:cs typeface="Arial"/>
              <a:sym typeface="Arial"/>
            </a:endParaRPr>
          </a:p>
          <a:p>
            <a:pPr marL="304792" marR="0" lvl="0" indent="-253994" algn="l" rtl="0">
              <a:lnSpc>
                <a:spcPct val="100000"/>
              </a:lnSpc>
              <a:spcBef>
                <a:spcPts val="0"/>
              </a:spcBef>
              <a:spcAft>
                <a:spcPts val="0"/>
              </a:spcAft>
              <a:buClr>
                <a:schemeClr val="dk1"/>
              </a:buClr>
              <a:buSzPts val="1200"/>
              <a:buFont typeface="Arial"/>
              <a:buAutoNum type="arabicPeriod" startAt="6"/>
            </a:pPr>
            <a:r>
              <a:rPr lang="en-US" sz="1600" b="0" i="0" u="none" strike="noStrike" cap="none">
                <a:solidFill>
                  <a:schemeClr val="dk1"/>
                </a:solidFill>
                <a:latin typeface="Arial"/>
                <a:ea typeface="Arial"/>
                <a:cs typeface="Arial"/>
                <a:sym typeface="Arial"/>
              </a:rPr>
              <a:t>Standar Sarpras</a:t>
            </a:r>
            <a:endParaRPr sz="2400" b="0" i="0" u="none" strike="noStrike" cap="none">
              <a:solidFill>
                <a:srgbClr val="000000"/>
              </a:solidFill>
              <a:latin typeface="Arial"/>
              <a:ea typeface="Arial"/>
              <a:cs typeface="Arial"/>
              <a:sym typeface="Arial"/>
            </a:endParaRPr>
          </a:p>
        </p:txBody>
      </p:sp>
      <p:sp>
        <p:nvSpPr>
          <p:cNvPr id="382" name="Google Shape;382;p35"/>
          <p:cNvSpPr/>
          <p:nvPr/>
        </p:nvSpPr>
        <p:spPr>
          <a:xfrm>
            <a:off x="4520613" y="1662277"/>
            <a:ext cx="3150800" cy="1023200"/>
          </a:xfrm>
          <a:prstGeom prst="wedgeRectCallout">
            <a:avLst>
              <a:gd name="adj1" fmla="val -20579"/>
              <a:gd name="adj2" fmla="val 82373"/>
            </a:avLst>
          </a:prstGeom>
          <a:solidFill>
            <a:srgbClr val="D9EAD3"/>
          </a:solidFill>
          <a:ln w="9525" cap="flat" cmpd="sng">
            <a:solidFill>
              <a:srgbClr val="999999"/>
            </a:solidFill>
            <a:prstDash val="solid"/>
            <a:round/>
            <a:headEnd type="none" w="sm" len="sm"/>
            <a:tailEnd type="none" w="sm" len="sm"/>
          </a:ln>
        </p:spPr>
        <p:txBody>
          <a:bodyPr spcFirstLastPara="1" wrap="square" lIns="121900" tIns="121900" rIns="121900" bIns="121900" anchor="ctr" anchorCtr="0">
            <a:noAutofit/>
          </a:bodyPr>
          <a:lstStyle/>
          <a:p>
            <a:pPr marL="609585" marR="0" lvl="0" indent="-406389" algn="l" rtl="0">
              <a:lnSpc>
                <a:spcPct val="100000"/>
              </a:lnSpc>
              <a:spcBef>
                <a:spcPts val="0"/>
              </a:spcBef>
              <a:spcAft>
                <a:spcPts val="0"/>
              </a:spcAft>
              <a:buClr>
                <a:schemeClr val="dk1"/>
              </a:buClr>
              <a:buSzPts val="1200"/>
              <a:buFont typeface="Arial"/>
              <a:buAutoNum type="arabicPeriod" startAt="2"/>
            </a:pPr>
            <a:r>
              <a:rPr lang="en-US" sz="1600" b="0" i="0" u="none" strike="noStrike" cap="none">
                <a:solidFill>
                  <a:schemeClr val="dk1"/>
                </a:solidFill>
                <a:latin typeface="Arial"/>
                <a:ea typeface="Arial"/>
                <a:cs typeface="Arial"/>
                <a:sym typeface="Arial"/>
              </a:rPr>
              <a:t>Standar Isi</a:t>
            </a:r>
            <a:endParaRPr sz="1600" b="0" i="0" u="none" strike="noStrike" cap="none">
              <a:solidFill>
                <a:schemeClr val="dk1"/>
              </a:solidFill>
              <a:latin typeface="Arial"/>
              <a:ea typeface="Arial"/>
              <a:cs typeface="Arial"/>
              <a:sym typeface="Arial"/>
            </a:endParaRPr>
          </a:p>
          <a:p>
            <a:pPr marL="609585" marR="0" lvl="0" indent="-406389" algn="l" rtl="0">
              <a:lnSpc>
                <a:spcPct val="100000"/>
              </a:lnSpc>
              <a:spcBef>
                <a:spcPts val="0"/>
              </a:spcBef>
              <a:spcAft>
                <a:spcPts val="0"/>
              </a:spcAft>
              <a:buClr>
                <a:schemeClr val="dk1"/>
              </a:buClr>
              <a:buSzPts val="1200"/>
              <a:buFont typeface="Arial"/>
              <a:buAutoNum type="arabicPeriod" startAt="2"/>
            </a:pPr>
            <a:r>
              <a:rPr lang="en-US" sz="1600" b="0" i="0" u="none" strike="noStrike" cap="none">
                <a:solidFill>
                  <a:schemeClr val="dk1"/>
                </a:solidFill>
                <a:latin typeface="Arial"/>
                <a:ea typeface="Arial"/>
                <a:cs typeface="Arial"/>
                <a:sym typeface="Arial"/>
              </a:rPr>
              <a:t>Standar Proses</a:t>
            </a:r>
            <a:endParaRPr sz="1600" b="0" i="0" u="none" strike="noStrike" cap="none">
              <a:solidFill>
                <a:schemeClr val="dk1"/>
              </a:solidFill>
              <a:latin typeface="Arial"/>
              <a:ea typeface="Arial"/>
              <a:cs typeface="Arial"/>
              <a:sym typeface="Arial"/>
            </a:endParaRPr>
          </a:p>
          <a:p>
            <a:pPr marL="609585" marR="0" lvl="0" indent="-406389" algn="l" rtl="0">
              <a:lnSpc>
                <a:spcPct val="100000"/>
              </a:lnSpc>
              <a:spcBef>
                <a:spcPts val="0"/>
              </a:spcBef>
              <a:spcAft>
                <a:spcPts val="0"/>
              </a:spcAft>
              <a:buClr>
                <a:schemeClr val="dk1"/>
              </a:buClr>
              <a:buSzPts val="1200"/>
              <a:buFont typeface="Arial"/>
              <a:buAutoNum type="arabicPeriod" startAt="2"/>
            </a:pPr>
            <a:r>
              <a:rPr lang="en-US" sz="1600" b="0" i="0" u="none" strike="noStrike" cap="none">
                <a:solidFill>
                  <a:schemeClr val="dk1"/>
                </a:solidFill>
                <a:latin typeface="Arial"/>
                <a:ea typeface="Arial"/>
                <a:cs typeface="Arial"/>
                <a:sym typeface="Arial"/>
              </a:rPr>
              <a:t>Standar Penilaian</a:t>
            </a:r>
            <a:endParaRPr sz="1600" b="0" i="0" u="none" strike="noStrike" cap="none">
              <a:solidFill>
                <a:schemeClr val="dk1"/>
              </a:solidFill>
              <a:latin typeface="Arial"/>
              <a:ea typeface="Arial"/>
              <a:cs typeface="Arial"/>
              <a:sym typeface="Arial"/>
            </a:endParaRPr>
          </a:p>
          <a:p>
            <a:pPr marL="609585" marR="0" lvl="0" indent="-406389" algn="l" rtl="0">
              <a:lnSpc>
                <a:spcPct val="100000"/>
              </a:lnSpc>
              <a:spcBef>
                <a:spcPts val="0"/>
              </a:spcBef>
              <a:spcAft>
                <a:spcPts val="0"/>
              </a:spcAft>
              <a:buClr>
                <a:schemeClr val="dk1"/>
              </a:buClr>
              <a:buSzPts val="1200"/>
              <a:buFont typeface="Arial"/>
              <a:buAutoNum type="arabicPeriod" startAt="2"/>
            </a:pPr>
            <a:r>
              <a:rPr lang="en-US" sz="1600" b="0" i="0" u="none" strike="noStrike" cap="none">
                <a:solidFill>
                  <a:schemeClr val="dk1"/>
                </a:solidFill>
                <a:latin typeface="Arial"/>
                <a:ea typeface="Arial"/>
                <a:cs typeface="Arial"/>
                <a:sym typeface="Arial"/>
              </a:rPr>
              <a:t>Standar Pengelolaan</a:t>
            </a:r>
            <a:endParaRPr sz="1600" b="0" i="0" u="none" strike="noStrike" cap="none">
              <a:solidFill>
                <a:schemeClr val="dk1"/>
              </a:solidFill>
              <a:latin typeface="Arial"/>
              <a:ea typeface="Arial"/>
              <a:cs typeface="Arial"/>
              <a:sym typeface="Arial"/>
            </a:endParaRPr>
          </a:p>
        </p:txBody>
      </p:sp>
      <p:sp>
        <p:nvSpPr>
          <p:cNvPr id="383" name="Google Shape;383;p35"/>
          <p:cNvSpPr/>
          <p:nvPr/>
        </p:nvSpPr>
        <p:spPr>
          <a:xfrm>
            <a:off x="610557" y="1662277"/>
            <a:ext cx="3120000" cy="1023200"/>
          </a:xfrm>
          <a:prstGeom prst="wedgeRectCallout">
            <a:avLst>
              <a:gd name="adj1" fmla="val -20579"/>
              <a:gd name="adj2" fmla="val 82373"/>
            </a:avLst>
          </a:prstGeom>
          <a:solidFill>
            <a:srgbClr val="CFE2F3"/>
          </a:solidFill>
          <a:ln w="9525" cap="flat" cmpd="sng">
            <a:solidFill>
              <a:srgbClr val="999999"/>
            </a:solidFill>
            <a:prstDash val="solid"/>
            <a:round/>
            <a:headEnd type="none" w="sm" len="sm"/>
            <a:tailEnd type="none" w="sm" len="sm"/>
          </a:ln>
        </p:spPr>
        <p:txBody>
          <a:bodyPr spcFirstLastPara="1" wrap="square" lIns="121900" tIns="121900" rIns="121900" bIns="121900" anchor="ctr" anchorCtr="0">
            <a:noAutofit/>
          </a:bodyPr>
          <a:lstStyle/>
          <a:p>
            <a:pPr marL="609585" marR="0" lvl="0" indent="-406389" algn="l" rtl="0">
              <a:lnSpc>
                <a:spcPct val="100000"/>
              </a:lnSpc>
              <a:spcBef>
                <a:spcPts val="0"/>
              </a:spcBef>
              <a:spcAft>
                <a:spcPts val="0"/>
              </a:spcAft>
              <a:buClr>
                <a:schemeClr val="dk1"/>
              </a:buClr>
              <a:buSzPts val="1200"/>
              <a:buFont typeface="Arial"/>
              <a:buAutoNum type="arabicPeriod"/>
            </a:pPr>
            <a:r>
              <a:rPr lang="en-US" sz="1600" b="0" i="0" u="none" strike="noStrike" cap="none">
                <a:solidFill>
                  <a:schemeClr val="dk1"/>
                </a:solidFill>
                <a:latin typeface="Arial"/>
                <a:ea typeface="Arial"/>
                <a:cs typeface="Arial"/>
                <a:sym typeface="Arial"/>
              </a:rPr>
              <a:t>Standar Kompetensi Lulusan</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36"/>
          <p:cNvSpPr txBox="1"/>
          <p:nvPr/>
        </p:nvSpPr>
        <p:spPr>
          <a:xfrm>
            <a:off x="2362200" y="1482436"/>
            <a:ext cx="7467600" cy="3546764"/>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002060"/>
                </a:solidFill>
                <a:latin typeface="Candara"/>
                <a:ea typeface="Candara"/>
                <a:cs typeface="Candara"/>
                <a:sym typeface="Candara"/>
              </a:rPr>
              <a:t>Berdasarkan model input, proses, output tersebut, </a:t>
            </a:r>
            <a:endParaRPr/>
          </a:p>
          <a:p>
            <a:pPr marL="0" marR="0" lvl="0" indent="0" algn="ctr" rtl="0">
              <a:lnSpc>
                <a:spcPct val="100000"/>
              </a:lnSpc>
              <a:spcBef>
                <a:spcPts val="0"/>
              </a:spcBef>
              <a:spcAft>
                <a:spcPts val="0"/>
              </a:spcAft>
              <a:buClr>
                <a:srgbClr val="000000"/>
              </a:buClr>
              <a:buSzPts val="4000"/>
              <a:buFont typeface="Arial"/>
              <a:buNone/>
            </a:pPr>
            <a:endParaRPr sz="4000" b="1" i="0" u="none" strike="noStrike" cap="none">
              <a:solidFill>
                <a:srgbClr val="002060"/>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002060"/>
                </a:solidFill>
                <a:latin typeface="Candara"/>
                <a:ea typeface="Candara"/>
                <a:cs typeface="Candara"/>
                <a:sym typeface="Candara"/>
              </a:rPr>
              <a:t>profil dikelompokkan dalam 5 dimensi yang berisi berbagai kelompok indikator.</a:t>
            </a:r>
            <a:endParaRPr sz="4000" b="1" i="0" u="none" strike="noStrike" cap="none">
              <a:solidFill>
                <a:srgbClr val="002060"/>
              </a:solidFill>
              <a:latin typeface="Candara"/>
              <a:ea typeface="Candara"/>
              <a:cs typeface="Candara"/>
              <a:sym typeface="Candar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37"/>
          <p:cNvSpPr/>
          <p:nvPr/>
        </p:nvSpPr>
        <p:spPr>
          <a:xfrm>
            <a:off x="392042" y="1980220"/>
            <a:ext cx="1975443" cy="1638722"/>
          </a:xfrm>
          <a:custGeom>
            <a:avLst/>
            <a:gdLst/>
            <a:ahLst/>
            <a:cxnLst/>
            <a:rect l="l" t="t" r="r" b="b"/>
            <a:pathLst>
              <a:path w="243" h="211" extrusionOk="0">
                <a:moveTo>
                  <a:pt x="0" y="105"/>
                </a:moveTo>
                <a:lnTo>
                  <a:pt x="61" y="211"/>
                </a:lnTo>
                <a:lnTo>
                  <a:pt x="183" y="211"/>
                </a:lnTo>
                <a:lnTo>
                  <a:pt x="243" y="105"/>
                </a:lnTo>
                <a:lnTo>
                  <a:pt x="183" y="0"/>
                </a:lnTo>
                <a:lnTo>
                  <a:pt x="61" y="0"/>
                </a:lnTo>
                <a:lnTo>
                  <a:pt x="0" y="105"/>
                </a:lnTo>
                <a:lnTo>
                  <a:pt x="0" y="105"/>
                </a:lnTo>
                <a:close/>
              </a:path>
            </a:pathLst>
          </a:custGeom>
          <a:solidFill>
            <a:srgbClr val="CFE2F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94" name="Google Shape;394;p37"/>
          <p:cNvSpPr/>
          <p:nvPr/>
        </p:nvSpPr>
        <p:spPr>
          <a:xfrm>
            <a:off x="2188543" y="2654636"/>
            <a:ext cx="2064593" cy="1736691"/>
          </a:xfrm>
          <a:custGeom>
            <a:avLst/>
            <a:gdLst/>
            <a:ahLst/>
            <a:cxnLst/>
            <a:rect l="l" t="t" r="r" b="b"/>
            <a:pathLst>
              <a:path w="243" h="211" extrusionOk="0">
                <a:moveTo>
                  <a:pt x="0" y="106"/>
                </a:moveTo>
                <a:lnTo>
                  <a:pt x="60" y="211"/>
                </a:lnTo>
                <a:lnTo>
                  <a:pt x="182" y="211"/>
                </a:lnTo>
                <a:lnTo>
                  <a:pt x="243" y="106"/>
                </a:lnTo>
                <a:lnTo>
                  <a:pt x="182" y="0"/>
                </a:lnTo>
                <a:lnTo>
                  <a:pt x="60" y="0"/>
                </a:lnTo>
                <a:lnTo>
                  <a:pt x="0" y="106"/>
                </a:lnTo>
                <a:lnTo>
                  <a:pt x="0" y="106"/>
                </a:lnTo>
                <a:close/>
              </a:path>
            </a:pathLst>
          </a:custGeom>
          <a:solidFill>
            <a:srgbClr val="CFE2F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95" name="Google Shape;395;p37"/>
          <p:cNvSpPr/>
          <p:nvPr/>
        </p:nvSpPr>
        <p:spPr>
          <a:xfrm>
            <a:off x="4709453" y="1980220"/>
            <a:ext cx="2064593" cy="1718642"/>
          </a:xfrm>
          <a:custGeom>
            <a:avLst/>
            <a:gdLst/>
            <a:ahLst/>
            <a:cxnLst/>
            <a:rect l="l" t="t" r="r" b="b"/>
            <a:pathLst>
              <a:path w="243" h="211" extrusionOk="0">
                <a:moveTo>
                  <a:pt x="0" y="105"/>
                </a:moveTo>
                <a:lnTo>
                  <a:pt x="61" y="211"/>
                </a:lnTo>
                <a:lnTo>
                  <a:pt x="182" y="211"/>
                </a:lnTo>
                <a:lnTo>
                  <a:pt x="243" y="105"/>
                </a:lnTo>
                <a:lnTo>
                  <a:pt x="182" y="0"/>
                </a:lnTo>
                <a:lnTo>
                  <a:pt x="61" y="0"/>
                </a:lnTo>
                <a:lnTo>
                  <a:pt x="0" y="105"/>
                </a:lnTo>
                <a:lnTo>
                  <a:pt x="0" y="105"/>
                </a:lnTo>
                <a:close/>
              </a:path>
            </a:pathLst>
          </a:custGeom>
          <a:solidFill>
            <a:srgbClr val="D9EAD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396" name="Google Shape;396;p37"/>
          <p:cNvSpPr/>
          <p:nvPr/>
        </p:nvSpPr>
        <p:spPr>
          <a:xfrm>
            <a:off x="7492785" y="2532441"/>
            <a:ext cx="1872321" cy="1678771"/>
          </a:xfrm>
          <a:custGeom>
            <a:avLst/>
            <a:gdLst/>
            <a:ahLst/>
            <a:cxnLst/>
            <a:rect l="l" t="t" r="r" b="b"/>
            <a:pathLst>
              <a:path w="244" h="211" extrusionOk="0">
                <a:moveTo>
                  <a:pt x="0" y="106"/>
                </a:moveTo>
                <a:lnTo>
                  <a:pt x="61" y="211"/>
                </a:lnTo>
                <a:lnTo>
                  <a:pt x="183" y="211"/>
                </a:lnTo>
                <a:lnTo>
                  <a:pt x="244" y="106"/>
                </a:lnTo>
                <a:lnTo>
                  <a:pt x="183" y="0"/>
                </a:lnTo>
                <a:lnTo>
                  <a:pt x="61" y="0"/>
                </a:lnTo>
                <a:lnTo>
                  <a:pt x="0" y="106"/>
                </a:lnTo>
                <a:lnTo>
                  <a:pt x="0" y="106"/>
                </a:lnTo>
                <a:close/>
              </a:path>
            </a:pathLst>
          </a:custGeom>
          <a:solidFill>
            <a:srgbClr val="FCE5C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97" name="Google Shape;397;p37"/>
          <p:cNvSpPr/>
          <p:nvPr/>
        </p:nvSpPr>
        <p:spPr>
          <a:xfrm>
            <a:off x="9436086" y="2015031"/>
            <a:ext cx="1872321" cy="1596376"/>
          </a:xfrm>
          <a:custGeom>
            <a:avLst/>
            <a:gdLst/>
            <a:ahLst/>
            <a:cxnLst/>
            <a:rect l="l" t="t" r="r" b="b"/>
            <a:pathLst>
              <a:path w="243" h="211" extrusionOk="0">
                <a:moveTo>
                  <a:pt x="0" y="105"/>
                </a:moveTo>
                <a:lnTo>
                  <a:pt x="60" y="211"/>
                </a:lnTo>
                <a:lnTo>
                  <a:pt x="182" y="211"/>
                </a:lnTo>
                <a:lnTo>
                  <a:pt x="243" y="105"/>
                </a:lnTo>
                <a:lnTo>
                  <a:pt x="182" y="0"/>
                </a:lnTo>
                <a:lnTo>
                  <a:pt x="60" y="0"/>
                </a:lnTo>
                <a:lnTo>
                  <a:pt x="0" y="105"/>
                </a:lnTo>
                <a:lnTo>
                  <a:pt x="0" y="105"/>
                </a:lnTo>
                <a:close/>
              </a:path>
            </a:pathLst>
          </a:custGeom>
          <a:solidFill>
            <a:srgbClr val="FCE5C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98" name="Google Shape;398;p37"/>
          <p:cNvSpPr/>
          <p:nvPr/>
        </p:nvSpPr>
        <p:spPr>
          <a:xfrm>
            <a:off x="2278037" y="2783694"/>
            <a:ext cx="1826693" cy="1530917"/>
          </a:xfrm>
          <a:custGeom>
            <a:avLst/>
            <a:gdLst/>
            <a:ahLst/>
            <a:cxnLst/>
            <a:rect l="l" t="t" r="r" b="b"/>
            <a:pathLst>
              <a:path w="4296" h="3720" extrusionOk="0">
                <a:moveTo>
                  <a:pt x="0" y="1860"/>
                </a:moveTo>
                <a:lnTo>
                  <a:pt x="1075" y="0"/>
                </a:lnTo>
                <a:lnTo>
                  <a:pt x="3222" y="0"/>
                </a:lnTo>
                <a:lnTo>
                  <a:pt x="4296" y="1860"/>
                </a:lnTo>
                <a:lnTo>
                  <a:pt x="3222" y="3720"/>
                </a:lnTo>
                <a:lnTo>
                  <a:pt x="1075" y="3720"/>
                </a:lnTo>
                <a:lnTo>
                  <a:pt x="0" y="1860"/>
                </a:lnTo>
                <a:lnTo>
                  <a:pt x="0" y="1860"/>
                </a:lnTo>
                <a:close/>
                <a:moveTo>
                  <a:pt x="38" y="1860"/>
                </a:moveTo>
                <a:lnTo>
                  <a:pt x="1094" y="3687"/>
                </a:lnTo>
                <a:lnTo>
                  <a:pt x="3204" y="3687"/>
                </a:lnTo>
                <a:lnTo>
                  <a:pt x="4258" y="1860"/>
                </a:lnTo>
                <a:lnTo>
                  <a:pt x="3204" y="33"/>
                </a:lnTo>
                <a:lnTo>
                  <a:pt x="1094" y="33"/>
                </a:lnTo>
                <a:lnTo>
                  <a:pt x="38" y="1860"/>
                </a:lnTo>
                <a:lnTo>
                  <a:pt x="38"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99" name="Google Shape;399;p37"/>
          <p:cNvSpPr/>
          <p:nvPr/>
        </p:nvSpPr>
        <p:spPr>
          <a:xfrm>
            <a:off x="481537" y="2056930"/>
            <a:ext cx="1747821" cy="1444556"/>
          </a:xfrm>
          <a:custGeom>
            <a:avLst/>
            <a:gdLst/>
            <a:ahLst/>
            <a:cxnLst/>
            <a:rect l="l" t="t" r="r" b="b"/>
            <a:pathLst>
              <a:path w="4294" h="3720" extrusionOk="0">
                <a:moveTo>
                  <a:pt x="0" y="1860"/>
                </a:moveTo>
                <a:lnTo>
                  <a:pt x="1073" y="0"/>
                </a:lnTo>
                <a:lnTo>
                  <a:pt x="3221" y="0"/>
                </a:lnTo>
                <a:lnTo>
                  <a:pt x="4294" y="1860"/>
                </a:lnTo>
                <a:lnTo>
                  <a:pt x="3221" y="3720"/>
                </a:lnTo>
                <a:lnTo>
                  <a:pt x="1073" y="3720"/>
                </a:lnTo>
                <a:lnTo>
                  <a:pt x="0" y="1860"/>
                </a:lnTo>
                <a:lnTo>
                  <a:pt x="0" y="1860"/>
                </a:lnTo>
                <a:close/>
                <a:moveTo>
                  <a:pt x="37" y="1860"/>
                </a:moveTo>
                <a:lnTo>
                  <a:pt x="1092" y="3687"/>
                </a:lnTo>
                <a:lnTo>
                  <a:pt x="3202" y="3687"/>
                </a:lnTo>
                <a:lnTo>
                  <a:pt x="4258" y="1860"/>
                </a:lnTo>
                <a:lnTo>
                  <a:pt x="3202" y="33"/>
                </a:lnTo>
                <a:lnTo>
                  <a:pt x="1092" y="33"/>
                </a:lnTo>
                <a:lnTo>
                  <a:pt x="37" y="1860"/>
                </a:lnTo>
                <a:lnTo>
                  <a:pt x="37"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400" name="Google Shape;400;p37"/>
          <p:cNvSpPr/>
          <p:nvPr/>
        </p:nvSpPr>
        <p:spPr>
          <a:xfrm>
            <a:off x="7619427" y="2654636"/>
            <a:ext cx="1649791" cy="1479860"/>
          </a:xfrm>
          <a:custGeom>
            <a:avLst/>
            <a:gdLst/>
            <a:ahLst/>
            <a:cxnLst/>
            <a:rect l="l" t="t" r="r" b="b"/>
            <a:pathLst>
              <a:path w="4295" h="3720" extrusionOk="0">
                <a:moveTo>
                  <a:pt x="0" y="1860"/>
                </a:moveTo>
                <a:lnTo>
                  <a:pt x="1075" y="0"/>
                </a:lnTo>
                <a:lnTo>
                  <a:pt x="3222" y="0"/>
                </a:lnTo>
                <a:lnTo>
                  <a:pt x="4295" y="1860"/>
                </a:lnTo>
                <a:lnTo>
                  <a:pt x="3222" y="3720"/>
                </a:lnTo>
                <a:lnTo>
                  <a:pt x="1075" y="3720"/>
                </a:lnTo>
                <a:lnTo>
                  <a:pt x="0" y="1860"/>
                </a:lnTo>
                <a:lnTo>
                  <a:pt x="0" y="1860"/>
                </a:lnTo>
                <a:close/>
                <a:moveTo>
                  <a:pt x="38" y="1860"/>
                </a:moveTo>
                <a:lnTo>
                  <a:pt x="1094" y="3687"/>
                </a:lnTo>
                <a:lnTo>
                  <a:pt x="3203" y="3687"/>
                </a:lnTo>
                <a:lnTo>
                  <a:pt x="4259" y="1860"/>
                </a:lnTo>
                <a:lnTo>
                  <a:pt x="3203" y="33"/>
                </a:lnTo>
                <a:lnTo>
                  <a:pt x="1094" y="33"/>
                </a:lnTo>
                <a:lnTo>
                  <a:pt x="38" y="1860"/>
                </a:lnTo>
                <a:lnTo>
                  <a:pt x="38"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401" name="Google Shape;401;p37"/>
          <p:cNvSpPr/>
          <p:nvPr/>
        </p:nvSpPr>
        <p:spPr>
          <a:xfrm>
            <a:off x="4798947" y="2103935"/>
            <a:ext cx="1826699" cy="1515007"/>
          </a:xfrm>
          <a:custGeom>
            <a:avLst/>
            <a:gdLst/>
            <a:ahLst/>
            <a:cxnLst/>
            <a:rect l="l" t="t" r="r" b="b"/>
            <a:pathLst>
              <a:path w="4294" h="3720" extrusionOk="0">
                <a:moveTo>
                  <a:pt x="0" y="1860"/>
                </a:moveTo>
                <a:lnTo>
                  <a:pt x="1073" y="0"/>
                </a:lnTo>
                <a:lnTo>
                  <a:pt x="3221" y="0"/>
                </a:lnTo>
                <a:lnTo>
                  <a:pt x="4294" y="1860"/>
                </a:lnTo>
                <a:lnTo>
                  <a:pt x="3221" y="3720"/>
                </a:lnTo>
                <a:lnTo>
                  <a:pt x="1073" y="3720"/>
                </a:lnTo>
                <a:lnTo>
                  <a:pt x="0" y="1860"/>
                </a:lnTo>
                <a:lnTo>
                  <a:pt x="0" y="1860"/>
                </a:lnTo>
                <a:close/>
                <a:moveTo>
                  <a:pt x="37" y="1860"/>
                </a:moveTo>
                <a:lnTo>
                  <a:pt x="1092" y="3687"/>
                </a:lnTo>
                <a:lnTo>
                  <a:pt x="3202" y="3687"/>
                </a:lnTo>
                <a:lnTo>
                  <a:pt x="4257" y="1860"/>
                </a:lnTo>
                <a:lnTo>
                  <a:pt x="3202" y="33"/>
                </a:lnTo>
                <a:lnTo>
                  <a:pt x="1092" y="33"/>
                </a:lnTo>
                <a:lnTo>
                  <a:pt x="37" y="1860"/>
                </a:lnTo>
                <a:lnTo>
                  <a:pt x="37"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p:txBody>
      </p:sp>
      <p:sp>
        <p:nvSpPr>
          <p:cNvPr id="402" name="Google Shape;402;p37"/>
          <p:cNvSpPr/>
          <p:nvPr/>
        </p:nvSpPr>
        <p:spPr>
          <a:xfrm>
            <a:off x="9525581" y="2121072"/>
            <a:ext cx="1656579" cy="1407227"/>
          </a:xfrm>
          <a:custGeom>
            <a:avLst/>
            <a:gdLst/>
            <a:ahLst/>
            <a:cxnLst/>
            <a:rect l="l" t="t" r="r" b="b"/>
            <a:pathLst>
              <a:path w="4295" h="3720" extrusionOk="0">
                <a:moveTo>
                  <a:pt x="0" y="1860"/>
                </a:moveTo>
                <a:lnTo>
                  <a:pt x="1074" y="0"/>
                </a:lnTo>
                <a:lnTo>
                  <a:pt x="3222" y="0"/>
                </a:lnTo>
                <a:lnTo>
                  <a:pt x="4295" y="1860"/>
                </a:lnTo>
                <a:lnTo>
                  <a:pt x="3222" y="3720"/>
                </a:lnTo>
                <a:lnTo>
                  <a:pt x="1074" y="3720"/>
                </a:lnTo>
                <a:lnTo>
                  <a:pt x="0" y="1860"/>
                </a:lnTo>
                <a:lnTo>
                  <a:pt x="0" y="1860"/>
                </a:lnTo>
                <a:close/>
                <a:moveTo>
                  <a:pt x="38" y="1860"/>
                </a:moveTo>
                <a:lnTo>
                  <a:pt x="1092" y="3687"/>
                </a:lnTo>
                <a:lnTo>
                  <a:pt x="3203" y="3687"/>
                </a:lnTo>
                <a:lnTo>
                  <a:pt x="4257" y="1860"/>
                </a:lnTo>
                <a:lnTo>
                  <a:pt x="3203" y="33"/>
                </a:lnTo>
                <a:lnTo>
                  <a:pt x="1092" y="33"/>
                </a:lnTo>
                <a:lnTo>
                  <a:pt x="38" y="1860"/>
                </a:lnTo>
                <a:lnTo>
                  <a:pt x="38"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403" name="Google Shape;403;p37"/>
          <p:cNvGrpSpPr/>
          <p:nvPr/>
        </p:nvGrpSpPr>
        <p:grpSpPr>
          <a:xfrm>
            <a:off x="321652" y="3672828"/>
            <a:ext cx="1857695" cy="1949253"/>
            <a:chOff x="159079" y="2673933"/>
            <a:chExt cx="3545220" cy="2428976"/>
          </a:xfrm>
        </p:grpSpPr>
        <p:sp>
          <p:nvSpPr>
            <p:cNvPr id="404" name="Google Shape;404;p37"/>
            <p:cNvSpPr txBox="1"/>
            <p:nvPr/>
          </p:nvSpPr>
          <p:spPr>
            <a:xfrm>
              <a:off x="332936" y="2673933"/>
              <a:ext cx="29370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95959"/>
                  </a:solidFill>
                  <a:latin typeface="Calibri"/>
                  <a:ea typeface="Calibri"/>
                  <a:cs typeface="Calibri"/>
                  <a:sym typeface="Calibri"/>
                </a:rPr>
                <a:t>Dimensi A</a:t>
              </a:r>
              <a:endParaRPr sz="1400" b="0" i="0" u="none" strike="noStrike" cap="none">
                <a:solidFill>
                  <a:srgbClr val="000000"/>
                </a:solidFill>
                <a:latin typeface="Arial"/>
                <a:ea typeface="Arial"/>
                <a:cs typeface="Arial"/>
                <a:sym typeface="Arial"/>
              </a:endParaRPr>
            </a:p>
          </p:txBody>
        </p:sp>
        <p:sp>
          <p:nvSpPr>
            <p:cNvPr id="405" name="Google Shape;405;p37"/>
            <p:cNvSpPr txBox="1"/>
            <p:nvPr/>
          </p:nvSpPr>
          <p:spPr>
            <a:xfrm>
              <a:off x="159079" y="3086909"/>
              <a:ext cx="3545220" cy="2016000"/>
            </a:xfrm>
            <a:prstGeom prst="rect">
              <a:avLst/>
            </a:prstGeom>
            <a:noFill/>
            <a:ln>
              <a:noFill/>
            </a:ln>
          </p:spPr>
          <p:txBody>
            <a:bodyPr spcFirstLastPara="1" wrap="square" lIns="0" tIns="34275" rIns="0" bIns="34275" anchor="t" anchorCtr="0">
              <a:noAutofit/>
            </a:bodyPr>
            <a:lstStyle/>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Capaian hasil belajar</a:t>
              </a:r>
              <a:endParaRPr sz="1200" b="0" i="0" u="none" strike="noStrike" cap="none">
                <a:solidFill>
                  <a:srgbClr val="000000"/>
                </a:solidFill>
                <a:latin typeface="Calibri"/>
                <a:ea typeface="Calibri"/>
                <a:cs typeface="Calibri"/>
                <a:sym typeface="Calibri"/>
              </a:endParaRPr>
            </a:p>
            <a:p>
              <a:pPr marL="228600" marR="0" lvl="1" indent="-120650" algn="l" rtl="0">
                <a:lnSpc>
                  <a:spcPct val="100000"/>
                </a:lnSpc>
                <a:spcBef>
                  <a:spcPts val="0"/>
                </a:spcBef>
                <a:spcAft>
                  <a:spcPts val="0"/>
                </a:spcAft>
                <a:buClr>
                  <a:srgbClr val="000000"/>
                </a:buClr>
                <a:buSzPts val="1000"/>
                <a:buFont typeface="Calibri"/>
                <a:buAutoNum type="alphaLcPeriod"/>
              </a:pPr>
              <a:r>
                <a:rPr lang="en-US" sz="1200" b="0" i="0" u="none" strike="noStrike" cap="none">
                  <a:solidFill>
                    <a:srgbClr val="000000"/>
                  </a:solidFill>
                  <a:latin typeface="Calibri"/>
                  <a:ea typeface="Calibri"/>
                  <a:cs typeface="Calibri"/>
                  <a:sym typeface="Calibri"/>
                </a:rPr>
                <a:t>Capaian perkembangan</a:t>
              </a:r>
              <a:endParaRPr sz="1200" b="0" i="0" u="none" strike="noStrike" cap="none">
                <a:solidFill>
                  <a:srgbClr val="000000"/>
                </a:solidFill>
                <a:latin typeface="Calibri"/>
                <a:ea typeface="Calibri"/>
                <a:cs typeface="Calibri"/>
                <a:sym typeface="Calibri"/>
              </a:endParaRPr>
            </a:p>
            <a:p>
              <a:pPr marL="342900" marR="0" lvl="2" indent="-120650" algn="l" rtl="0">
                <a:lnSpc>
                  <a:spcPct val="100000"/>
                </a:lnSpc>
                <a:spcBef>
                  <a:spcPts val="0"/>
                </a:spcBef>
                <a:spcAft>
                  <a:spcPts val="0"/>
                </a:spcAft>
                <a:buClr>
                  <a:srgbClr val="000000"/>
                </a:buClr>
                <a:buSzPts val="1000"/>
                <a:buFont typeface="Calibri"/>
                <a:buAutoNum type="romanLcPeriod"/>
              </a:pPr>
              <a:r>
                <a:rPr lang="en-US" sz="1200" b="0" i="0" u="none" strike="noStrike" cap="none">
                  <a:solidFill>
                    <a:srgbClr val="000000"/>
                  </a:solidFill>
                  <a:latin typeface="Calibri"/>
                  <a:ea typeface="Calibri"/>
                  <a:cs typeface="Calibri"/>
                  <a:sym typeface="Calibri"/>
                </a:rPr>
                <a:t>Pembelajaran </a:t>
              </a:r>
              <a:endParaRPr sz="1200" b="0" i="0" u="none" strike="noStrike" cap="none">
                <a:solidFill>
                  <a:srgbClr val="000000"/>
                </a:solidFill>
                <a:latin typeface="Calibri"/>
                <a:ea typeface="Calibri"/>
                <a:cs typeface="Calibri"/>
                <a:sym typeface="Calibri"/>
              </a:endParaRPr>
            </a:p>
            <a:p>
              <a:pPr marL="342900" marR="0" lvl="2" indent="-120650" algn="l" rtl="0">
                <a:lnSpc>
                  <a:spcPct val="100000"/>
                </a:lnSpc>
                <a:spcBef>
                  <a:spcPts val="0"/>
                </a:spcBef>
                <a:spcAft>
                  <a:spcPts val="0"/>
                </a:spcAft>
                <a:buClr>
                  <a:srgbClr val="000000"/>
                </a:buClr>
                <a:buSzPts val="1000"/>
                <a:buFont typeface="Calibri"/>
                <a:buAutoNum type="romanLcPeriod"/>
              </a:pPr>
              <a:r>
                <a:rPr lang="en-US" sz="1200" b="0" i="0" u="none" strike="noStrike" cap="none">
                  <a:solidFill>
                    <a:srgbClr val="000000"/>
                  </a:solidFill>
                  <a:latin typeface="Calibri"/>
                  <a:ea typeface="Calibri"/>
                  <a:cs typeface="Calibri"/>
                  <a:sym typeface="Calibri"/>
                </a:rPr>
                <a:t>Sosial emosional</a:t>
              </a:r>
              <a:endParaRPr sz="1200" b="0" i="0" u="none" strike="noStrike" cap="none">
                <a:solidFill>
                  <a:srgbClr val="000000"/>
                </a:solidFill>
                <a:latin typeface="Calibri"/>
                <a:ea typeface="Calibri"/>
                <a:cs typeface="Calibri"/>
                <a:sym typeface="Calibri"/>
              </a:endParaRPr>
            </a:p>
            <a:p>
              <a:pPr marL="342900" marR="0" lvl="2" indent="-120650" algn="l" rtl="0">
                <a:lnSpc>
                  <a:spcPct val="100000"/>
                </a:lnSpc>
                <a:spcBef>
                  <a:spcPts val="0"/>
                </a:spcBef>
                <a:spcAft>
                  <a:spcPts val="0"/>
                </a:spcAft>
                <a:buClr>
                  <a:srgbClr val="000000"/>
                </a:buClr>
                <a:buSzPts val="1000"/>
                <a:buFont typeface="Calibri"/>
                <a:buAutoNum type="romanLcPeriod"/>
              </a:pPr>
              <a:r>
                <a:rPr lang="en-US" sz="1200" b="0" i="0" u="none" strike="noStrike" cap="none">
                  <a:solidFill>
                    <a:srgbClr val="000000"/>
                  </a:solidFill>
                  <a:latin typeface="Calibri"/>
                  <a:ea typeface="Calibri"/>
                  <a:cs typeface="Calibri"/>
                  <a:sym typeface="Calibri"/>
                </a:rPr>
                <a:t>Fisik</a:t>
              </a:r>
              <a:endParaRPr sz="1200" b="0" i="0" u="none" strike="noStrike" cap="none">
                <a:solidFill>
                  <a:srgbClr val="000000"/>
                </a:solidFill>
                <a:latin typeface="Calibri"/>
                <a:ea typeface="Calibri"/>
                <a:cs typeface="Calibri"/>
                <a:sym typeface="Calibri"/>
              </a:endParaRPr>
            </a:p>
            <a:p>
              <a:pPr marL="228600" marR="0" lvl="1" indent="-120650" algn="l" rtl="0">
                <a:lnSpc>
                  <a:spcPct val="100000"/>
                </a:lnSpc>
                <a:spcBef>
                  <a:spcPts val="0"/>
                </a:spcBef>
                <a:spcAft>
                  <a:spcPts val="0"/>
                </a:spcAft>
                <a:buClr>
                  <a:srgbClr val="000000"/>
                </a:buClr>
                <a:buSzPts val="1000"/>
                <a:buFont typeface="Calibri"/>
                <a:buAutoNum type="alphaLcPeriod"/>
              </a:pPr>
              <a:r>
                <a:rPr lang="en-US" sz="1200" b="0" i="0" u="none" strike="noStrike" cap="none">
                  <a:solidFill>
                    <a:srgbClr val="000000"/>
                  </a:solidFill>
                  <a:latin typeface="Calibri"/>
                  <a:ea typeface="Calibri"/>
                  <a:cs typeface="Calibri"/>
                  <a:sym typeface="Calibri"/>
                </a:rPr>
                <a:t>Mutu hasil belajar murid </a:t>
              </a:r>
              <a:endParaRPr sz="1200" b="0" i="0" u="none" strike="noStrike" cap="none">
                <a:solidFill>
                  <a:srgbClr val="000000"/>
                </a:solidFill>
                <a:latin typeface="Calibri"/>
                <a:ea typeface="Calibri"/>
                <a:cs typeface="Calibri"/>
                <a:sym typeface="Calibri"/>
              </a:endParaRPr>
            </a:p>
            <a:p>
              <a:pPr marL="342900" marR="0" lvl="2" indent="-120650" algn="l" rtl="0">
                <a:lnSpc>
                  <a:spcPct val="100000"/>
                </a:lnSpc>
                <a:spcBef>
                  <a:spcPts val="0"/>
                </a:spcBef>
                <a:spcAft>
                  <a:spcPts val="0"/>
                </a:spcAft>
                <a:buClr>
                  <a:srgbClr val="000000"/>
                </a:buClr>
                <a:buSzPts val="1000"/>
                <a:buFont typeface="Calibri"/>
                <a:buAutoNum type="romanLcPeriod"/>
              </a:pPr>
              <a:r>
                <a:rPr lang="en-US" sz="1200" b="0" i="0" u="none" strike="noStrike" cap="none">
                  <a:solidFill>
                    <a:srgbClr val="000000"/>
                  </a:solidFill>
                  <a:latin typeface="Calibri"/>
                  <a:ea typeface="Calibri"/>
                  <a:cs typeface="Calibri"/>
                  <a:sym typeface="Calibri"/>
                </a:rPr>
                <a:t>Kemampuan literasi</a:t>
              </a:r>
              <a:endParaRPr sz="1200" b="0" i="0" u="none" strike="noStrike" cap="none">
                <a:solidFill>
                  <a:srgbClr val="000000"/>
                </a:solidFill>
                <a:latin typeface="Calibri"/>
                <a:ea typeface="Calibri"/>
                <a:cs typeface="Calibri"/>
                <a:sym typeface="Calibri"/>
              </a:endParaRPr>
            </a:p>
            <a:p>
              <a:pPr marL="342900" marR="0" lvl="2" indent="-120650" algn="l" rtl="0">
                <a:lnSpc>
                  <a:spcPct val="100000"/>
                </a:lnSpc>
                <a:spcBef>
                  <a:spcPts val="0"/>
                </a:spcBef>
                <a:spcAft>
                  <a:spcPts val="0"/>
                </a:spcAft>
                <a:buClr>
                  <a:srgbClr val="000000"/>
                </a:buClr>
                <a:buSzPts val="1000"/>
                <a:buFont typeface="Calibri"/>
                <a:buAutoNum type="romanLcPeriod"/>
              </a:pPr>
              <a:r>
                <a:rPr lang="en-US" sz="1200" b="0" i="0" u="none" strike="noStrike" cap="none">
                  <a:solidFill>
                    <a:srgbClr val="000000"/>
                  </a:solidFill>
                  <a:latin typeface="Calibri"/>
                  <a:ea typeface="Calibri"/>
                  <a:cs typeface="Calibri"/>
                  <a:sym typeface="Calibri"/>
                </a:rPr>
                <a:t>Kemampuan numerasi</a:t>
              </a:r>
              <a:endParaRPr sz="1200" b="0" i="0" u="none" strike="noStrike" cap="none">
                <a:solidFill>
                  <a:srgbClr val="000000"/>
                </a:solidFill>
                <a:latin typeface="Calibri"/>
                <a:ea typeface="Calibri"/>
                <a:cs typeface="Calibri"/>
                <a:sym typeface="Calibri"/>
              </a:endParaRPr>
            </a:p>
            <a:p>
              <a:pPr marL="342900" marR="0" lvl="2" indent="-120650" algn="l" rtl="0">
                <a:lnSpc>
                  <a:spcPct val="100000"/>
                </a:lnSpc>
                <a:spcBef>
                  <a:spcPts val="0"/>
                </a:spcBef>
                <a:spcAft>
                  <a:spcPts val="0"/>
                </a:spcAft>
                <a:buClr>
                  <a:srgbClr val="000000"/>
                </a:buClr>
                <a:buSzPts val="1000"/>
                <a:buFont typeface="Calibri"/>
                <a:buAutoNum type="romanLcPeriod"/>
              </a:pPr>
              <a:r>
                <a:rPr lang="en-US" sz="1200" b="0" i="0" u="none" strike="noStrike" cap="none">
                  <a:solidFill>
                    <a:srgbClr val="000000"/>
                  </a:solidFill>
                  <a:latin typeface="Calibri"/>
                  <a:ea typeface="Calibri"/>
                  <a:cs typeface="Calibri"/>
                  <a:sym typeface="Calibri"/>
                </a:rPr>
                <a:t>Karakter</a:t>
              </a:r>
              <a:endParaRPr sz="1200" b="0" i="0" u="none" strike="noStrike" cap="none">
                <a:solidFill>
                  <a:srgbClr val="000000"/>
                </a:solidFill>
                <a:latin typeface="Calibri"/>
                <a:ea typeface="Calibri"/>
                <a:cs typeface="Calibri"/>
                <a:sym typeface="Calibri"/>
              </a:endParaRPr>
            </a:p>
            <a:p>
              <a:pPr marL="171450" marR="0" lvl="0" indent="-120650" algn="just"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Mutu Lulusan SMK</a:t>
              </a:r>
              <a:endParaRPr/>
            </a:p>
            <a:p>
              <a:pPr marL="342900" marR="0" lvl="2" indent="-120650" algn="l" rtl="0">
                <a:lnSpc>
                  <a:spcPct val="100000"/>
                </a:lnSpc>
                <a:spcBef>
                  <a:spcPts val="0"/>
                </a:spcBef>
                <a:spcAft>
                  <a:spcPts val="0"/>
                </a:spcAft>
                <a:buClr>
                  <a:srgbClr val="000000"/>
                </a:buClr>
                <a:buSzPts val="1000"/>
                <a:buFont typeface="Calibri"/>
                <a:buAutoNum type="romanLcPeriod"/>
              </a:pPr>
              <a:r>
                <a:rPr lang="en-US" sz="1100" b="0" i="0" u="none" strike="noStrike" cap="none">
                  <a:solidFill>
                    <a:srgbClr val="000000"/>
                  </a:solidFill>
                  <a:latin typeface="Calibri"/>
                  <a:ea typeface="Calibri"/>
                  <a:cs typeface="Calibri"/>
                  <a:sym typeface="Calibri"/>
                </a:rPr>
                <a:t>Penyerapan</a:t>
              </a:r>
              <a:endParaRPr sz="1100" b="0" i="0" u="none" strike="noStrike" cap="none">
                <a:solidFill>
                  <a:srgbClr val="000000"/>
                </a:solidFill>
                <a:latin typeface="Calibri"/>
                <a:ea typeface="Calibri"/>
                <a:cs typeface="Calibri"/>
                <a:sym typeface="Calibri"/>
              </a:endParaRPr>
            </a:p>
            <a:p>
              <a:pPr marL="342900" marR="0" lvl="2" indent="-120650" algn="l" rtl="0">
                <a:lnSpc>
                  <a:spcPct val="100000"/>
                </a:lnSpc>
                <a:spcBef>
                  <a:spcPts val="0"/>
                </a:spcBef>
                <a:spcAft>
                  <a:spcPts val="0"/>
                </a:spcAft>
                <a:buClr>
                  <a:srgbClr val="000000"/>
                </a:buClr>
                <a:buSzPts val="1000"/>
                <a:buFont typeface="Calibri"/>
                <a:buAutoNum type="romanLcPeriod"/>
              </a:pPr>
              <a:r>
                <a:rPr lang="en-US" sz="1100" b="0" i="0" u="none" strike="noStrike" cap="none">
                  <a:solidFill>
                    <a:srgbClr val="000000"/>
                  </a:solidFill>
                  <a:latin typeface="Calibri"/>
                  <a:ea typeface="Calibri"/>
                  <a:cs typeface="Calibri"/>
                  <a:sym typeface="Calibri"/>
                </a:rPr>
                <a:t>Pendapatan</a:t>
              </a:r>
              <a:endParaRPr sz="1100" b="0" i="0" u="none" strike="noStrike" cap="none">
                <a:solidFill>
                  <a:srgbClr val="000000"/>
                </a:solidFill>
                <a:latin typeface="Calibri"/>
                <a:ea typeface="Calibri"/>
                <a:cs typeface="Calibri"/>
                <a:sym typeface="Calibri"/>
              </a:endParaRPr>
            </a:p>
            <a:p>
              <a:pPr marL="342900" marR="0" lvl="2" indent="-120650" algn="l" rtl="0">
                <a:lnSpc>
                  <a:spcPct val="100000"/>
                </a:lnSpc>
                <a:spcBef>
                  <a:spcPts val="0"/>
                </a:spcBef>
                <a:spcAft>
                  <a:spcPts val="0"/>
                </a:spcAft>
                <a:buClr>
                  <a:srgbClr val="000000"/>
                </a:buClr>
                <a:buSzPts val="1000"/>
                <a:buFont typeface="Calibri"/>
                <a:buAutoNum type="romanLcPeriod"/>
              </a:pPr>
              <a:r>
                <a:rPr lang="en-US" sz="1100" b="0" i="0" u="none" strike="noStrike" cap="none">
                  <a:solidFill>
                    <a:srgbClr val="000000"/>
                  </a:solidFill>
                  <a:latin typeface="Calibri"/>
                  <a:ea typeface="Calibri"/>
                  <a:cs typeface="Calibri"/>
                  <a:sym typeface="Calibri"/>
                </a:rPr>
                <a:t>Kompetensi</a:t>
              </a:r>
              <a:endParaRPr sz="1100" b="0" i="0" u="none" strike="noStrike" cap="none">
                <a:solidFill>
                  <a:srgbClr val="000000"/>
                </a:solidFill>
                <a:latin typeface="Calibri"/>
                <a:ea typeface="Calibri"/>
                <a:cs typeface="Calibri"/>
                <a:sym typeface="Calibri"/>
              </a:endParaRPr>
            </a:p>
            <a:p>
              <a:pPr marL="171450" marR="0" lvl="0" indent="-57150" algn="just" rtl="0">
                <a:lnSpc>
                  <a:spcPct val="100000"/>
                </a:lnSpc>
                <a:spcBef>
                  <a:spcPts val="0"/>
                </a:spcBef>
                <a:spcAft>
                  <a:spcPts val="0"/>
                </a:spcAft>
                <a:buClr>
                  <a:srgbClr val="000000"/>
                </a:buClr>
                <a:buSzPts val="1000"/>
                <a:buFont typeface="Calibri"/>
                <a:buNone/>
              </a:pPr>
              <a:endParaRPr sz="1200" b="0" i="0" u="none" strike="noStrike" cap="none">
                <a:solidFill>
                  <a:srgbClr val="000000"/>
                </a:solidFill>
                <a:latin typeface="Calibri"/>
                <a:ea typeface="Calibri"/>
                <a:cs typeface="Calibri"/>
                <a:sym typeface="Calibri"/>
              </a:endParaRPr>
            </a:p>
          </p:txBody>
        </p:sp>
      </p:grpSp>
      <p:sp>
        <p:nvSpPr>
          <p:cNvPr id="406" name="Google Shape;406;p37"/>
          <p:cNvSpPr/>
          <p:nvPr/>
        </p:nvSpPr>
        <p:spPr>
          <a:xfrm>
            <a:off x="615771" y="2408007"/>
            <a:ext cx="1414253" cy="609768"/>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Mutu dan relevansi hasil belajar murid</a:t>
            </a:r>
            <a:endParaRPr sz="1600" b="1" i="0" u="none" strike="noStrike" cap="none">
              <a:solidFill>
                <a:srgbClr val="000000"/>
              </a:solidFill>
              <a:latin typeface="Calibri"/>
              <a:ea typeface="Calibri"/>
              <a:cs typeface="Calibri"/>
              <a:sym typeface="Calibri"/>
            </a:endParaRPr>
          </a:p>
        </p:txBody>
      </p:sp>
      <p:sp>
        <p:nvSpPr>
          <p:cNvPr id="407" name="Google Shape;407;p37"/>
          <p:cNvSpPr/>
          <p:nvPr/>
        </p:nvSpPr>
        <p:spPr>
          <a:xfrm>
            <a:off x="2409149" y="3248633"/>
            <a:ext cx="1478077" cy="646222"/>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Pemerataan pendidikan yang bermutu</a:t>
            </a:r>
            <a:endParaRPr sz="1600" b="1" i="0" u="none" strike="noStrike" cap="none">
              <a:solidFill>
                <a:srgbClr val="000000"/>
              </a:solidFill>
              <a:latin typeface="Calibri"/>
              <a:ea typeface="Calibri"/>
              <a:cs typeface="Calibri"/>
              <a:sym typeface="Calibri"/>
            </a:endParaRPr>
          </a:p>
        </p:txBody>
      </p:sp>
      <p:sp>
        <p:nvSpPr>
          <p:cNvPr id="408" name="Google Shape;408;p37"/>
          <p:cNvSpPr/>
          <p:nvPr/>
        </p:nvSpPr>
        <p:spPr>
          <a:xfrm>
            <a:off x="4930089" y="2635886"/>
            <a:ext cx="1478077" cy="639506"/>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Mutu dan relevansi pembelajaran</a:t>
            </a:r>
            <a:endParaRPr sz="1600" b="1" i="0" u="none" strike="noStrike" cap="none">
              <a:solidFill>
                <a:srgbClr val="000000"/>
              </a:solidFill>
              <a:latin typeface="Calibri"/>
              <a:ea typeface="Calibri"/>
              <a:cs typeface="Calibri"/>
              <a:sym typeface="Calibri"/>
            </a:endParaRPr>
          </a:p>
        </p:txBody>
      </p:sp>
      <p:sp>
        <p:nvSpPr>
          <p:cNvPr id="409" name="Google Shape;409;p37"/>
          <p:cNvSpPr/>
          <p:nvPr/>
        </p:nvSpPr>
        <p:spPr>
          <a:xfrm>
            <a:off x="7806321" y="3042495"/>
            <a:ext cx="1334934" cy="882015"/>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Kompetensi dan kinerja GTK</a:t>
            </a:r>
            <a:endParaRPr sz="1600" b="1" i="0" u="none" strike="noStrike" cap="none">
              <a:solidFill>
                <a:srgbClr val="000000"/>
              </a:solidFill>
              <a:latin typeface="Calibri"/>
              <a:ea typeface="Calibri"/>
              <a:cs typeface="Calibri"/>
              <a:sym typeface="Calibri"/>
            </a:endParaRPr>
          </a:p>
        </p:txBody>
      </p:sp>
      <p:sp>
        <p:nvSpPr>
          <p:cNvPr id="410" name="Google Shape;410;p37"/>
          <p:cNvSpPr/>
          <p:nvPr/>
        </p:nvSpPr>
        <p:spPr>
          <a:xfrm>
            <a:off x="9409715" y="2374508"/>
            <a:ext cx="1984420" cy="999071"/>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Pengelolaan sekolah yang partisipatif, transparan, dan akuntabel</a:t>
            </a:r>
            <a:endParaRPr sz="1600" b="1" i="0" u="none" strike="noStrike" cap="none">
              <a:solidFill>
                <a:srgbClr val="000000"/>
              </a:solidFill>
              <a:latin typeface="Calibri"/>
              <a:ea typeface="Calibri"/>
              <a:cs typeface="Calibri"/>
              <a:sym typeface="Calibri"/>
            </a:endParaRPr>
          </a:p>
        </p:txBody>
      </p:sp>
      <p:sp>
        <p:nvSpPr>
          <p:cNvPr id="411" name="Google Shape;411;p37"/>
          <p:cNvSpPr txBox="1"/>
          <p:nvPr/>
        </p:nvSpPr>
        <p:spPr>
          <a:xfrm>
            <a:off x="870052" y="1303033"/>
            <a:ext cx="2768100" cy="478200"/>
          </a:xfrm>
          <a:prstGeom prst="rect">
            <a:avLst/>
          </a:prstGeom>
          <a:solidFill>
            <a:srgbClr val="C9DAF8"/>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Kualitas Capaian Pembelajaran siswa</a:t>
            </a:r>
            <a:endParaRPr sz="1400" b="1" i="0" u="none" strike="noStrike" cap="none">
              <a:solidFill>
                <a:srgbClr val="000000"/>
              </a:solidFill>
              <a:latin typeface="Calibri"/>
              <a:ea typeface="Calibri"/>
              <a:cs typeface="Calibri"/>
              <a:sym typeface="Calibri"/>
            </a:endParaRPr>
          </a:p>
        </p:txBody>
      </p:sp>
      <p:sp>
        <p:nvSpPr>
          <p:cNvPr id="412" name="Google Shape;412;p37"/>
          <p:cNvSpPr txBox="1"/>
          <p:nvPr/>
        </p:nvSpPr>
        <p:spPr>
          <a:xfrm>
            <a:off x="4857779" y="1278655"/>
            <a:ext cx="2032800" cy="478200"/>
          </a:xfrm>
          <a:prstGeom prst="rect">
            <a:avLst/>
          </a:prstGeom>
          <a:solidFill>
            <a:srgbClr val="D9EAD3"/>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Kualitas Proses Belajar Siswa</a:t>
            </a:r>
            <a:endParaRPr sz="1400" b="1" i="0" u="none" strike="noStrike" cap="none">
              <a:solidFill>
                <a:srgbClr val="000000"/>
              </a:solidFill>
              <a:latin typeface="Calibri"/>
              <a:ea typeface="Calibri"/>
              <a:cs typeface="Calibri"/>
              <a:sym typeface="Calibri"/>
            </a:endParaRPr>
          </a:p>
        </p:txBody>
      </p:sp>
      <p:sp>
        <p:nvSpPr>
          <p:cNvPr id="413" name="Google Shape;413;p37"/>
          <p:cNvSpPr txBox="1"/>
          <p:nvPr/>
        </p:nvSpPr>
        <p:spPr>
          <a:xfrm>
            <a:off x="8057886" y="1354769"/>
            <a:ext cx="2768100" cy="478200"/>
          </a:xfrm>
          <a:prstGeom prst="rect">
            <a:avLst/>
          </a:prstGeom>
          <a:solidFill>
            <a:srgbClr val="FCE5CD"/>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Kualitas Sumber Daya Manusia dan Sekolah</a:t>
            </a:r>
            <a:endParaRPr sz="1400" b="1" i="0" u="none" strike="noStrike" cap="none">
              <a:solidFill>
                <a:srgbClr val="000000"/>
              </a:solidFill>
              <a:latin typeface="Calibri"/>
              <a:ea typeface="Calibri"/>
              <a:cs typeface="Calibri"/>
              <a:sym typeface="Calibri"/>
            </a:endParaRPr>
          </a:p>
        </p:txBody>
      </p:sp>
      <p:grpSp>
        <p:nvGrpSpPr>
          <p:cNvPr id="414" name="Google Shape;414;p37"/>
          <p:cNvGrpSpPr/>
          <p:nvPr/>
        </p:nvGrpSpPr>
        <p:grpSpPr>
          <a:xfrm>
            <a:off x="2398718" y="4444301"/>
            <a:ext cx="1554554" cy="1499857"/>
            <a:chOff x="332936" y="2673933"/>
            <a:chExt cx="2937000" cy="1763293"/>
          </a:xfrm>
        </p:grpSpPr>
        <p:sp>
          <p:nvSpPr>
            <p:cNvPr id="415" name="Google Shape;415;p37"/>
            <p:cNvSpPr txBox="1"/>
            <p:nvPr/>
          </p:nvSpPr>
          <p:spPr>
            <a:xfrm>
              <a:off x="332936" y="2673933"/>
              <a:ext cx="29370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95959"/>
                  </a:solidFill>
                  <a:latin typeface="Calibri"/>
                  <a:ea typeface="Calibri"/>
                  <a:cs typeface="Calibri"/>
                  <a:sym typeface="Calibri"/>
                </a:rPr>
                <a:t>Dimensi B</a:t>
              </a:r>
              <a:endParaRPr sz="1400" b="0" i="0" u="none" strike="noStrike" cap="none">
                <a:solidFill>
                  <a:srgbClr val="000000"/>
                </a:solidFill>
                <a:latin typeface="Arial"/>
                <a:ea typeface="Arial"/>
                <a:cs typeface="Arial"/>
                <a:sym typeface="Arial"/>
              </a:endParaRPr>
            </a:p>
          </p:txBody>
        </p:sp>
        <p:sp>
          <p:nvSpPr>
            <p:cNvPr id="416" name="Google Shape;416;p37"/>
            <p:cNvSpPr txBox="1"/>
            <p:nvPr/>
          </p:nvSpPr>
          <p:spPr>
            <a:xfrm>
              <a:off x="340715" y="3086926"/>
              <a:ext cx="2929200" cy="1350300"/>
            </a:xfrm>
            <a:prstGeom prst="rect">
              <a:avLst/>
            </a:prstGeom>
            <a:noFill/>
            <a:ln>
              <a:noFill/>
            </a:ln>
          </p:spPr>
          <p:txBody>
            <a:bodyPr spcFirstLastPara="1" wrap="square" lIns="0" tIns="34275" rIns="0" bIns="34275" anchor="t" anchorCtr="0">
              <a:noAutofit/>
            </a:bodyPr>
            <a:lstStyle/>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Kesenjangan mutu hasil belajar</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Akses peserta didik</a:t>
              </a:r>
              <a:endParaRPr sz="1200" b="0" i="0" u="none" strike="noStrike" cap="none">
                <a:solidFill>
                  <a:srgbClr val="000000"/>
                </a:solidFill>
                <a:latin typeface="Calibri"/>
                <a:ea typeface="Calibri"/>
                <a:cs typeface="Calibri"/>
                <a:sym typeface="Calibri"/>
              </a:endParaRPr>
            </a:p>
          </p:txBody>
        </p:sp>
      </p:grpSp>
      <p:grpSp>
        <p:nvGrpSpPr>
          <p:cNvPr id="417" name="Google Shape;417;p37"/>
          <p:cNvGrpSpPr/>
          <p:nvPr/>
        </p:nvGrpSpPr>
        <p:grpSpPr>
          <a:xfrm>
            <a:off x="4829747" y="3691117"/>
            <a:ext cx="1832911" cy="2141898"/>
            <a:chOff x="332919" y="2673925"/>
            <a:chExt cx="3462896" cy="2518103"/>
          </a:xfrm>
        </p:grpSpPr>
        <p:sp>
          <p:nvSpPr>
            <p:cNvPr id="418" name="Google Shape;418;p37"/>
            <p:cNvSpPr txBox="1"/>
            <p:nvPr/>
          </p:nvSpPr>
          <p:spPr>
            <a:xfrm>
              <a:off x="332919" y="2673925"/>
              <a:ext cx="34551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595959"/>
                  </a:solidFill>
                  <a:latin typeface="Calibri"/>
                  <a:ea typeface="Calibri"/>
                  <a:cs typeface="Calibri"/>
                  <a:sym typeface="Calibri"/>
                </a:rPr>
                <a:t>Dimensi D</a:t>
              </a:r>
              <a:endParaRPr sz="2000" b="0" i="0" u="none" strike="noStrike" cap="none">
                <a:solidFill>
                  <a:srgbClr val="000000"/>
                </a:solidFill>
                <a:latin typeface="Arial"/>
                <a:ea typeface="Arial"/>
                <a:cs typeface="Arial"/>
                <a:sym typeface="Arial"/>
              </a:endParaRPr>
            </a:p>
          </p:txBody>
        </p:sp>
        <p:sp>
          <p:nvSpPr>
            <p:cNvPr id="419" name="Google Shape;419;p37"/>
            <p:cNvSpPr txBox="1"/>
            <p:nvPr/>
          </p:nvSpPr>
          <p:spPr>
            <a:xfrm>
              <a:off x="340715" y="3086928"/>
              <a:ext cx="3455100" cy="2105100"/>
            </a:xfrm>
            <a:prstGeom prst="rect">
              <a:avLst/>
            </a:prstGeom>
            <a:noFill/>
            <a:ln>
              <a:noFill/>
            </a:ln>
          </p:spPr>
          <p:txBody>
            <a:bodyPr spcFirstLastPara="1" wrap="square" lIns="0" tIns="34275" rIns="0" bIns="34275" anchor="t" anchorCtr="0">
              <a:noAutofit/>
            </a:bodyPr>
            <a:lstStyle/>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Kualitas pembelajaran</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Refleksi dan perbaikan pembelajaran</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chemeClr val="dk1"/>
                </a:buClr>
                <a:buSzPts val="1000"/>
                <a:buFont typeface="Calibri"/>
                <a:buAutoNum type="arabicPeriod"/>
              </a:pPr>
              <a:r>
                <a:rPr lang="en-US" sz="1200" b="0" i="0" u="none" strike="noStrike" cap="none">
                  <a:solidFill>
                    <a:schemeClr val="dk1"/>
                  </a:solidFill>
                  <a:latin typeface="Calibri"/>
                  <a:ea typeface="Calibri"/>
                  <a:cs typeface="Calibri"/>
                  <a:sym typeface="Calibri"/>
                </a:rPr>
                <a:t>Kepemimpinan instruksional</a:t>
              </a:r>
              <a:endParaRPr sz="1200" b="0" i="0" u="none" strike="noStrike" cap="none">
                <a:solidFill>
                  <a:schemeClr val="dk1"/>
                </a:solidFill>
                <a:latin typeface="Calibri"/>
                <a:ea typeface="Calibri"/>
                <a:cs typeface="Calibri"/>
                <a:sym typeface="Calibri"/>
              </a:endParaRPr>
            </a:p>
            <a:p>
              <a:pPr marL="171450" marR="0" lvl="0" indent="-120650" algn="l" rtl="0">
                <a:lnSpc>
                  <a:spcPct val="100000"/>
                </a:lnSpc>
                <a:spcBef>
                  <a:spcPts val="0"/>
                </a:spcBef>
                <a:spcAft>
                  <a:spcPts val="0"/>
                </a:spcAft>
                <a:buClr>
                  <a:schemeClr val="dk1"/>
                </a:buClr>
                <a:buSzPts val="1000"/>
                <a:buFont typeface="Calibri"/>
                <a:buAutoNum type="arabicPeriod"/>
              </a:pPr>
              <a:r>
                <a:rPr lang="en-US" sz="1200" b="0" i="0" u="none" strike="noStrike" cap="none">
                  <a:solidFill>
                    <a:schemeClr val="dk1"/>
                  </a:solidFill>
                  <a:latin typeface="Calibri"/>
                  <a:ea typeface="Calibri"/>
                  <a:cs typeface="Calibri"/>
                  <a:sym typeface="Calibri"/>
                </a:rPr>
                <a:t>Pemanfaatan TIK untuk pembelajaran</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Iklim keamanan sekolah</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Iklim kebinekaan dan inklusivitas sekolah</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Link and match dengan Dunia Kerja</a:t>
              </a:r>
              <a:endParaRPr sz="1200" b="0" i="0" u="none" strike="noStrike" cap="none">
                <a:solidFill>
                  <a:srgbClr val="000000"/>
                </a:solidFill>
                <a:latin typeface="Calibri"/>
                <a:ea typeface="Calibri"/>
                <a:cs typeface="Calibri"/>
                <a:sym typeface="Calibri"/>
              </a:endParaRPr>
            </a:p>
          </p:txBody>
        </p:sp>
      </p:grpSp>
      <p:grpSp>
        <p:nvGrpSpPr>
          <p:cNvPr id="420" name="Google Shape;420;p37"/>
          <p:cNvGrpSpPr/>
          <p:nvPr/>
        </p:nvGrpSpPr>
        <p:grpSpPr>
          <a:xfrm>
            <a:off x="7829203" y="4227584"/>
            <a:ext cx="1828785" cy="2108059"/>
            <a:chOff x="26973" y="2673933"/>
            <a:chExt cx="2937000" cy="2147289"/>
          </a:xfrm>
        </p:grpSpPr>
        <p:sp>
          <p:nvSpPr>
            <p:cNvPr id="421" name="Google Shape;421;p37"/>
            <p:cNvSpPr txBox="1"/>
            <p:nvPr/>
          </p:nvSpPr>
          <p:spPr>
            <a:xfrm>
              <a:off x="26973" y="2673933"/>
              <a:ext cx="29370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595959"/>
                  </a:solidFill>
                  <a:latin typeface="Calibri"/>
                  <a:ea typeface="Calibri"/>
                  <a:cs typeface="Calibri"/>
                  <a:sym typeface="Calibri"/>
                </a:rPr>
                <a:t>Dimensi C</a:t>
              </a:r>
              <a:endParaRPr sz="2000" b="0" i="0" u="none" strike="noStrike" cap="none">
                <a:solidFill>
                  <a:srgbClr val="000000"/>
                </a:solidFill>
                <a:latin typeface="Arial"/>
                <a:ea typeface="Arial"/>
                <a:cs typeface="Arial"/>
                <a:sym typeface="Arial"/>
              </a:endParaRPr>
            </a:p>
          </p:txBody>
        </p:sp>
        <p:sp>
          <p:nvSpPr>
            <p:cNvPr id="422" name="Google Shape;422;p37"/>
            <p:cNvSpPr txBox="1"/>
            <p:nvPr/>
          </p:nvSpPr>
          <p:spPr>
            <a:xfrm>
              <a:off x="34768" y="3086922"/>
              <a:ext cx="2929200" cy="1734300"/>
            </a:xfrm>
            <a:prstGeom prst="rect">
              <a:avLst/>
            </a:prstGeom>
            <a:noFill/>
            <a:ln>
              <a:noFill/>
            </a:ln>
          </p:spPr>
          <p:txBody>
            <a:bodyPr spcFirstLastPara="1" wrap="square" lIns="0" tIns="34275" rIns="0" bIns="34275" anchor="t" anchorCtr="0">
              <a:noAutofit/>
            </a:bodyPr>
            <a:lstStyle/>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Kompetensi GTK dan pengembangannya</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Jumlah dan kinerja GTK sebagai Penggerak</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Kinerja administratif GTK</a:t>
              </a:r>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Pemerataan distribusi guru</a:t>
              </a:r>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Pemenuhan kebutuhan guru</a:t>
              </a:r>
              <a:endParaRPr/>
            </a:p>
          </p:txBody>
        </p:sp>
      </p:grpSp>
      <p:grpSp>
        <p:nvGrpSpPr>
          <p:cNvPr id="423" name="Google Shape;423;p37"/>
          <p:cNvGrpSpPr/>
          <p:nvPr/>
        </p:nvGrpSpPr>
        <p:grpSpPr>
          <a:xfrm>
            <a:off x="9625631" y="3649563"/>
            <a:ext cx="1828785" cy="2111068"/>
            <a:chOff x="-278989" y="2814863"/>
            <a:chExt cx="2937000" cy="2147279"/>
          </a:xfrm>
        </p:grpSpPr>
        <p:sp>
          <p:nvSpPr>
            <p:cNvPr id="424" name="Google Shape;424;p37"/>
            <p:cNvSpPr txBox="1"/>
            <p:nvPr/>
          </p:nvSpPr>
          <p:spPr>
            <a:xfrm>
              <a:off x="-278989" y="2814863"/>
              <a:ext cx="29370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595959"/>
                  </a:solidFill>
                  <a:latin typeface="Calibri"/>
                  <a:ea typeface="Calibri"/>
                  <a:cs typeface="Calibri"/>
                  <a:sym typeface="Calibri"/>
                </a:rPr>
                <a:t>Dimensi E</a:t>
              </a:r>
              <a:endParaRPr sz="2000" b="0" i="0" u="none" strike="noStrike" cap="none">
                <a:solidFill>
                  <a:srgbClr val="000000"/>
                </a:solidFill>
                <a:latin typeface="Arial"/>
                <a:ea typeface="Arial"/>
                <a:cs typeface="Arial"/>
                <a:sym typeface="Arial"/>
              </a:endParaRPr>
            </a:p>
          </p:txBody>
        </p:sp>
        <p:sp>
          <p:nvSpPr>
            <p:cNvPr id="425" name="Google Shape;425;p37"/>
            <p:cNvSpPr txBox="1"/>
            <p:nvPr/>
          </p:nvSpPr>
          <p:spPr>
            <a:xfrm>
              <a:off x="-271194" y="3227842"/>
              <a:ext cx="2929200" cy="1734300"/>
            </a:xfrm>
            <a:prstGeom prst="rect">
              <a:avLst/>
            </a:prstGeom>
            <a:noFill/>
            <a:ln>
              <a:noFill/>
            </a:ln>
          </p:spPr>
          <p:txBody>
            <a:bodyPr spcFirstLastPara="1" wrap="square" lIns="0" tIns="34275" rIns="0" bIns="34275" anchor="t" anchorCtr="0">
              <a:noAutofit/>
            </a:bodyPr>
            <a:lstStyle/>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Partisipasi warga sekolah</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Pemanfaatan sumber daya sekolah untuk peningkatan mutu</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Pemanfaatan TIK untuk pengelolaan anggaran</a:t>
              </a:r>
              <a:endParaRPr sz="1200" b="0" i="0" u="none" strike="noStrike" cap="none">
                <a:solidFill>
                  <a:srgbClr val="000000"/>
                </a:solidFill>
                <a:latin typeface="Calibri"/>
                <a:ea typeface="Calibri"/>
                <a:cs typeface="Calibri"/>
                <a:sym typeface="Calibri"/>
              </a:endParaRPr>
            </a:p>
            <a:p>
              <a:pPr marL="171450" marR="0" lvl="0" indent="-120650" algn="l" rtl="0">
                <a:lnSpc>
                  <a:spcPct val="100000"/>
                </a:lnSpc>
                <a:spcBef>
                  <a:spcPts val="0"/>
                </a:spcBef>
                <a:spcAft>
                  <a:spcPts val="0"/>
                </a:spcAft>
                <a:buClr>
                  <a:srgbClr val="000000"/>
                </a:buClr>
                <a:buSzPts val="1000"/>
                <a:buFont typeface="Calibri"/>
                <a:buAutoNum type="arabicPeriod"/>
              </a:pPr>
              <a:r>
                <a:rPr lang="en-US" sz="1200" b="0" i="0" u="none" strike="noStrike" cap="none">
                  <a:solidFill>
                    <a:srgbClr val="000000"/>
                  </a:solidFill>
                  <a:latin typeface="Calibri"/>
                  <a:ea typeface="Calibri"/>
                  <a:cs typeface="Calibri"/>
                  <a:sym typeface="Calibri"/>
                </a:rPr>
                <a:t>proporsi APBD untuk pendidikan</a:t>
              </a:r>
              <a:endParaRPr sz="1200" b="0" i="0" u="none" strike="noStrike" cap="none">
                <a:solidFill>
                  <a:srgbClr val="000000"/>
                </a:solidFill>
                <a:latin typeface="Calibri"/>
                <a:ea typeface="Calibri"/>
                <a:cs typeface="Calibri"/>
                <a:sym typeface="Calibri"/>
              </a:endParaRPr>
            </a:p>
          </p:txBody>
        </p:sp>
      </p:grpSp>
      <p:sp>
        <p:nvSpPr>
          <p:cNvPr id="426" name="Google Shape;426;p37"/>
          <p:cNvSpPr txBox="1"/>
          <p:nvPr/>
        </p:nvSpPr>
        <p:spPr>
          <a:xfrm>
            <a:off x="1078252" y="1045633"/>
            <a:ext cx="2340000" cy="257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300" b="1" i="1" u="none" strike="noStrike" cap="none">
                <a:solidFill>
                  <a:srgbClr val="000000"/>
                </a:solidFill>
                <a:latin typeface="Candara"/>
                <a:ea typeface="Candara"/>
                <a:cs typeface="Candara"/>
                <a:sym typeface="Candara"/>
              </a:rPr>
              <a:t>Output</a:t>
            </a:r>
            <a:endParaRPr/>
          </a:p>
        </p:txBody>
      </p:sp>
      <p:sp>
        <p:nvSpPr>
          <p:cNvPr id="427" name="Google Shape;427;p37"/>
          <p:cNvSpPr txBox="1"/>
          <p:nvPr/>
        </p:nvSpPr>
        <p:spPr>
          <a:xfrm>
            <a:off x="4710029" y="1021255"/>
            <a:ext cx="2363100" cy="257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300" b="1" i="1" u="none" strike="noStrike" cap="none">
                <a:solidFill>
                  <a:srgbClr val="000000"/>
                </a:solidFill>
                <a:latin typeface="Candara"/>
                <a:ea typeface="Candara"/>
                <a:cs typeface="Candara"/>
                <a:sym typeface="Candara"/>
              </a:rPr>
              <a:t>Proses</a:t>
            </a:r>
            <a:endParaRPr/>
          </a:p>
        </p:txBody>
      </p:sp>
      <p:sp>
        <p:nvSpPr>
          <p:cNvPr id="428" name="Google Shape;428;p37"/>
          <p:cNvSpPr txBox="1"/>
          <p:nvPr/>
        </p:nvSpPr>
        <p:spPr>
          <a:xfrm>
            <a:off x="8254536" y="1097369"/>
            <a:ext cx="2363100" cy="257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300" b="1" i="1" u="none" strike="noStrike" cap="none">
                <a:solidFill>
                  <a:srgbClr val="000000"/>
                </a:solidFill>
                <a:latin typeface="Candara"/>
                <a:ea typeface="Candara"/>
                <a:cs typeface="Candara"/>
                <a:sym typeface="Candara"/>
              </a:rPr>
              <a:t>Input</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38"/>
          <p:cNvSpPr txBox="1"/>
          <p:nvPr/>
        </p:nvSpPr>
        <p:spPr>
          <a:xfrm>
            <a:off x="885371" y="1393371"/>
            <a:ext cx="10087429" cy="4231573"/>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Candara"/>
                <a:ea typeface="Candara"/>
                <a:cs typeface="Candara"/>
                <a:sym typeface="Candara"/>
              </a:rPr>
              <a:t>Setiap dimensi terdiri dari indikator yang tersusun dalam pohon indikator.</a:t>
            </a:r>
            <a:endParaRPr/>
          </a:p>
          <a:p>
            <a:pPr marL="0" marR="0" lvl="0" indent="0" algn="ctr" rtl="0">
              <a:lnSpc>
                <a:spcPct val="100000"/>
              </a:lnSpc>
              <a:spcBef>
                <a:spcPts val="0"/>
              </a:spcBef>
              <a:spcAft>
                <a:spcPts val="0"/>
              </a:spcAft>
              <a:buClr>
                <a:srgbClr val="000000"/>
              </a:buClr>
              <a:buSzPts val="2800"/>
              <a:buFont typeface="Arial"/>
              <a:buNone/>
            </a:pPr>
            <a:endParaRPr sz="2800" b="1" i="0" u="none" strike="noStrike" cap="none">
              <a:solidFill>
                <a:schemeClr val="accent1"/>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ndara"/>
                <a:ea typeface="Candara"/>
                <a:cs typeface="Candara"/>
                <a:sym typeface="Candara"/>
              </a:rPr>
              <a:t>Tiap dimensi terdiri dari beberapa indikator level 1. </a:t>
            </a:r>
            <a:endParaRPr/>
          </a:p>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ndara"/>
                <a:ea typeface="Candara"/>
                <a:cs typeface="Candara"/>
                <a:sym typeface="Candara"/>
              </a:rPr>
              <a:t>Indikator level 1 terdiri dari beberapa indikator level 2, dan indikator level 2 terdiri dari beberapa indikator level 3 yang disebut dengan pohon indikator.</a:t>
            </a:r>
            <a:endParaRPr/>
          </a:p>
          <a:p>
            <a:pPr marL="0" marR="0" lvl="0" indent="0" algn="ctr" rtl="0">
              <a:lnSpc>
                <a:spcPct val="100000"/>
              </a:lnSpc>
              <a:spcBef>
                <a:spcPts val="0"/>
              </a:spcBef>
              <a:spcAft>
                <a:spcPts val="0"/>
              </a:spcAft>
              <a:buClr>
                <a:srgbClr val="000000"/>
              </a:buClr>
              <a:buSzPts val="2800"/>
              <a:buFont typeface="Arial"/>
              <a:buNone/>
            </a:pPr>
            <a:endParaRPr sz="2800" b="1" i="0" u="none" strike="noStrike" cap="none">
              <a:solidFill>
                <a:schemeClr val="accent1"/>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Candara"/>
                <a:ea typeface="Candara"/>
                <a:cs typeface="Candara"/>
                <a:sym typeface="Candara"/>
              </a:rPr>
              <a:t>Beberapa indikator level 2 tidak memiliki indikator level 3, dan beberapa indikator level 1 tidak memiliki indikator level 2.</a:t>
            </a:r>
            <a:endParaRPr/>
          </a:p>
          <a:p>
            <a:pPr marL="0" marR="0" lvl="0" indent="0" algn="ctr" rtl="0">
              <a:lnSpc>
                <a:spcPct val="100000"/>
              </a:lnSpc>
              <a:spcBef>
                <a:spcPts val="0"/>
              </a:spcBef>
              <a:spcAft>
                <a:spcPts val="0"/>
              </a:spcAft>
              <a:buClr>
                <a:srgbClr val="000000"/>
              </a:buClr>
              <a:buSzPts val="2800"/>
              <a:buFont typeface="Arial"/>
              <a:buNone/>
            </a:pPr>
            <a:endParaRPr sz="2800" b="1" i="0" u="none" strike="noStrike" cap="none">
              <a:solidFill>
                <a:schemeClr val="accent1"/>
              </a:solidFill>
              <a:latin typeface="Candara"/>
              <a:ea typeface="Candara"/>
              <a:cs typeface="Candara"/>
              <a:sym typeface="Candar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cxnSp>
        <p:nvCxnSpPr>
          <p:cNvPr id="438" name="Google Shape;438;p39"/>
          <p:cNvCxnSpPr>
            <a:stCxn id="439" idx="2"/>
            <a:endCxn id="440" idx="0"/>
          </p:cNvCxnSpPr>
          <p:nvPr/>
        </p:nvCxnSpPr>
        <p:spPr>
          <a:xfrm flipH="1">
            <a:off x="3347565" y="2482072"/>
            <a:ext cx="3243900" cy="371700"/>
          </a:xfrm>
          <a:prstGeom prst="straightConnector1">
            <a:avLst/>
          </a:prstGeom>
          <a:noFill/>
          <a:ln w="9525" cap="flat" cmpd="sng">
            <a:solidFill>
              <a:srgbClr val="FDA739"/>
            </a:solidFill>
            <a:prstDash val="solid"/>
            <a:round/>
            <a:headEnd type="none" w="sm" len="sm"/>
            <a:tailEnd type="none" w="sm" len="sm"/>
          </a:ln>
        </p:spPr>
      </p:cxnSp>
      <p:cxnSp>
        <p:nvCxnSpPr>
          <p:cNvPr id="441" name="Google Shape;441;p39"/>
          <p:cNvCxnSpPr>
            <a:stCxn id="439" idx="2"/>
            <a:endCxn id="442" idx="0"/>
          </p:cNvCxnSpPr>
          <p:nvPr/>
        </p:nvCxnSpPr>
        <p:spPr>
          <a:xfrm>
            <a:off x="6591465" y="2482072"/>
            <a:ext cx="3345000" cy="371700"/>
          </a:xfrm>
          <a:prstGeom prst="straightConnector1">
            <a:avLst/>
          </a:prstGeom>
          <a:noFill/>
          <a:ln w="9525" cap="flat" cmpd="sng">
            <a:solidFill>
              <a:srgbClr val="FDA739"/>
            </a:solidFill>
            <a:prstDash val="solid"/>
            <a:round/>
            <a:headEnd type="none" w="sm" len="sm"/>
            <a:tailEnd type="none" w="sm" len="sm"/>
          </a:ln>
        </p:spPr>
      </p:cxnSp>
      <p:cxnSp>
        <p:nvCxnSpPr>
          <p:cNvPr id="443" name="Google Shape;443;p39"/>
          <p:cNvCxnSpPr>
            <a:stCxn id="439" idx="2"/>
            <a:endCxn id="444" idx="0"/>
          </p:cNvCxnSpPr>
          <p:nvPr/>
        </p:nvCxnSpPr>
        <p:spPr>
          <a:xfrm flipH="1">
            <a:off x="6585765" y="2482072"/>
            <a:ext cx="5700" cy="371700"/>
          </a:xfrm>
          <a:prstGeom prst="straightConnector1">
            <a:avLst/>
          </a:prstGeom>
          <a:noFill/>
          <a:ln w="9525" cap="flat" cmpd="sng">
            <a:solidFill>
              <a:srgbClr val="FDA739"/>
            </a:solidFill>
            <a:prstDash val="solid"/>
            <a:round/>
            <a:headEnd type="none" w="sm" len="sm"/>
            <a:tailEnd type="none" w="sm" len="sm"/>
          </a:ln>
        </p:spPr>
      </p:cxnSp>
      <p:sp>
        <p:nvSpPr>
          <p:cNvPr id="439" name="Google Shape;439;p39"/>
          <p:cNvSpPr/>
          <p:nvPr/>
        </p:nvSpPr>
        <p:spPr>
          <a:xfrm>
            <a:off x="5981865" y="1528072"/>
            <a:ext cx="1219200" cy="954000"/>
          </a:xfrm>
          <a:prstGeom prst="rect">
            <a:avLst/>
          </a:prstGeom>
          <a:solidFill>
            <a:schemeClr val="lt2"/>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40" name="Google Shape;440;p39"/>
          <p:cNvSpPr/>
          <p:nvPr/>
        </p:nvSpPr>
        <p:spPr>
          <a:xfrm>
            <a:off x="2640268" y="2853695"/>
            <a:ext cx="1414400" cy="8908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44" name="Google Shape;444;p39"/>
          <p:cNvSpPr/>
          <p:nvPr/>
        </p:nvSpPr>
        <p:spPr>
          <a:xfrm>
            <a:off x="5878544" y="2853695"/>
            <a:ext cx="1414400" cy="8908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42" name="Google Shape;442;p39"/>
          <p:cNvSpPr/>
          <p:nvPr/>
        </p:nvSpPr>
        <p:spPr>
          <a:xfrm>
            <a:off x="9229172" y="2853695"/>
            <a:ext cx="1414400" cy="8908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45" name="Google Shape;445;p39"/>
          <p:cNvSpPr/>
          <p:nvPr/>
        </p:nvSpPr>
        <p:spPr>
          <a:xfrm>
            <a:off x="1873323" y="4227229"/>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46" name="Google Shape;446;p39"/>
          <p:cNvSpPr/>
          <p:nvPr/>
        </p:nvSpPr>
        <p:spPr>
          <a:xfrm>
            <a:off x="2924136" y="4210940"/>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47" name="Google Shape;447;p39"/>
          <p:cNvSpPr/>
          <p:nvPr/>
        </p:nvSpPr>
        <p:spPr>
          <a:xfrm>
            <a:off x="4005632" y="4243519"/>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48" name="Google Shape;448;p39"/>
          <p:cNvSpPr/>
          <p:nvPr/>
        </p:nvSpPr>
        <p:spPr>
          <a:xfrm>
            <a:off x="5160379" y="4210940"/>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49" name="Google Shape;449;p39"/>
          <p:cNvSpPr/>
          <p:nvPr/>
        </p:nvSpPr>
        <p:spPr>
          <a:xfrm>
            <a:off x="6165776" y="4210940"/>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50" name="Google Shape;450;p39"/>
          <p:cNvSpPr/>
          <p:nvPr/>
        </p:nvSpPr>
        <p:spPr>
          <a:xfrm>
            <a:off x="7265725" y="4227229"/>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51" name="Google Shape;451;p39"/>
          <p:cNvSpPr/>
          <p:nvPr/>
        </p:nvSpPr>
        <p:spPr>
          <a:xfrm>
            <a:off x="8461945" y="4239968"/>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52" name="Google Shape;452;p39"/>
          <p:cNvSpPr/>
          <p:nvPr/>
        </p:nvSpPr>
        <p:spPr>
          <a:xfrm>
            <a:off x="9516404" y="4227229"/>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53" name="Google Shape;453;p39"/>
          <p:cNvSpPr/>
          <p:nvPr/>
        </p:nvSpPr>
        <p:spPr>
          <a:xfrm>
            <a:off x="10643444" y="4210940"/>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cxnSp>
        <p:nvCxnSpPr>
          <p:cNvPr id="454" name="Google Shape;454;p39"/>
          <p:cNvCxnSpPr>
            <a:stCxn id="440" idx="2"/>
            <a:endCxn id="445" idx="0"/>
          </p:cNvCxnSpPr>
          <p:nvPr/>
        </p:nvCxnSpPr>
        <p:spPr>
          <a:xfrm flipH="1">
            <a:off x="2293268" y="3744495"/>
            <a:ext cx="1054200" cy="482700"/>
          </a:xfrm>
          <a:prstGeom prst="straightConnector1">
            <a:avLst/>
          </a:prstGeom>
          <a:noFill/>
          <a:ln w="9525" cap="flat" cmpd="sng">
            <a:solidFill>
              <a:srgbClr val="FDA739"/>
            </a:solidFill>
            <a:prstDash val="solid"/>
            <a:round/>
            <a:headEnd type="none" w="sm" len="sm"/>
            <a:tailEnd type="none" w="sm" len="sm"/>
          </a:ln>
        </p:spPr>
      </p:cxnSp>
      <p:cxnSp>
        <p:nvCxnSpPr>
          <p:cNvPr id="455" name="Google Shape;455;p39"/>
          <p:cNvCxnSpPr>
            <a:stCxn id="440" idx="2"/>
            <a:endCxn id="447" idx="0"/>
          </p:cNvCxnSpPr>
          <p:nvPr/>
        </p:nvCxnSpPr>
        <p:spPr>
          <a:xfrm>
            <a:off x="3347468" y="3744495"/>
            <a:ext cx="1078200" cy="498900"/>
          </a:xfrm>
          <a:prstGeom prst="straightConnector1">
            <a:avLst/>
          </a:prstGeom>
          <a:noFill/>
          <a:ln w="9525" cap="flat" cmpd="sng">
            <a:solidFill>
              <a:srgbClr val="FDA739"/>
            </a:solidFill>
            <a:prstDash val="solid"/>
            <a:round/>
            <a:headEnd type="none" w="sm" len="sm"/>
            <a:tailEnd type="none" w="sm" len="sm"/>
          </a:ln>
        </p:spPr>
      </p:cxnSp>
      <p:cxnSp>
        <p:nvCxnSpPr>
          <p:cNvPr id="456" name="Google Shape;456;p39"/>
          <p:cNvCxnSpPr>
            <a:stCxn id="440" idx="2"/>
            <a:endCxn id="446" idx="0"/>
          </p:cNvCxnSpPr>
          <p:nvPr/>
        </p:nvCxnSpPr>
        <p:spPr>
          <a:xfrm flipH="1">
            <a:off x="3344168" y="3744495"/>
            <a:ext cx="3300" cy="466500"/>
          </a:xfrm>
          <a:prstGeom prst="straightConnector1">
            <a:avLst/>
          </a:prstGeom>
          <a:noFill/>
          <a:ln w="9525" cap="flat" cmpd="sng">
            <a:solidFill>
              <a:srgbClr val="FDA739"/>
            </a:solidFill>
            <a:prstDash val="solid"/>
            <a:round/>
            <a:headEnd type="none" w="sm" len="sm"/>
            <a:tailEnd type="none" w="sm" len="sm"/>
          </a:ln>
        </p:spPr>
      </p:cxnSp>
      <p:cxnSp>
        <p:nvCxnSpPr>
          <p:cNvPr id="457" name="Google Shape;457;p39"/>
          <p:cNvCxnSpPr>
            <a:stCxn id="444" idx="2"/>
            <a:endCxn id="448" idx="0"/>
          </p:cNvCxnSpPr>
          <p:nvPr/>
        </p:nvCxnSpPr>
        <p:spPr>
          <a:xfrm flipH="1">
            <a:off x="5580444" y="3744495"/>
            <a:ext cx="1005300" cy="466500"/>
          </a:xfrm>
          <a:prstGeom prst="straightConnector1">
            <a:avLst/>
          </a:prstGeom>
          <a:noFill/>
          <a:ln w="9525" cap="flat" cmpd="sng">
            <a:solidFill>
              <a:srgbClr val="FDA739"/>
            </a:solidFill>
            <a:prstDash val="solid"/>
            <a:round/>
            <a:headEnd type="none" w="sm" len="sm"/>
            <a:tailEnd type="none" w="sm" len="sm"/>
          </a:ln>
        </p:spPr>
      </p:cxnSp>
      <p:cxnSp>
        <p:nvCxnSpPr>
          <p:cNvPr id="458" name="Google Shape;458;p39"/>
          <p:cNvCxnSpPr>
            <a:stCxn id="444" idx="2"/>
            <a:endCxn id="450" idx="0"/>
          </p:cNvCxnSpPr>
          <p:nvPr/>
        </p:nvCxnSpPr>
        <p:spPr>
          <a:xfrm>
            <a:off x="6585744" y="3744495"/>
            <a:ext cx="1100100" cy="482700"/>
          </a:xfrm>
          <a:prstGeom prst="straightConnector1">
            <a:avLst/>
          </a:prstGeom>
          <a:noFill/>
          <a:ln w="9525" cap="flat" cmpd="sng">
            <a:solidFill>
              <a:srgbClr val="FDA739"/>
            </a:solidFill>
            <a:prstDash val="solid"/>
            <a:round/>
            <a:headEnd type="none" w="sm" len="sm"/>
            <a:tailEnd type="none" w="sm" len="sm"/>
          </a:ln>
        </p:spPr>
      </p:cxnSp>
      <p:cxnSp>
        <p:nvCxnSpPr>
          <p:cNvPr id="459" name="Google Shape;459;p39"/>
          <p:cNvCxnSpPr>
            <a:stCxn id="444" idx="2"/>
            <a:endCxn id="449" idx="0"/>
          </p:cNvCxnSpPr>
          <p:nvPr/>
        </p:nvCxnSpPr>
        <p:spPr>
          <a:xfrm>
            <a:off x="6585744" y="3744495"/>
            <a:ext cx="0" cy="466500"/>
          </a:xfrm>
          <a:prstGeom prst="straightConnector1">
            <a:avLst/>
          </a:prstGeom>
          <a:noFill/>
          <a:ln w="9525" cap="flat" cmpd="sng">
            <a:solidFill>
              <a:srgbClr val="FDA739"/>
            </a:solidFill>
            <a:prstDash val="solid"/>
            <a:round/>
            <a:headEnd type="none" w="sm" len="sm"/>
            <a:tailEnd type="none" w="sm" len="sm"/>
          </a:ln>
        </p:spPr>
      </p:cxnSp>
      <p:cxnSp>
        <p:nvCxnSpPr>
          <p:cNvPr id="460" name="Google Shape;460;p39"/>
          <p:cNvCxnSpPr>
            <a:stCxn id="442" idx="2"/>
            <a:endCxn id="451" idx="0"/>
          </p:cNvCxnSpPr>
          <p:nvPr/>
        </p:nvCxnSpPr>
        <p:spPr>
          <a:xfrm flipH="1">
            <a:off x="8881872" y="3744495"/>
            <a:ext cx="1054500" cy="495600"/>
          </a:xfrm>
          <a:prstGeom prst="straightConnector1">
            <a:avLst/>
          </a:prstGeom>
          <a:noFill/>
          <a:ln w="9525" cap="flat" cmpd="sng">
            <a:solidFill>
              <a:srgbClr val="FDA739"/>
            </a:solidFill>
            <a:prstDash val="solid"/>
            <a:round/>
            <a:headEnd type="none" w="sm" len="sm"/>
            <a:tailEnd type="none" w="sm" len="sm"/>
          </a:ln>
        </p:spPr>
      </p:cxnSp>
      <p:cxnSp>
        <p:nvCxnSpPr>
          <p:cNvPr id="461" name="Google Shape;461;p39"/>
          <p:cNvCxnSpPr>
            <a:stCxn id="442" idx="2"/>
            <a:endCxn id="453" idx="0"/>
          </p:cNvCxnSpPr>
          <p:nvPr/>
        </p:nvCxnSpPr>
        <p:spPr>
          <a:xfrm>
            <a:off x="9936372" y="3744495"/>
            <a:ext cx="1127100" cy="466500"/>
          </a:xfrm>
          <a:prstGeom prst="straightConnector1">
            <a:avLst/>
          </a:prstGeom>
          <a:noFill/>
          <a:ln w="9525" cap="flat" cmpd="sng">
            <a:solidFill>
              <a:srgbClr val="FDA739"/>
            </a:solidFill>
            <a:prstDash val="solid"/>
            <a:round/>
            <a:headEnd type="none" w="sm" len="sm"/>
            <a:tailEnd type="none" w="sm" len="sm"/>
          </a:ln>
        </p:spPr>
      </p:cxnSp>
      <p:cxnSp>
        <p:nvCxnSpPr>
          <p:cNvPr id="462" name="Google Shape;462;p39"/>
          <p:cNvCxnSpPr>
            <a:stCxn id="442" idx="2"/>
            <a:endCxn id="452" idx="0"/>
          </p:cNvCxnSpPr>
          <p:nvPr/>
        </p:nvCxnSpPr>
        <p:spPr>
          <a:xfrm>
            <a:off x="9936372" y="3744495"/>
            <a:ext cx="0" cy="482700"/>
          </a:xfrm>
          <a:prstGeom prst="straightConnector1">
            <a:avLst/>
          </a:prstGeom>
          <a:noFill/>
          <a:ln w="9525" cap="flat" cmpd="sng">
            <a:solidFill>
              <a:srgbClr val="FDA739"/>
            </a:solidFill>
            <a:prstDash val="solid"/>
            <a:round/>
            <a:headEnd type="none" w="sm" len="sm"/>
            <a:tailEnd type="none" w="sm" len="sm"/>
          </a:ln>
        </p:spPr>
      </p:cxnSp>
      <p:sp>
        <p:nvSpPr>
          <p:cNvPr id="463" name="Google Shape;463;p39"/>
          <p:cNvSpPr/>
          <p:nvPr/>
        </p:nvSpPr>
        <p:spPr>
          <a:xfrm>
            <a:off x="8461945" y="5395803"/>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64" name="Google Shape;464;p39"/>
          <p:cNvSpPr/>
          <p:nvPr/>
        </p:nvSpPr>
        <p:spPr>
          <a:xfrm>
            <a:off x="9516404" y="5383064"/>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465" name="Google Shape;465;p39"/>
          <p:cNvSpPr/>
          <p:nvPr/>
        </p:nvSpPr>
        <p:spPr>
          <a:xfrm>
            <a:off x="10643444" y="5366775"/>
            <a:ext cx="840000" cy="573600"/>
          </a:xfrm>
          <a:prstGeom prst="roundRect">
            <a:avLst>
              <a:gd name="adj" fmla="val 16667"/>
            </a:avLst>
          </a:prstGeom>
          <a:solidFill>
            <a:schemeClr val="lt1"/>
          </a:solidFill>
          <a:ln w="25400" cap="flat" cmpd="sng">
            <a:solidFill>
              <a:srgbClr val="BA7C2E"/>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cxnSp>
        <p:nvCxnSpPr>
          <p:cNvPr id="466" name="Google Shape;466;p39"/>
          <p:cNvCxnSpPr>
            <a:stCxn id="452" idx="2"/>
          </p:cNvCxnSpPr>
          <p:nvPr/>
        </p:nvCxnSpPr>
        <p:spPr>
          <a:xfrm flipH="1">
            <a:off x="8881904" y="4800829"/>
            <a:ext cx="1054500" cy="609600"/>
          </a:xfrm>
          <a:prstGeom prst="straightConnector1">
            <a:avLst/>
          </a:prstGeom>
          <a:noFill/>
          <a:ln w="9525" cap="flat" cmpd="sng">
            <a:solidFill>
              <a:srgbClr val="FDA739"/>
            </a:solidFill>
            <a:prstDash val="solid"/>
            <a:round/>
            <a:headEnd type="none" w="sm" len="sm"/>
            <a:tailEnd type="none" w="sm" len="sm"/>
          </a:ln>
        </p:spPr>
      </p:cxnSp>
      <p:cxnSp>
        <p:nvCxnSpPr>
          <p:cNvPr id="467" name="Google Shape;467;p39"/>
          <p:cNvCxnSpPr>
            <a:stCxn id="452" idx="2"/>
          </p:cNvCxnSpPr>
          <p:nvPr/>
        </p:nvCxnSpPr>
        <p:spPr>
          <a:xfrm>
            <a:off x="9936404" y="4800829"/>
            <a:ext cx="1127100" cy="580800"/>
          </a:xfrm>
          <a:prstGeom prst="straightConnector1">
            <a:avLst/>
          </a:prstGeom>
          <a:noFill/>
          <a:ln w="9525" cap="flat" cmpd="sng">
            <a:solidFill>
              <a:srgbClr val="FDA739"/>
            </a:solidFill>
            <a:prstDash val="solid"/>
            <a:round/>
            <a:headEnd type="none" w="sm" len="sm"/>
            <a:tailEnd type="none" w="sm" len="sm"/>
          </a:ln>
        </p:spPr>
      </p:cxnSp>
      <p:cxnSp>
        <p:nvCxnSpPr>
          <p:cNvPr id="468" name="Google Shape;468;p39"/>
          <p:cNvCxnSpPr>
            <a:stCxn id="452" idx="2"/>
          </p:cNvCxnSpPr>
          <p:nvPr/>
        </p:nvCxnSpPr>
        <p:spPr>
          <a:xfrm>
            <a:off x="9936404" y="4800829"/>
            <a:ext cx="0" cy="596700"/>
          </a:xfrm>
          <a:prstGeom prst="straightConnector1">
            <a:avLst/>
          </a:prstGeom>
          <a:noFill/>
          <a:ln w="9525" cap="flat" cmpd="sng">
            <a:solidFill>
              <a:srgbClr val="FDA739"/>
            </a:solidFill>
            <a:prstDash val="solid"/>
            <a:round/>
            <a:headEnd type="none" w="sm" len="sm"/>
            <a:tailEnd type="none" w="sm" len="sm"/>
          </a:ln>
        </p:spPr>
      </p:cxnSp>
      <p:graphicFrame>
        <p:nvGraphicFramePr>
          <p:cNvPr id="469" name="Google Shape;469;p39"/>
          <p:cNvGraphicFramePr/>
          <p:nvPr/>
        </p:nvGraphicFramePr>
        <p:xfrm>
          <a:off x="391887" y="1433884"/>
          <a:ext cx="11318800" cy="4725700"/>
        </p:xfrm>
        <a:graphic>
          <a:graphicData uri="http://schemas.openxmlformats.org/drawingml/2006/table">
            <a:tbl>
              <a:tblPr>
                <a:noFill/>
                <a:tableStyleId>{EE982CF9-6F63-49E2-AD2F-75968D36D1C9}</a:tableStyleId>
              </a:tblPr>
              <a:tblGrid>
                <a:gridCol w="1451425">
                  <a:extLst>
                    <a:ext uri="{9D8B030D-6E8A-4147-A177-3AD203B41FA5}">
                      <a16:colId xmlns:a16="http://schemas.microsoft.com/office/drawing/2014/main" val="20000"/>
                    </a:ext>
                  </a:extLst>
                </a:gridCol>
                <a:gridCol w="9867375">
                  <a:extLst>
                    <a:ext uri="{9D8B030D-6E8A-4147-A177-3AD203B41FA5}">
                      <a16:colId xmlns:a16="http://schemas.microsoft.com/office/drawing/2014/main" val="20001"/>
                    </a:ext>
                  </a:extLst>
                </a:gridCol>
              </a:tblGrid>
              <a:tr h="1181425">
                <a:tc>
                  <a:txBody>
                    <a:bodyPr/>
                    <a:lstStyle/>
                    <a:p>
                      <a:pPr marL="0" marR="0" lvl="0" indent="0" algn="ctr" rtl="0">
                        <a:lnSpc>
                          <a:spcPct val="100000"/>
                        </a:lnSpc>
                        <a:spcBef>
                          <a:spcPts val="0"/>
                        </a:spcBef>
                        <a:spcAft>
                          <a:spcPts val="0"/>
                        </a:spcAft>
                        <a:buClr>
                          <a:srgbClr val="000000"/>
                        </a:buClr>
                        <a:buSzPts val="1900"/>
                        <a:buFont typeface="Arial"/>
                        <a:buNone/>
                      </a:pPr>
                      <a:r>
                        <a:rPr lang="en-US" sz="1900" b="0" u="none" strike="noStrike" cap="none"/>
                        <a:t>Dimensi</a:t>
                      </a:r>
                      <a:endParaRPr sz="1900" b="0" u="none" strike="noStrike" cap="none"/>
                    </a:p>
                  </a:txBody>
                  <a:tcPr marL="121925" marR="121925" marT="60975" marB="60975" anchor="ct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25" marR="121925" marT="60975" marB="60975"/>
                </a:tc>
                <a:extLst>
                  <a:ext uri="{0D108BD9-81ED-4DB2-BD59-A6C34878D82A}">
                    <a16:rowId xmlns:a16="http://schemas.microsoft.com/office/drawing/2014/main" val="10000"/>
                  </a:ext>
                </a:extLst>
              </a:tr>
              <a:tr h="1181425">
                <a:tc>
                  <a:txBody>
                    <a:bodyPr/>
                    <a:lstStyle/>
                    <a:p>
                      <a:pPr marL="0" marR="0" lvl="0" indent="0" algn="ctr" rtl="0">
                        <a:lnSpc>
                          <a:spcPct val="100000"/>
                        </a:lnSpc>
                        <a:spcBef>
                          <a:spcPts val="0"/>
                        </a:spcBef>
                        <a:spcAft>
                          <a:spcPts val="0"/>
                        </a:spcAft>
                        <a:buClr>
                          <a:srgbClr val="000000"/>
                        </a:buClr>
                        <a:buSzPts val="1900"/>
                        <a:buFont typeface="Arial"/>
                        <a:buNone/>
                      </a:pPr>
                      <a:r>
                        <a:rPr lang="en-US" sz="1900" b="0" u="none" strike="noStrike" cap="none"/>
                        <a:t>Indikator level 1</a:t>
                      </a:r>
                      <a:endParaRPr sz="1900" b="0" u="none" strike="noStrike" cap="none"/>
                    </a:p>
                  </a:txBody>
                  <a:tcPr marL="121925" marR="121925" marT="60975" marB="60975" anchor="ct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25" marR="121925" marT="60975" marB="60975"/>
                </a:tc>
                <a:extLst>
                  <a:ext uri="{0D108BD9-81ED-4DB2-BD59-A6C34878D82A}">
                    <a16:rowId xmlns:a16="http://schemas.microsoft.com/office/drawing/2014/main" val="10001"/>
                  </a:ext>
                </a:extLst>
              </a:tr>
              <a:tr h="1181425">
                <a:tc>
                  <a:txBody>
                    <a:bodyPr/>
                    <a:lstStyle/>
                    <a:p>
                      <a:pPr marL="0" marR="0" lvl="0" indent="0" algn="ctr" rtl="0">
                        <a:lnSpc>
                          <a:spcPct val="100000"/>
                        </a:lnSpc>
                        <a:spcBef>
                          <a:spcPts val="0"/>
                        </a:spcBef>
                        <a:spcAft>
                          <a:spcPts val="0"/>
                        </a:spcAft>
                        <a:buClr>
                          <a:srgbClr val="000000"/>
                        </a:buClr>
                        <a:buSzPts val="1900"/>
                        <a:buFont typeface="Arial"/>
                        <a:buNone/>
                      </a:pPr>
                      <a:r>
                        <a:rPr lang="en-US" sz="1900" b="0" u="none" strike="noStrike" cap="none"/>
                        <a:t>Indikator level 2</a:t>
                      </a:r>
                      <a:endParaRPr sz="1900" b="0" u="none" strike="noStrike" cap="none"/>
                    </a:p>
                  </a:txBody>
                  <a:tcPr marL="121925" marR="121925" marT="60975" marB="60975" anchor="ct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25" marR="121925" marT="60975" marB="60975"/>
                </a:tc>
                <a:extLst>
                  <a:ext uri="{0D108BD9-81ED-4DB2-BD59-A6C34878D82A}">
                    <a16:rowId xmlns:a16="http://schemas.microsoft.com/office/drawing/2014/main" val="10002"/>
                  </a:ext>
                </a:extLst>
              </a:tr>
              <a:tr h="1181425">
                <a:tc>
                  <a:txBody>
                    <a:bodyPr/>
                    <a:lstStyle/>
                    <a:p>
                      <a:pPr marL="0" marR="0" lvl="0" indent="0" algn="ctr" rtl="0">
                        <a:lnSpc>
                          <a:spcPct val="100000"/>
                        </a:lnSpc>
                        <a:spcBef>
                          <a:spcPts val="0"/>
                        </a:spcBef>
                        <a:spcAft>
                          <a:spcPts val="0"/>
                        </a:spcAft>
                        <a:buClr>
                          <a:srgbClr val="000000"/>
                        </a:buClr>
                        <a:buSzPts val="1900"/>
                        <a:buFont typeface="Arial"/>
                        <a:buNone/>
                      </a:pPr>
                      <a:r>
                        <a:rPr lang="en-US" sz="1900" b="0" u="none" strike="noStrike" cap="none"/>
                        <a:t>Indikator level 3</a:t>
                      </a:r>
                      <a:endParaRPr sz="1900" b="0" u="none" strike="noStrike" cap="none"/>
                    </a:p>
                  </a:txBody>
                  <a:tcPr marL="121925" marR="121925" marT="60975" marB="60975" anchor="ct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a:p>
                  </a:txBody>
                  <a:tcPr marL="121925" marR="121925" marT="60975" marB="60975"/>
                </a:tc>
                <a:extLst>
                  <a:ext uri="{0D108BD9-81ED-4DB2-BD59-A6C34878D82A}">
                    <a16:rowId xmlns:a16="http://schemas.microsoft.com/office/drawing/2014/main" val="10003"/>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40"/>
          <p:cNvSpPr txBox="1">
            <a:spLocks noGrp="1"/>
          </p:cNvSpPr>
          <p:nvPr>
            <p:ph type="title"/>
          </p:nvPr>
        </p:nvSpPr>
        <p:spPr>
          <a:xfrm>
            <a:off x="838101" y="1807890"/>
            <a:ext cx="9278356" cy="1117677"/>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SzPts val="1800"/>
              <a:buNone/>
            </a:pPr>
            <a:r>
              <a:rPr lang="en-US" sz="4000" b="1">
                <a:solidFill>
                  <a:schemeClr val="accent1"/>
                </a:solidFill>
              </a:rPr>
              <a:t>Tanya Jawab</a:t>
            </a:r>
            <a:endParaRPr sz="4000" b="1">
              <a:solidFill>
                <a:schemeClr val="accent1"/>
              </a:solidFill>
            </a:endParaRPr>
          </a:p>
        </p:txBody>
      </p:sp>
      <p:sp>
        <p:nvSpPr>
          <p:cNvPr id="475" name="Google Shape;475;p40"/>
          <p:cNvSpPr txBox="1">
            <a:spLocks noGrp="1"/>
          </p:cNvSpPr>
          <p:nvPr>
            <p:ph type="body" idx="1"/>
          </p:nvPr>
        </p:nvSpPr>
        <p:spPr>
          <a:xfrm>
            <a:off x="2888344" y="3194945"/>
            <a:ext cx="7228114" cy="1117677"/>
          </a:xfrm>
          <a:prstGeom prst="rect">
            <a:avLst/>
          </a:prstGeom>
          <a:noFill/>
          <a:ln>
            <a:noFill/>
          </a:ln>
        </p:spPr>
        <p:txBody>
          <a:bodyPr spcFirstLastPara="1" wrap="square" lIns="91425" tIns="45700" rIns="91425" bIns="45700" anchor="t" anchorCtr="0">
            <a:normAutofit/>
          </a:bodyPr>
          <a:lstStyle/>
          <a:p>
            <a:pPr marL="114300" lvl="0" indent="0" algn="r" rtl="0">
              <a:lnSpc>
                <a:spcPct val="90000"/>
              </a:lnSpc>
              <a:spcBef>
                <a:spcPts val="1000"/>
              </a:spcBef>
              <a:spcAft>
                <a:spcPts val="0"/>
              </a:spcAft>
              <a:buSzPts val="1800"/>
              <a:buNone/>
            </a:pPr>
            <a:r>
              <a:rPr lang="en-US" sz="2400" b="1">
                <a:solidFill>
                  <a:srgbClr val="00B050"/>
                </a:solidFill>
              </a:rPr>
              <a:t>Sila sampaikan pertanyaan,</a:t>
            </a:r>
            <a:endParaRPr/>
          </a:p>
          <a:p>
            <a:pPr marL="114300" lvl="0" indent="0" algn="r" rtl="0">
              <a:lnSpc>
                <a:spcPct val="90000"/>
              </a:lnSpc>
              <a:spcBef>
                <a:spcPts val="1000"/>
              </a:spcBef>
              <a:spcAft>
                <a:spcPts val="0"/>
              </a:spcAft>
              <a:buSzPts val="1800"/>
              <a:buNone/>
            </a:pPr>
            <a:r>
              <a:rPr lang="en-US" sz="2400" b="1">
                <a:solidFill>
                  <a:srgbClr val="00B050"/>
                </a:solidFill>
              </a:rPr>
              <a:t>atau hal-hal yang perlu diklarifikasi lagi.</a:t>
            </a:r>
            <a:endParaRPr sz="2400" b="1">
              <a:solidFill>
                <a:srgbClr val="00B05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41"/>
          <p:cNvSpPr txBox="1">
            <a:spLocks noGrp="1"/>
          </p:cNvSpPr>
          <p:nvPr>
            <p:ph type="title"/>
          </p:nvPr>
        </p:nvSpPr>
        <p:spPr>
          <a:xfrm>
            <a:off x="838200" y="3200399"/>
            <a:ext cx="10515600" cy="870155"/>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1200"/>
              </a:spcAft>
              <a:buClr>
                <a:srgbClr val="013066"/>
              </a:buClr>
              <a:buSzPct val="64814"/>
              <a:buNone/>
            </a:pPr>
            <a:r>
              <a:rPr lang="en-US" sz="3600" b="1">
                <a:solidFill>
                  <a:srgbClr val="00B050"/>
                </a:solidFill>
              </a:rPr>
              <a:t>Bagian 2b</a:t>
            </a:r>
            <a:br>
              <a:rPr lang="en-US" sz="3600" b="1">
                <a:solidFill>
                  <a:srgbClr val="00B050"/>
                </a:solidFill>
              </a:rPr>
            </a:br>
            <a:r>
              <a:rPr lang="en-US" sz="3600" b="1">
                <a:solidFill>
                  <a:srgbClr val="00B050"/>
                </a:solidFill>
              </a:rPr>
              <a:t/>
            </a:r>
            <a:br>
              <a:rPr lang="en-US" sz="3600" b="1">
                <a:solidFill>
                  <a:srgbClr val="00B050"/>
                </a:solidFill>
              </a:rPr>
            </a:br>
            <a:r>
              <a:rPr lang="en-US" b="1">
                <a:solidFill>
                  <a:schemeClr val="accent1"/>
                </a:solidFill>
              </a:rPr>
              <a:t>Profil dan Rapor Pendidikan</a:t>
            </a:r>
            <a:br>
              <a:rPr lang="en-US" b="1">
                <a:solidFill>
                  <a:schemeClr val="accent1"/>
                </a:solidFill>
              </a:rPr>
            </a:br>
            <a:r>
              <a:rPr lang="en-US" b="1">
                <a:solidFill>
                  <a:schemeClr val="dk1"/>
                </a:solidFill>
              </a:rPr>
              <a:t/>
            </a:r>
            <a:br>
              <a:rPr lang="en-US" b="1">
                <a:solidFill>
                  <a:schemeClr val="dk1"/>
                </a:solidFill>
              </a:rPr>
            </a:br>
            <a:r>
              <a:rPr lang="en-US" sz="3600" b="1" i="1">
                <a:solidFill>
                  <a:schemeClr val="dk1"/>
                </a:solidFill>
              </a:rPr>
              <a:t>- Indikator Pendidikan Anak Usia Dini -</a:t>
            </a:r>
            <a:endParaRPr sz="4000" b="1" i="1">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42"/>
          <p:cNvSpPr txBox="1"/>
          <p:nvPr/>
        </p:nvSpPr>
        <p:spPr>
          <a:xfrm>
            <a:off x="537029" y="945069"/>
            <a:ext cx="10774984" cy="891774"/>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profil PAUD berbeda dengan Dikdasmen, disesuaikan dengan karakteristik PAUD </a:t>
            </a:r>
            <a:endParaRPr sz="2400" b="1" i="0" u="none" strike="noStrike" cap="none">
              <a:solidFill>
                <a:schemeClr val="accent1"/>
              </a:solidFill>
              <a:latin typeface="Arial"/>
              <a:ea typeface="Arial"/>
              <a:cs typeface="Arial"/>
              <a:sym typeface="Arial"/>
            </a:endParaRPr>
          </a:p>
        </p:txBody>
      </p:sp>
      <p:sp>
        <p:nvSpPr>
          <p:cNvPr id="486" name="Google Shape;486;p42"/>
          <p:cNvSpPr/>
          <p:nvPr/>
        </p:nvSpPr>
        <p:spPr>
          <a:xfrm>
            <a:off x="2776890" y="2787521"/>
            <a:ext cx="1553392" cy="1117720"/>
          </a:xfrm>
          <a:custGeom>
            <a:avLst/>
            <a:gdLst/>
            <a:ahLst/>
            <a:cxnLst/>
            <a:rect l="l" t="t" r="r" b="b"/>
            <a:pathLst>
              <a:path w="243" h="211" extrusionOk="0">
                <a:moveTo>
                  <a:pt x="0" y="106"/>
                </a:moveTo>
                <a:lnTo>
                  <a:pt x="60" y="211"/>
                </a:lnTo>
                <a:lnTo>
                  <a:pt x="182" y="211"/>
                </a:lnTo>
                <a:lnTo>
                  <a:pt x="243" y="106"/>
                </a:lnTo>
                <a:lnTo>
                  <a:pt x="182" y="0"/>
                </a:lnTo>
                <a:lnTo>
                  <a:pt x="60" y="0"/>
                </a:lnTo>
                <a:lnTo>
                  <a:pt x="0" y="106"/>
                </a:lnTo>
                <a:lnTo>
                  <a:pt x="0" y="106"/>
                </a:lnTo>
                <a:close/>
              </a:path>
            </a:pathLst>
          </a:custGeom>
          <a:solidFill>
            <a:srgbClr val="CFE2F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487" name="Google Shape;487;p42"/>
          <p:cNvSpPr/>
          <p:nvPr/>
        </p:nvSpPr>
        <p:spPr>
          <a:xfrm>
            <a:off x="4632784" y="2718854"/>
            <a:ext cx="1553392" cy="1117720"/>
          </a:xfrm>
          <a:custGeom>
            <a:avLst/>
            <a:gdLst/>
            <a:ahLst/>
            <a:cxnLst/>
            <a:rect l="l" t="t" r="r" b="b"/>
            <a:pathLst>
              <a:path w="243" h="211" extrusionOk="0">
                <a:moveTo>
                  <a:pt x="0" y="105"/>
                </a:moveTo>
                <a:lnTo>
                  <a:pt x="61" y="211"/>
                </a:lnTo>
                <a:lnTo>
                  <a:pt x="182" y="211"/>
                </a:lnTo>
                <a:lnTo>
                  <a:pt x="243" y="105"/>
                </a:lnTo>
                <a:lnTo>
                  <a:pt x="182" y="0"/>
                </a:lnTo>
                <a:lnTo>
                  <a:pt x="61" y="0"/>
                </a:lnTo>
                <a:lnTo>
                  <a:pt x="0" y="105"/>
                </a:lnTo>
                <a:lnTo>
                  <a:pt x="0" y="105"/>
                </a:lnTo>
                <a:close/>
              </a:path>
            </a:pathLst>
          </a:custGeom>
          <a:solidFill>
            <a:srgbClr val="D9EAD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488" name="Google Shape;488;p42"/>
          <p:cNvSpPr/>
          <p:nvPr/>
        </p:nvSpPr>
        <p:spPr>
          <a:xfrm>
            <a:off x="8875580" y="2753681"/>
            <a:ext cx="1408800" cy="1117700"/>
          </a:xfrm>
          <a:custGeom>
            <a:avLst/>
            <a:gdLst/>
            <a:ahLst/>
            <a:cxnLst/>
            <a:rect l="l" t="t" r="r" b="b"/>
            <a:pathLst>
              <a:path w="244" h="211" extrusionOk="0">
                <a:moveTo>
                  <a:pt x="0" y="106"/>
                </a:moveTo>
                <a:lnTo>
                  <a:pt x="61" y="211"/>
                </a:lnTo>
                <a:lnTo>
                  <a:pt x="183" y="211"/>
                </a:lnTo>
                <a:lnTo>
                  <a:pt x="244" y="106"/>
                </a:lnTo>
                <a:lnTo>
                  <a:pt x="183" y="0"/>
                </a:lnTo>
                <a:lnTo>
                  <a:pt x="61" y="0"/>
                </a:lnTo>
                <a:lnTo>
                  <a:pt x="0" y="106"/>
                </a:lnTo>
                <a:lnTo>
                  <a:pt x="0" y="106"/>
                </a:lnTo>
                <a:close/>
              </a:path>
            </a:pathLst>
          </a:custGeom>
          <a:solidFill>
            <a:srgbClr val="FCE5C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489" name="Google Shape;489;p42"/>
          <p:cNvSpPr/>
          <p:nvPr/>
        </p:nvSpPr>
        <p:spPr>
          <a:xfrm>
            <a:off x="6540430" y="2680106"/>
            <a:ext cx="1667725" cy="1080850"/>
          </a:xfrm>
          <a:custGeom>
            <a:avLst/>
            <a:gdLst/>
            <a:ahLst/>
            <a:cxnLst/>
            <a:rect l="l" t="t" r="r" b="b"/>
            <a:pathLst>
              <a:path w="243" h="211" extrusionOk="0">
                <a:moveTo>
                  <a:pt x="0" y="105"/>
                </a:moveTo>
                <a:lnTo>
                  <a:pt x="60" y="211"/>
                </a:lnTo>
                <a:lnTo>
                  <a:pt x="182" y="211"/>
                </a:lnTo>
                <a:lnTo>
                  <a:pt x="243" y="105"/>
                </a:lnTo>
                <a:lnTo>
                  <a:pt x="182" y="0"/>
                </a:lnTo>
                <a:lnTo>
                  <a:pt x="60" y="0"/>
                </a:lnTo>
                <a:lnTo>
                  <a:pt x="0" y="105"/>
                </a:lnTo>
                <a:lnTo>
                  <a:pt x="0" y="105"/>
                </a:lnTo>
                <a:close/>
              </a:path>
            </a:pathLst>
          </a:custGeom>
          <a:solidFill>
            <a:srgbClr val="D9EAD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490" name="Google Shape;490;p42"/>
          <p:cNvSpPr/>
          <p:nvPr/>
        </p:nvSpPr>
        <p:spPr>
          <a:xfrm>
            <a:off x="2866385" y="2856384"/>
            <a:ext cx="1374398" cy="985288"/>
          </a:xfrm>
          <a:custGeom>
            <a:avLst/>
            <a:gdLst/>
            <a:ahLst/>
            <a:cxnLst/>
            <a:rect l="l" t="t" r="r" b="b"/>
            <a:pathLst>
              <a:path w="4296" h="3720" extrusionOk="0">
                <a:moveTo>
                  <a:pt x="0" y="1860"/>
                </a:moveTo>
                <a:lnTo>
                  <a:pt x="1075" y="0"/>
                </a:lnTo>
                <a:lnTo>
                  <a:pt x="3222" y="0"/>
                </a:lnTo>
                <a:lnTo>
                  <a:pt x="4296" y="1860"/>
                </a:lnTo>
                <a:lnTo>
                  <a:pt x="3222" y="3720"/>
                </a:lnTo>
                <a:lnTo>
                  <a:pt x="1075" y="3720"/>
                </a:lnTo>
                <a:lnTo>
                  <a:pt x="0" y="1860"/>
                </a:lnTo>
                <a:lnTo>
                  <a:pt x="0" y="1860"/>
                </a:lnTo>
                <a:close/>
                <a:moveTo>
                  <a:pt x="38" y="1860"/>
                </a:moveTo>
                <a:lnTo>
                  <a:pt x="1094" y="3687"/>
                </a:lnTo>
                <a:lnTo>
                  <a:pt x="3204" y="3687"/>
                </a:lnTo>
                <a:lnTo>
                  <a:pt x="4258" y="1860"/>
                </a:lnTo>
                <a:lnTo>
                  <a:pt x="3204" y="33"/>
                </a:lnTo>
                <a:lnTo>
                  <a:pt x="1094" y="33"/>
                </a:lnTo>
                <a:lnTo>
                  <a:pt x="38" y="1860"/>
                </a:lnTo>
                <a:lnTo>
                  <a:pt x="38"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491" name="Google Shape;491;p42"/>
          <p:cNvSpPr/>
          <p:nvPr/>
        </p:nvSpPr>
        <p:spPr>
          <a:xfrm>
            <a:off x="8956413" y="2822543"/>
            <a:ext cx="1241362" cy="985270"/>
          </a:xfrm>
          <a:custGeom>
            <a:avLst/>
            <a:gdLst/>
            <a:ahLst/>
            <a:cxnLst/>
            <a:rect l="l" t="t" r="r" b="b"/>
            <a:pathLst>
              <a:path w="4295" h="3720" extrusionOk="0">
                <a:moveTo>
                  <a:pt x="0" y="1860"/>
                </a:moveTo>
                <a:lnTo>
                  <a:pt x="1075" y="0"/>
                </a:lnTo>
                <a:lnTo>
                  <a:pt x="3222" y="0"/>
                </a:lnTo>
                <a:lnTo>
                  <a:pt x="4295" y="1860"/>
                </a:lnTo>
                <a:lnTo>
                  <a:pt x="3222" y="3720"/>
                </a:lnTo>
                <a:lnTo>
                  <a:pt x="1075" y="3720"/>
                </a:lnTo>
                <a:lnTo>
                  <a:pt x="0" y="1860"/>
                </a:lnTo>
                <a:lnTo>
                  <a:pt x="0" y="1860"/>
                </a:lnTo>
                <a:close/>
                <a:moveTo>
                  <a:pt x="38" y="1860"/>
                </a:moveTo>
                <a:lnTo>
                  <a:pt x="1094" y="3687"/>
                </a:lnTo>
                <a:lnTo>
                  <a:pt x="3203" y="3687"/>
                </a:lnTo>
                <a:lnTo>
                  <a:pt x="4259" y="1860"/>
                </a:lnTo>
                <a:lnTo>
                  <a:pt x="3203" y="33"/>
                </a:lnTo>
                <a:lnTo>
                  <a:pt x="1094" y="33"/>
                </a:lnTo>
                <a:lnTo>
                  <a:pt x="38" y="1860"/>
                </a:lnTo>
                <a:lnTo>
                  <a:pt x="38"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492" name="Google Shape;492;p42"/>
          <p:cNvSpPr/>
          <p:nvPr/>
        </p:nvSpPr>
        <p:spPr>
          <a:xfrm>
            <a:off x="4722279" y="2785062"/>
            <a:ext cx="1374402" cy="985288"/>
          </a:xfrm>
          <a:custGeom>
            <a:avLst/>
            <a:gdLst/>
            <a:ahLst/>
            <a:cxnLst/>
            <a:rect l="l" t="t" r="r" b="b"/>
            <a:pathLst>
              <a:path w="4294" h="3720" extrusionOk="0">
                <a:moveTo>
                  <a:pt x="0" y="1860"/>
                </a:moveTo>
                <a:lnTo>
                  <a:pt x="1073" y="0"/>
                </a:lnTo>
                <a:lnTo>
                  <a:pt x="3221" y="0"/>
                </a:lnTo>
                <a:lnTo>
                  <a:pt x="4294" y="1860"/>
                </a:lnTo>
                <a:lnTo>
                  <a:pt x="3221" y="3720"/>
                </a:lnTo>
                <a:lnTo>
                  <a:pt x="1073" y="3720"/>
                </a:lnTo>
                <a:lnTo>
                  <a:pt x="0" y="1860"/>
                </a:lnTo>
                <a:lnTo>
                  <a:pt x="0" y="1860"/>
                </a:lnTo>
                <a:close/>
                <a:moveTo>
                  <a:pt x="37" y="1860"/>
                </a:moveTo>
                <a:lnTo>
                  <a:pt x="1092" y="3687"/>
                </a:lnTo>
                <a:lnTo>
                  <a:pt x="3202" y="3687"/>
                </a:lnTo>
                <a:lnTo>
                  <a:pt x="4257" y="1860"/>
                </a:lnTo>
                <a:lnTo>
                  <a:pt x="3202" y="33"/>
                </a:lnTo>
                <a:lnTo>
                  <a:pt x="1092" y="33"/>
                </a:lnTo>
                <a:lnTo>
                  <a:pt x="37" y="1860"/>
                </a:lnTo>
                <a:lnTo>
                  <a:pt x="37"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493" name="Google Shape;493;p42"/>
          <p:cNvSpPr/>
          <p:nvPr/>
        </p:nvSpPr>
        <p:spPr>
          <a:xfrm>
            <a:off x="6636513" y="2745613"/>
            <a:ext cx="1475558" cy="1015355"/>
          </a:xfrm>
          <a:custGeom>
            <a:avLst/>
            <a:gdLst/>
            <a:ahLst/>
            <a:cxnLst/>
            <a:rect l="l" t="t" r="r" b="b"/>
            <a:pathLst>
              <a:path w="4295" h="3720" extrusionOk="0">
                <a:moveTo>
                  <a:pt x="0" y="1860"/>
                </a:moveTo>
                <a:lnTo>
                  <a:pt x="1074" y="0"/>
                </a:lnTo>
                <a:lnTo>
                  <a:pt x="3222" y="0"/>
                </a:lnTo>
                <a:lnTo>
                  <a:pt x="4295" y="1860"/>
                </a:lnTo>
                <a:lnTo>
                  <a:pt x="3222" y="3720"/>
                </a:lnTo>
                <a:lnTo>
                  <a:pt x="1074" y="3720"/>
                </a:lnTo>
                <a:lnTo>
                  <a:pt x="0" y="1860"/>
                </a:lnTo>
                <a:lnTo>
                  <a:pt x="0" y="1860"/>
                </a:lnTo>
                <a:close/>
                <a:moveTo>
                  <a:pt x="38" y="1860"/>
                </a:moveTo>
                <a:lnTo>
                  <a:pt x="1092" y="3687"/>
                </a:lnTo>
                <a:lnTo>
                  <a:pt x="3203" y="3687"/>
                </a:lnTo>
                <a:lnTo>
                  <a:pt x="4257" y="1860"/>
                </a:lnTo>
                <a:lnTo>
                  <a:pt x="3203" y="33"/>
                </a:lnTo>
                <a:lnTo>
                  <a:pt x="1092" y="33"/>
                </a:lnTo>
                <a:lnTo>
                  <a:pt x="38" y="1860"/>
                </a:lnTo>
                <a:lnTo>
                  <a:pt x="38" y="1860"/>
                </a:lnTo>
              </a:path>
            </a:pathLst>
          </a:custGeom>
          <a:solidFill>
            <a:srgbClr val="D9EAD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grpSp>
        <p:nvGrpSpPr>
          <p:cNvPr id="494" name="Google Shape;494;p42"/>
          <p:cNvGrpSpPr/>
          <p:nvPr/>
        </p:nvGrpSpPr>
        <p:grpSpPr>
          <a:xfrm>
            <a:off x="1333704" y="3889264"/>
            <a:ext cx="1615310" cy="1560443"/>
            <a:chOff x="26973" y="2673933"/>
            <a:chExt cx="3242944" cy="1944477"/>
          </a:xfrm>
        </p:grpSpPr>
        <p:sp>
          <p:nvSpPr>
            <p:cNvPr id="495" name="Google Shape;495;p42"/>
            <p:cNvSpPr txBox="1"/>
            <p:nvPr/>
          </p:nvSpPr>
          <p:spPr>
            <a:xfrm>
              <a:off x="26973" y="2673933"/>
              <a:ext cx="29370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595959"/>
                  </a:solidFill>
                  <a:latin typeface="Calibri"/>
                  <a:ea typeface="Calibri"/>
                  <a:cs typeface="Calibri"/>
                  <a:sym typeface="Calibri"/>
                </a:rPr>
                <a:t>Dimensi A</a:t>
              </a:r>
              <a:endParaRPr sz="1500" b="0" i="0" u="none" strike="noStrike" cap="none">
                <a:solidFill>
                  <a:srgbClr val="000000"/>
                </a:solidFill>
                <a:latin typeface="Arial"/>
                <a:ea typeface="Arial"/>
                <a:cs typeface="Arial"/>
                <a:sym typeface="Arial"/>
              </a:endParaRPr>
            </a:p>
          </p:txBody>
        </p:sp>
        <p:sp>
          <p:nvSpPr>
            <p:cNvPr id="496" name="Google Shape;496;p42"/>
            <p:cNvSpPr txBox="1"/>
            <p:nvPr/>
          </p:nvSpPr>
          <p:spPr>
            <a:xfrm>
              <a:off x="340717" y="3086910"/>
              <a:ext cx="2929200" cy="1531500"/>
            </a:xfrm>
            <a:prstGeom prst="rect">
              <a:avLst/>
            </a:prstGeom>
            <a:noFill/>
            <a:ln>
              <a:noFill/>
            </a:ln>
          </p:spPr>
          <p:txBody>
            <a:bodyPr spcFirstLastPara="1" wrap="square" lIns="0" tIns="34275" rIns="0" bIns="34275" anchor="t" anchorCtr="0">
              <a:noAutofit/>
            </a:bodyPr>
            <a:lstStyle/>
            <a:p>
              <a:pPr marL="171450" marR="0" lvl="0" indent="-114300" algn="l" rtl="0">
                <a:lnSpc>
                  <a:spcPct val="100000"/>
                </a:lnSpc>
                <a:spcBef>
                  <a:spcPts val="0"/>
                </a:spcBef>
                <a:spcAft>
                  <a:spcPts val="0"/>
                </a:spcAft>
                <a:buClr>
                  <a:srgbClr val="0000FF"/>
                </a:buClr>
                <a:buSzPts val="900"/>
                <a:buFont typeface="Calibri"/>
                <a:buAutoNum type="arabicPeriod"/>
              </a:pPr>
              <a:r>
                <a:rPr lang="en-US" sz="900" b="0" i="0" u="none" strike="noStrike" cap="none">
                  <a:solidFill>
                    <a:srgbClr val="000000"/>
                  </a:solidFill>
                  <a:latin typeface="Calibri"/>
                  <a:ea typeface="Calibri"/>
                  <a:cs typeface="Calibri"/>
                  <a:sym typeface="Calibri"/>
                </a:rPr>
                <a:t>Perkembangan pembelajaran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Perkembangan sosial-emosional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Perkembangan fisik motorik </a:t>
              </a:r>
              <a:endParaRPr sz="900" b="0" i="0" u="none" strike="noStrike" cap="none">
                <a:solidFill>
                  <a:srgbClr val="000000"/>
                </a:solidFill>
                <a:latin typeface="Calibri"/>
                <a:ea typeface="Calibri"/>
                <a:cs typeface="Calibri"/>
                <a:sym typeface="Calibri"/>
              </a:endParaRPr>
            </a:p>
          </p:txBody>
        </p:sp>
      </p:grpSp>
      <p:sp>
        <p:nvSpPr>
          <p:cNvPr id="497" name="Google Shape;497;p42"/>
          <p:cNvSpPr/>
          <p:nvPr/>
        </p:nvSpPr>
        <p:spPr>
          <a:xfrm>
            <a:off x="2997496" y="3077932"/>
            <a:ext cx="1112100" cy="4158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Pemerataan Akses ke Layanan Berkualitas </a:t>
            </a:r>
            <a:endParaRPr sz="1000" b="1" i="0" u="none" strike="noStrike" cap="none">
              <a:solidFill>
                <a:srgbClr val="000000"/>
              </a:solidFill>
              <a:latin typeface="Calibri"/>
              <a:ea typeface="Calibri"/>
              <a:cs typeface="Calibri"/>
              <a:sym typeface="Calibri"/>
            </a:endParaRPr>
          </a:p>
        </p:txBody>
      </p:sp>
      <p:sp>
        <p:nvSpPr>
          <p:cNvPr id="498" name="Google Shape;498;p42"/>
          <p:cNvSpPr/>
          <p:nvPr/>
        </p:nvSpPr>
        <p:spPr>
          <a:xfrm>
            <a:off x="4853420" y="3069759"/>
            <a:ext cx="1112100" cy="4158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Kualitas Proses Pembelajaran </a:t>
            </a:r>
            <a:endParaRPr sz="1000" b="1" i="0" u="none" strike="noStrike" cap="none">
              <a:solidFill>
                <a:srgbClr val="000000"/>
              </a:solidFill>
              <a:latin typeface="Calibri"/>
              <a:ea typeface="Calibri"/>
              <a:cs typeface="Calibri"/>
              <a:sym typeface="Calibri"/>
            </a:endParaRPr>
          </a:p>
        </p:txBody>
      </p:sp>
      <p:sp>
        <p:nvSpPr>
          <p:cNvPr id="499" name="Google Shape;499;p42"/>
          <p:cNvSpPr/>
          <p:nvPr/>
        </p:nvSpPr>
        <p:spPr>
          <a:xfrm>
            <a:off x="6777307" y="2937687"/>
            <a:ext cx="1194000" cy="4284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00000"/>
                </a:solidFill>
                <a:latin typeface="Calibri"/>
                <a:ea typeface="Calibri"/>
                <a:cs typeface="Calibri"/>
                <a:sym typeface="Calibri"/>
              </a:rPr>
              <a:t>Kualitas Pengelolaan Satuan </a:t>
            </a:r>
            <a:endParaRPr sz="1000" b="1" i="0" u="none" strike="noStrike" cap="none">
              <a:solidFill>
                <a:srgbClr val="000000"/>
              </a:solidFill>
              <a:latin typeface="Calibri"/>
              <a:ea typeface="Calibri"/>
              <a:cs typeface="Calibri"/>
              <a:sym typeface="Calibri"/>
            </a:endParaRPr>
          </a:p>
        </p:txBody>
      </p:sp>
      <p:sp>
        <p:nvSpPr>
          <p:cNvPr id="500" name="Google Shape;500;p42"/>
          <p:cNvSpPr txBox="1"/>
          <p:nvPr/>
        </p:nvSpPr>
        <p:spPr>
          <a:xfrm>
            <a:off x="2873980" y="2182731"/>
            <a:ext cx="1667700" cy="478200"/>
          </a:xfrm>
          <a:prstGeom prst="rect">
            <a:avLst/>
          </a:prstGeom>
          <a:solidFill>
            <a:srgbClr val="C9DAF8"/>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1" i="0" u="none" strike="noStrike" cap="none">
                <a:solidFill>
                  <a:srgbClr val="000000"/>
                </a:solidFill>
                <a:latin typeface="Calibri"/>
                <a:ea typeface="Calibri"/>
                <a:cs typeface="Calibri"/>
                <a:sym typeface="Calibri"/>
              </a:rPr>
              <a:t>Pemerataan Akses dan Kualitas Layanan PAUD </a:t>
            </a:r>
            <a:endParaRPr sz="1100" b="1" i="0" u="none" strike="noStrike" cap="none">
              <a:solidFill>
                <a:srgbClr val="000000"/>
              </a:solidFill>
              <a:latin typeface="Calibri"/>
              <a:ea typeface="Calibri"/>
              <a:cs typeface="Calibri"/>
              <a:sym typeface="Calibri"/>
            </a:endParaRPr>
          </a:p>
        </p:txBody>
      </p:sp>
      <p:sp>
        <p:nvSpPr>
          <p:cNvPr id="501" name="Google Shape;501;p42"/>
          <p:cNvSpPr txBox="1"/>
          <p:nvPr/>
        </p:nvSpPr>
        <p:spPr>
          <a:xfrm>
            <a:off x="4558880" y="2182731"/>
            <a:ext cx="4170600" cy="478200"/>
          </a:xfrm>
          <a:prstGeom prst="rect">
            <a:avLst/>
          </a:prstGeom>
          <a:solidFill>
            <a:srgbClr val="D9EAD3"/>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1" i="0" u="none" strike="noStrike" cap="none">
                <a:solidFill>
                  <a:srgbClr val="000000"/>
                </a:solidFill>
                <a:latin typeface="Calibri"/>
                <a:ea typeface="Calibri"/>
                <a:cs typeface="Calibri"/>
                <a:sym typeface="Calibri"/>
              </a:rPr>
              <a:t>Kualitas Lingkungan Belajar PAUD</a:t>
            </a:r>
            <a:endParaRPr sz="1100" b="1"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100"/>
              <a:buFont typeface="Arial"/>
              <a:buNone/>
            </a:pPr>
            <a:r>
              <a:rPr lang="en-US" sz="1100" b="1" i="0" u="none" strike="noStrike" cap="none">
                <a:solidFill>
                  <a:srgbClr val="000000"/>
                </a:solidFill>
                <a:latin typeface="Calibri"/>
                <a:ea typeface="Calibri"/>
                <a:cs typeface="Calibri"/>
                <a:sym typeface="Calibri"/>
              </a:rPr>
              <a:t>(Transformasi Sekolah: PAUD Berkualitas)</a:t>
            </a:r>
            <a:endParaRPr sz="800" b="0" i="1" u="none" strike="noStrike" cap="none">
              <a:solidFill>
                <a:srgbClr val="000000"/>
              </a:solidFill>
              <a:latin typeface="Calibri"/>
              <a:ea typeface="Calibri"/>
              <a:cs typeface="Calibri"/>
              <a:sym typeface="Calibri"/>
            </a:endParaRPr>
          </a:p>
        </p:txBody>
      </p:sp>
      <p:grpSp>
        <p:nvGrpSpPr>
          <p:cNvPr id="502" name="Google Shape;502;p42"/>
          <p:cNvGrpSpPr/>
          <p:nvPr/>
        </p:nvGrpSpPr>
        <p:grpSpPr>
          <a:xfrm>
            <a:off x="2637688" y="3787688"/>
            <a:ext cx="1554554" cy="1499857"/>
            <a:chOff x="332936" y="2673933"/>
            <a:chExt cx="2937000" cy="1763293"/>
          </a:xfrm>
        </p:grpSpPr>
        <p:sp>
          <p:nvSpPr>
            <p:cNvPr id="503" name="Google Shape;503;p42"/>
            <p:cNvSpPr txBox="1"/>
            <p:nvPr/>
          </p:nvSpPr>
          <p:spPr>
            <a:xfrm>
              <a:off x="332936" y="2673933"/>
              <a:ext cx="29370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595959"/>
                  </a:solidFill>
                  <a:latin typeface="Calibri"/>
                  <a:ea typeface="Calibri"/>
                  <a:cs typeface="Calibri"/>
                  <a:sym typeface="Calibri"/>
                </a:rPr>
                <a:t>Dimensi B</a:t>
              </a:r>
              <a:endParaRPr sz="1500" b="0" i="0" u="none" strike="noStrike" cap="none">
                <a:solidFill>
                  <a:srgbClr val="000000"/>
                </a:solidFill>
                <a:latin typeface="Arial"/>
                <a:ea typeface="Arial"/>
                <a:cs typeface="Arial"/>
                <a:sym typeface="Arial"/>
              </a:endParaRPr>
            </a:p>
          </p:txBody>
        </p:sp>
        <p:sp>
          <p:nvSpPr>
            <p:cNvPr id="504" name="Google Shape;504;p42"/>
            <p:cNvSpPr txBox="1"/>
            <p:nvPr/>
          </p:nvSpPr>
          <p:spPr>
            <a:xfrm>
              <a:off x="340715" y="3086926"/>
              <a:ext cx="2929200" cy="1350300"/>
            </a:xfrm>
            <a:prstGeom prst="rect">
              <a:avLst/>
            </a:prstGeom>
            <a:noFill/>
            <a:ln>
              <a:noFill/>
            </a:ln>
          </p:spPr>
          <p:txBody>
            <a:bodyPr spcFirstLastPara="1" wrap="square" lIns="0" tIns="34275" rIns="0" bIns="34275" anchor="t" anchorCtr="0">
              <a:noAutofit/>
            </a:bodyPr>
            <a:lstStyle/>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chemeClr val="dk1"/>
                  </a:solidFill>
                  <a:latin typeface="Calibri"/>
                  <a:ea typeface="Calibri"/>
                  <a:cs typeface="Calibri"/>
                  <a:sym typeface="Calibri"/>
                </a:rPr>
                <a:t>Pemerataan </a:t>
              </a:r>
              <a:r>
                <a:rPr lang="en-US" sz="900" b="0" i="0" u="none" strike="noStrike" cap="none">
                  <a:solidFill>
                    <a:srgbClr val="000000"/>
                  </a:solidFill>
                  <a:latin typeface="Calibri"/>
                  <a:ea typeface="Calibri"/>
                  <a:cs typeface="Calibri"/>
                  <a:sym typeface="Calibri"/>
                </a:rPr>
                <a:t>akses</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chemeClr val="dk1"/>
                </a:buClr>
                <a:buSzPts val="900"/>
                <a:buFont typeface="Calibri"/>
                <a:buAutoNum type="arabicPeriod"/>
              </a:pPr>
              <a:r>
                <a:rPr lang="en-US" sz="900" b="0" i="0" u="none" strike="noStrike" cap="none">
                  <a:solidFill>
                    <a:schemeClr val="dk1"/>
                  </a:solidFill>
                  <a:latin typeface="Calibri"/>
                  <a:ea typeface="Calibri"/>
                  <a:cs typeface="Calibri"/>
                  <a:sym typeface="Calibri"/>
                </a:rPr>
                <a:t>Pertumbuhan satuan yang terakreditasi</a:t>
              </a:r>
              <a:endParaRPr sz="9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chemeClr val="dk1"/>
                </a:solidFill>
                <a:latin typeface="Calibri"/>
                <a:ea typeface="Calibri"/>
                <a:cs typeface="Calibri"/>
                <a:sym typeface="Calibri"/>
              </a:endParaRPr>
            </a:p>
          </p:txBody>
        </p:sp>
      </p:grpSp>
      <p:grpSp>
        <p:nvGrpSpPr>
          <p:cNvPr id="505" name="Google Shape;505;p42"/>
          <p:cNvGrpSpPr/>
          <p:nvPr/>
        </p:nvGrpSpPr>
        <p:grpSpPr>
          <a:xfrm>
            <a:off x="8860486" y="3862108"/>
            <a:ext cx="1615350" cy="1788427"/>
            <a:chOff x="332936" y="2673933"/>
            <a:chExt cx="2937000" cy="2560382"/>
          </a:xfrm>
        </p:grpSpPr>
        <p:sp>
          <p:nvSpPr>
            <p:cNvPr id="506" name="Google Shape;506;p42"/>
            <p:cNvSpPr txBox="1"/>
            <p:nvPr/>
          </p:nvSpPr>
          <p:spPr>
            <a:xfrm>
              <a:off x="332936" y="2673933"/>
              <a:ext cx="29370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595959"/>
                  </a:solidFill>
                  <a:latin typeface="Calibri"/>
                  <a:ea typeface="Calibri"/>
                  <a:cs typeface="Calibri"/>
                  <a:sym typeface="Calibri"/>
                </a:rPr>
                <a:t>Dimensi C</a:t>
              </a:r>
              <a:endParaRPr sz="1500" b="0" i="0" u="none" strike="noStrike" cap="none">
                <a:solidFill>
                  <a:srgbClr val="000000"/>
                </a:solidFill>
                <a:latin typeface="Arial"/>
                <a:ea typeface="Arial"/>
                <a:cs typeface="Arial"/>
                <a:sym typeface="Arial"/>
              </a:endParaRPr>
            </a:p>
          </p:txBody>
        </p:sp>
        <p:sp>
          <p:nvSpPr>
            <p:cNvPr id="507" name="Google Shape;507;p42"/>
            <p:cNvSpPr txBox="1"/>
            <p:nvPr/>
          </p:nvSpPr>
          <p:spPr>
            <a:xfrm>
              <a:off x="340717" y="3086915"/>
              <a:ext cx="2929200" cy="2147400"/>
            </a:xfrm>
            <a:prstGeom prst="rect">
              <a:avLst/>
            </a:prstGeom>
            <a:noFill/>
            <a:ln>
              <a:noFill/>
            </a:ln>
          </p:spPr>
          <p:txBody>
            <a:bodyPr spcFirstLastPara="1" wrap="square" lIns="0" tIns="34275" rIns="0" bIns="34275" anchor="t" anchorCtr="0">
              <a:noAutofit/>
            </a:bodyPr>
            <a:lstStyle/>
            <a:p>
              <a:pPr marL="171450" marR="0" lvl="0" indent="-114300" algn="l" rtl="0">
                <a:lnSpc>
                  <a:spcPct val="100000"/>
                </a:lnSpc>
                <a:spcBef>
                  <a:spcPts val="0"/>
                </a:spcBef>
                <a:spcAft>
                  <a:spcPts val="0"/>
                </a:spcAft>
                <a:buClr>
                  <a:schemeClr val="dk1"/>
                </a:buClr>
                <a:buSzPts val="900"/>
                <a:buFont typeface="Calibri"/>
                <a:buAutoNum type="arabicPeriod"/>
              </a:pPr>
              <a:r>
                <a:rPr lang="en-US" sz="900" b="0" i="0" u="none" strike="noStrike" cap="none">
                  <a:solidFill>
                    <a:schemeClr val="dk1"/>
                  </a:solidFill>
                  <a:latin typeface="Calibri"/>
                  <a:ea typeface="Calibri"/>
                  <a:cs typeface="Calibri"/>
                  <a:sym typeface="Calibri"/>
                </a:rPr>
                <a:t>Ketersediaan (distribusi guru dan pengawas untuk satuan) </a:t>
              </a:r>
              <a:endParaRPr sz="900" b="0" i="0" u="none" strike="noStrike" cap="none">
                <a:solidFill>
                  <a:schemeClr val="dk1"/>
                </a:solidFill>
                <a:latin typeface="Calibri"/>
                <a:ea typeface="Calibri"/>
                <a:cs typeface="Calibri"/>
                <a:sym typeface="Calibri"/>
              </a:endParaRPr>
            </a:p>
            <a:p>
              <a:pPr marL="171450" marR="0" lvl="0" indent="-114300" algn="l" rtl="0">
                <a:lnSpc>
                  <a:spcPct val="100000"/>
                </a:lnSpc>
                <a:spcBef>
                  <a:spcPts val="0"/>
                </a:spcBef>
                <a:spcAft>
                  <a:spcPts val="0"/>
                </a:spcAft>
                <a:buClr>
                  <a:schemeClr val="dk1"/>
                </a:buClr>
                <a:buSzPts val="900"/>
                <a:buFont typeface="Calibri"/>
                <a:buAutoNum type="arabicPeriod"/>
              </a:pPr>
              <a:r>
                <a:rPr lang="en-US" sz="900" b="0" i="0" u="none" strike="noStrike" cap="none">
                  <a:solidFill>
                    <a:schemeClr val="dk1"/>
                  </a:solidFill>
                  <a:latin typeface="Calibri"/>
                  <a:ea typeface="Calibri"/>
                  <a:cs typeface="Calibri"/>
                  <a:sym typeface="Calibri"/>
                </a:rPr>
                <a:t>Kompetensi berdasarkan sertifikasi diklat berjenjang, PGP, PPG. </a:t>
              </a:r>
              <a:endParaRPr sz="900" b="0" i="0" u="none" strike="noStrike" cap="none">
                <a:solidFill>
                  <a:schemeClr val="dk1"/>
                </a:solidFill>
                <a:latin typeface="Calibri"/>
                <a:ea typeface="Calibri"/>
                <a:cs typeface="Calibri"/>
                <a:sym typeface="Calibri"/>
              </a:endParaRPr>
            </a:p>
            <a:p>
              <a:pPr marL="171450" marR="0" lvl="0" indent="-114300" algn="l" rtl="0">
                <a:lnSpc>
                  <a:spcPct val="100000"/>
                </a:lnSpc>
                <a:spcBef>
                  <a:spcPts val="0"/>
                </a:spcBef>
                <a:spcAft>
                  <a:spcPts val="0"/>
                </a:spcAft>
                <a:buClr>
                  <a:schemeClr val="dk1"/>
                </a:buClr>
                <a:buSzPts val="900"/>
                <a:buFont typeface="Calibri"/>
                <a:buAutoNum type="arabicPeriod"/>
              </a:pPr>
              <a:r>
                <a:rPr lang="en-US" sz="900" b="0" i="0" u="none" strike="noStrike" cap="none">
                  <a:solidFill>
                    <a:schemeClr val="dk1"/>
                  </a:solidFill>
                  <a:latin typeface="Calibri"/>
                  <a:ea typeface="Calibri"/>
                  <a:cs typeface="Calibri"/>
                  <a:sym typeface="Calibri"/>
                </a:rPr>
                <a:t>Kompetensi berdasarkan kualifikasi dan UKG </a:t>
              </a:r>
              <a:endParaRPr sz="900" b="0" i="0" u="none" strike="noStrike" cap="none">
                <a:solidFill>
                  <a:schemeClr val="dk1"/>
                </a:solidFill>
                <a:latin typeface="Calibri"/>
                <a:ea typeface="Calibri"/>
                <a:cs typeface="Calibri"/>
                <a:sym typeface="Calibri"/>
              </a:endParaRPr>
            </a:p>
            <a:p>
              <a:pPr marL="171450" marR="0" lvl="0" indent="-114300" algn="l" rtl="0">
                <a:lnSpc>
                  <a:spcPct val="100000"/>
                </a:lnSpc>
                <a:spcBef>
                  <a:spcPts val="0"/>
                </a:spcBef>
                <a:spcAft>
                  <a:spcPts val="0"/>
                </a:spcAft>
                <a:buClr>
                  <a:schemeClr val="dk1"/>
                </a:buClr>
                <a:buSzPts val="900"/>
                <a:buFont typeface="Calibri"/>
                <a:buAutoNum type="arabicPeriod"/>
              </a:pPr>
              <a:r>
                <a:rPr lang="en-US" sz="900" b="0" i="0" u="none" strike="noStrike" cap="none">
                  <a:solidFill>
                    <a:schemeClr val="dk1"/>
                  </a:solidFill>
                  <a:latin typeface="Calibri"/>
                  <a:ea typeface="Calibri"/>
                  <a:cs typeface="Calibri"/>
                  <a:sym typeface="Calibri"/>
                </a:rPr>
                <a:t>Kepemimpinan: Lulusan GP menjadi KS dan Pengawas</a:t>
              </a:r>
              <a:endParaRPr sz="900" b="0" i="0" u="none" strike="noStrike" cap="none">
                <a:solidFill>
                  <a:schemeClr val="dk1"/>
                </a:solidFill>
                <a:latin typeface="Calibri"/>
                <a:ea typeface="Calibri"/>
                <a:cs typeface="Calibri"/>
                <a:sym typeface="Calibri"/>
              </a:endParaRPr>
            </a:p>
            <a:p>
              <a:pPr marL="171450" marR="0" lvl="0" indent="-114300" algn="l" rtl="0">
                <a:lnSpc>
                  <a:spcPct val="100000"/>
                </a:lnSpc>
                <a:spcBef>
                  <a:spcPts val="0"/>
                </a:spcBef>
                <a:spcAft>
                  <a:spcPts val="0"/>
                </a:spcAft>
                <a:buClr>
                  <a:schemeClr val="dk1"/>
                </a:buClr>
                <a:buSzPts val="900"/>
                <a:buFont typeface="Calibri"/>
                <a:buAutoNum type="arabicPeriod"/>
              </a:pPr>
              <a:r>
                <a:rPr lang="en-US" sz="900" b="0" i="0" u="none" strike="noStrike" cap="none">
                  <a:solidFill>
                    <a:schemeClr val="dk1"/>
                  </a:solidFill>
                  <a:latin typeface="Calibri"/>
                  <a:ea typeface="Calibri"/>
                  <a:cs typeface="Calibri"/>
                  <a:sym typeface="Calibri"/>
                </a:rPr>
                <a:t>Kinerja: Pengalaman sebagai pelatih di gugus </a:t>
              </a:r>
              <a:endParaRPr sz="900" b="0" i="0" u="none" strike="noStrike" cap="none">
                <a:solidFill>
                  <a:schemeClr val="dk1"/>
                </a:solidFill>
                <a:latin typeface="Calibri"/>
                <a:ea typeface="Calibri"/>
                <a:cs typeface="Calibri"/>
                <a:sym typeface="Calibri"/>
              </a:endParaRPr>
            </a:p>
          </p:txBody>
        </p:sp>
      </p:grpSp>
      <p:grpSp>
        <p:nvGrpSpPr>
          <p:cNvPr id="508" name="Google Shape;508;p42"/>
          <p:cNvGrpSpPr/>
          <p:nvPr/>
        </p:nvGrpSpPr>
        <p:grpSpPr>
          <a:xfrm>
            <a:off x="6021680" y="3719031"/>
            <a:ext cx="2854015" cy="1387318"/>
            <a:chOff x="154131" y="2551080"/>
            <a:chExt cx="3057000" cy="1983299"/>
          </a:xfrm>
        </p:grpSpPr>
        <p:sp>
          <p:nvSpPr>
            <p:cNvPr id="509" name="Google Shape;509;p42"/>
            <p:cNvSpPr txBox="1"/>
            <p:nvPr/>
          </p:nvSpPr>
          <p:spPr>
            <a:xfrm>
              <a:off x="189132" y="2551080"/>
              <a:ext cx="26976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595959"/>
                  </a:solidFill>
                  <a:latin typeface="Calibri"/>
                  <a:ea typeface="Calibri"/>
                  <a:cs typeface="Calibri"/>
                  <a:sym typeface="Calibri"/>
                </a:rPr>
                <a:t>Dimensi E</a:t>
              </a:r>
              <a:endParaRPr sz="1500" b="0" i="0" u="none" strike="noStrike" cap="none">
                <a:solidFill>
                  <a:srgbClr val="000000"/>
                </a:solidFill>
                <a:latin typeface="Arial"/>
                <a:ea typeface="Arial"/>
                <a:cs typeface="Arial"/>
                <a:sym typeface="Arial"/>
              </a:endParaRPr>
            </a:p>
          </p:txBody>
        </p:sp>
        <p:sp>
          <p:nvSpPr>
            <p:cNvPr id="510" name="Google Shape;510;p42"/>
            <p:cNvSpPr txBox="1"/>
            <p:nvPr/>
          </p:nvSpPr>
          <p:spPr>
            <a:xfrm>
              <a:off x="154131" y="2800079"/>
              <a:ext cx="3057000" cy="1734300"/>
            </a:xfrm>
            <a:prstGeom prst="rect">
              <a:avLst/>
            </a:prstGeom>
            <a:noFill/>
            <a:ln>
              <a:noFill/>
            </a:ln>
          </p:spPr>
          <p:txBody>
            <a:bodyPr spcFirstLastPara="1" wrap="square" lIns="0" tIns="34275" rIns="0" bIns="3427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US" sz="900" b="1" i="1" u="none" strike="noStrike" cap="none">
                  <a:solidFill>
                    <a:srgbClr val="000000"/>
                  </a:solidFill>
                  <a:latin typeface="Calibri"/>
                  <a:ea typeface="Calibri"/>
                  <a:cs typeface="Calibri"/>
                  <a:sym typeface="Calibri"/>
                </a:rPr>
                <a:t>Elemen 2. Kemitraan dengan Orang Tua</a:t>
              </a:r>
              <a:endParaRPr sz="900" b="1" i="1"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kemitraan dengan orang tua/wali </a:t>
              </a:r>
              <a:endParaRPr sz="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900"/>
                <a:buFont typeface="Arial"/>
                <a:buNone/>
              </a:pPr>
              <a:r>
                <a:rPr lang="en-US" sz="900" b="1" i="1" u="none" strike="noStrike" cap="none">
                  <a:solidFill>
                    <a:srgbClr val="000000"/>
                  </a:solidFill>
                  <a:latin typeface="Calibri"/>
                  <a:ea typeface="Calibri"/>
                  <a:cs typeface="Calibri"/>
                  <a:sym typeface="Calibri"/>
                </a:rPr>
                <a:t>Elemen 3. Memantau dan Mendukung Pemenuhan Kebutuhan Esensial Anak Usia Dini </a:t>
              </a:r>
              <a:endParaRPr sz="900" b="1" i="1"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Indeks layanan holistik integratif </a:t>
              </a:r>
              <a:endParaRPr sz="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900"/>
                <a:buFont typeface="Arial"/>
                <a:buNone/>
              </a:pPr>
              <a:r>
                <a:rPr lang="en-US" sz="900" b="1" i="1" u="none" strike="noStrike" cap="none">
                  <a:solidFill>
                    <a:srgbClr val="000000"/>
                  </a:solidFill>
                  <a:latin typeface="Calibri"/>
                  <a:ea typeface="Calibri"/>
                  <a:cs typeface="Calibri"/>
                  <a:sym typeface="Calibri"/>
                </a:rPr>
                <a:t>Elemen 4. Kepemimpinan dan pengelolaan sumber daya untuk perbaikan pembelajaran, iklim keamanan, keselamatan dan inklusivitas satuan </a:t>
              </a:r>
              <a:endParaRPr sz="900" b="1" i="1"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Ketersediaan sarpras esensial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Iklim keamanan dan keselamatan satuan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Iklim Inklusivitas satuan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Refleksi dan perbaikan pembelajaran oleh pendidik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kepemimpinan dan kebijakan yang mendukung refleksi dan perbaikan pembelajaran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Kapasitas perencanaan dan akuntabilitas pembiayaan</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Kesenjangan sarpras esensial, keamanan, dan layanan holistik integratif</a:t>
              </a:r>
              <a:endParaRPr sz="900" b="0" i="0" u="none" strike="noStrike" cap="none">
                <a:solidFill>
                  <a:srgbClr val="000000"/>
                </a:solidFill>
                <a:latin typeface="Calibri"/>
                <a:ea typeface="Calibri"/>
                <a:cs typeface="Calibri"/>
                <a:sym typeface="Calibri"/>
              </a:endParaRPr>
            </a:p>
          </p:txBody>
        </p:sp>
      </p:grpSp>
      <p:grpSp>
        <p:nvGrpSpPr>
          <p:cNvPr id="511" name="Google Shape;511;p42"/>
          <p:cNvGrpSpPr/>
          <p:nvPr/>
        </p:nvGrpSpPr>
        <p:grpSpPr>
          <a:xfrm>
            <a:off x="4417736" y="3731605"/>
            <a:ext cx="1636614" cy="1765575"/>
            <a:chOff x="431896" y="2467100"/>
            <a:chExt cx="3546291" cy="2075681"/>
          </a:xfrm>
        </p:grpSpPr>
        <p:sp>
          <p:nvSpPr>
            <p:cNvPr id="512" name="Google Shape;512;p42"/>
            <p:cNvSpPr txBox="1"/>
            <p:nvPr/>
          </p:nvSpPr>
          <p:spPr>
            <a:xfrm>
              <a:off x="523087" y="2467100"/>
              <a:ext cx="3455100" cy="420600"/>
            </a:xfrm>
            <a:prstGeom prst="rect">
              <a:avLst/>
            </a:prstGeom>
            <a:noFill/>
            <a:ln>
              <a:noFill/>
            </a:ln>
          </p:spPr>
          <p:txBody>
            <a:bodyPr spcFirstLastPara="1" wrap="square" lIns="0" tIns="34275" rIns="0" bIns="34275" anchor="b"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595959"/>
                  </a:solidFill>
                  <a:latin typeface="Calibri"/>
                  <a:ea typeface="Calibri"/>
                  <a:cs typeface="Calibri"/>
                  <a:sym typeface="Calibri"/>
                </a:rPr>
                <a:t>Dimensi D</a:t>
              </a:r>
              <a:endParaRPr sz="1500" b="0" i="0" u="none" strike="noStrike" cap="none">
                <a:solidFill>
                  <a:srgbClr val="000000"/>
                </a:solidFill>
                <a:latin typeface="Arial"/>
                <a:ea typeface="Arial"/>
                <a:cs typeface="Arial"/>
                <a:sym typeface="Arial"/>
              </a:endParaRPr>
            </a:p>
          </p:txBody>
        </p:sp>
        <p:sp>
          <p:nvSpPr>
            <p:cNvPr id="513" name="Google Shape;513;p42"/>
            <p:cNvSpPr txBox="1"/>
            <p:nvPr/>
          </p:nvSpPr>
          <p:spPr>
            <a:xfrm>
              <a:off x="431896" y="2887681"/>
              <a:ext cx="3455100" cy="1655100"/>
            </a:xfrm>
            <a:prstGeom prst="rect">
              <a:avLst/>
            </a:prstGeom>
            <a:noFill/>
            <a:ln>
              <a:noFill/>
            </a:ln>
          </p:spPr>
          <p:txBody>
            <a:bodyPr spcFirstLastPara="1" wrap="square" lIns="0" tIns="34275" rIns="0" bIns="3427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US" sz="900" b="1" i="1" u="none" strike="noStrike" cap="none">
                  <a:solidFill>
                    <a:srgbClr val="000000"/>
                  </a:solidFill>
                  <a:latin typeface="Calibri"/>
                  <a:ea typeface="Calibri"/>
                  <a:cs typeface="Calibri"/>
                  <a:sym typeface="Calibri"/>
                </a:rPr>
                <a:t>Elemen 1. Kualitas Proses Pembelajaran</a:t>
              </a:r>
              <a:endParaRPr sz="900" b="1" i="1"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Perencanaan pembelajaran yang efektif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Pendekatan pembelajaran yang sesuai untuk anak usia dini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Muatan pembelajaran yang selaras dengan kurikulum </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Asesmen yang meningkatkan kualitas pembelajaran</a:t>
              </a:r>
              <a:endParaRPr sz="900" b="0" i="0" u="none" strike="noStrike" cap="none">
                <a:solidFill>
                  <a:srgbClr val="000000"/>
                </a:solidFill>
                <a:latin typeface="Calibri"/>
                <a:ea typeface="Calibri"/>
                <a:cs typeface="Calibri"/>
                <a:sym typeface="Calibri"/>
              </a:endParaRPr>
            </a:p>
            <a:p>
              <a:pPr marL="171450" marR="0" lvl="0" indent="-114300" algn="l" rtl="0">
                <a:lnSpc>
                  <a:spcPct val="100000"/>
                </a:lnSpc>
                <a:spcBef>
                  <a:spcPts val="0"/>
                </a:spcBef>
                <a:spcAft>
                  <a:spcPts val="0"/>
                </a:spcAft>
                <a:buClr>
                  <a:srgbClr val="000000"/>
                </a:buClr>
                <a:buSzPts val="900"/>
                <a:buFont typeface="Calibri"/>
                <a:buAutoNum type="arabicPeriod"/>
              </a:pPr>
              <a:r>
                <a:rPr lang="en-US" sz="900" b="0" i="0" u="none" strike="noStrike" cap="none">
                  <a:solidFill>
                    <a:srgbClr val="000000"/>
                  </a:solidFill>
                  <a:latin typeface="Calibri"/>
                  <a:ea typeface="Calibri"/>
                  <a:cs typeface="Calibri"/>
                  <a:sym typeface="Calibri"/>
                </a:rPr>
                <a:t>Kesenjangan kualitas proses pembelajaran</a:t>
              </a:r>
              <a:endParaRPr sz="900" b="0" i="0" u="none" strike="noStrike" cap="none">
                <a:solidFill>
                  <a:srgbClr val="000000"/>
                </a:solidFill>
                <a:latin typeface="Calibri"/>
                <a:ea typeface="Calibri"/>
                <a:cs typeface="Calibri"/>
                <a:sym typeface="Calibri"/>
              </a:endParaRPr>
            </a:p>
          </p:txBody>
        </p:sp>
      </p:grpSp>
      <p:sp>
        <p:nvSpPr>
          <p:cNvPr id="514" name="Google Shape;514;p42"/>
          <p:cNvSpPr txBox="1"/>
          <p:nvPr/>
        </p:nvSpPr>
        <p:spPr>
          <a:xfrm>
            <a:off x="1225305" y="1925331"/>
            <a:ext cx="2153700" cy="257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300" b="1" i="1" u="none" strike="noStrike" cap="none">
                <a:solidFill>
                  <a:srgbClr val="000000"/>
                </a:solidFill>
                <a:latin typeface="Arial"/>
                <a:ea typeface="Arial"/>
                <a:cs typeface="Arial"/>
                <a:sym typeface="Arial"/>
              </a:rPr>
              <a:t>Outcome</a:t>
            </a:r>
            <a:endParaRPr/>
          </a:p>
        </p:txBody>
      </p:sp>
      <p:sp>
        <p:nvSpPr>
          <p:cNvPr id="515" name="Google Shape;515;p42"/>
          <p:cNvSpPr txBox="1"/>
          <p:nvPr/>
        </p:nvSpPr>
        <p:spPr>
          <a:xfrm>
            <a:off x="5778606" y="1925331"/>
            <a:ext cx="2175000" cy="257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300" b="1" i="1" u="none" strike="noStrike" cap="none">
                <a:solidFill>
                  <a:srgbClr val="000000"/>
                </a:solidFill>
                <a:latin typeface="Arial"/>
                <a:ea typeface="Arial"/>
                <a:cs typeface="Arial"/>
                <a:sym typeface="Arial"/>
              </a:rPr>
              <a:t>Proses</a:t>
            </a:r>
            <a:endParaRPr/>
          </a:p>
        </p:txBody>
      </p:sp>
      <p:sp>
        <p:nvSpPr>
          <p:cNvPr id="516" name="Google Shape;516;p42"/>
          <p:cNvSpPr txBox="1"/>
          <p:nvPr/>
        </p:nvSpPr>
        <p:spPr>
          <a:xfrm>
            <a:off x="8823480" y="1925331"/>
            <a:ext cx="1462800" cy="257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300" b="1" i="1" u="none" strike="noStrike" cap="none">
                <a:solidFill>
                  <a:srgbClr val="000000"/>
                </a:solidFill>
                <a:latin typeface="Arial"/>
                <a:ea typeface="Arial"/>
                <a:cs typeface="Arial"/>
                <a:sym typeface="Arial"/>
              </a:rPr>
              <a:t>Input</a:t>
            </a:r>
            <a:endParaRPr/>
          </a:p>
        </p:txBody>
      </p:sp>
      <p:sp>
        <p:nvSpPr>
          <p:cNvPr id="517" name="Google Shape;517;p42"/>
          <p:cNvSpPr txBox="1"/>
          <p:nvPr/>
        </p:nvSpPr>
        <p:spPr>
          <a:xfrm>
            <a:off x="1486105" y="2182731"/>
            <a:ext cx="1408800" cy="478200"/>
          </a:xfrm>
          <a:prstGeom prst="rect">
            <a:avLst/>
          </a:prstGeom>
          <a:solidFill>
            <a:srgbClr val="EAD1DC"/>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1" i="0" u="none" strike="noStrike" cap="none">
                <a:solidFill>
                  <a:schemeClr val="dk2"/>
                </a:solidFill>
                <a:latin typeface="Calibri"/>
                <a:ea typeface="Calibri"/>
                <a:cs typeface="Calibri"/>
                <a:sym typeface="Calibri"/>
              </a:rPr>
              <a:t>Tingkat Capaian Perkembangan Anak </a:t>
            </a:r>
            <a:endParaRPr sz="1100" b="1" i="0" u="none" strike="noStrike" cap="none">
              <a:solidFill>
                <a:schemeClr val="dk2"/>
              </a:solidFill>
              <a:latin typeface="Calibri"/>
              <a:ea typeface="Calibri"/>
              <a:cs typeface="Calibri"/>
              <a:sym typeface="Calibri"/>
            </a:endParaRPr>
          </a:p>
        </p:txBody>
      </p:sp>
      <p:sp>
        <p:nvSpPr>
          <p:cNvPr id="518" name="Google Shape;518;p42"/>
          <p:cNvSpPr txBox="1"/>
          <p:nvPr/>
        </p:nvSpPr>
        <p:spPr>
          <a:xfrm>
            <a:off x="2725570" y="1925331"/>
            <a:ext cx="2153700" cy="257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300" b="1" i="1" u="none" strike="noStrike" cap="none">
                <a:solidFill>
                  <a:srgbClr val="000000"/>
                </a:solidFill>
                <a:latin typeface="Arial"/>
                <a:ea typeface="Arial"/>
                <a:cs typeface="Arial"/>
                <a:sym typeface="Arial"/>
              </a:rPr>
              <a:t>Output</a:t>
            </a:r>
            <a:endParaRPr/>
          </a:p>
        </p:txBody>
      </p:sp>
      <p:sp>
        <p:nvSpPr>
          <p:cNvPr id="519" name="Google Shape;519;p42"/>
          <p:cNvSpPr/>
          <p:nvPr/>
        </p:nvSpPr>
        <p:spPr>
          <a:xfrm>
            <a:off x="1407579" y="2812531"/>
            <a:ext cx="1330700" cy="985300"/>
          </a:xfrm>
          <a:custGeom>
            <a:avLst/>
            <a:gdLst/>
            <a:ahLst/>
            <a:cxnLst/>
            <a:rect l="l" t="t" r="r" b="b"/>
            <a:pathLst>
              <a:path w="243" h="211" extrusionOk="0">
                <a:moveTo>
                  <a:pt x="0" y="105"/>
                </a:moveTo>
                <a:lnTo>
                  <a:pt x="61" y="211"/>
                </a:lnTo>
                <a:lnTo>
                  <a:pt x="183" y="211"/>
                </a:lnTo>
                <a:lnTo>
                  <a:pt x="243" y="105"/>
                </a:lnTo>
                <a:lnTo>
                  <a:pt x="183" y="0"/>
                </a:lnTo>
                <a:lnTo>
                  <a:pt x="61" y="0"/>
                </a:lnTo>
                <a:lnTo>
                  <a:pt x="0" y="105"/>
                </a:lnTo>
                <a:lnTo>
                  <a:pt x="0" y="105"/>
                </a:lnTo>
                <a:close/>
              </a:path>
            </a:pathLst>
          </a:custGeom>
          <a:solidFill>
            <a:srgbClr val="EAD1D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520" name="Google Shape;520;p42"/>
          <p:cNvSpPr/>
          <p:nvPr/>
        </p:nvSpPr>
        <p:spPr>
          <a:xfrm>
            <a:off x="1484245" y="2868567"/>
            <a:ext cx="1177372" cy="868555"/>
          </a:xfrm>
          <a:custGeom>
            <a:avLst/>
            <a:gdLst/>
            <a:ahLst/>
            <a:cxnLst/>
            <a:rect l="l" t="t" r="r" b="b"/>
            <a:pathLst>
              <a:path w="4294" h="3720" extrusionOk="0">
                <a:moveTo>
                  <a:pt x="0" y="1860"/>
                </a:moveTo>
                <a:lnTo>
                  <a:pt x="1073" y="0"/>
                </a:lnTo>
                <a:lnTo>
                  <a:pt x="3221" y="0"/>
                </a:lnTo>
                <a:lnTo>
                  <a:pt x="4294" y="1860"/>
                </a:lnTo>
                <a:lnTo>
                  <a:pt x="3221" y="3720"/>
                </a:lnTo>
                <a:lnTo>
                  <a:pt x="1073" y="3720"/>
                </a:lnTo>
                <a:lnTo>
                  <a:pt x="0" y="1860"/>
                </a:lnTo>
                <a:lnTo>
                  <a:pt x="0" y="1860"/>
                </a:lnTo>
                <a:close/>
                <a:moveTo>
                  <a:pt x="37" y="1860"/>
                </a:moveTo>
                <a:lnTo>
                  <a:pt x="1092" y="3687"/>
                </a:lnTo>
                <a:lnTo>
                  <a:pt x="3202" y="3687"/>
                </a:lnTo>
                <a:lnTo>
                  <a:pt x="4258" y="1860"/>
                </a:lnTo>
                <a:lnTo>
                  <a:pt x="3202" y="33"/>
                </a:lnTo>
                <a:lnTo>
                  <a:pt x="1092" y="33"/>
                </a:lnTo>
                <a:lnTo>
                  <a:pt x="37" y="1860"/>
                </a:lnTo>
                <a:lnTo>
                  <a:pt x="37"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521" name="Google Shape;521;p42"/>
          <p:cNvSpPr/>
          <p:nvPr/>
        </p:nvSpPr>
        <p:spPr>
          <a:xfrm>
            <a:off x="1599235" y="3125023"/>
            <a:ext cx="952800" cy="3666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chemeClr val="dk2"/>
                </a:solidFill>
                <a:latin typeface="Calibri"/>
                <a:ea typeface="Calibri"/>
                <a:cs typeface="Calibri"/>
                <a:sym typeface="Calibri"/>
              </a:rPr>
              <a:t>Tingkat Capaian Perkembangan Anak</a:t>
            </a:r>
            <a:endParaRPr sz="1000" b="1" i="0" u="none" strike="noStrike" cap="none">
              <a:solidFill>
                <a:schemeClr val="dk2"/>
              </a:solidFill>
              <a:latin typeface="Calibri"/>
              <a:ea typeface="Calibri"/>
              <a:cs typeface="Calibri"/>
              <a:sym typeface="Calibri"/>
            </a:endParaRPr>
          </a:p>
        </p:txBody>
      </p:sp>
      <p:sp>
        <p:nvSpPr>
          <p:cNvPr id="522" name="Google Shape;522;p42"/>
          <p:cNvSpPr/>
          <p:nvPr/>
        </p:nvSpPr>
        <p:spPr>
          <a:xfrm>
            <a:off x="6703479" y="2708862"/>
            <a:ext cx="1374402" cy="985288"/>
          </a:xfrm>
          <a:custGeom>
            <a:avLst/>
            <a:gdLst/>
            <a:ahLst/>
            <a:cxnLst/>
            <a:rect l="l" t="t" r="r" b="b"/>
            <a:pathLst>
              <a:path w="4294" h="3720" extrusionOk="0">
                <a:moveTo>
                  <a:pt x="0" y="1860"/>
                </a:moveTo>
                <a:lnTo>
                  <a:pt x="1073" y="0"/>
                </a:lnTo>
                <a:lnTo>
                  <a:pt x="3221" y="0"/>
                </a:lnTo>
                <a:lnTo>
                  <a:pt x="4294" y="1860"/>
                </a:lnTo>
                <a:lnTo>
                  <a:pt x="3221" y="3720"/>
                </a:lnTo>
                <a:lnTo>
                  <a:pt x="1073" y="3720"/>
                </a:lnTo>
                <a:lnTo>
                  <a:pt x="0" y="1860"/>
                </a:lnTo>
                <a:lnTo>
                  <a:pt x="0" y="1860"/>
                </a:lnTo>
                <a:close/>
                <a:moveTo>
                  <a:pt x="37" y="1860"/>
                </a:moveTo>
                <a:lnTo>
                  <a:pt x="1092" y="3687"/>
                </a:lnTo>
                <a:lnTo>
                  <a:pt x="3202" y="3687"/>
                </a:lnTo>
                <a:lnTo>
                  <a:pt x="4257" y="1860"/>
                </a:lnTo>
                <a:lnTo>
                  <a:pt x="3202" y="33"/>
                </a:lnTo>
                <a:lnTo>
                  <a:pt x="1092" y="33"/>
                </a:lnTo>
                <a:lnTo>
                  <a:pt x="37" y="1860"/>
                </a:lnTo>
                <a:lnTo>
                  <a:pt x="37" y="1860"/>
                </a:lnTo>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Calibri"/>
              <a:ea typeface="Calibri"/>
              <a:cs typeface="Calibri"/>
              <a:sym typeface="Calibri"/>
            </a:endParaRPr>
          </a:p>
        </p:txBody>
      </p:sp>
      <p:sp>
        <p:nvSpPr>
          <p:cNvPr id="523" name="Google Shape;523;p42"/>
          <p:cNvSpPr txBox="1"/>
          <p:nvPr/>
        </p:nvSpPr>
        <p:spPr>
          <a:xfrm>
            <a:off x="8729380" y="2182731"/>
            <a:ext cx="1667700" cy="478200"/>
          </a:xfrm>
          <a:prstGeom prst="rect">
            <a:avLst/>
          </a:prstGeom>
          <a:solidFill>
            <a:srgbClr val="FCE5CD"/>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1100" b="1" i="0" u="none" strike="noStrike" cap="none">
                <a:solidFill>
                  <a:srgbClr val="000000"/>
                </a:solidFill>
                <a:latin typeface="Calibri"/>
                <a:ea typeface="Calibri"/>
                <a:cs typeface="Calibri"/>
                <a:sym typeface="Calibri"/>
              </a:rPr>
              <a:t>Jumlah, Distribusi dan Kompetensi PTK </a:t>
            </a:r>
            <a:endParaRPr sz="1100" b="1" i="0" u="none" strike="noStrike" cap="none">
              <a:solidFill>
                <a:srgbClr val="000000"/>
              </a:solidFill>
              <a:latin typeface="Calibri"/>
              <a:ea typeface="Calibri"/>
              <a:cs typeface="Calibri"/>
              <a:sym typeface="Calibri"/>
            </a:endParaRPr>
          </a:p>
        </p:txBody>
      </p:sp>
      <p:sp>
        <p:nvSpPr>
          <p:cNvPr id="524" name="Google Shape;524;p42"/>
          <p:cNvSpPr/>
          <p:nvPr/>
        </p:nvSpPr>
        <p:spPr>
          <a:xfrm>
            <a:off x="9077747" y="3041435"/>
            <a:ext cx="1004400" cy="4158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1100" b="1" i="0" u="none" strike="noStrike" cap="none">
                <a:solidFill>
                  <a:schemeClr val="dk1"/>
                </a:solidFill>
                <a:latin typeface="Calibri"/>
                <a:ea typeface="Calibri"/>
                <a:cs typeface="Calibri"/>
                <a:sym typeface="Calibri"/>
              </a:rPr>
              <a:t>Jumlah, Distribusi dan Kompetensi PTK </a:t>
            </a:r>
            <a:endParaRPr sz="1000" b="1" i="0" u="none" strike="noStrike" cap="none">
              <a:solidFill>
                <a:srgbClr val="000000"/>
              </a:solidFill>
              <a:latin typeface="Calibri"/>
              <a:ea typeface="Calibri"/>
              <a:cs typeface="Calibri"/>
              <a:sym typeface="Calibri"/>
            </a:endParaRPr>
          </a:p>
        </p:txBody>
      </p:sp>
      <p:sp>
        <p:nvSpPr>
          <p:cNvPr id="525" name="Google Shape;525;p42"/>
          <p:cNvSpPr/>
          <p:nvPr/>
        </p:nvSpPr>
        <p:spPr>
          <a:xfrm>
            <a:off x="1413580" y="4026756"/>
            <a:ext cx="1194000" cy="1291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1" u="none" strike="noStrike" cap="none">
              <a:solidFill>
                <a:srgbClr val="FF0000"/>
              </a:solidFill>
              <a:latin typeface="Arial"/>
              <a:ea typeface="Arial"/>
              <a:cs typeface="Arial"/>
              <a:sym typeface="Arial"/>
            </a:endParaRPr>
          </a:p>
        </p:txBody>
      </p:sp>
      <p:sp>
        <p:nvSpPr>
          <p:cNvPr id="526" name="Google Shape;526;p42"/>
          <p:cNvSpPr txBox="1"/>
          <p:nvPr/>
        </p:nvSpPr>
        <p:spPr>
          <a:xfrm>
            <a:off x="1443381" y="4035756"/>
            <a:ext cx="1112100" cy="1169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1" u="none" strike="noStrike" cap="none">
                <a:solidFill>
                  <a:srgbClr val="FF0000"/>
                </a:solidFill>
                <a:latin typeface="Arial"/>
                <a:ea typeface="Arial"/>
                <a:cs typeface="Arial"/>
                <a:sym typeface="Arial"/>
              </a:rPr>
              <a:t>Belum akan ada di tahun 2022. Kemendikbudristek mengikuti mekanisme pengukuran yang disepakati lintas sektor. </a:t>
            </a:r>
            <a:endParaRPr sz="800" b="0" i="1" u="none" strike="noStrike" cap="none">
              <a:solidFill>
                <a:srgbClr val="FF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43"/>
          <p:cNvSpPr txBox="1"/>
          <p:nvPr/>
        </p:nvSpPr>
        <p:spPr>
          <a:xfrm>
            <a:off x="537029" y="1312607"/>
            <a:ext cx="10774984" cy="1261656"/>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Informasi penting terkait profil dan rapor pendidikan PAUD:</a:t>
            </a:r>
            <a:endParaRPr/>
          </a:p>
          <a:p>
            <a:pPr marL="0" marR="0" lvl="0" indent="0" algn="l" rtl="0">
              <a:lnSpc>
                <a:spcPct val="90000"/>
              </a:lnSpc>
              <a:spcBef>
                <a:spcPts val="0"/>
              </a:spcBef>
              <a:spcAft>
                <a:spcPts val="0"/>
              </a:spcAft>
              <a:buClr>
                <a:schemeClr val="dk1"/>
              </a:buClr>
              <a:buSzPts val="1100"/>
              <a:buFont typeface="Arial"/>
              <a:buNone/>
            </a:pPr>
            <a:endParaRPr sz="1100" b="1" i="0" u="none" strike="noStrike" cap="none">
              <a:solidFill>
                <a:schemeClr val="accent1"/>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1800"/>
              <a:buFont typeface="Arial"/>
              <a:buNone/>
            </a:pPr>
            <a:r>
              <a:rPr lang="en-US" sz="2000" b="0" i="0" u="none" strike="noStrike" cap="none">
                <a:solidFill>
                  <a:schemeClr val="dk1"/>
                </a:solidFill>
                <a:latin typeface="Arial"/>
                <a:ea typeface="Arial"/>
                <a:cs typeface="Arial"/>
                <a:sym typeface="Arial"/>
              </a:rPr>
              <a:t>Profil Pendidikan PAUD </a:t>
            </a:r>
            <a:r>
              <a:rPr lang="en-US" sz="2000" b="1" i="0" u="none" strike="noStrike" cap="none">
                <a:solidFill>
                  <a:schemeClr val="dk1"/>
                </a:solidFill>
                <a:latin typeface="Arial"/>
                <a:ea typeface="Arial"/>
                <a:cs typeface="Arial"/>
                <a:sym typeface="Arial"/>
              </a:rPr>
              <a:t>tidak tersedia di level satuan pendidikan</a:t>
            </a:r>
            <a:r>
              <a:rPr lang="en-US" sz="2000" b="0" i="0" u="none" strike="noStrike" cap="none">
                <a:solidFill>
                  <a:schemeClr val="dk1"/>
                </a:solidFill>
                <a:latin typeface="Arial"/>
                <a:ea typeface="Arial"/>
                <a:cs typeface="Arial"/>
                <a:sym typeface="Arial"/>
              </a:rPr>
              <a:t>, hanya tersedia di level daerah dan nasional di tahun 2022.</a:t>
            </a:r>
            <a:endParaRPr/>
          </a:p>
          <a:p>
            <a:pPr marL="0" marR="0" lvl="0" indent="0" algn="l" rtl="0">
              <a:lnSpc>
                <a:spcPct val="90000"/>
              </a:lnSpc>
              <a:spcBef>
                <a:spcPts val="0"/>
              </a:spcBef>
              <a:spcAft>
                <a:spcPts val="0"/>
              </a:spcAft>
              <a:buClr>
                <a:schemeClr val="dk1"/>
              </a:buClr>
              <a:buSzPts val="1800"/>
              <a:buFont typeface="Arial"/>
              <a:buNone/>
            </a:pPr>
            <a:r>
              <a:rPr lang="en-US" sz="2000" b="0" i="0" u="none" strike="noStrike" cap="none">
                <a:solidFill>
                  <a:schemeClr val="dk1"/>
                </a:solidFill>
                <a:latin typeface="Arial"/>
                <a:ea typeface="Arial"/>
                <a:cs typeface="Arial"/>
                <a:sym typeface="Arial"/>
              </a:rPr>
              <a:t>Terdapat perbedaan deskripsi dimensi antara PAUD dengan Dikdasmen:</a:t>
            </a:r>
            <a:endParaRPr/>
          </a:p>
          <a:p>
            <a:pPr marL="0" marR="0" lvl="0" indent="0" algn="l" rtl="0">
              <a:lnSpc>
                <a:spcPct val="90000"/>
              </a:lnSpc>
              <a:spcBef>
                <a:spcPts val="0"/>
              </a:spcBef>
              <a:spcAft>
                <a:spcPts val="0"/>
              </a:spcAft>
              <a:buClr>
                <a:schemeClr val="dk1"/>
              </a:buClr>
              <a:buSzPts val="1100"/>
              <a:buFont typeface="Arial"/>
              <a:buNone/>
            </a:pPr>
            <a:endParaRPr sz="2400" b="1" i="0" u="none" strike="noStrike" cap="none">
              <a:solidFill>
                <a:schemeClr val="accent1"/>
              </a:solidFill>
              <a:latin typeface="Arial"/>
              <a:ea typeface="Arial"/>
              <a:cs typeface="Arial"/>
              <a:sym typeface="Arial"/>
            </a:endParaRPr>
          </a:p>
        </p:txBody>
      </p:sp>
      <p:graphicFrame>
        <p:nvGraphicFramePr>
          <p:cNvPr id="532" name="Google Shape;532;p43"/>
          <p:cNvGraphicFramePr/>
          <p:nvPr/>
        </p:nvGraphicFramePr>
        <p:xfrm>
          <a:off x="537028" y="2702725"/>
          <a:ext cx="10583250" cy="3887690"/>
        </p:xfrm>
        <a:graphic>
          <a:graphicData uri="http://schemas.openxmlformats.org/drawingml/2006/table">
            <a:tbl>
              <a:tblPr>
                <a:noFill/>
                <a:tableStyleId>{EE982CF9-6F63-49E2-AD2F-75968D36D1C9}</a:tableStyleId>
              </a:tblPr>
              <a:tblGrid>
                <a:gridCol w="934850">
                  <a:extLst>
                    <a:ext uri="{9D8B030D-6E8A-4147-A177-3AD203B41FA5}">
                      <a16:colId xmlns:a16="http://schemas.microsoft.com/office/drawing/2014/main" val="20000"/>
                    </a:ext>
                  </a:extLst>
                </a:gridCol>
                <a:gridCol w="4824200">
                  <a:extLst>
                    <a:ext uri="{9D8B030D-6E8A-4147-A177-3AD203B41FA5}">
                      <a16:colId xmlns:a16="http://schemas.microsoft.com/office/drawing/2014/main" val="20001"/>
                    </a:ext>
                  </a:extLst>
                </a:gridCol>
                <a:gridCol w="4824200">
                  <a:extLst>
                    <a:ext uri="{9D8B030D-6E8A-4147-A177-3AD203B41FA5}">
                      <a16:colId xmlns:a16="http://schemas.microsoft.com/office/drawing/2014/main" val="20002"/>
                    </a:ext>
                  </a:extLst>
                </a:gridCol>
              </a:tblGrid>
              <a:tr h="586150">
                <a:tc>
                  <a:txBody>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a:solidFill>
                            <a:schemeClr val="lt1"/>
                          </a:solidFill>
                        </a:rPr>
                        <a:t>Dimensi</a:t>
                      </a:r>
                      <a:endParaRPr sz="1200" b="1" u="none" strike="noStrike" cap="none">
                        <a:solidFill>
                          <a:schemeClr val="lt1"/>
                        </a:solidFill>
                      </a:endParaRPr>
                    </a:p>
                  </a:txBody>
                  <a:tcPr marL="91425" marR="91425" marT="91425" marB="91425">
                    <a:solidFill>
                      <a:srgbClr val="00B050"/>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lt1"/>
                          </a:solidFill>
                        </a:rPr>
                        <a:t>Dimensi PAUD</a:t>
                      </a:r>
                      <a:endParaRPr sz="2000" b="1" u="none" strike="noStrike" cap="none">
                        <a:solidFill>
                          <a:schemeClr val="lt1"/>
                        </a:solidFill>
                      </a:endParaRPr>
                    </a:p>
                  </a:txBody>
                  <a:tcPr marL="91425" marR="91425" marT="91425" marB="91425" anchor="ctr">
                    <a:solidFill>
                      <a:srgbClr val="00B050"/>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lt1"/>
                          </a:solidFill>
                        </a:rPr>
                        <a:t>Dimensi Dikdasmen</a:t>
                      </a:r>
                      <a:endParaRPr sz="2000" b="1" u="none" strike="noStrike" cap="none">
                        <a:solidFill>
                          <a:schemeClr val="lt1"/>
                        </a:solidFill>
                      </a:endParaRPr>
                    </a:p>
                  </a:txBody>
                  <a:tcPr marL="91425" marR="91425" marT="91425" marB="91425" anchor="ctr">
                    <a:solidFill>
                      <a:srgbClr val="00B050"/>
                    </a:solidFill>
                  </a:tcPr>
                </a:tc>
                <a:extLst>
                  <a:ext uri="{0D108BD9-81ED-4DB2-BD59-A6C34878D82A}">
                    <a16:rowId xmlns:a16="http://schemas.microsoft.com/office/drawing/2014/main" val="10000"/>
                  </a:ext>
                </a:extLst>
              </a:tr>
              <a:tr h="586150">
                <a:tc>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a:solidFill>
                            <a:schemeClr val="lt2"/>
                          </a:solidFill>
                        </a:rPr>
                        <a:t>A</a:t>
                      </a:r>
                      <a:endParaRPr sz="2000" u="none" strike="noStrike" cap="none">
                        <a:solidFill>
                          <a:schemeClr val="lt2"/>
                        </a:solidFill>
                      </a:endParaRPr>
                    </a:p>
                  </a:txBody>
                  <a:tcPr marL="91425" marR="91425" marT="91425" marB="91425">
                    <a:solidFill>
                      <a:schemeClr val="lt2"/>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lt2"/>
                          </a:solidFill>
                        </a:rPr>
                        <a:t>Capaian perkembangan dan hasil belajar anak</a:t>
                      </a:r>
                      <a:endParaRPr sz="1800" u="none" strike="noStrike" cap="none">
                        <a:solidFill>
                          <a:schemeClr val="lt2"/>
                        </a:solidFill>
                      </a:endParaRPr>
                    </a:p>
                  </a:txBody>
                  <a:tcPr marL="91425" marR="91425" marT="91425" marB="91425">
                    <a:solidFill>
                      <a:schemeClr val="lt2"/>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Mutu dan relevansi hasil belajar</a:t>
                      </a:r>
                      <a:endParaRPr sz="1800" u="none" strike="noStrike" cap="none"/>
                    </a:p>
                  </a:txBody>
                  <a:tcPr marL="91425" marR="91425" marT="91425" marB="91425"/>
                </a:tc>
                <a:extLst>
                  <a:ext uri="{0D108BD9-81ED-4DB2-BD59-A6C34878D82A}">
                    <a16:rowId xmlns:a16="http://schemas.microsoft.com/office/drawing/2014/main" val="10001"/>
                  </a:ext>
                </a:extLst>
              </a:tr>
              <a:tr h="586150">
                <a:tc>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a:t>B</a:t>
                      </a:r>
                      <a:endParaRPr sz="20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Pemerataan Akses ke Layanan Berkualitas </a:t>
                      </a:r>
                      <a:endParaRPr sz="18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Pemerataan pendidikan yang bermutu </a:t>
                      </a:r>
                      <a:endParaRPr sz="1800" u="none" strike="noStrike" cap="none"/>
                    </a:p>
                  </a:txBody>
                  <a:tcPr marL="91425" marR="91425" marT="91425" marB="91425"/>
                </a:tc>
                <a:extLst>
                  <a:ext uri="{0D108BD9-81ED-4DB2-BD59-A6C34878D82A}">
                    <a16:rowId xmlns:a16="http://schemas.microsoft.com/office/drawing/2014/main" val="10002"/>
                  </a:ext>
                </a:extLst>
              </a:tr>
              <a:tr h="586150">
                <a:tc>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a:t>C</a:t>
                      </a:r>
                      <a:endParaRPr sz="2000" u="none" strike="noStrike" cap="none"/>
                    </a:p>
                  </a:txBody>
                  <a:tcPr marL="91425" marR="91425" marT="91425" marB="91425">
                    <a:solidFill>
                      <a:schemeClr val="lt2"/>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Ketersediaan, Kompetensi dan Kinerja PTK</a:t>
                      </a:r>
                      <a:endParaRPr sz="1800" u="none" strike="noStrike" cap="none"/>
                    </a:p>
                  </a:txBody>
                  <a:tcPr marL="91425" marR="91425" marT="91425" marB="91425">
                    <a:solidFill>
                      <a:schemeClr val="lt2"/>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Kompetensi dan Kinerja PTK</a:t>
                      </a:r>
                      <a:endParaRPr sz="1800" u="none" strike="noStrike" cap="none"/>
                    </a:p>
                  </a:txBody>
                  <a:tcPr marL="91425" marR="91425" marT="91425" marB="91425"/>
                </a:tc>
                <a:extLst>
                  <a:ext uri="{0D108BD9-81ED-4DB2-BD59-A6C34878D82A}">
                    <a16:rowId xmlns:a16="http://schemas.microsoft.com/office/drawing/2014/main" val="10003"/>
                  </a:ext>
                </a:extLst>
              </a:tr>
              <a:tr h="586150">
                <a:tc>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a:t>D</a:t>
                      </a:r>
                      <a:endParaRPr sz="2000" u="none" strike="noStrike" cap="none"/>
                    </a:p>
                  </a:txBody>
                  <a:tcPr marL="91425" marR="91425" marT="91425" marB="91425">
                    <a:solidFill>
                      <a:schemeClr val="lt2"/>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Kualitas Proses Pembelajaran </a:t>
                      </a:r>
                      <a:endParaRPr sz="1800" u="none" strike="noStrike" cap="none"/>
                    </a:p>
                  </a:txBody>
                  <a:tcPr marL="91425" marR="91425" marT="91425" marB="91425">
                    <a:solidFill>
                      <a:schemeClr val="lt2"/>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Mutu dan Relevansi Pembelajaran</a:t>
                      </a:r>
                      <a:endParaRPr sz="1800" u="none" strike="noStrike" cap="none"/>
                    </a:p>
                  </a:txBody>
                  <a:tcPr marL="91425" marR="91425" marT="91425" marB="91425"/>
                </a:tc>
                <a:extLst>
                  <a:ext uri="{0D108BD9-81ED-4DB2-BD59-A6C34878D82A}">
                    <a16:rowId xmlns:a16="http://schemas.microsoft.com/office/drawing/2014/main" val="10004"/>
                  </a:ext>
                </a:extLst>
              </a:tr>
              <a:tr h="811600">
                <a:tc>
                  <a:txBody>
                    <a:bodyPr/>
                    <a:lstStyle/>
                    <a:p>
                      <a:pPr marL="0" marR="0" lvl="0" indent="0" algn="ctr" rtl="0">
                        <a:lnSpc>
                          <a:spcPct val="100000"/>
                        </a:lnSpc>
                        <a:spcBef>
                          <a:spcPts val="0"/>
                        </a:spcBef>
                        <a:spcAft>
                          <a:spcPts val="0"/>
                        </a:spcAft>
                        <a:buClr>
                          <a:srgbClr val="000000"/>
                        </a:buClr>
                        <a:buSzPts val="2000"/>
                        <a:buFont typeface="Arial"/>
                        <a:buNone/>
                      </a:pPr>
                      <a:r>
                        <a:rPr lang="en-US" sz="2000" u="none" strike="noStrike" cap="none"/>
                        <a:t>E</a:t>
                      </a:r>
                      <a:endParaRPr sz="2000" u="none" strike="noStrike" cap="none"/>
                    </a:p>
                  </a:txBody>
                  <a:tcPr marL="91425" marR="91425" marT="91425" marB="91425">
                    <a:solidFill>
                      <a:schemeClr val="lt2"/>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Kualitas Pengelolaan Sekolah</a:t>
                      </a:r>
                      <a:endParaRPr sz="1800" u="none" strike="noStrike" cap="none"/>
                    </a:p>
                  </a:txBody>
                  <a:tcPr marL="91425" marR="91425" marT="91425" marB="91425">
                    <a:solidFill>
                      <a:schemeClr val="lt2"/>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Pengelolaan sekolah yang partisipatif, transparan, dan akuntabel </a:t>
                      </a:r>
                      <a:endParaRPr sz="1800" u="none" strike="noStrike" cap="none"/>
                    </a:p>
                  </a:txBody>
                  <a:tcPr marL="91425" marR="91425" marT="91425" marB="91425"/>
                </a:tc>
                <a:extLst>
                  <a:ext uri="{0D108BD9-81ED-4DB2-BD59-A6C34878D82A}">
                    <a16:rowId xmlns:a16="http://schemas.microsoft.com/office/drawing/2014/main" val="10005"/>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44"/>
          <p:cNvSpPr txBox="1"/>
          <p:nvPr/>
        </p:nvSpPr>
        <p:spPr>
          <a:xfrm>
            <a:off x="457785" y="988143"/>
            <a:ext cx="11276429" cy="106188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Indikator dimensi A PAUD - Capaian Perkembangan dan Hasil Belajar Anak</a:t>
            </a:r>
            <a:endParaRPr/>
          </a:p>
          <a:p>
            <a:pPr marL="0" marR="0" lvl="0" indent="0" algn="l" rtl="0">
              <a:lnSpc>
                <a:spcPct val="90000"/>
              </a:lnSpc>
              <a:spcBef>
                <a:spcPts val="0"/>
              </a:spcBef>
              <a:spcAft>
                <a:spcPts val="0"/>
              </a:spcAft>
              <a:buClr>
                <a:schemeClr val="dk1"/>
              </a:buClr>
              <a:buSzPts val="1100"/>
              <a:buFont typeface="Arial"/>
              <a:buNone/>
            </a:pPr>
            <a:endParaRPr sz="1200" b="1" i="0" u="none" strike="noStrike" cap="none">
              <a:solidFill>
                <a:schemeClr val="accent1"/>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1100"/>
              <a:buFont typeface="Arial"/>
              <a:buNone/>
            </a:pPr>
            <a:r>
              <a:rPr lang="en-US" sz="2000" b="0" i="0" u="none" strike="noStrike" cap="none">
                <a:solidFill>
                  <a:schemeClr val="dk1"/>
                </a:solidFill>
                <a:latin typeface="Arial"/>
                <a:ea typeface="Arial"/>
                <a:cs typeface="Arial"/>
                <a:sym typeface="Arial"/>
              </a:rPr>
              <a:t>Capaian perkembangan PAUD diukur dari </a:t>
            </a:r>
            <a:r>
              <a:rPr lang="en-US" sz="2000" b="1" i="0" u="none" strike="noStrike" cap="none">
                <a:solidFill>
                  <a:schemeClr val="dk1"/>
                </a:solidFill>
                <a:latin typeface="Arial"/>
                <a:ea typeface="Arial"/>
                <a:cs typeface="Arial"/>
                <a:sym typeface="Arial"/>
              </a:rPr>
              <a:t>perkembangan pembelajaran, sosial-emosional dan fisik</a:t>
            </a:r>
            <a:r>
              <a:rPr lang="en-US" sz="2000" b="0" i="0" u="none" strike="noStrike" cap="none">
                <a:solidFill>
                  <a:schemeClr val="dk1"/>
                </a:solidFill>
                <a:latin typeface="Arial"/>
                <a:ea typeface="Arial"/>
                <a:cs typeface="Arial"/>
                <a:sym typeface="Arial"/>
              </a:rPr>
              <a:t>.</a:t>
            </a:r>
            <a:endParaRPr/>
          </a:p>
        </p:txBody>
      </p:sp>
      <p:sp>
        <p:nvSpPr>
          <p:cNvPr id="538" name="Google Shape;538;p44"/>
          <p:cNvSpPr/>
          <p:nvPr/>
        </p:nvSpPr>
        <p:spPr>
          <a:xfrm>
            <a:off x="558530" y="2437546"/>
            <a:ext cx="2075431" cy="11676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Perkembangan pembelajaran</a:t>
            </a:r>
            <a:endParaRPr sz="1600" b="0" i="0" u="none" strike="noStrike" cap="none">
              <a:solidFill>
                <a:srgbClr val="000000"/>
              </a:solidFill>
              <a:latin typeface="Arial"/>
              <a:ea typeface="Arial"/>
              <a:cs typeface="Arial"/>
              <a:sym typeface="Arial"/>
            </a:endParaRPr>
          </a:p>
        </p:txBody>
      </p:sp>
      <p:sp>
        <p:nvSpPr>
          <p:cNvPr id="539" name="Google Shape;539;p44"/>
          <p:cNvSpPr/>
          <p:nvPr/>
        </p:nvSpPr>
        <p:spPr>
          <a:xfrm>
            <a:off x="558530" y="3799344"/>
            <a:ext cx="2075431" cy="10869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Perkembangan sosial-emosional</a:t>
            </a:r>
            <a:endParaRPr sz="1800" b="0" i="0" u="none" strike="noStrike" cap="none">
              <a:solidFill>
                <a:srgbClr val="000000"/>
              </a:solidFill>
              <a:latin typeface="Arial"/>
              <a:ea typeface="Arial"/>
              <a:cs typeface="Arial"/>
              <a:sym typeface="Arial"/>
            </a:endParaRPr>
          </a:p>
        </p:txBody>
      </p:sp>
      <p:sp>
        <p:nvSpPr>
          <p:cNvPr id="540" name="Google Shape;540;p44"/>
          <p:cNvSpPr/>
          <p:nvPr/>
        </p:nvSpPr>
        <p:spPr>
          <a:xfrm>
            <a:off x="558530" y="5107840"/>
            <a:ext cx="2075431" cy="10869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Perkembangan fisik</a:t>
            </a:r>
            <a:endParaRPr sz="1600" b="0" i="0" u="none" strike="noStrike" cap="none">
              <a:solidFill>
                <a:srgbClr val="000000"/>
              </a:solidFill>
              <a:latin typeface="Arial"/>
              <a:ea typeface="Arial"/>
              <a:cs typeface="Arial"/>
              <a:sym typeface="Arial"/>
            </a:endParaRPr>
          </a:p>
        </p:txBody>
      </p:sp>
      <p:cxnSp>
        <p:nvCxnSpPr>
          <p:cNvPr id="541" name="Google Shape;541;p44"/>
          <p:cNvCxnSpPr>
            <a:stCxn id="538" idx="3"/>
          </p:cNvCxnSpPr>
          <p:nvPr/>
        </p:nvCxnSpPr>
        <p:spPr>
          <a:xfrm>
            <a:off x="2633961" y="3021346"/>
            <a:ext cx="425700" cy="0"/>
          </a:xfrm>
          <a:prstGeom prst="straightConnector1">
            <a:avLst/>
          </a:prstGeom>
          <a:noFill/>
          <a:ln w="9525" cap="flat" cmpd="sng">
            <a:solidFill>
              <a:schemeClr val="dk2"/>
            </a:solidFill>
            <a:prstDash val="solid"/>
            <a:round/>
            <a:headEnd type="none" w="sm" len="sm"/>
            <a:tailEnd type="triangle" w="med" len="med"/>
          </a:ln>
        </p:spPr>
      </p:cxnSp>
      <p:cxnSp>
        <p:nvCxnSpPr>
          <p:cNvPr id="542" name="Google Shape;542;p44"/>
          <p:cNvCxnSpPr>
            <a:stCxn id="539" idx="3"/>
          </p:cNvCxnSpPr>
          <p:nvPr/>
        </p:nvCxnSpPr>
        <p:spPr>
          <a:xfrm rot="10800000" flipH="1">
            <a:off x="2633961" y="4338294"/>
            <a:ext cx="425700" cy="4500"/>
          </a:xfrm>
          <a:prstGeom prst="straightConnector1">
            <a:avLst/>
          </a:prstGeom>
          <a:noFill/>
          <a:ln w="9525" cap="flat" cmpd="sng">
            <a:solidFill>
              <a:schemeClr val="dk2"/>
            </a:solidFill>
            <a:prstDash val="solid"/>
            <a:round/>
            <a:headEnd type="none" w="sm" len="sm"/>
            <a:tailEnd type="triangle" w="med" len="med"/>
          </a:ln>
        </p:spPr>
      </p:cxnSp>
      <p:cxnSp>
        <p:nvCxnSpPr>
          <p:cNvPr id="543" name="Google Shape;543;p44"/>
          <p:cNvCxnSpPr>
            <a:stCxn id="540" idx="3"/>
          </p:cNvCxnSpPr>
          <p:nvPr/>
        </p:nvCxnSpPr>
        <p:spPr>
          <a:xfrm>
            <a:off x="2633961" y="5651290"/>
            <a:ext cx="425700" cy="0"/>
          </a:xfrm>
          <a:prstGeom prst="straightConnector1">
            <a:avLst/>
          </a:prstGeom>
          <a:noFill/>
          <a:ln w="9525" cap="flat" cmpd="sng">
            <a:solidFill>
              <a:schemeClr val="dk2"/>
            </a:solidFill>
            <a:prstDash val="solid"/>
            <a:round/>
            <a:headEnd type="none" w="sm" len="sm"/>
            <a:tailEnd type="triangle" w="med" len="med"/>
          </a:ln>
        </p:spPr>
      </p:cxnSp>
      <p:sp>
        <p:nvSpPr>
          <p:cNvPr id="544" name="Google Shape;544;p44"/>
          <p:cNvSpPr/>
          <p:nvPr/>
        </p:nvSpPr>
        <p:spPr>
          <a:xfrm>
            <a:off x="8848382" y="2646150"/>
            <a:ext cx="584400" cy="3244200"/>
          </a:xfrm>
          <a:prstGeom prst="rightBrace">
            <a:avLst>
              <a:gd name="adj1" fmla="val 50000"/>
              <a:gd name="adj2" fmla="val 50000"/>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45" name="Google Shape;545;p44"/>
          <p:cNvSpPr txBox="1"/>
          <p:nvPr/>
        </p:nvSpPr>
        <p:spPr>
          <a:xfrm>
            <a:off x="9500282" y="2872200"/>
            <a:ext cx="2239434" cy="2243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434343"/>
                </a:solidFill>
                <a:latin typeface="Arial"/>
                <a:ea typeface="Arial"/>
                <a:cs typeface="Arial"/>
                <a:sym typeface="Arial"/>
              </a:rPr>
              <a:t>Selaras dengan STPPA</a:t>
            </a:r>
            <a:r>
              <a:rPr lang="en-US" sz="1600" b="0" i="0" u="none" strike="noStrike" cap="none" baseline="30000">
                <a:solidFill>
                  <a:srgbClr val="434343"/>
                </a:solidFill>
                <a:latin typeface="Arial"/>
                <a:ea typeface="Arial"/>
                <a:cs typeface="Arial"/>
                <a:sym typeface="Arial"/>
              </a:rPr>
              <a:t>1</a:t>
            </a:r>
            <a:r>
              <a:rPr lang="en-US" sz="1600" b="0" i="0" u="none" strike="noStrike" cap="none">
                <a:solidFill>
                  <a:srgbClr val="434343"/>
                </a:solidFill>
                <a:latin typeface="Arial"/>
                <a:ea typeface="Arial"/>
                <a:cs typeface="Arial"/>
                <a:sym typeface="Arial"/>
              </a:rPr>
              <a:t> dan menggunakan instrumen pengukuran capaian perkembangan anak yang disepakati lintas sektor </a:t>
            </a:r>
            <a:endParaRPr sz="1600" b="0" i="0" u="none" strike="noStrike" cap="none">
              <a:solidFill>
                <a:srgbClr val="434343"/>
              </a:solidFill>
              <a:latin typeface="Arial"/>
              <a:ea typeface="Arial"/>
              <a:cs typeface="Arial"/>
              <a:sym typeface="Arial"/>
            </a:endParaRPr>
          </a:p>
          <a:p>
            <a:pPr marL="0" marR="0" lvl="0" indent="0" algn="l" rtl="0">
              <a:lnSpc>
                <a:spcPct val="115000"/>
              </a:lnSpc>
              <a:spcBef>
                <a:spcPts val="0"/>
              </a:spcBef>
              <a:spcAft>
                <a:spcPts val="800"/>
              </a:spcAft>
              <a:buClr>
                <a:srgbClr val="000000"/>
              </a:buClr>
              <a:buSzPts val="1050"/>
              <a:buFont typeface="Arial"/>
              <a:buNone/>
            </a:pPr>
            <a:endParaRPr sz="1050" b="1" i="0" u="none" strike="noStrike" cap="none">
              <a:solidFill>
                <a:srgbClr val="434343"/>
              </a:solidFill>
              <a:latin typeface="Roboto"/>
              <a:ea typeface="Roboto"/>
              <a:cs typeface="Roboto"/>
              <a:sym typeface="Roboto"/>
            </a:endParaRPr>
          </a:p>
        </p:txBody>
      </p:sp>
      <p:sp>
        <p:nvSpPr>
          <p:cNvPr id="546" name="Google Shape;546;p44"/>
          <p:cNvSpPr/>
          <p:nvPr/>
        </p:nvSpPr>
        <p:spPr>
          <a:xfrm>
            <a:off x="3059631" y="2305647"/>
            <a:ext cx="5715662" cy="1386069"/>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just" rtl="0">
              <a:lnSpc>
                <a:spcPct val="115000"/>
              </a:lnSpc>
              <a:spcBef>
                <a:spcPts val="0"/>
              </a:spcBef>
              <a:spcAft>
                <a:spcPts val="0"/>
              </a:spcAft>
              <a:buClr>
                <a:srgbClr val="000000"/>
              </a:buClr>
              <a:buSzPts val="1400"/>
              <a:buFont typeface="Arial"/>
              <a:buNone/>
            </a:pPr>
            <a:r>
              <a:rPr lang="en-US" sz="1400" b="1" i="0" u="none" strike="noStrike" cap="none">
                <a:solidFill>
                  <a:schemeClr val="dk1"/>
                </a:solidFill>
                <a:latin typeface="Arial"/>
                <a:ea typeface="Arial"/>
                <a:cs typeface="Arial"/>
                <a:sym typeface="Arial"/>
              </a:rPr>
              <a:t>Kemampuan literasi</a:t>
            </a:r>
            <a:r>
              <a:rPr lang="en-US" sz="1400" b="0" i="0" u="none" strike="noStrike" cap="none">
                <a:solidFill>
                  <a:schemeClr val="dk1"/>
                </a:solidFill>
                <a:latin typeface="Arial"/>
                <a:ea typeface="Arial"/>
                <a:cs typeface="Arial"/>
                <a:sym typeface="Arial"/>
              </a:rPr>
              <a:t> (pengenalan huruf, dapat mengekspresikan dirinya dengan bertanya, menjawab pertanyaan, memahami cerita sederhana, pra-menulis), </a:t>
            </a:r>
            <a:r>
              <a:rPr lang="en-US" sz="1400" b="1" i="0" u="none" strike="noStrike" cap="none">
                <a:solidFill>
                  <a:schemeClr val="dk1"/>
                </a:solidFill>
                <a:latin typeface="Arial"/>
                <a:ea typeface="Arial"/>
                <a:cs typeface="Arial"/>
                <a:sym typeface="Arial"/>
              </a:rPr>
              <a:t>kemampuan numerasi</a:t>
            </a:r>
            <a:r>
              <a:rPr lang="en-US" sz="1400" b="0" i="0" u="none" strike="noStrike" cap="none">
                <a:solidFill>
                  <a:schemeClr val="dk1"/>
                </a:solidFill>
                <a:latin typeface="Arial"/>
                <a:ea typeface="Arial"/>
                <a:cs typeface="Arial"/>
                <a:sym typeface="Arial"/>
              </a:rPr>
              <a:t> dasar (seperti pemahaman simbol, konsep bilangan) serta </a:t>
            </a:r>
            <a:r>
              <a:rPr lang="en-US" sz="1400" b="1" i="0" u="none" strike="noStrike" cap="none">
                <a:solidFill>
                  <a:schemeClr val="dk1"/>
                </a:solidFill>
                <a:latin typeface="Arial"/>
                <a:ea typeface="Arial"/>
                <a:cs typeface="Arial"/>
                <a:sym typeface="Arial"/>
              </a:rPr>
              <a:t>fungsi eksekutif</a:t>
            </a:r>
            <a:r>
              <a:rPr lang="en-US" sz="1400" b="0" i="0" u="none" strike="noStrike" cap="none">
                <a:solidFill>
                  <a:schemeClr val="dk1"/>
                </a:solidFill>
                <a:latin typeface="Arial"/>
                <a:ea typeface="Arial"/>
                <a:cs typeface="Arial"/>
                <a:sym typeface="Arial"/>
              </a:rPr>
              <a:t> (kemampuan meregulasi diri)</a:t>
            </a:r>
            <a:endParaRPr sz="1050" b="0" i="0" u="none" strike="noStrike" cap="none">
              <a:solidFill>
                <a:schemeClr val="dk1"/>
              </a:solidFill>
              <a:latin typeface="Arial"/>
              <a:ea typeface="Arial"/>
              <a:cs typeface="Arial"/>
              <a:sym typeface="Arial"/>
            </a:endParaRPr>
          </a:p>
        </p:txBody>
      </p:sp>
      <p:sp>
        <p:nvSpPr>
          <p:cNvPr id="547" name="Google Shape;547;p44"/>
          <p:cNvSpPr/>
          <p:nvPr/>
        </p:nvSpPr>
        <p:spPr>
          <a:xfrm>
            <a:off x="3059631" y="3794815"/>
            <a:ext cx="5715656" cy="10869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just" rtl="0">
              <a:lnSpc>
                <a:spcPct val="115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Kemampuan anak </a:t>
            </a:r>
            <a:r>
              <a:rPr lang="en-US" sz="1400" b="1" i="0" u="none" strike="noStrike" cap="none">
                <a:solidFill>
                  <a:schemeClr val="dk1"/>
                </a:solidFill>
                <a:latin typeface="Arial"/>
                <a:ea typeface="Arial"/>
                <a:cs typeface="Arial"/>
                <a:sym typeface="Arial"/>
              </a:rPr>
              <a:t>berperilaku prososial</a:t>
            </a:r>
            <a:r>
              <a:rPr lang="en-US" sz="1400" b="0" i="0" u="none" strike="noStrike" cap="none">
                <a:solidFill>
                  <a:schemeClr val="dk1"/>
                </a:solidFill>
                <a:latin typeface="Arial"/>
                <a:ea typeface="Arial"/>
                <a:cs typeface="Arial"/>
                <a:sym typeface="Arial"/>
              </a:rPr>
              <a:t> (sesuai tuntutan sosial/aturan, berinteraksi dengan teman sebaya). Mengenali, mengolah dan </a:t>
            </a:r>
            <a:r>
              <a:rPr lang="en-US" sz="1400" b="1" i="0" u="none" strike="noStrike" cap="none">
                <a:solidFill>
                  <a:schemeClr val="dk1"/>
                </a:solidFill>
                <a:latin typeface="Arial"/>
                <a:ea typeface="Arial"/>
                <a:cs typeface="Arial"/>
                <a:sym typeface="Arial"/>
              </a:rPr>
              <a:t>mengendalikan emosi</a:t>
            </a:r>
            <a:r>
              <a:rPr lang="en-US" sz="1400" b="0" i="0" u="none" strike="noStrike" cap="none">
                <a:solidFill>
                  <a:schemeClr val="dk1"/>
                </a:solidFill>
                <a:latin typeface="Arial"/>
                <a:ea typeface="Arial"/>
                <a:cs typeface="Arial"/>
                <a:sym typeface="Arial"/>
              </a:rPr>
              <a:t> untuk dapat merespon secara positif kondisi yang dihadapi. </a:t>
            </a:r>
            <a:endParaRPr sz="1050" b="0" i="0" u="none" strike="noStrike" cap="none">
              <a:solidFill>
                <a:schemeClr val="dk1"/>
              </a:solidFill>
              <a:latin typeface="Arial"/>
              <a:ea typeface="Arial"/>
              <a:cs typeface="Arial"/>
              <a:sym typeface="Arial"/>
            </a:endParaRPr>
          </a:p>
        </p:txBody>
      </p:sp>
      <p:sp>
        <p:nvSpPr>
          <p:cNvPr id="548" name="Google Shape;548;p44"/>
          <p:cNvSpPr/>
          <p:nvPr/>
        </p:nvSpPr>
        <p:spPr>
          <a:xfrm>
            <a:off x="3059630" y="5107840"/>
            <a:ext cx="5715657" cy="10869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Kemampuan anak untuk bergerak </a:t>
            </a:r>
            <a:r>
              <a:rPr lang="en-US" sz="1400" b="1" i="0" u="none" strike="noStrike" cap="none">
                <a:solidFill>
                  <a:schemeClr val="dk1"/>
                </a:solidFill>
                <a:latin typeface="Arial"/>
                <a:ea typeface="Arial"/>
                <a:cs typeface="Arial"/>
                <a:sym typeface="Arial"/>
              </a:rPr>
              <a:t>membangun keseimbangan</a:t>
            </a:r>
            <a:r>
              <a:rPr lang="en-US" sz="1400" b="0" i="0" u="none" strike="noStrike" cap="none">
                <a:solidFill>
                  <a:schemeClr val="dk1"/>
                </a:solidFill>
                <a:latin typeface="Arial"/>
                <a:ea typeface="Arial"/>
                <a:cs typeface="Arial"/>
                <a:sym typeface="Arial"/>
              </a:rPr>
              <a:t> yang melibatkan  otot besar.</a:t>
            </a:r>
            <a:endParaRPr sz="14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Melakukan </a:t>
            </a:r>
            <a:r>
              <a:rPr lang="en-US" sz="1400" b="1" i="0" u="none" strike="noStrike" cap="none">
                <a:solidFill>
                  <a:schemeClr val="dk1"/>
                </a:solidFill>
                <a:latin typeface="Arial"/>
                <a:ea typeface="Arial"/>
                <a:cs typeface="Arial"/>
                <a:sym typeface="Arial"/>
              </a:rPr>
              <a:t>gerakan halus</a:t>
            </a:r>
            <a:r>
              <a:rPr lang="en-US" sz="1400" b="0" i="0" u="none" strike="noStrike" cap="none">
                <a:solidFill>
                  <a:schemeClr val="dk1"/>
                </a:solidFill>
                <a:latin typeface="Arial"/>
                <a:ea typeface="Arial"/>
                <a:cs typeface="Arial"/>
                <a:sym typeface="Arial"/>
              </a:rPr>
              <a:t> yang melibatkan otot kecil</a:t>
            </a:r>
            <a:endParaRPr sz="1400" b="0" i="0" u="none" strike="noStrike" cap="none">
              <a:solidFill>
                <a:schemeClr val="dk1"/>
              </a:solidFill>
              <a:latin typeface="Arial"/>
              <a:ea typeface="Arial"/>
              <a:cs typeface="Arial"/>
              <a:sym typeface="Arial"/>
            </a:endParaRPr>
          </a:p>
        </p:txBody>
      </p:sp>
      <p:sp>
        <p:nvSpPr>
          <p:cNvPr id="549" name="Google Shape;549;p44"/>
          <p:cNvSpPr txBox="1"/>
          <p:nvPr/>
        </p:nvSpPr>
        <p:spPr>
          <a:xfrm>
            <a:off x="7749885" y="6420177"/>
            <a:ext cx="3753855" cy="338524"/>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baseline="30000">
                <a:solidFill>
                  <a:srgbClr val="202124"/>
                </a:solidFill>
                <a:highlight>
                  <a:srgbClr val="FFFFFF"/>
                </a:highlight>
                <a:latin typeface="Arial"/>
                <a:ea typeface="Arial"/>
                <a:cs typeface="Arial"/>
                <a:sym typeface="Arial"/>
              </a:rPr>
              <a:t>1</a:t>
            </a:r>
            <a:r>
              <a:rPr lang="en-US" sz="1000" b="0" i="0" u="none" strike="noStrike" cap="none">
                <a:solidFill>
                  <a:srgbClr val="202124"/>
                </a:solidFill>
                <a:highlight>
                  <a:srgbClr val="FFFFFF"/>
                </a:highlight>
                <a:latin typeface="Arial"/>
                <a:ea typeface="Arial"/>
                <a:cs typeface="Arial"/>
                <a:sym typeface="Arial"/>
              </a:rPr>
              <a:t>Standar Tingkat Pencapaian Perkembangan Anak Usia Dini</a:t>
            </a: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4"/>
          <p:cNvSpPr txBox="1"/>
          <p:nvPr/>
        </p:nvSpPr>
        <p:spPr>
          <a:xfrm>
            <a:off x="4203290" y="1596677"/>
            <a:ext cx="7643270" cy="403187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4800" b="1" i="0" u="none" strike="noStrike" cap="none">
                <a:solidFill>
                  <a:srgbClr val="0070C0"/>
                </a:solidFill>
                <a:latin typeface="Candara"/>
                <a:ea typeface="Candara"/>
                <a:cs typeface="Candara"/>
                <a:sym typeface="Candara"/>
              </a:rPr>
              <a:t>Agenda Hari Ini</a:t>
            </a:r>
            <a:endParaRPr sz="4800" b="1" i="0" u="none" strike="noStrike" cap="none">
              <a:solidFill>
                <a:srgbClr val="0070C0"/>
              </a:solidFill>
              <a:latin typeface="Candara"/>
              <a:ea typeface="Candara"/>
              <a:cs typeface="Candara"/>
              <a:sym typeface="Candara"/>
            </a:endParaRPr>
          </a:p>
          <a:p>
            <a:pPr marL="0" marR="0" lvl="0" indent="0" algn="l" rtl="0">
              <a:lnSpc>
                <a:spcPct val="100000"/>
              </a:lnSpc>
              <a:spcBef>
                <a:spcPts val="0"/>
              </a:spcBef>
              <a:spcAft>
                <a:spcPts val="0"/>
              </a:spcAft>
              <a:buNone/>
            </a:pPr>
            <a:endParaRPr sz="3200" b="0" i="0" u="none" strike="noStrike" cap="none">
              <a:solidFill>
                <a:srgbClr val="000000"/>
              </a:solidFill>
              <a:latin typeface="Candara"/>
              <a:ea typeface="Candara"/>
              <a:cs typeface="Candara"/>
              <a:sym typeface="Candara"/>
            </a:endParaRPr>
          </a:p>
          <a:p>
            <a:pPr marL="0" marR="0" lvl="0" indent="0" algn="l" rtl="0">
              <a:lnSpc>
                <a:spcPct val="100000"/>
              </a:lnSpc>
              <a:spcBef>
                <a:spcPts val="0"/>
              </a:spcBef>
              <a:spcAft>
                <a:spcPts val="0"/>
              </a:spcAft>
              <a:buNone/>
            </a:pPr>
            <a:r>
              <a:rPr lang="en-US" sz="3600" b="1" i="0" u="none" strike="noStrike" cap="none">
                <a:solidFill>
                  <a:srgbClr val="C55A11"/>
                </a:solidFill>
                <a:latin typeface="Candara"/>
                <a:ea typeface="Candara"/>
                <a:cs typeface="Candara"/>
                <a:sym typeface="Candara"/>
              </a:rPr>
              <a:t>Mulai dari Diri</a:t>
            </a:r>
            <a:endParaRPr sz="3600" b="1" i="0" u="none" strike="noStrike" cap="none">
              <a:solidFill>
                <a:srgbClr val="C55A11"/>
              </a:solidFill>
              <a:latin typeface="Candara"/>
              <a:ea typeface="Candara"/>
              <a:cs typeface="Candara"/>
              <a:sym typeface="Candara"/>
            </a:endParaRPr>
          </a:p>
          <a:p>
            <a:pPr marL="803275" marR="0" lvl="0" indent="-360363" algn="just" rtl="0">
              <a:lnSpc>
                <a:spcPct val="100000"/>
              </a:lnSpc>
              <a:spcBef>
                <a:spcPts val="0"/>
              </a:spcBef>
              <a:spcAft>
                <a:spcPts val="0"/>
              </a:spcAft>
              <a:buClr>
                <a:srgbClr val="000000"/>
              </a:buClr>
              <a:buSzPts val="3600"/>
              <a:buFont typeface="Arial"/>
              <a:buAutoNum type="arabicPeriod"/>
            </a:pPr>
            <a:r>
              <a:rPr lang="en-US" sz="3600" b="0" i="0" u="none" strike="noStrike" cap="none">
                <a:solidFill>
                  <a:srgbClr val="000000"/>
                </a:solidFill>
                <a:latin typeface="Candara"/>
                <a:ea typeface="Candara"/>
                <a:cs typeface="Candara"/>
                <a:sym typeface="Candara"/>
              </a:rPr>
              <a:t>Menjawab pertanyaan reflektif</a:t>
            </a:r>
            <a:endParaRPr sz="3600" b="0" i="0" u="none" strike="noStrike" cap="none">
              <a:solidFill>
                <a:srgbClr val="000000"/>
              </a:solidFill>
              <a:latin typeface="Candara"/>
              <a:ea typeface="Candara"/>
              <a:cs typeface="Candara"/>
              <a:sym typeface="Candara"/>
            </a:endParaRPr>
          </a:p>
          <a:p>
            <a:pPr marL="803275" marR="0" lvl="0" indent="-131762" algn="just" rtl="0">
              <a:lnSpc>
                <a:spcPct val="100000"/>
              </a:lnSpc>
              <a:spcBef>
                <a:spcPts val="0"/>
              </a:spcBef>
              <a:spcAft>
                <a:spcPts val="0"/>
              </a:spcAft>
              <a:buClr>
                <a:srgbClr val="000000"/>
              </a:buClr>
              <a:buSzPts val="3600"/>
              <a:buFont typeface="Arial"/>
              <a:buNone/>
            </a:pPr>
            <a:endParaRPr sz="3600" b="0" i="0" u="none" strike="noStrike" cap="none">
              <a:solidFill>
                <a:srgbClr val="000000"/>
              </a:solidFill>
              <a:latin typeface="Candara"/>
              <a:ea typeface="Candara"/>
              <a:cs typeface="Candara"/>
              <a:sym typeface="Candara"/>
            </a:endParaRPr>
          </a:p>
          <a:p>
            <a:pPr marL="0" marR="0" lvl="0" indent="0" algn="l" rtl="0">
              <a:lnSpc>
                <a:spcPct val="100000"/>
              </a:lnSpc>
              <a:spcBef>
                <a:spcPts val="0"/>
              </a:spcBef>
              <a:spcAft>
                <a:spcPts val="0"/>
              </a:spcAft>
              <a:buNone/>
            </a:pPr>
            <a:r>
              <a:rPr lang="en-US" sz="3600" b="1" i="0" u="none" strike="noStrike" cap="none">
                <a:solidFill>
                  <a:srgbClr val="C55A11"/>
                </a:solidFill>
                <a:latin typeface="Candara"/>
                <a:ea typeface="Candara"/>
                <a:cs typeface="Candara"/>
                <a:sym typeface="Candara"/>
              </a:rPr>
              <a:t>Eksplorasi Konsep</a:t>
            </a:r>
            <a:endParaRPr sz="3600" b="1" i="0" u="none" strike="noStrike" cap="none">
              <a:solidFill>
                <a:srgbClr val="C55A11"/>
              </a:solidFill>
              <a:latin typeface="Candara"/>
              <a:ea typeface="Candara"/>
              <a:cs typeface="Candara"/>
              <a:sym typeface="Candara"/>
            </a:endParaRPr>
          </a:p>
          <a:p>
            <a:pPr marL="803275" marR="0" lvl="0" indent="-360363" algn="just" rtl="0">
              <a:lnSpc>
                <a:spcPct val="100000"/>
              </a:lnSpc>
              <a:spcBef>
                <a:spcPts val="0"/>
              </a:spcBef>
              <a:spcAft>
                <a:spcPts val="0"/>
              </a:spcAft>
              <a:buClr>
                <a:srgbClr val="000000"/>
              </a:buClr>
              <a:buSzPts val="3200"/>
              <a:buFont typeface="Arial"/>
              <a:buAutoNum type="arabicPeriod"/>
            </a:pPr>
            <a:r>
              <a:rPr lang="en-US" sz="3200" b="0" i="0" u="none" strike="noStrike" cap="none">
                <a:solidFill>
                  <a:srgbClr val="000000"/>
                </a:solidFill>
                <a:latin typeface="Candara"/>
                <a:ea typeface="Candara"/>
                <a:cs typeface="Candara"/>
                <a:sym typeface="Candara"/>
              </a:rPr>
              <a:t>Presentasi materi dan tanya jawab</a:t>
            </a:r>
            <a:endParaRPr sz="3200" b="0" i="0" u="none" strike="noStrike" cap="none">
              <a:solidFill>
                <a:srgbClr val="000000"/>
              </a:solidFill>
              <a:latin typeface="Candara"/>
              <a:ea typeface="Candara"/>
              <a:cs typeface="Candara"/>
              <a:sym typeface="Candara"/>
            </a:endParaRPr>
          </a:p>
        </p:txBody>
      </p:sp>
      <p:pic>
        <p:nvPicPr>
          <p:cNvPr id="110" name="Google Shape;110;p4" descr="Notebook free icon"/>
          <p:cNvPicPr preferRelativeResize="0"/>
          <p:nvPr/>
        </p:nvPicPr>
        <p:blipFill rotWithShape="1">
          <a:blip r:embed="rId3">
            <a:alphaModFix/>
          </a:blip>
          <a:srcRect/>
          <a:stretch/>
        </p:blipFill>
        <p:spPr>
          <a:xfrm>
            <a:off x="487680" y="1841168"/>
            <a:ext cx="3500120" cy="350012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45"/>
          <p:cNvSpPr txBox="1"/>
          <p:nvPr/>
        </p:nvSpPr>
        <p:spPr>
          <a:xfrm>
            <a:off x="457785" y="1038943"/>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A PAUD</a:t>
            </a:r>
            <a:endParaRPr sz="2000" b="1" i="0" u="none" strike="noStrike" cap="none">
              <a:solidFill>
                <a:schemeClr val="accent1"/>
              </a:solidFill>
              <a:latin typeface="Arial"/>
              <a:ea typeface="Arial"/>
              <a:cs typeface="Arial"/>
              <a:sym typeface="Arial"/>
            </a:endParaRPr>
          </a:p>
        </p:txBody>
      </p:sp>
      <p:graphicFrame>
        <p:nvGraphicFramePr>
          <p:cNvPr id="555" name="Google Shape;555;p45"/>
          <p:cNvGraphicFramePr/>
          <p:nvPr/>
        </p:nvGraphicFramePr>
        <p:xfrm>
          <a:off x="457785" y="1859332"/>
          <a:ext cx="10921425" cy="4516100"/>
        </p:xfrm>
        <a:graphic>
          <a:graphicData uri="http://schemas.openxmlformats.org/drawingml/2006/table">
            <a:tbl>
              <a:tblPr>
                <a:noFill/>
                <a:tableStyleId>{EE982CF9-6F63-49E2-AD2F-75968D36D1C9}</a:tableStyleId>
              </a:tblPr>
              <a:tblGrid>
                <a:gridCol w="4508800">
                  <a:extLst>
                    <a:ext uri="{9D8B030D-6E8A-4147-A177-3AD203B41FA5}">
                      <a16:colId xmlns:a16="http://schemas.microsoft.com/office/drawing/2014/main" val="20000"/>
                    </a:ext>
                  </a:extLst>
                </a:gridCol>
                <a:gridCol w="3495750">
                  <a:extLst>
                    <a:ext uri="{9D8B030D-6E8A-4147-A177-3AD203B41FA5}">
                      <a16:colId xmlns:a16="http://schemas.microsoft.com/office/drawing/2014/main" val="20001"/>
                    </a:ext>
                  </a:extLst>
                </a:gridCol>
                <a:gridCol w="2916875">
                  <a:extLst>
                    <a:ext uri="{9D8B030D-6E8A-4147-A177-3AD203B41FA5}">
                      <a16:colId xmlns:a16="http://schemas.microsoft.com/office/drawing/2014/main" val="20002"/>
                    </a:ext>
                  </a:extLst>
                </a:gridCol>
              </a:tblGrid>
              <a:tr h="569975">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lt1"/>
                          </a:solidFill>
                        </a:rPr>
                        <a:t>Indikator Level 1</a:t>
                      </a:r>
                      <a:endParaRPr sz="2000" b="1" u="none" strike="noStrike" cap="none">
                        <a:solidFill>
                          <a:schemeClr val="lt1"/>
                        </a:solidFill>
                      </a:endParaRPr>
                    </a:p>
                  </a:txBody>
                  <a:tcPr marL="91425" marR="91425" marT="91425" marB="91425" anchor="ctr">
                    <a:lnL w="9525" cap="flat" cmpd="sng">
                      <a:solidFill>
                        <a:srgbClr val="9E9E9E"/>
                      </a:solidFill>
                      <a:prstDash val="solid"/>
                      <a:round/>
                      <a:headEnd type="none" w="sm" len="sm"/>
                      <a:tailEnd type="none" w="sm" len="sm"/>
                    </a:lnL>
                    <a:solidFill>
                      <a:srgbClr val="00B050"/>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lt1"/>
                          </a:solidFill>
                        </a:rPr>
                        <a:t>Indikator Level 2</a:t>
                      </a:r>
                      <a:endParaRPr sz="2000" b="1" u="none" strike="noStrike" cap="none">
                        <a:solidFill>
                          <a:schemeClr val="lt1"/>
                        </a:solidFill>
                      </a:endParaRPr>
                    </a:p>
                  </a:txBody>
                  <a:tcPr marL="91425" marR="91425" marT="91425" marB="91425" anchor="ctr">
                    <a:solidFill>
                      <a:srgbClr val="00B050"/>
                    </a:solidFill>
                  </a:tcPr>
                </a:tc>
                <a:tc>
                  <a:txBody>
                    <a:bodyPr/>
                    <a:lstStyle/>
                    <a:p>
                      <a:pPr marL="0" marR="0" lvl="0" indent="0" algn="ctr" rtl="0">
                        <a:lnSpc>
                          <a:spcPct val="100000"/>
                        </a:lnSpc>
                        <a:spcBef>
                          <a:spcPts val="0"/>
                        </a:spcBef>
                        <a:spcAft>
                          <a:spcPts val="0"/>
                        </a:spcAft>
                        <a:buClr>
                          <a:schemeClr val="dk2"/>
                        </a:buClr>
                        <a:buSzPts val="1100"/>
                        <a:buFont typeface="Arial"/>
                        <a:buNone/>
                      </a:pPr>
                      <a:r>
                        <a:rPr lang="en-US" sz="2000" b="1" u="none" strike="noStrike" cap="none">
                          <a:solidFill>
                            <a:schemeClr val="lt1"/>
                          </a:solidFill>
                        </a:rPr>
                        <a:t>Indikator Level 3</a:t>
                      </a:r>
                      <a:endParaRPr sz="2000" b="1" u="none" strike="noStrike" cap="none">
                        <a:solidFill>
                          <a:schemeClr val="lt1"/>
                        </a:solidFill>
                      </a:endParaRPr>
                    </a:p>
                  </a:txBody>
                  <a:tcPr marL="91425" marR="91425" marT="91425" marB="91425" anchor="ctr">
                    <a:solidFill>
                      <a:srgbClr val="00B050"/>
                    </a:solidFill>
                  </a:tcPr>
                </a:tc>
                <a:extLst>
                  <a:ext uri="{0D108BD9-81ED-4DB2-BD59-A6C34878D82A}">
                    <a16:rowId xmlns:a16="http://schemas.microsoft.com/office/drawing/2014/main" val="10000"/>
                  </a:ext>
                </a:extLst>
              </a:tr>
              <a:tr h="1315375">
                <a:tc>
                  <a:txBody>
                    <a:bodyPr/>
                    <a:lstStyle/>
                    <a:p>
                      <a:pPr marL="171450" marR="0" lvl="0" indent="-133350" algn="l" rtl="0">
                        <a:lnSpc>
                          <a:spcPct val="100000"/>
                        </a:lnSpc>
                        <a:spcBef>
                          <a:spcPts val="0"/>
                        </a:spcBef>
                        <a:spcAft>
                          <a:spcPts val="0"/>
                        </a:spcAft>
                        <a:buClr>
                          <a:srgbClr val="000000"/>
                        </a:buClr>
                        <a:buSzPts val="1200"/>
                        <a:buFont typeface="Arial"/>
                        <a:buAutoNum type="arabicPeriod"/>
                      </a:pPr>
                      <a:r>
                        <a:rPr lang="en-US" sz="1800" u="none" strike="noStrike" cap="none"/>
                        <a:t>% anak di bawah usia 5 tahun berkembang dengan baik dalam pembelajaran</a:t>
                      </a:r>
                      <a:endParaRPr sz="1800" u="none" strike="noStrike" cap="none"/>
                    </a:p>
                  </a:txBody>
                  <a:tcPr marL="91425" marR="91425" marT="91425" marB="91425" anchor="ctr">
                    <a:lnL w="9525" cap="flat" cmpd="sng">
                      <a:solidFill>
                        <a:srgbClr val="9E9E9E"/>
                      </a:solidFill>
                      <a:prstDash val="solid"/>
                      <a:round/>
                      <a:headEnd type="none" w="sm" len="sm"/>
                      <a:tailEnd type="none" w="sm" len="sm"/>
                    </a:lnL>
                  </a:tcPr>
                </a:tc>
                <a:tc>
                  <a:txBody>
                    <a:bodyPr/>
                    <a:lstStyle/>
                    <a:p>
                      <a:pPr marL="171450" marR="0" lvl="0" indent="-133350" algn="l" rtl="0">
                        <a:lnSpc>
                          <a:spcPct val="100000"/>
                        </a:lnSpc>
                        <a:spcBef>
                          <a:spcPts val="0"/>
                        </a:spcBef>
                        <a:spcAft>
                          <a:spcPts val="0"/>
                        </a:spcAft>
                        <a:buClr>
                          <a:srgbClr val="000000"/>
                        </a:buClr>
                        <a:buSzPts val="1200"/>
                        <a:buFont typeface="Arial"/>
                        <a:buAutoNum type="arabicPeriod"/>
                      </a:pPr>
                      <a:r>
                        <a:rPr lang="en-US" sz="1800" u="none" strike="noStrike" cap="none"/>
                        <a:t>Kemampuan numerasi</a:t>
                      </a:r>
                      <a:endParaRPr sz="1800" u="none" strike="noStrike" cap="none"/>
                    </a:p>
                    <a:p>
                      <a:pPr marL="171450" marR="0" lvl="0" indent="-133350" algn="l" rtl="0">
                        <a:lnSpc>
                          <a:spcPct val="100000"/>
                        </a:lnSpc>
                        <a:spcBef>
                          <a:spcPts val="0"/>
                        </a:spcBef>
                        <a:spcAft>
                          <a:spcPts val="0"/>
                        </a:spcAft>
                        <a:buClr>
                          <a:srgbClr val="000000"/>
                        </a:buClr>
                        <a:buSzPts val="1200"/>
                        <a:buFont typeface="Arial"/>
                        <a:buAutoNum type="arabicPeriod"/>
                      </a:pPr>
                      <a:r>
                        <a:rPr lang="en-US" sz="1800" u="none" strike="noStrike" cap="none"/>
                        <a:t>Kemampuan bahasa ekspresif</a:t>
                      </a:r>
                      <a:endParaRPr sz="1800" u="none" strike="noStrike" cap="none"/>
                    </a:p>
                    <a:p>
                      <a:pPr marL="171450" marR="0" lvl="0" indent="-133350" algn="l" rtl="0">
                        <a:lnSpc>
                          <a:spcPct val="100000"/>
                        </a:lnSpc>
                        <a:spcBef>
                          <a:spcPts val="0"/>
                        </a:spcBef>
                        <a:spcAft>
                          <a:spcPts val="0"/>
                        </a:spcAft>
                        <a:buClr>
                          <a:srgbClr val="000000"/>
                        </a:buClr>
                        <a:buSzPts val="1200"/>
                        <a:buFont typeface="Arial"/>
                        <a:buAutoNum type="arabicPeriod"/>
                      </a:pPr>
                      <a:r>
                        <a:rPr lang="en-US" sz="1800" u="none" strike="noStrike" cap="none"/>
                        <a:t>Kemampuan literasi</a:t>
                      </a:r>
                      <a:endParaRPr sz="1800" u="none" strike="noStrike" cap="none"/>
                    </a:p>
                    <a:p>
                      <a:pPr marL="171450" marR="0" lvl="0" indent="-133350" algn="l" rtl="0">
                        <a:lnSpc>
                          <a:spcPct val="100000"/>
                        </a:lnSpc>
                        <a:spcBef>
                          <a:spcPts val="0"/>
                        </a:spcBef>
                        <a:spcAft>
                          <a:spcPts val="0"/>
                        </a:spcAft>
                        <a:buClr>
                          <a:srgbClr val="000000"/>
                        </a:buClr>
                        <a:buSzPts val="1200"/>
                        <a:buFont typeface="Arial"/>
                        <a:buAutoNum type="arabicPeriod"/>
                      </a:pPr>
                      <a:r>
                        <a:rPr lang="en-US" sz="1800" u="none" strike="noStrike" cap="none"/>
                        <a:t>Fungsi eksekutif</a:t>
                      </a:r>
                      <a:endParaRPr sz="1800" u="none" strike="noStrike" cap="none"/>
                    </a:p>
                  </a:txBody>
                  <a:tcPr marL="91425" marR="91425" marT="91425" marB="91425" anchor="ctr"/>
                </a:tc>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a:p>
                  </a:txBody>
                  <a:tcPr marL="91425" marR="91425" marT="91425" marB="91425" anchor="ctr">
                    <a:solidFill>
                      <a:srgbClr val="9E9E9E"/>
                    </a:solidFill>
                  </a:tcPr>
                </a:tc>
                <a:extLst>
                  <a:ext uri="{0D108BD9-81ED-4DB2-BD59-A6C34878D82A}">
                    <a16:rowId xmlns:a16="http://schemas.microsoft.com/office/drawing/2014/main" val="10001"/>
                  </a:ext>
                </a:extLst>
              </a:tr>
              <a:tr h="1315375">
                <a:tc>
                  <a:txBody>
                    <a:bodyPr/>
                    <a:lstStyle/>
                    <a:p>
                      <a:pPr marL="171450" marR="0" lvl="0" indent="-133350" algn="l" rtl="0">
                        <a:lnSpc>
                          <a:spcPct val="100000"/>
                        </a:lnSpc>
                        <a:spcBef>
                          <a:spcPts val="0"/>
                        </a:spcBef>
                        <a:spcAft>
                          <a:spcPts val="0"/>
                        </a:spcAft>
                        <a:buClr>
                          <a:srgbClr val="000000"/>
                        </a:buClr>
                        <a:buSzPts val="1200"/>
                        <a:buFont typeface="Arial"/>
                        <a:buAutoNum type="arabicPeriod" startAt="2"/>
                      </a:pPr>
                      <a:r>
                        <a:rPr lang="en-US" sz="1800" u="none" strike="noStrike" cap="none"/>
                        <a:t>% anak di bawah usia 5 tahun berkembang dengan baik dari aspek sosial-emosional</a:t>
                      </a:r>
                      <a:endParaRPr sz="1800" u="none" strike="noStrike" cap="none"/>
                    </a:p>
                  </a:txBody>
                  <a:tcPr marL="91425" marR="91425" marT="91425" marB="91425" anchor="ctr">
                    <a:lnL w="9525" cap="flat" cmpd="sng">
                      <a:solidFill>
                        <a:srgbClr val="9E9E9E"/>
                      </a:solidFill>
                      <a:prstDash val="solid"/>
                      <a:round/>
                      <a:headEnd type="none" w="sm" len="sm"/>
                      <a:tailEnd type="none" w="sm" len="sm"/>
                    </a:lnL>
                  </a:tcPr>
                </a:tc>
                <a:tc>
                  <a:txBody>
                    <a:bodyPr/>
                    <a:lstStyle/>
                    <a:p>
                      <a:pPr marL="171450" marR="0" lvl="0" indent="-133350" algn="l" rtl="0">
                        <a:lnSpc>
                          <a:spcPct val="100000"/>
                        </a:lnSpc>
                        <a:spcBef>
                          <a:spcPts val="0"/>
                        </a:spcBef>
                        <a:spcAft>
                          <a:spcPts val="0"/>
                        </a:spcAft>
                        <a:buClr>
                          <a:srgbClr val="000000"/>
                        </a:buClr>
                        <a:buSzPts val="1200"/>
                        <a:buFont typeface="Arial"/>
                        <a:buAutoNum type="arabicPeriod"/>
                      </a:pPr>
                      <a:r>
                        <a:rPr lang="en-US" sz="1800" u="none" strike="noStrike" cap="none"/>
                        <a:t>Perkembangan sosial</a:t>
                      </a:r>
                      <a:endParaRPr sz="1800" u="none" strike="noStrike" cap="none"/>
                    </a:p>
                    <a:p>
                      <a:pPr marL="171450" marR="0" lvl="0" indent="-133350" algn="l" rtl="0">
                        <a:lnSpc>
                          <a:spcPct val="100000"/>
                        </a:lnSpc>
                        <a:spcBef>
                          <a:spcPts val="0"/>
                        </a:spcBef>
                        <a:spcAft>
                          <a:spcPts val="0"/>
                        </a:spcAft>
                        <a:buClr>
                          <a:srgbClr val="000000"/>
                        </a:buClr>
                        <a:buSzPts val="1200"/>
                        <a:buFont typeface="Arial"/>
                        <a:buAutoNum type="arabicPeriod"/>
                      </a:pPr>
                      <a:r>
                        <a:rPr lang="en-US" sz="1800" u="none" strike="noStrike" cap="none"/>
                        <a:t>Perkembangan emosional</a:t>
                      </a:r>
                      <a:endParaRPr sz="1800" u="none" strike="noStrike" cap="none"/>
                    </a:p>
                  </a:txBody>
                  <a:tcPr marL="91425" marR="91425" marT="91425" marB="91425" anchor="ctr"/>
                </a:tc>
                <a:tc>
                  <a:txBody>
                    <a:bodyPr/>
                    <a:lstStyle/>
                    <a:p>
                      <a:pPr marL="0" marR="0" lvl="0" indent="0" algn="ctr" rtl="0">
                        <a:lnSpc>
                          <a:spcPct val="100000"/>
                        </a:lnSpc>
                        <a:spcBef>
                          <a:spcPts val="0"/>
                        </a:spcBef>
                        <a:spcAft>
                          <a:spcPts val="0"/>
                        </a:spcAft>
                        <a:buClr>
                          <a:srgbClr val="000000"/>
                        </a:buClr>
                        <a:buSzPts val="2000"/>
                        <a:buFont typeface="Arial"/>
                        <a:buNone/>
                      </a:pPr>
                      <a:endParaRPr sz="2000" u="none" strike="noStrike" cap="none"/>
                    </a:p>
                  </a:txBody>
                  <a:tcPr marL="91425" marR="91425" marT="91425" marB="91425" anchor="ctr">
                    <a:solidFill>
                      <a:srgbClr val="9E9E9E"/>
                    </a:solidFill>
                  </a:tcPr>
                </a:tc>
                <a:extLst>
                  <a:ext uri="{0D108BD9-81ED-4DB2-BD59-A6C34878D82A}">
                    <a16:rowId xmlns:a16="http://schemas.microsoft.com/office/drawing/2014/main" val="10002"/>
                  </a:ext>
                </a:extLst>
              </a:tr>
              <a:tr h="1315375">
                <a:tc>
                  <a:txBody>
                    <a:bodyPr/>
                    <a:lstStyle/>
                    <a:p>
                      <a:pPr marL="171450" marR="0" lvl="0" indent="-133350" algn="l" rtl="0">
                        <a:lnSpc>
                          <a:spcPct val="100000"/>
                        </a:lnSpc>
                        <a:spcBef>
                          <a:spcPts val="0"/>
                        </a:spcBef>
                        <a:spcAft>
                          <a:spcPts val="0"/>
                        </a:spcAft>
                        <a:buClr>
                          <a:srgbClr val="000000"/>
                        </a:buClr>
                        <a:buSzPts val="1200"/>
                        <a:buFont typeface="Arial"/>
                        <a:buAutoNum type="arabicPeriod" startAt="3"/>
                      </a:pPr>
                      <a:r>
                        <a:rPr lang="en-US" sz="1800" u="none" strike="noStrike" cap="none"/>
                        <a:t>% anak di bawah usia 5 tahun berkembang dengan baik dari perkembangan fisik</a:t>
                      </a:r>
                      <a:endParaRPr sz="1800" u="none" strike="noStrike" cap="none"/>
                    </a:p>
                  </a:txBody>
                  <a:tcPr marL="91425" marR="91425" marT="91425" marB="91425" anchor="ctr">
                    <a:lnL w="9525" cap="flat" cmpd="sng">
                      <a:solidFill>
                        <a:srgbClr val="9E9E9E"/>
                      </a:solidFill>
                      <a:prstDash val="solid"/>
                      <a:round/>
                      <a:headEnd type="none" w="sm" len="sm"/>
                      <a:tailEnd type="none" w="sm" len="sm"/>
                    </a:lnL>
                  </a:tcPr>
                </a:tc>
                <a:tc>
                  <a:txBody>
                    <a:bodyPr/>
                    <a:lstStyle/>
                    <a:p>
                      <a:pPr marL="171450" marR="0" lvl="0" indent="-133350" algn="l" rtl="0">
                        <a:lnSpc>
                          <a:spcPct val="100000"/>
                        </a:lnSpc>
                        <a:spcBef>
                          <a:spcPts val="0"/>
                        </a:spcBef>
                        <a:spcAft>
                          <a:spcPts val="0"/>
                        </a:spcAft>
                        <a:buClr>
                          <a:srgbClr val="000000"/>
                        </a:buClr>
                        <a:buSzPts val="1200"/>
                        <a:buFont typeface="Arial"/>
                        <a:buAutoNum type="arabicPeriod"/>
                      </a:pPr>
                      <a:r>
                        <a:rPr lang="en-US" sz="1800" u="none" strike="noStrike" cap="none"/>
                        <a:t>Perkembangan motorik halus</a:t>
                      </a:r>
                      <a:endParaRPr sz="1800" u="none" strike="noStrike" cap="none"/>
                    </a:p>
                    <a:p>
                      <a:pPr marL="171450" marR="0" lvl="0" indent="-133350" algn="l" rtl="0">
                        <a:lnSpc>
                          <a:spcPct val="100000"/>
                        </a:lnSpc>
                        <a:spcBef>
                          <a:spcPts val="0"/>
                        </a:spcBef>
                        <a:spcAft>
                          <a:spcPts val="0"/>
                        </a:spcAft>
                        <a:buClr>
                          <a:srgbClr val="000000"/>
                        </a:buClr>
                        <a:buSzPts val="1200"/>
                        <a:buFont typeface="Arial"/>
                        <a:buAutoNum type="arabicPeriod"/>
                      </a:pPr>
                      <a:r>
                        <a:rPr lang="en-US" sz="1800" u="none" strike="noStrike" cap="none"/>
                        <a:t>Perkembangan motorik kasar</a:t>
                      </a:r>
                      <a:endParaRPr sz="1800" u="none" strike="noStrike" cap="none"/>
                    </a:p>
                  </a:txBody>
                  <a:tcPr marL="91425" marR="91425" marT="91425" marB="91425" anchor="ctr"/>
                </a:tc>
                <a:tc>
                  <a:txBody>
                    <a:bodyPr/>
                    <a:lstStyle/>
                    <a:p>
                      <a:pPr marL="0" marR="0" lvl="0" indent="0" algn="ctr" rtl="0">
                        <a:lnSpc>
                          <a:spcPct val="100000"/>
                        </a:lnSpc>
                        <a:spcBef>
                          <a:spcPts val="0"/>
                        </a:spcBef>
                        <a:spcAft>
                          <a:spcPts val="0"/>
                        </a:spcAft>
                        <a:buClr>
                          <a:srgbClr val="000000"/>
                        </a:buClr>
                        <a:buSzPts val="2000"/>
                        <a:buFont typeface="Arial"/>
                        <a:buNone/>
                      </a:pPr>
                      <a:endParaRPr sz="2000" u="none" strike="noStrike" cap="none"/>
                    </a:p>
                  </a:txBody>
                  <a:tcPr marL="91425" marR="91425" marT="91425" marB="91425" anchor="ctr">
                    <a:solidFill>
                      <a:srgbClr val="9E9E9E"/>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46"/>
          <p:cNvSpPr txBox="1"/>
          <p:nvPr/>
        </p:nvSpPr>
        <p:spPr>
          <a:xfrm>
            <a:off x="457785" y="1038943"/>
            <a:ext cx="11276429" cy="11382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Indikator dimensi B PAUD - Pemerataan Pendidikan yang Bermutu</a:t>
            </a:r>
            <a:endParaRPr sz="3200" b="1" i="0" u="none" strike="noStrike" cap="none">
              <a:solidFill>
                <a:schemeClr val="accent1"/>
              </a:solidFill>
              <a:latin typeface="Arial"/>
              <a:ea typeface="Arial"/>
              <a:cs typeface="Arial"/>
              <a:sym typeface="Arial"/>
            </a:endParaRPr>
          </a:p>
        </p:txBody>
      </p:sp>
      <p:sp>
        <p:nvSpPr>
          <p:cNvPr id="561" name="Google Shape;561;p46"/>
          <p:cNvSpPr txBox="1">
            <a:spLocks noGrp="1"/>
          </p:cNvSpPr>
          <p:nvPr>
            <p:ph type="body" idx="1"/>
          </p:nvPr>
        </p:nvSpPr>
        <p:spPr>
          <a:xfrm>
            <a:off x="457785" y="3429000"/>
            <a:ext cx="10645644" cy="1270000"/>
          </a:xfrm>
          <a:prstGeom prst="rect">
            <a:avLst/>
          </a:prstGeom>
          <a:noFill/>
          <a:ln>
            <a:noFill/>
          </a:ln>
        </p:spPr>
        <p:txBody>
          <a:bodyPr spcFirstLastPara="1" wrap="square" lIns="91425" tIns="91425" rIns="91425" bIns="91425" anchor="ctr" anchorCtr="0">
            <a:noAutofit/>
          </a:bodyPr>
          <a:lstStyle/>
          <a:p>
            <a:pPr marL="0" lvl="0" indent="0" algn="just" rtl="0">
              <a:lnSpc>
                <a:spcPct val="150000"/>
              </a:lnSpc>
              <a:spcBef>
                <a:spcPts val="0"/>
              </a:spcBef>
              <a:spcAft>
                <a:spcPts val="0"/>
              </a:spcAft>
              <a:buSzPts val="1800"/>
              <a:buNone/>
            </a:pPr>
            <a:r>
              <a:rPr lang="en-US" sz="2400">
                <a:latin typeface="Arial"/>
                <a:ea typeface="Arial"/>
                <a:cs typeface="Arial"/>
                <a:sym typeface="Arial"/>
              </a:rPr>
              <a:t>Untuk mengukur pemerataan mutu pendidikan di PAUD, diukur kesenjangan kualitas proses pembelajaran, kesenjangan layanan, dan pemerataan akses bagi penduduk dengan anak usia PAUD. Berapa banyak pertumbuhan satuan PAUD yang sudah terakreditasi juga menjadi hal yang perlu diukur.</a:t>
            </a:r>
            <a:endParaRPr sz="2400">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pic>
        <p:nvPicPr>
          <p:cNvPr id="566" name="Google Shape;566;p47"/>
          <p:cNvPicPr preferRelativeResize="0"/>
          <p:nvPr/>
        </p:nvPicPr>
        <p:blipFill rotWithShape="1">
          <a:blip r:embed="rId3">
            <a:alphaModFix/>
          </a:blip>
          <a:srcRect l="1429" t="23902" r="951" b="6857"/>
          <a:stretch/>
        </p:blipFill>
        <p:spPr>
          <a:xfrm>
            <a:off x="145142" y="1378857"/>
            <a:ext cx="11901715" cy="4746172"/>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48"/>
          <p:cNvSpPr txBox="1"/>
          <p:nvPr/>
        </p:nvSpPr>
        <p:spPr>
          <a:xfrm>
            <a:off x="457785" y="1038943"/>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B PAUD</a:t>
            </a:r>
            <a:endParaRPr sz="2000" b="1" i="0" u="none" strike="noStrike" cap="none">
              <a:solidFill>
                <a:schemeClr val="accent1"/>
              </a:solidFill>
              <a:latin typeface="Arial"/>
              <a:ea typeface="Arial"/>
              <a:cs typeface="Arial"/>
              <a:sym typeface="Arial"/>
            </a:endParaRPr>
          </a:p>
        </p:txBody>
      </p:sp>
      <p:graphicFrame>
        <p:nvGraphicFramePr>
          <p:cNvPr id="572" name="Google Shape;572;p48"/>
          <p:cNvGraphicFramePr/>
          <p:nvPr/>
        </p:nvGraphicFramePr>
        <p:xfrm>
          <a:off x="457785" y="1664654"/>
          <a:ext cx="11276450" cy="5013795"/>
        </p:xfrm>
        <a:graphic>
          <a:graphicData uri="http://schemas.openxmlformats.org/drawingml/2006/table">
            <a:tbl>
              <a:tblPr>
                <a:noFill/>
                <a:tableStyleId>{EE982CF9-6F63-49E2-AD2F-75968D36D1C9}</a:tableStyleId>
              </a:tblPr>
              <a:tblGrid>
                <a:gridCol w="5180800">
                  <a:extLst>
                    <a:ext uri="{9D8B030D-6E8A-4147-A177-3AD203B41FA5}">
                      <a16:colId xmlns:a16="http://schemas.microsoft.com/office/drawing/2014/main" val="20000"/>
                    </a:ext>
                  </a:extLst>
                </a:gridCol>
                <a:gridCol w="2919125">
                  <a:extLst>
                    <a:ext uri="{9D8B030D-6E8A-4147-A177-3AD203B41FA5}">
                      <a16:colId xmlns:a16="http://schemas.microsoft.com/office/drawing/2014/main" val="20001"/>
                    </a:ext>
                  </a:extLst>
                </a:gridCol>
                <a:gridCol w="1544250">
                  <a:extLst>
                    <a:ext uri="{9D8B030D-6E8A-4147-A177-3AD203B41FA5}">
                      <a16:colId xmlns:a16="http://schemas.microsoft.com/office/drawing/2014/main" val="20002"/>
                    </a:ext>
                  </a:extLst>
                </a:gridCol>
                <a:gridCol w="1632275">
                  <a:extLst>
                    <a:ext uri="{9D8B030D-6E8A-4147-A177-3AD203B41FA5}">
                      <a16:colId xmlns:a16="http://schemas.microsoft.com/office/drawing/2014/main" val="20003"/>
                    </a:ext>
                  </a:extLst>
                </a:gridCol>
              </a:tblGrid>
              <a:tr h="438550">
                <a:tc>
                  <a:txBody>
                    <a:bodyPr/>
                    <a:lstStyle/>
                    <a:p>
                      <a:pPr marL="0" marR="0" lvl="0" indent="0" algn="ctr" rtl="0">
                        <a:lnSpc>
                          <a:spcPct val="100000"/>
                        </a:lnSpc>
                        <a:spcBef>
                          <a:spcPts val="0"/>
                        </a:spcBef>
                        <a:spcAft>
                          <a:spcPts val="0"/>
                        </a:spcAft>
                        <a:buClr>
                          <a:schemeClr val="dk1"/>
                        </a:buClr>
                        <a:buSzPts val="1400"/>
                        <a:buFont typeface="Arial"/>
                        <a:buNone/>
                      </a:pPr>
                      <a:r>
                        <a:rPr lang="en-US" sz="1800" b="1" u="none" strike="noStrike" cap="none">
                          <a:solidFill>
                            <a:schemeClr val="lt1"/>
                          </a:solidFill>
                        </a:rPr>
                        <a:t>Level 1</a:t>
                      </a:r>
                      <a:endParaRPr sz="1800" b="1" u="none" strike="noStrike" cap="none">
                        <a:solidFill>
                          <a:schemeClr val="lt1"/>
                        </a:solidFill>
                      </a:endParaRPr>
                    </a:p>
                  </a:txBody>
                  <a:tcPr marL="91425" marR="91425" marT="91425" marB="91425">
                    <a:lnB w="9525" cap="flat" cmpd="sng">
                      <a:solidFill>
                        <a:srgbClr val="9E9E9E"/>
                      </a:solidFill>
                      <a:prstDash val="solid"/>
                      <a:round/>
                      <a:headEnd type="none" w="sm" len="sm"/>
                      <a:tailEnd type="none" w="sm" len="sm"/>
                    </a:lnB>
                    <a:solidFill>
                      <a:srgbClr val="00B050"/>
                    </a:solidFill>
                  </a:tcPr>
                </a:tc>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chemeClr val="lt1"/>
                          </a:solidFill>
                        </a:rPr>
                        <a:t>Level 2</a:t>
                      </a:r>
                      <a:endParaRPr sz="1800" b="1" u="none" strike="noStrike" cap="none">
                        <a:solidFill>
                          <a:schemeClr val="lt1"/>
                        </a:solidFill>
                      </a:endParaRPr>
                    </a:p>
                  </a:txBody>
                  <a:tcPr marL="91425" marR="91425" marT="91425" marB="91425">
                    <a:solidFill>
                      <a:srgbClr val="00B050"/>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chemeClr val="dk1"/>
                        </a:buClr>
                        <a:buSzPts val="1100"/>
                        <a:buFont typeface="Arial"/>
                        <a:buNone/>
                      </a:pPr>
                      <a:r>
                        <a:rPr lang="en-US" sz="1800" b="1" u="none" strike="noStrike" cap="none">
                          <a:solidFill>
                            <a:schemeClr val="lt1"/>
                          </a:solidFill>
                        </a:rPr>
                        <a:t>Level 3</a:t>
                      </a:r>
                      <a:endParaRPr sz="1800" b="1" u="none" strike="noStrike" cap="none">
                        <a:solidFill>
                          <a:schemeClr val="lt1"/>
                        </a:solidFill>
                      </a:endParaRPr>
                    </a:p>
                  </a:txBody>
                  <a:tcPr marL="91425" marR="91425" marT="91425" marB="91425">
                    <a:solidFill>
                      <a:srgbClr val="00B050"/>
                    </a:solidFill>
                  </a:tcPr>
                </a:tc>
                <a:extLst>
                  <a:ext uri="{0D108BD9-81ED-4DB2-BD59-A6C34878D82A}">
                    <a16:rowId xmlns:a16="http://schemas.microsoft.com/office/drawing/2014/main" val="10000"/>
                  </a:ext>
                </a:extLst>
              </a:tr>
              <a:tr h="1214475">
                <a:tc>
                  <a:txBody>
                    <a:bodyPr/>
                    <a:lstStyle/>
                    <a:p>
                      <a:pPr marL="228600" marR="0" lvl="0" indent="-146050" algn="l" rtl="0">
                        <a:lnSpc>
                          <a:spcPct val="100000"/>
                        </a:lnSpc>
                        <a:spcBef>
                          <a:spcPts val="0"/>
                        </a:spcBef>
                        <a:spcAft>
                          <a:spcPts val="0"/>
                        </a:spcAft>
                        <a:buClr>
                          <a:schemeClr val="dk1"/>
                        </a:buClr>
                        <a:buSzPts val="1400"/>
                        <a:buFont typeface="Arial"/>
                        <a:buAutoNum type="arabicPeriod"/>
                      </a:pPr>
                      <a:r>
                        <a:rPr lang="en-US" sz="1600" u="none" strike="noStrike" cap="none">
                          <a:solidFill>
                            <a:schemeClr val="dk1"/>
                          </a:solidFill>
                          <a:highlight>
                            <a:srgbClr val="FFFFFF"/>
                          </a:highlight>
                        </a:rPr>
                        <a:t>Kesenjangan indeks kualitas proses pembelajaran </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gridSpan="2">
                  <a:txBody>
                    <a:bodyPr/>
                    <a:lstStyle/>
                    <a:p>
                      <a:pPr marL="22860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Kesenjangan indeks kualitas pembelajaran antar sos-ek keluarga</a:t>
                      </a:r>
                      <a:endParaRPr sz="16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Kesenjangan indeks kualitas pembelajaran antar desa/kelurahan di tiap kab/kota</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tcPr>
                </a:tc>
                <a:tc hMerge="1">
                  <a:txBody>
                    <a:bodyPr/>
                    <a:lstStyle/>
                    <a:p>
                      <a:endParaRPr lang="en-US"/>
                    </a:p>
                  </a:txBody>
                  <a:tcPr/>
                </a:tc>
                <a:tc>
                  <a:txBody>
                    <a:bodyPr/>
                    <a:lstStyle/>
                    <a:p>
                      <a:pPr marL="228600" marR="0" lvl="0" indent="-57150" algn="l" rtl="0">
                        <a:lnSpc>
                          <a:spcPct val="100000"/>
                        </a:lnSpc>
                        <a:spcBef>
                          <a:spcPts val="0"/>
                        </a:spcBef>
                        <a:spcAft>
                          <a:spcPts val="0"/>
                        </a:spcAft>
                        <a:buClr>
                          <a:srgbClr val="000000"/>
                        </a:buClr>
                        <a:buSzPts val="1600"/>
                        <a:buFont typeface="Arial"/>
                        <a:buNone/>
                      </a:pP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solidFill>
                      <a:srgbClr val="9E9E9E"/>
                    </a:solidFill>
                  </a:tcPr>
                </a:tc>
                <a:extLst>
                  <a:ext uri="{0D108BD9-81ED-4DB2-BD59-A6C34878D82A}">
                    <a16:rowId xmlns:a16="http://schemas.microsoft.com/office/drawing/2014/main" val="10001"/>
                  </a:ext>
                </a:extLst>
              </a:tr>
              <a:tr h="1416900">
                <a:tc>
                  <a:txBody>
                    <a:bodyPr/>
                    <a:lstStyle/>
                    <a:p>
                      <a:pPr marL="228600" marR="0" lvl="0" indent="-133350" algn="l" rtl="0">
                        <a:lnSpc>
                          <a:spcPct val="100000"/>
                        </a:lnSpc>
                        <a:spcBef>
                          <a:spcPts val="0"/>
                        </a:spcBef>
                        <a:spcAft>
                          <a:spcPts val="0"/>
                        </a:spcAft>
                        <a:buClr>
                          <a:schemeClr val="dk1"/>
                        </a:buClr>
                        <a:buSzPts val="1200"/>
                        <a:buFont typeface="Arial"/>
                        <a:buAutoNum type="arabicPeriod" startAt="2"/>
                      </a:pPr>
                      <a:r>
                        <a:rPr lang="en-US" sz="1600" u="none" strike="noStrike" cap="none">
                          <a:solidFill>
                            <a:schemeClr val="dk1"/>
                          </a:solidFill>
                        </a:rPr>
                        <a:t>Angka Partisipasi Murni usia 3-6 tahun</a:t>
                      </a:r>
                      <a:endParaRPr sz="16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startAt="2"/>
                      </a:pPr>
                      <a:r>
                        <a:rPr lang="en-US" sz="1600" u="none" strike="noStrike" cap="none">
                          <a:solidFill>
                            <a:schemeClr val="dk1"/>
                          </a:solidFill>
                        </a:rPr>
                        <a:t>APM negeri usia 3-6 tahun</a:t>
                      </a:r>
                      <a:endParaRPr sz="16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startAt="2"/>
                      </a:pPr>
                      <a:r>
                        <a:rPr lang="en-US" sz="1600" u="none" strike="noStrike" cap="none">
                          <a:solidFill>
                            <a:schemeClr val="dk1"/>
                          </a:solidFill>
                        </a:rPr>
                        <a:t>APM untuk ABK</a:t>
                      </a:r>
                      <a:endParaRPr sz="16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startAt="2"/>
                      </a:pPr>
                      <a:r>
                        <a:rPr lang="en-US" sz="1600" u="none" strike="noStrike" cap="none">
                          <a:solidFill>
                            <a:schemeClr val="dk1"/>
                          </a:solidFill>
                        </a:rPr>
                        <a:t>Kesenjangan akses antar sosial-ekonomi</a:t>
                      </a:r>
                      <a:endParaRPr sz="16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startAt="2"/>
                      </a:pPr>
                      <a:r>
                        <a:rPr lang="en-US" sz="1600" u="none" strike="noStrike" cap="none">
                          <a:solidFill>
                            <a:schemeClr val="dk1"/>
                          </a:solidFill>
                        </a:rPr>
                        <a:t>Kesenjangan akses antar gender</a:t>
                      </a:r>
                      <a:endParaRPr sz="16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startAt="2"/>
                      </a:pPr>
                      <a:r>
                        <a:rPr lang="en-US" sz="1600" u="none" strike="noStrike" cap="none">
                          <a:solidFill>
                            <a:schemeClr val="dk1"/>
                          </a:solidFill>
                        </a:rPr>
                        <a:t>Kesenjangan akses </a:t>
                      </a:r>
                      <a:r>
                        <a:rPr lang="en-US" sz="1600" u="none" strike="noStrike" cap="none">
                          <a:solidFill>
                            <a:schemeClr val="dk1"/>
                          </a:solidFill>
                          <a:highlight>
                            <a:srgbClr val="FFFFFF"/>
                          </a:highlight>
                        </a:rPr>
                        <a:t>dalam distribusi 1 desa 1 PAUD </a:t>
                      </a:r>
                      <a:endParaRPr sz="1800" u="none" strike="noStrike" cap="none"/>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gridSpan="2">
                  <a:txBody>
                    <a:bodyPr/>
                    <a:lstStyle/>
                    <a:p>
                      <a:pPr marL="22860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Angka partisipasi 3-4 tahun </a:t>
                      </a:r>
                      <a:endParaRPr sz="16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Angka partisipasi  5-6 tahun</a:t>
                      </a:r>
                      <a:endParaRPr sz="1600" u="none" strike="noStrike" cap="none"/>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hMerge="1">
                  <a:txBody>
                    <a:bodyPr/>
                    <a:lstStyle/>
                    <a:p>
                      <a:endParaRPr lang="en-US"/>
                    </a:p>
                  </a:txBody>
                  <a:tcPr/>
                </a:tc>
                <a:tc>
                  <a:txBody>
                    <a:bodyPr/>
                    <a:lstStyle/>
                    <a:p>
                      <a:pPr marL="228600" marR="0" lvl="0" indent="-57150" algn="l" rtl="0">
                        <a:lnSpc>
                          <a:spcPct val="100000"/>
                        </a:lnSpc>
                        <a:spcBef>
                          <a:spcPts val="0"/>
                        </a:spcBef>
                        <a:spcAft>
                          <a:spcPts val="0"/>
                        </a:spcAft>
                        <a:buClr>
                          <a:srgbClr val="000000"/>
                        </a:buClr>
                        <a:buSzPts val="1600"/>
                        <a:buFont typeface="Arial"/>
                        <a:buNone/>
                      </a:pP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solidFill>
                      <a:srgbClr val="9E9E9E"/>
                    </a:solidFill>
                  </a:tcPr>
                </a:tc>
                <a:extLst>
                  <a:ext uri="{0D108BD9-81ED-4DB2-BD59-A6C34878D82A}">
                    <a16:rowId xmlns:a16="http://schemas.microsoft.com/office/drawing/2014/main" val="10002"/>
                  </a:ext>
                </a:extLst>
              </a:tr>
              <a:tr h="1012050">
                <a:tc>
                  <a:txBody>
                    <a:bodyPr/>
                    <a:lstStyle/>
                    <a:p>
                      <a:pPr marL="228600" marR="0" lvl="0" indent="-146050" algn="l" rtl="0">
                        <a:lnSpc>
                          <a:spcPct val="100000"/>
                        </a:lnSpc>
                        <a:spcBef>
                          <a:spcPts val="0"/>
                        </a:spcBef>
                        <a:spcAft>
                          <a:spcPts val="0"/>
                        </a:spcAft>
                        <a:buClr>
                          <a:srgbClr val="000000"/>
                        </a:buClr>
                        <a:buSzPts val="1400"/>
                        <a:buFont typeface="Arial"/>
                        <a:buAutoNum type="arabicPeriod" startAt="9"/>
                      </a:pPr>
                      <a:r>
                        <a:rPr lang="en-US" sz="1600" u="none" strike="noStrike" cap="none">
                          <a:solidFill>
                            <a:schemeClr val="dk1"/>
                          </a:solidFill>
                        </a:rPr>
                        <a:t>Kesenjangan indeks sarana prasarana esensial </a:t>
                      </a:r>
                      <a:endParaRPr sz="1600" u="none" strike="noStrike" cap="none">
                        <a:solidFill>
                          <a:schemeClr val="dk1"/>
                        </a:solidFill>
                      </a:endParaRPr>
                    </a:p>
                    <a:p>
                      <a:pPr marL="228600" marR="0" lvl="0" indent="-146050" algn="l" rtl="0">
                        <a:lnSpc>
                          <a:spcPct val="100000"/>
                        </a:lnSpc>
                        <a:spcBef>
                          <a:spcPts val="0"/>
                        </a:spcBef>
                        <a:spcAft>
                          <a:spcPts val="0"/>
                        </a:spcAft>
                        <a:buClr>
                          <a:schemeClr val="dk1"/>
                        </a:buClr>
                        <a:buSzPts val="1400"/>
                        <a:buFont typeface="Arial"/>
                        <a:buAutoNum type="arabicPeriod" startAt="9"/>
                      </a:pPr>
                      <a:r>
                        <a:rPr lang="en-US" sz="1600" u="none" strike="noStrike" cap="none">
                          <a:solidFill>
                            <a:schemeClr val="dk1"/>
                          </a:solidFill>
                        </a:rPr>
                        <a:t>Kesenjangan indeks keamanan bangunan </a:t>
                      </a:r>
                      <a:endParaRPr sz="1600" u="none" strike="noStrike" cap="none">
                        <a:solidFill>
                          <a:schemeClr val="dk1"/>
                        </a:solidFill>
                      </a:endParaRPr>
                    </a:p>
                    <a:p>
                      <a:pPr marL="228600" marR="0" lvl="0" indent="-146050" algn="l" rtl="0">
                        <a:lnSpc>
                          <a:spcPct val="100000"/>
                        </a:lnSpc>
                        <a:spcBef>
                          <a:spcPts val="0"/>
                        </a:spcBef>
                        <a:spcAft>
                          <a:spcPts val="0"/>
                        </a:spcAft>
                        <a:buClr>
                          <a:schemeClr val="dk1"/>
                        </a:buClr>
                        <a:buSzPts val="1400"/>
                        <a:buFont typeface="Arial"/>
                        <a:buAutoNum type="arabicPeriod" startAt="9"/>
                      </a:pPr>
                      <a:r>
                        <a:rPr lang="en-US" sz="1600" u="none" strike="noStrike" cap="none">
                          <a:solidFill>
                            <a:schemeClr val="dk1"/>
                          </a:solidFill>
                        </a:rPr>
                        <a:t>Kesenjangan layanan holistik integratif </a:t>
                      </a:r>
                      <a:endParaRPr sz="1600" u="none" strike="noStrike" cap="none">
                        <a:solidFill>
                          <a:schemeClr val="dk1"/>
                        </a:solidFill>
                      </a:endParaRPr>
                    </a:p>
                    <a:p>
                      <a:pPr marL="228600" marR="0" lvl="0" indent="-146050" algn="l" rtl="0">
                        <a:lnSpc>
                          <a:spcPct val="100000"/>
                        </a:lnSpc>
                        <a:spcBef>
                          <a:spcPts val="0"/>
                        </a:spcBef>
                        <a:spcAft>
                          <a:spcPts val="0"/>
                        </a:spcAft>
                        <a:buClr>
                          <a:schemeClr val="dk1"/>
                        </a:buClr>
                        <a:buSzPts val="1400"/>
                        <a:buFont typeface="Arial"/>
                        <a:buAutoNum type="arabicPeriod" startAt="9"/>
                      </a:pPr>
                      <a:r>
                        <a:rPr lang="en-US" sz="1600" u="none" strike="noStrike" cap="none">
                          <a:solidFill>
                            <a:schemeClr val="dk1"/>
                          </a:solidFill>
                        </a:rPr>
                        <a:t>Kesenjangan partisipasi orangtua dan masyarakat </a:t>
                      </a:r>
                      <a:endParaRPr sz="1800" u="none" strike="noStrike" cap="none">
                        <a:solidFill>
                          <a:schemeClr val="dk1"/>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lt1"/>
                    </a:solidFill>
                  </a:tcPr>
                </a:tc>
                <a:tc gridSpan="2">
                  <a:txBody>
                    <a:bodyPr/>
                    <a:lstStyle/>
                    <a:p>
                      <a:pPr marL="22860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Kesenjangan indeks sarpras antar sos-ek</a:t>
                      </a:r>
                      <a:endParaRPr sz="16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Kesenjangan indeks sarpras antar desa di tiap kab/kota</a:t>
                      </a:r>
                      <a:endParaRPr sz="1600" u="none" strike="noStrike" cap="none"/>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solidFill>
                      <a:schemeClr val="lt1"/>
                    </a:solidFill>
                  </a:tcPr>
                </a:tc>
                <a:tc hMerge="1">
                  <a:txBody>
                    <a:bodyPr/>
                    <a:lstStyle/>
                    <a:p>
                      <a:endParaRPr lang="en-US"/>
                    </a:p>
                  </a:txBody>
                  <a:tcPr/>
                </a:tc>
                <a:tc>
                  <a:txBody>
                    <a:bodyPr/>
                    <a:lstStyle/>
                    <a:p>
                      <a:pPr marL="228600" marR="0" lvl="0" indent="-57150" algn="l" rtl="0">
                        <a:lnSpc>
                          <a:spcPct val="100000"/>
                        </a:lnSpc>
                        <a:spcBef>
                          <a:spcPts val="0"/>
                        </a:spcBef>
                        <a:spcAft>
                          <a:spcPts val="0"/>
                        </a:spcAft>
                        <a:buClr>
                          <a:srgbClr val="000000"/>
                        </a:buClr>
                        <a:buSzPts val="1600"/>
                        <a:buFont typeface="Arial"/>
                        <a:buNone/>
                      </a:pP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solidFill>
                      <a:srgbClr val="9E9E9E"/>
                    </a:solidFill>
                  </a:tcPr>
                </a:tc>
                <a:extLst>
                  <a:ext uri="{0D108BD9-81ED-4DB2-BD59-A6C34878D82A}">
                    <a16:rowId xmlns:a16="http://schemas.microsoft.com/office/drawing/2014/main" val="10003"/>
                  </a:ext>
                </a:extLst>
              </a:tr>
              <a:tr h="538050">
                <a:tc>
                  <a:txBody>
                    <a:bodyPr/>
                    <a:lstStyle/>
                    <a:p>
                      <a:pPr marL="228600" marR="0" lvl="0" indent="-146050" algn="l" rtl="0">
                        <a:lnSpc>
                          <a:spcPct val="100000"/>
                        </a:lnSpc>
                        <a:spcBef>
                          <a:spcPts val="0"/>
                        </a:spcBef>
                        <a:spcAft>
                          <a:spcPts val="0"/>
                        </a:spcAft>
                        <a:buClr>
                          <a:srgbClr val="000000"/>
                        </a:buClr>
                        <a:buSzPts val="1400"/>
                        <a:buFont typeface="Arial"/>
                        <a:buAutoNum type="arabicPeriod" startAt="11"/>
                      </a:pPr>
                      <a:r>
                        <a:rPr lang="en-US" sz="1600" u="none" strike="noStrike" cap="none">
                          <a:solidFill>
                            <a:schemeClr val="dk1"/>
                          </a:solidFill>
                        </a:rPr>
                        <a:t>Pertumbuhan % satuan yang terakreditasi </a:t>
                      </a:r>
                      <a:endParaRPr sz="1800" u="none" strike="noStrike" cap="none"/>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lt1"/>
                    </a:solidFill>
                  </a:tcPr>
                </a:tc>
                <a:tc gridSpan="2">
                  <a:txBody>
                    <a:bodyPr/>
                    <a:lstStyle/>
                    <a:p>
                      <a:pPr marL="457200" marR="0" lvl="0" indent="0" algn="l" rtl="0">
                        <a:lnSpc>
                          <a:spcPct val="100000"/>
                        </a:lnSpc>
                        <a:spcBef>
                          <a:spcPts val="0"/>
                        </a:spcBef>
                        <a:spcAft>
                          <a:spcPts val="0"/>
                        </a:spcAft>
                        <a:buClr>
                          <a:srgbClr val="000000"/>
                        </a:buClr>
                        <a:buSzPts val="1600"/>
                        <a:buFont typeface="Arial"/>
                        <a:buNone/>
                      </a:pPr>
                      <a:endParaRPr sz="1600" u="none" strike="noStrike" cap="none"/>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solidFill>
                      <a:srgbClr val="9E9E9E"/>
                    </a:solidFill>
                  </a:tcPr>
                </a:tc>
                <a:tc hMerge="1">
                  <a:txBody>
                    <a:bodyPr/>
                    <a:lstStyle/>
                    <a:p>
                      <a:endParaRPr lang="en-US"/>
                    </a:p>
                  </a:txBody>
                  <a:tcPr/>
                </a:tc>
                <a:tc>
                  <a:txBody>
                    <a:bodyPr/>
                    <a:lstStyle/>
                    <a:p>
                      <a:pPr marL="457200" marR="0" lvl="0" indent="0" algn="l" rtl="0">
                        <a:lnSpc>
                          <a:spcPct val="100000"/>
                        </a:lnSpc>
                        <a:spcBef>
                          <a:spcPts val="0"/>
                        </a:spcBef>
                        <a:spcAft>
                          <a:spcPts val="0"/>
                        </a:spcAft>
                        <a:buClr>
                          <a:srgbClr val="000000"/>
                        </a:buClr>
                        <a:buSzPts val="1600"/>
                        <a:buFont typeface="Arial"/>
                        <a:buNone/>
                      </a:pPr>
                      <a:endParaRPr sz="1600" u="none" strike="noStrike" cap="none"/>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solidFill>
                      <a:srgbClr val="9E9E9E"/>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49"/>
          <p:cNvSpPr txBox="1"/>
          <p:nvPr/>
        </p:nvSpPr>
        <p:spPr>
          <a:xfrm>
            <a:off x="457785" y="1038943"/>
            <a:ext cx="11276429" cy="539507"/>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800"/>
              <a:buFont typeface="Arial"/>
              <a:buNone/>
            </a:pPr>
            <a:r>
              <a:rPr lang="en-US" sz="2400" b="1" i="0" u="none" strike="noStrike" cap="none">
                <a:solidFill>
                  <a:schemeClr val="accent1"/>
                </a:solidFill>
                <a:latin typeface="Arial"/>
                <a:ea typeface="Arial"/>
                <a:cs typeface="Arial"/>
                <a:sym typeface="Arial"/>
              </a:rPr>
              <a:t>Keterkaitan indikator antara dimensi C, D dan E PAUD</a:t>
            </a:r>
            <a:endParaRPr/>
          </a:p>
        </p:txBody>
      </p:sp>
      <p:pic>
        <p:nvPicPr>
          <p:cNvPr id="578" name="Google Shape;578;p49"/>
          <p:cNvPicPr preferRelativeResize="0"/>
          <p:nvPr/>
        </p:nvPicPr>
        <p:blipFill rotWithShape="1">
          <a:blip r:embed="rId3">
            <a:alphaModFix/>
          </a:blip>
          <a:srcRect l="1548" t="10774" r="1428" b="8551"/>
          <a:stretch/>
        </p:blipFill>
        <p:spPr>
          <a:xfrm>
            <a:off x="625108" y="1578450"/>
            <a:ext cx="10941781" cy="511511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50"/>
          <p:cNvSpPr txBox="1"/>
          <p:nvPr/>
        </p:nvSpPr>
        <p:spPr>
          <a:xfrm>
            <a:off x="457785" y="1038943"/>
            <a:ext cx="11276429" cy="7318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Indikator dimensi C PAUD - Ketersediaan, Kompetensi dan Kinerja PTK</a:t>
            </a:r>
            <a:endParaRPr sz="2400" b="1" i="0" u="none" strike="noStrike" cap="none">
              <a:solidFill>
                <a:schemeClr val="accent1"/>
              </a:solidFill>
              <a:latin typeface="Arial"/>
              <a:ea typeface="Arial"/>
              <a:cs typeface="Arial"/>
              <a:sym typeface="Arial"/>
            </a:endParaRPr>
          </a:p>
        </p:txBody>
      </p:sp>
      <p:sp>
        <p:nvSpPr>
          <p:cNvPr id="584" name="Google Shape;584;p50"/>
          <p:cNvSpPr txBox="1">
            <a:spLocks noGrp="1"/>
          </p:cNvSpPr>
          <p:nvPr>
            <p:ph type="body" idx="1"/>
          </p:nvPr>
        </p:nvSpPr>
        <p:spPr>
          <a:xfrm>
            <a:off x="457785" y="1770743"/>
            <a:ext cx="10645644" cy="1270000"/>
          </a:xfrm>
          <a:prstGeom prst="rect">
            <a:avLst/>
          </a:prstGeom>
          <a:noFill/>
          <a:ln>
            <a:noFill/>
          </a:ln>
        </p:spPr>
        <p:txBody>
          <a:bodyPr spcFirstLastPara="1" wrap="square" lIns="91425" tIns="91425" rIns="91425" bIns="91425" anchor="ctr" anchorCtr="0">
            <a:noAutofit/>
          </a:bodyPr>
          <a:lstStyle/>
          <a:p>
            <a:pPr marL="0" lvl="0" indent="0" algn="just" rtl="0">
              <a:lnSpc>
                <a:spcPct val="90000"/>
              </a:lnSpc>
              <a:spcBef>
                <a:spcPts val="0"/>
              </a:spcBef>
              <a:spcAft>
                <a:spcPts val="0"/>
              </a:spcAft>
              <a:buSzPts val="1800"/>
              <a:buNone/>
            </a:pPr>
            <a:r>
              <a:rPr lang="en-US" sz="1800"/>
              <a:t>Ketersediaan, kompetensi guru dalam menguasai keterampilan pedagogik, materi ajar, dan cara mengajarkan materi, serta kinerja berdampak pada proses pembelajaran yang berkualitas yang mempengaruhi hasil belajar siswa. Berikut adalah indikator yang diukur untuk memotret ketersediaan, kompetensi, dan kinerja PTK:</a:t>
            </a:r>
            <a:endParaRPr/>
          </a:p>
        </p:txBody>
      </p:sp>
      <p:pic>
        <p:nvPicPr>
          <p:cNvPr id="585" name="Google Shape;585;p50"/>
          <p:cNvPicPr preferRelativeResize="0"/>
          <p:nvPr/>
        </p:nvPicPr>
        <p:blipFill rotWithShape="1">
          <a:blip r:embed="rId3">
            <a:alphaModFix/>
          </a:blip>
          <a:srcRect l="2737" t="31737" r="3754" b="10668"/>
          <a:stretch/>
        </p:blipFill>
        <p:spPr>
          <a:xfrm>
            <a:off x="644510" y="3040743"/>
            <a:ext cx="10272193" cy="3557201"/>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51"/>
          <p:cNvSpPr txBox="1"/>
          <p:nvPr/>
        </p:nvSpPr>
        <p:spPr>
          <a:xfrm>
            <a:off x="457785" y="1038943"/>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C PAUD (bagian 1)</a:t>
            </a:r>
            <a:endParaRPr sz="2000" b="1" i="0" u="none" strike="noStrike" cap="none">
              <a:solidFill>
                <a:schemeClr val="accent1"/>
              </a:solidFill>
              <a:latin typeface="Arial"/>
              <a:ea typeface="Arial"/>
              <a:cs typeface="Arial"/>
              <a:sym typeface="Arial"/>
            </a:endParaRPr>
          </a:p>
        </p:txBody>
      </p:sp>
      <p:graphicFrame>
        <p:nvGraphicFramePr>
          <p:cNvPr id="591" name="Google Shape;591;p51"/>
          <p:cNvGraphicFramePr/>
          <p:nvPr/>
        </p:nvGraphicFramePr>
        <p:xfrm>
          <a:off x="457784" y="1633344"/>
          <a:ext cx="11139125" cy="4800600"/>
        </p:xfrm>
        <a:graphic>
          <a:graphicData uri="http://schemas.openxmlformats.org/drawingml/2006/table">
            <a:tbl>
              <a:tblPr>
                <a:noFill/>
                <a:tableStyleId>{EE982CF9-6F63-49E2-AD2F-75968D36D1C9}</a:tableStyleId>
              </a:tblPr>
              <a:tblGrid>
                <a:gridCol w="4158450">
                  <a:extLst>
                    <a:ext uri="{9D8B030D-6E8A-4147-A177-3AD203B41FA5}">
                      <a16:colId xmlns:a16="http://schemas.microsoft.com/office/drawing/2014/main" val="20000"/>
                    </a:ext>
                  </a:extLst>
                </a:gridCol>
                <a:gridCol w="6980675">
                  <a:extLst>
                    <a:ext uri="{9D8B030D-6E8A-4147-A177-3AD203B41FA5}">
                      <a16:colId xmlns:a16="http://schemas.microsoft.com/office/drawing/2014/main" val="20001"/>
                    </a:ext>
                  </a:extLst>
                </a:gridCol>
              </a:tblGrid>
              <a:tr h="377200">
                <a:tc>
                  <a:txBody>
                    <a:bodyPr/>
                    <a:lstStyle/>
                    <a:p>
                      <a:pPr marL="0" marR="0" lvl="0" indent="0" algn="ctr" rtl="0">
                        <a:lnSpc>
                          <a:spcPct val="100000"/>
                        </a:lnSpc>
                        <a:spcBef>
                          <a:spcPts val="0"/>
                        </a:spcBef>
                        <a:spcAft>
                          <a:spcPts val="0"/>
                        </a:spcAft>
                        <a:buClr>
                          <a:srgbClr val="000000"/>
                        </a:buClr>
                        <a:buSzPts val="1400"/>
                        <a:buFont typeface="Arial"/>
                        <a:buNone/>
                      </a:pPr>
                      <a:r>
                        <a:rPr lang="en-US" sz="1800" b="1" u="none" strike="noStrike" cap="none">
                          <a:solidFill>
                            <a:schemeClr val="lt1"/>
                          </a:solidFill>
                        </a:rPr>
                        <a:t>Indikator Level 1</a:t>
                      </a:r>
                      <a:endParaRPr sz="1800" b="1" u="none" strike="noStrike" cap="none">
                        <a:solidFill>
                          <a:schemeClr val="lt1"/>
                        </a:solidFill>
                      </a:endParaRPr>
                    </a:p>
                  </a:txBody>
                  <a:tcPr marL="91425" marR="91425" marT="91425" marB="91425" anchor="ctr">
                    <a:solidFill>
                      <a:srgbClr val="00B050"/>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800" b="1" u="none" strike="noStrike" cap="none">
                          <a:solidFill>
                            <a:schemeClr val="lt1"/>
                          </a:solidFill>
                        </a:rPr>
                        <a:t>Indikator Level 2</a:t>
                      </a:r>
                      <a:endParaRPr sz="1800" b="1" u="none" strike="noStrike" cap="none">
                        <a:solidFill>
                          <a:schemeClr val="lt1"/>
                        </a:solidFill>
                      </a:endParaRPr>
                    </a:p>
                  </a:txBody>
                  <a:tcPr marL="91425" marR="91425" marT="91425" marB="91425" anchor="ctr">
                    <a:solidFill>
                      <a:srgbClr val="00B050"/>
                    </a:solidFill>
                  </a:tcPr>
                </a:tc>
                <a:extLst>
                  <a:ext uri="{0D108BD9-81ED-4DB2-BD59-A6C34878D82A}">
                    <a16:rowId xmlns:a16="http://schemas.microsoft.com/office/drawing/2014/main" val="10000"/>
                  </a:ext>
                </a:extLst>
              </a:tr>
              <a:tr h="754425">
                <a:tc>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Pertumbuhan proporsi pendidik PAUD dengan kualifikasi S1/D-IV</a:t>
                      </a:r>
                      <a:endParaRPr sz="1800" u="none" strike="noStrike" cap="none">
                        <a:solidFill>
                          <a:schemeClr val="dk1"/>
                        </a:solidFil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dk1"/>
                        </a:solidFill>
                      </a:endParaRPr>
                    </a:p>
                  </a:txBody>
                  <a:tcPr marL="91425" marR="91425" marT="91425" marB="91425" anchor="ctr">
                    <a:solidFill>
                      <a:srgbClr val="9E9E9E"/>
                    </a:solidFill>
                  </a:tcPr>
                </a:tc>
                <a:extLst>
                  <a:ext uri="{0D108BD9-81ED-4DB2-BD59-A6C34878D82A}">
                    <a16:rowId xmlns:a16="http://schemas.microsoft.com/office/drawing/2014/main" val="10001"/>
                  </a:ext>
                </a:extLst>
              </a:tr>
              <a:tr h="1156800">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2"/>
                      </a:pPr>
                      <a:r>
                        <a:rPr lang="en-US" sz="1800" u="none" strike="noStrike" cap="none">
                          <a:solidFill>
                            <a:schemeClr val="dk1"/>
                          </a:solidFill>
                        </a:rPr>
                        <a:t>Proporsi pendidik berkualifikasi</a:t>
                      </a:r>
                      <a:endParaRPr sz="1800" u="none" strike="noStrike" cap="none">
                        <a:solidFill>
                          <a:schemeClr val="dk1"/>
                        </a:solidFill>
                      </a:endParaRPr>
                    </a:p>
                  </a:txBody>
                  <a:tcPr marL="91425" marR="91425" marT="91425" marB="91425" anchor="ctr"/>
                </a:tc>
                <a:tc>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Pendidik berijazah S1/D-IV bidang PAUD, psikologi, dan kependidikan lain yang relevan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Pendidik berijazah S2/S3 bidang PAUD, psikologi, dan kependidikan lain yang relevan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Pendidik berijazah S1/D-IV bidang lain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Pendidik berijazah S2/S3 bidang lain</a:t>
                      </a:r>
                      <a:endParaRPr sz="1800" u="none" strike="noStrike" cap="none">
                        <a:solidFill>
                          <a:schemeClr val="dk1"/>
                        </a:solidFill>
                      </a:endParaRPr>
                    </a:p>
                  </a:txBody>
                  <a:tcPr marL="91425" marR="91425" marT="91425" marB="91425" anchor="ctr"/>
                </a:tc>
                <a:extLst>
                  <a:ext uri="{0D108BD9-81ED-4DB2-BD59-A6C34878D82A}">
                    <a16:rowId xmlns:a16="http://schemas.microsoft.com/office/drawing/2014/main" val="10002"/>
                  </a:ext>
                </a:extLst>
              </a:tr>
              <a:tr h="754425">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3"/>
                      </a:pPr>
                      <a:r>
                        <a:rPr lang="en-US" sz="1800" u="none" strike="noStrike" cap="none">
                          <a:solidFill>
                            <a:schemeClr val="dk1"/>
                          </a:solidFill>
                        </a:rPr>
                        <a:t>Proporsi Kepala Satuan berkualifikasi</a:t>
                      </a:r>
                      <a:endParaRPr sz="1800" u="none" strike="noStrike" cap="none">
                        <a:solidFill>
                          <a:schemeClr val="dk1"/>
                        </a:solidFill>
                      </a:endParaRPr>
                    </a:p>
                  </a:txBody>
                  <a:tcPr marL="91425" marR="91425" marT="91425" marB="91425" anchor="ctr"/>
                </a:tc>
                <a:tc>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KS berijazah S1/D4</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KS berijazah S2</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KS berijazah S3</a:t>
                      </a:r>
                      <a:endParaRPr sz="1800" u="none" strike="noStrike" cap="none">
                        <a:solidFill>
                          <a:schemeClr val="dk1"/>
                        </a:solidFill>
                      </a:endParaRPr>
                    </a:p>
                  </a:txBody>
                  <a:tcPr marL="91425" marR="91425" marT="91425" marB="91425" anchor="ctr"/>
                </a:tc>
                <a:extLst>
                  <a:ext uri="{0D108BD9-81ED-4DB2-BD59-A6C34878D82A}">
                    <a16:rowId xmlns:a16="http://schemas.microsoft.com/office/drawing/2014/main" val="10003"/>
                  </a:ext>
                </a:extLst>
              </a:tr>
              <a:tr h="754425">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4"/>
                      </a:pPr>
                      <a:r>
                        <a:rPr lang="en-US" sz="1800" u="none" strike="noStrike" cap="none">
                          <a:solidFill>
                            <a:schemeClr val="dk1"/>
                          </a:solidFill>
                        </a:rPr>
                        <a:t>Proporsi PTK bersertifikat dari PPG (Program Profesi Guru)</a:t>
                      </a:r>
                      <a:endParaRPr sz="1800" u="none" strike="noStrike" cap="none">
                        <a:solidFill>
                          <a:schemeClr val="dk1"/>
                        </a:solidFill>
                      </a:endParaRPr>
                    </a:p>
                  </a:txBody>
                  <a:tcPr marL="91425" marR="91425" marT="91425" marB="91425" anchor="ctr"/>
                </a:tc>
                <a:tc>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Pendidik bersertifikat PPG </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KS bersertifikat PPG</a:t>
                      </a:r>
                      <a:endParaRPr sz="1800" u="none" strike="noStrike" cap="none">
                        <a:solidFill>
                          <a:schemeClr val="dk1"/>
                        </a:solidFill>
                      </a:endParaRPr>
                    </a:p>
                  </a:txBody>
                  <a:tcPr marL="91425" marR="91425" marT="91425" marB="91425" anchor="ctr">
                    <a:solidFill>
                      <a:schemeClr val="lt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52"/>
          <p:cNvSpPr txBox="1"/>
          <p:nvPr/>
        </p:nvSpPr>
        <p:spPr>
          <a:xfrm>
            <a:off x="457785" y="1038943"/>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C PAUD (bagian 2)</a:t>
            </a:r>
            <a:endParaRPr sz="2000" b="1" i="0" u="none" strike="noStrike" cap="none">
              <a:solidFill>
                <a:schemeClr val="accent1"/>
              </a:solidFill>
              <a:latin typeface="Arial"/>
              <a:ea typeface="Arial"/>
              <a:cs typeface="Arial"/>
              <a:sym typeface="Arial"/>
            </a:endParaRPr>
          </a:p>
        </p:txBody>
      </p:sp>
      <p:graphicFrame>
        <p:nvGraphicFramePr>
          <p:cNvPr id="597" name="Google Shape;597;p52"/>
          <p:cNvGraphicFramePr/>
          <p:nvPr/>
        </p:nvGraphicFramePr>
        <p:xfrm>
          <a:off x="457784" y="1633344"/>
          <a:ext cx="3000000" cy="3000000"/>
        </p:xfrm>
        <a:graphic>
          <a:graphicData uri="http://schemas.openxmlformats.org/drawingml/2006/table">
            <a:tbl>
              <a:tblPr>
                <a:noFill/>
                <a:tableStyleId>{EE982CF9-6F63-49E2-AD2F-75968D36D1C9}</a:tableStyleId>
              </a:tblPr>
              <a:tblGrid>
                <a:gridCol w="2860600">
                  <a:extLst>
                    <a:ext uri="{9D8B030D-6E8A-4147-A177-3AD203B41FA5}">
                      <a16:colId xmlns:a16="http://schemas.microsoft.com/office/drawing/2014/main" val="20000"/>
                    </a:ext>
                  </a:extLst>
                </a:gridCol>
                <a:gridCol w="8278525">
                  <a:extLst>
                    <a:ext uri="{9D8B030D-6E8A-4147-A177-3AD203B41FA5}">
                      <a16:colId xmlns:a16="http://schemas.microsoft.com/office/drawing/2014/main" val="20001"/>
                    </a:ext>
                  </a:extLst>
                </a:gridCol>
              </a:tblGrid>
              <a:tr h="377200">
                <a:tc>
                  <a:txBody>
                    <a:bodyPr/>
                    <a:lstStyle/>
                    <a:p>
                      <a:pPr marL="0" marR="0" lvl="0" indent="0" algn="ctr" rtl="0">
                        <a:lnSpc>
                          <a:spcPct val="100000"/>
                        </a:lnSpc>
                        <a:spcBef>
                          <a:spcPts val="0"/>
                        </a:spcBef>
                        <a:spcAft>
                          <a:spcPts val="0"/>
                        </a:spcAft>
                        <a:buClr>
                          <a:srgbClr val="000000"/>
                        </a:buClr>
                        <a:buSzPts val="1400"/>
                        <a:buFont typeface="Arial"/>
                        <a:buNone/>
                      </a:pPr>
                      <a:r>
                        <a:rPr lang="en-US" sz="1800" b="1" u="none" strike="noStrike" cap="none">
                          <a:solidFill>
                            <a:schemeClr val="lt1"/>
                          </a:solidFill>
                        </a:rPr>
                        <a:t>Indikator Level 1</a:t>
                      </a:r>
                      <a:endParaRPr sz="1800" b="1" u="none" strike="noStrike" cap="none">
                        <a:solidFill>
                          <a:schemeClr val="lt1"/>
                        </a:solidFill>
                      </a:endParaRPr>
                    </a:p>
                  </a:txBody>
                  <a:tcPr marL="91425" marR="91425" marT="91425" marB="91425" anchor="ctr">
                    <a:solidFill>
                      <a:srgbClr val="00B050"/>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800" b="1" u="none" strike="noStrike" cap="none">
                          <a:solidFill>
                            <a:schemeClr val="lt1"/>
                          </a:solidFill>
                        </a:rPr>
                        <a:t>Indikator Level 2</a:t>
                      </a:r>
                      <a:endParaRPr sz="1800" b="1" u="none" strike="noStrike" cap="none">
                        <a:solidFill>
                          <a:schemeClr val="lt1"/>
                        </a:solidFill>
                      </a:endParaRPr>
                    </a:p>
                  </a:txBody>
                  <a:tcPr marL="91425" marR="91425" marT="91425" marB="91425" anchor="ctr">
                    <a:solidFill>
                      <a:srgbClr val="00B050"/>
                    </a:solidFill>
                  </a:tcPr>
                </a:tc>
                <a:extLst>
                  <a:ext uri="{0D108BD9-81ED-4DB2-BD59-A6C34878D82A}">
                    <a16:rowId xmlns:a16="http://schemas.microsoft.com/office/drawing/2014/main" val="10000"/>
                  </a:ext>
                </a:extLst>
              </a:tr>
              <a:tr h="754425">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5"/>
                      </a:pPr>
                      <a:r>
                        <a:rPr lang="en-US" sz="1800" u="none" strike="noStrike" cap="none">
                          <a:solidFill>
                            <a:schemeClr val="dk1"/>
                          </a:solidFill>
                        </a:rPr>
                        <a:t>Sertifikasi diklat berjenjang Kementerian </a:t>
                      </a:r>
                      <a:endParaRPr sz="1800" u="none" strike="noStrike" cap="none">
                        <a:solidFill>
                          <a:schemeClr val="dk1"/>
                        </a:solidFill>
                      </a:endParaRPr>
                    </a:p>
                  </a:txBody>
                  <a:tcPr marL="91425" marR="91425" marT="91425" marB="91425" anchor="ctr"/>
                </a:tc>
                <a:tc>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Pendidik memiliki sertifikat diklat dasar</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Pendidik memiliki sertifikat diklat lanjut</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Pendidik memiliki sertifikat diklat mahir</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Pendidik memiliki sertifikat Pelatih (PCP) </a:t>
                      </a:r>
                      <a:endParaRPr sz="1800" u="none" strike="noStrike" cap="none">
                        <a:solidFill>
                          <a:schemeClr val="dk1"/>
                        </a:solidFill>
                      </a:endParaRPr>
                    </a:p>
                  </a:txBody>
                  <a:tcPr marL="91425" marR="91425" marT="91425" marB="91425" anchor="ctr"/>
                </a:tc>
                <a:extLst>
                  <a:ext uri="{0D108BD9-81ED-4DB2-BD59-A6C34878D82A}">
                    <a16:rowId xmlns:a16="http://schemas.microsoft.com/office/drawing/2014/main" val="10001"/>
                  </a:ext>
                </a:extLst>
              </a:tr>
              <a:tr h="1156800">
                <a:tc>
                  <a:txBody>
                    <a:bodyPr/>
                    <a:lstStyle/>
                    <a:p>
                      <a:pPr marL="171450" marR="0" lvl="0" indent="-127000" algn="l" rtl="0">
                        <a:lnSpc>
                          <a:spcPct val="100000"/>
                        </a:lnSpc>
                        <a:spcBef>
                          <a:spcPts val="0"/>
                        </a:spcBef>
                        <a:spcAft>
                          <a:spcPts val="0"/>
                        </a:spcAft>
                        <a:buClr>
                          <a:schemeClr val="dk1"/>
                        </a:buClr>
                        <a:buSzPts val="1100"/>
                        <a:buFont typeface="Arial"/>
                        <a:buAutoNum type="arabicPeriod" startAt="6"/>
                      </a:pPr>
                      <a:r>
                        <a:rPr lang="en-US" sz="1800" u="none" strike="noStrike" cap="none">
                          <a:solidFill>
                            <a:schemeClr val="dk1"/>
                          </a:solidFill>
                        </a:rPr>
                        <a:t>Proporsi PTK dalam diklat teknis</a:t>
                      </a:r>
                      <a:endParaRPr sz="1800" u="none" strike="noStrike" cap="none">
                        <a:solidFill>
                          <a:schemeClr val="dk1"/>
                        </a:solidFill>
                      </a:endParaRPr>
                    </a:p>
                  </a:txBody>
                  <a:tcPr marL="91425" marR="91425" marT="91425" marB="91425" anchor="ctr"/>
                </a:tc>
                <a:tc>
                  <a:txBody>
                    <a:bodyPr/>
                    <a:lstStyle/>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Pendidik berpartisipasi dalam Diklat Teknis mengenai ke-PAUD-an</a:t>
                      </a:r>
                      <a:endParaRPr sz="1800" u="none" strike="noStrike" cap="none">
                        <a:solidFill>
                          <a:schemeClr val="dk1"/>
                        </a:solidFill>
                      </a:endParaRPr>
                    </a:p>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KS/pengelola berpartisipasi dalam Diklat Teknis mengenai ke-PAUD-an</a:t>
                      </a:r>
                      <a:endParaRPr sz="1800" u="none" strike="noStrike" cap="none">
                        <a:solidFill>
                          <a:schemeClr val="dk1"/>
                        </a:solidFill>
                      </a:endParaRPr>
                    </a:p>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KS/pengelola berpartisipasi dalam Diklat Teknis dengan materi pengetahuan profesional mengenai manajerial</a:t>
                      </a:r>
                      <a:endParaRPr sz="1800" u="none" strike="noStrike" cap="none">
                        <a:solidFill>
                          <a:schemeClr val="dk1"/>
                        </a:solidFill>
                      </a:endParaRPr>
                    </a:p>
                  </a:txBody>
                  <a:tcPr marL="91425" marR="91425" marT="91425" marB="91425" anchor="ctr"/>
                </a:tc>
                <a:extLst>
                  <a:ext uri="{0D108BD9-81ED-4DB2-BD59-A6C34878D82A}">
                    <a16:rowId xmlns:a16="http://schemas.microsoft.com/office/drawing/2014/main" val="10002"/>
                  </a:ext>
                </a:extLst>
              </a:tr>
              <a:tr h="754425">
                <a:tc>
                  <a:txBody>
                    <a:bodyPr/>
                    <a:lstStyle/>
                    <a:p>
                      <a:pPr marL="171450" marR="0" lvl="0" indent="-127000" algn="l" rtl="0">
                        <a:lnSpc>
                          <a:spcPct val="100000"/>
                        </a:lnSpc>
                        <a:spcBef>
                          <a:spcPts val="0"/>
                        </a:spcBef>
                        <a:spcAft>
                          <a:spcPts val="0"/>
                        </a:spcAft>
                        <a:buClr>
                          <a:schemeClr val="dk1"/>
                        </a:buClr>
                        <a:buSzPts val="1100"/>
                        <a:buFont typeface="Arial"/>
                        <a:buAutoNum type="arabicPeriod" startAt="7"/>
                      </a:pPr>
                      <a:r>
                        <a:rPr lang="en-US" sz="1800" u="none" strike="noStrike" cap="none">
                          <a:solidFill>
                            <a:schemeClr val="dk1"/>
                          </a:solidFill>
                        </a:rPr>
                        <a:t>Standar kompetensi pendidik</a:t>
                      </a:r>
                      <a:endParaRPr sz="1800" u="none" strike="noStrike" cap="none">
                        <a:solidFill>
                          <a:schemeClr val="dk1"/>
                        </a:solidFill>
                      </a:endParaRPr>
                    </a:p>
                  </a:txBody>
                  <a:tcPr marL="91425" marR="91425" marT="91425" marB="91425" anchor="ctr"/>
                </a:tc>
                <a:tc>
                  <a:txBody>
                    <a:bodyPr/>
                    <a:lstStyle/>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Kompetensi penguasaan pengetahuan profesional</a:t>
                      </a:r>
                      <a:endParaRPr sz="1800" u="none" strike="noStrike" cap="none">
                        <a:solidFill>
                          <a:schemeClr val="dk1"/>
                        </a:solidFill>
                      </a:endParaRPr>
                    </a:p>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Kompetensi praktik pembelajaran profesional</a:t>
                      </a:r>
                      <a:endParaRPr sz="1800" u="none" strike="noStrike" cap="none">
                        <a:solidFill>
                          <a:schemeClr val="dk1"/>
                        </a:solidFill>
                      </a:endParaRPr>
                    </a:p>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Kompetensi pengembangan profesi berkelanjutan</a:t>
                      </a:r>
                      <a:endParaRPr sz="1800" u="none" strike="noStrike" cap="none">
                        <a:solidFill>
                          <a:schemeClr val="dk1"/>
                        </a:solidFill>
                      </a:endParaRPr>
                    </a:p>
                  </a:txBody>
                  <a:tcPr marL="91425" marR="91425" marT="91425" marB="91425"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sp>
        <p:nvSpPr>
          <p:cNvPr id="602" name="Google Shape;602;p53"/>
          <p:cNvSpPr txBox="1"/>
          <p:nvPr/>
        </p:nvSpPr>
        <p:spPr>
          <a:xfrm>
            <a:off x="457785" y="1038943"/>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C PAUD (bagian 3)</a:t>
            </a:r>
            <a:endParaRPr sz="2000" b="1" i="0" u="none" strike="noStrike" cap="none">
              <a:solidFill>
                <a:schemeClr val="accent1"/>
              </a:solidFill>
              <a:latin typeface="Arial"/>
              <a:ea typeface="Arial"/>
              <a:cs typeface="Arial"/>
              <a:sym typeface="Arial"/>
            </a:endParaRPr>
          </a:p>
        </p:txBody>
      </p:sp>
      <p:graphicFrame>
        <p:nvGraphicFramePr>
          <p:cNvPr id="603" name="Google Shape;603;p53"/>
          <p:cNvGraphicFramePr/>
          <p:nvPr/>
        </p:nvGraphicFramePr>
        <p:xfrm>
          <a:off x="457784" y="1633344"/>
          <a:ext cx="11139125" cy="4732065"/>
        </p:xfrm>
        <a:graphic>
          <a:graphicData uri="http://schemas.openxmlformats.org/drawingml/2006/table">
            <a:tbl>
              <a:tblPr>
                <a:noFill/>
                <a:tableStyleId>{EE982CF9-6F63-49E2-AD2F-75968D36D1C9}</a:tableStyleId>
              </a:tblPr>
              <a:tblGrid>
                <a:gridCol w="3509525">
                  <a:extLst>
                    <a:ext uri="{9D8B030D-6E8A-4147-A177-3AD203B41FA5}">
                      <a16:colId xmlns:a16="http://schemas.microsoft.com/office/drawing/2014/main" val="20000"/>
                    </a:ext>
                  </a:extLst>
                </a:gridCol>
                <a:gridCol w="7629600">
                  <a:extLst>
                    <a:ext uri="{9D8B030D-6E8A-4147-A177-3AD203B41FA5}">
                      <a16:colId xmlns:a16="http://schemas.microsoft.com/office/drawing/2014/main" val="20001"/>
                    </a:ext>
                  </a:extLst>
                </a:gridCol>
              </a:tblGrid>
              <a:tr h="377200">
                <a:tc>
                  <a:txBody>
                    <a:bodyPr/>
                    <a:lstStyle/>
                    <a:p>
                      <a:pPr marL="0" marR="0" lvl="0" indent="0" algn="ctr" rtl="0">
                        <a:lnSpc>
                          <a:spcPct val="100000"/>
                        </a:lnSpc>
                        <a:spcBef>
                          <a:spcPts val="0"/>
                        </a:spcBef>
                        <a:spcAft>
                          <a:spcPts val="0"/>
                        </a:spcAft>
                        <a:buClr>
                          <a:srgbClr val="000000"/>
                        </a:buClr>
                        <a:buSzPts val="1400"/>
                        <a:buFont typeface="Arial"/>
                        <a:buNone/>
                      </a:pPr>
                      <a:r>
                        <a:rPr lang="en-US" sz="1800" b="1" u="none" strike="noStrike" cap="none">
                          <a:solidFill>
                            <a:schemeClr val="lt1"/>
                          </a:solidFill>
                        </a:rPr>
                        <a:t>Indikator Level 1</a:t>
                      </a:r>
                      <a:endParaRPr sz="1800" b="1" u="none" strike="noStrike" cap="none">
                        <a:solidFill>
                          <a:schemeClr val="lt1"/>
                        </a:solidFill>
                      </a:endParaRPr>
                    </a:p>
                  </a:txBody>
                  <a:tcPr marL="91425" marR="91425" marT="91425" marB="91425" anchor="ctr">
                    <a:solidFill>
                      <a:srgbClr val="00B050"/>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800" b="1" u="none" strike="noStrike" cap="none">
                          <a:solidFill>
                            <a:schemeClr val="lt1"/>
                          </a:solidFill>
                        </a:rPr>
                        <a:t>Indikator Level 2</a:t>
                      </a:r>
                      <a:endParaRPr sz="1800" b="1" u="none" strike="noStrike" cap="none">
                        <a:solidFill>
                          <a:schemeClr val="lt1"/>
                        </a:solidFill>
                      </a:endParaRPr>
                    </a:p>
                  </a:txBody>
                  <a:tcPr marL="91425" marR="91425" marT="91425" marB="91425" anchor="ctr">
                    <a:solidFill>
                      <a:srgbClr val="00B050"/>
                    </a:solidFill>
                  </a:tcPr>
                </a:tc>
                <a:extLst>
                  <a:ext uri="{0D108BD9-81ED-4DB2-BD59-A6C34878D82A}">
                    <a16:rowId xmlns:a16="http://schemas.microsoft.com/office/drawing/2014/main" val="10000"/>
                  </a:ext>
                </a:extLst>
              </a:tr>
              <a:tr h="754425">
                <a:tc>
                  <a:txBody>
                    <a:bodyPr/>
                    <a:lstStyle/>
                    <a:p>
                      <a:pPr marL="171450" marR="0" lvl="0" indent="-127000" algn="l" rtl="0">
                        <a:lnSpc>
                          <a:spcPct val="100000"/>
                        </a:lnSpc>
                        <a:spcBef>
                          <a:spcPts val="0"/>
                        </a:spcBef>
                        <a:spcAft>
                          <a:spcPts val="0"/>
                        </a:spcAft>
                        <a:buClr>
                          <a:schemeClr val="dk1"/>
                        </a:buClr>
                        <a:buSzPts val="1100"/>
                        <a:buFont typeface="Arial"/>
                        <a:buAutoNum type="arabicPeriod" startAt="8"/>
                      </a:pPr>
                      <a:r>
                        <a:rPr lang="en-US" sz="1800" u="none" strike="noStrike" cap="none">
                          <a:solidFill>
                            <a:schemeClr val="dk1"/>
                          </a:solidFill>
                        </a:rPr>
                        <a:t>Proporsi GTK Penggerak</a:t>
                      </a:r>
                      <a:endParaRPr sz="1800" u="none" strike="noStrike" cap="none">
                        <a:solidFill>
                          <a:schemeClr val="dk1"/>
                        </a:solidFill>
                      </a:endParaRPr>
                    </a:p>
                  </a:txBody>
                  <a:tcPr marL="91425" marR="91425" marT="91425" marB="91425" anchor="ctr"/>
                </a:tc>
                <a:tc>
                  <a:txBody>
                    <a:bodyPr/>
                    <a:lstStyle/>
                    <a:p>
                      <a:pPr marL="171450" marR="0" lvl="0" indent="-1651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Proporsi Guru Penggerak di daerah</a:t>
                      </a:r>
                      <a:endParaRPr sz="1800" u="none" strike="noStrike" cap="none">
                        <a:solidFill>
                          <a:schemeClr val="dk1"/>
                        </a:solidFill>
                      </a:endParaRPr>
                    </a:p>
                    <a:p>
                      <a:pPr marL="171450" marR="0" lvl="0" indent="-1651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Proporsi KS dan Pengawas Penggerak</a:t>
                      </a:r>
                      <a:endParaRPr sz="1800" u="none" strike="noStrike" cap="none">
                        <a:solidFill>
                          <a:schemeClr val="dk1"/>
                        </a:solidFill>
                      </a:endParaRPr>
                    </a:p>
                  </a:txBody>
                  <a:tcPr marL="114300" marR="91425" marT="91425" marB="91425" anchor="ctr"/>
                </a:tc>
                <a:extLst>
                  <a:ext uri="{0D108BD9-81ED-4DB2-BD59-A6C34878D82A}">
                    <a16:rowId xmlns:a16="http://schemas.microsoft.com/office/drawing/2014/main" val="10001"/>
                  </a:ext>
                </a:extLst>
              </a:tr>
              <a:tr h="754425">
                <a:tc>
                  <a:txBody>
                    <a:bodyPr/>
                    <a:lstStyle/>
                    <a:p>
                      <a:pPr marL="171450" marR="0" lvl="0" indent="-127000" algn="l" rtl="0">
                        <a:lnSpc>
                          <a:spcPct val="100000"/>
                        </a:lnSpc>
                        <a:spcBef>
                          <a:spcPts val="0"/>
                        </a:spcBef>
                        <a:spcAft>
                          <a:spcPts val="0"/>
                        </a:spcAft>
                        <a:buClr>
                          <a:schemeClr val="dk1"/>
                        </a:buClr>
                        <a:buSzPts val="1100"/>
                        <a:buFont typeface="Arial"/>
                        <a:buAutoNum type="arabicPeriod" startAt="9"/>
                      </a:pPr>
                      <a:r>
                        <a:rPr lang="en-US" sz="1800" u="none" strike="noStrike" cap="none">
                          <a:solidFill>
                            <a:schemeClr val="dk1"/>
                          </a:solidFill>
                        </a:rPr>
                        <a:t>Kualitas Guru Penggerak (pengalaman menjadi pelatih)</a:t>
                      </a:r>
                      <a:endParaRPr sz="1800" u="none" strike="noStrike" cap="none">
                        <a:solidFill>
                          <a:schemeClr val="dk1"/>
                        </a:solidFill>
                      </a:endParaRPr>
                    </a:p>
                  </a:txBody>
                  <a:tcPr marL="91425" marR="91425" marT="91425" marB="91425" anchor="ctr"/>
                </a:tc>
                <a:tc>
                  <a:txBody>
                    <a:bodyPr/>
                    <a:lstStyle/>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Proporsi guru penggerak yang melakukan pelatihan</a:t>
                      </a:r>
                      <a:endParaRPr sz="1800" u="none" strike="noStrike" cap="none">
                        <a:solidFill>
                          <a:schemeClr val="dk1"/>
                        </a:solidFill>
                      </a:endParaRPr>
                    </a:p>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Jumlah pelatihan di tingkat gugus yang difasilitasi per guru penggerak</a:t>
                      </a:r>
                      <a:endParaRPr sz="1800" u="none" strike="noStrike" cap="none">
                        <a:solidFill>
                          <a:schemeClr val="dk1"/>
                        </a:solidFill>
                      </a:endParaRPr>
                    </a:p>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Jumlah pelatihan di luar gugus yang difasilitasi per guru penggerak</a:t>
                      </a:r>
                      <a:endParaRPr sz="1800" u="none" strike="noStrike" cap="none">
                        <a:solidFill>
                          <a:schemeClr val="dk1"/>
                        </a:solidFill>
                      </a:endParaRPr>
                    </a:p>
                    <a:p>
                      <a:pPr marL="171450" marR="0" lvl="0" indent="-1270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Rerata jumlah guru yang dilatih per guru penggerak</a:t>
                      </a:r>
                      <a:endParaRPr sz="1800" u="none" strike="noStrike" cap="none">
                        <a:solidFill>
                          <a:schemeClr val="dk1"/>
                        </a:solidFill>
                      </a:endParaRPr>
                    </a:p>
                  </a:txBody>
                  <a:tcPr marL="91425" marR="91425" marT="91425" marB="91425" anchor="ctr"/>
                </a:tc>
                <a:extLst>
                  <a:ext uri="{0D108BD9-81ED-4DB2-BD59-A6C34878D82A}">
                    <a16:rowId xmlns:a16="http://schemas.microsoft.com/office/drawing/2014/main" val="10002"/>
                  </a:ext>
                </a:extLst>
              </a:tr>
              <a:tr h="754425">
                <a:tc>
                  <a:txBody>
                    <a:bodyPr/>
                    <a:lstStyle/>
                    <a:p>
                      <a:pPr marL="171450" marR="0" lvl="0" indent="-127000" algn="l" rtl="0">
                        <a:lnSpc>
                          <a:spcPct val="100000"/>
                        </a:lnSpc>
                        <a:spcBef>
                          <a:spcPts val="0"/>
                        </a:spcBef>
                        <a:spcAft>
                          <a:spcPts val="0"/>
                        </a:spcAft>
                        <a:buClr>
                          <a:schemeClr val="dk1"/>
                        </a:buClr>
                        <a:buSzPts val="1100"/>
                        <a:buFont typeface="Arial"/>
                        <a:buAutoNum type="arabicPeriod" startAt="10"/>
                      </a:pPr>
                      <a:r>
                        <a:rPr lang="en-US" sz="1800" u="none" strike="noStrike" cap="none">
                          <a:solidFill>
                            <a:schemeClr val="dk1"/>
                          </a:solidFill>
                        </a:rPr>
                        <a:t>Teacher Distribution Index</a:t>
                      </a:r>
                      <a:endParaRPr sz="1800" u="none" strike="noStrike" cap="none">
                        <a:solidFill>
                          <a:schemeClr val="dk1"/>
                        </a:solidFill>
                      </a:endParaRPr>
                    </a:p>
                  </a:txBody>
                  <a:tcPr marL="91425" marR="91425" marT="91425" marB="91425" anchor="ctr"/>
                </a:tc>
                <a:tc>
                  <a:txBody>
                    <a:bodyPr/>
                    <a:lstStyle/>
                    <a:p>
                      <a:pPr marL="0" marR="0" lvl="0" indent="0" algn="l" rtl="0">
                        <a:lnSpc>
                          <a:spcPct val="115000"/>
                        </a:lnSpc>
                        <a:spcBef>
                          <a:spcPts val="0"/>
                        </a:spcBef>
                        <a:spcAft>
                          <a:spcPts val="0"/>
                        </a:spcAft>
                        <a:buClr>
                          <a:srgbClr val="000000"/>
                        </a:buClr>
                        <a:buSzPts val="1800"/>
                        <a:buFont typeface="Arial"/>
                        <a:buNone/>
                      </a:pPr>
                      <a:r>
                        <a:rPr lang="en-US" sz="1800" u="none" strike="noStrike" cap="none">
                          <a:solidFill>
                            <a:schemeClr val="dk1"/>
                          </a:solidFill>
                        </a:rPr>
                        <a:t>Distribusi pendidik dan tenaga kependidikan sesuai kebutuhan </a:t>
                      </a:r>
                      <a:endParaRPr sz="1800" u="none" strike="noStrike" cap="none">
                        <a:solidFill>
                          <a:schemeClr val="dk1"/>
                        </a:solidFill>
                      </a:endParaRPr>
                    </a:p>
                  </a:txBody>
                  <a:tcPr marL="91425" marR="91425" marT="91425" marB="91425" anchor="ctr"/>
                </a:tc>
                <a:extLst>
                  <a:ext uri="{0D108BD9-81ED-4DB2-BD59-A6C34878D82A}">
                    <a16:rowId xmlns:a16="http://schemas.microsoft.com/office/drawing/2014/main" val="10003"/>
                  </a:ext>
                </a:extLst>
              </a:tr>
              <a:tr h="228600">
                <a:tc>
                  <a:txBody>
                    <a:bodyPr/>
                    <a:lstStyle/>
                    <a:p>
                      <a:pPr marL="171450" marR="0" lvl="0" indent="-127000" algn="l" rtl="0">
                        <a:lnSpc>
                          <a:spcPct val="100000"/>
                        </a:lnSpc>
                        <a:spcBef>
                          <a:spcPts val="0"/>
                        </a:spcBef>
                        <a:spcAft>
                          <a:spcPts val="0"/>
                        </a:spcAft>
                        <a:buClr>
                          <a:schemeClr val="dk1"/>
                        </a:buClr>
                        <a:buSzPts val="1100"/>
                        <a:buFont typeface="Arial"/>
                        <a:buAutoNum type="arabicPeriod" startAt="11"/>
                      </a:pPr>
                      <a:r>
                        <a:rPr lang="en-US" sz="1800" u="none" strike="noStrike" cap="none">
                          <a:solidFill>
                            <a:schemeClr val="dk1"/>
                          </a:solidFill>
                        </a:rPr>
                        <a:t>Ketersediaan jumlah pengawas</a:t>
                      </a:r>
                      <a:endParaRPr sz="1800" u="none" strike="noStrike" cap="none">
                        <a:solidFill>
                          <a:schemeClr val="dk1"/>
                        </a:solidFill>
                      </a:endParaRPr>
                    </a:p>
                  </a:txBody>
                  <a:tcPr marL="91425" marR="91425" marT="91425" marB="91425" anchor="ctr"/>
                </a:tc>
                <a:tc>
                  <a:txBody>
                    <a:bodyPr/>
                    <a:lstStyle/>
                    <a:p>
                      <a:pPr marL="171450" marR="0" lvl="0" indent="-57150" algn="l" rtl="0">
                        <a:lnSpc>
                          <a:spcPct val="100000"/>
                        </a:lnSpc>
                        <a:spcBef>
                          <a:spcPts val="0"/>
                        </a:spcBef>
                        <a:spcAft>
                          <a:spcPts val="0"/>
                        </a:spcAft>
                        <a:buClr>
                          <a:srgbClr val="000000"/>
                        </a:buClr>
                        <a:buSzPts val="1800"/>
                        <a:buFont typeface="Arial"/>
                        <a:buNone/>
                      </a:pPr>
                      <a:endParaRPr sz="1800" u="none" strike="noStrike" cap="none">
                        <a:solidFill>
                          <a:schemeClr val="dk1"/>
                        </a:solidFill>
                      </a:endParaRPr>
                    </a:p>
                  </a:txBody>
                  <a:tcPr marL="91425" marR="91425" marT="91425" marB="91425" anchor="ctr">
                    <a:solidFill>
                      <a:srgbClr val="3A3838"/>
                    </a:solidFill>
                  </a:tcPr>
                </a:tc>
                <a:extLst>
                  <a:ext uri="{0D108BD9-81ED-4DB2-BD59-A6C34878D82A}">
                    <a16:rowId xmlns:a16="http://schemas.microsoft.com/office/drawing/2014/main" val="10004"/>
                  </a:ext>
                </a:extLst>
              </a:tr>
              <a:tr h="754425">
                <a:tc>
                  <a:txBody>
                    <a:bodyPr/>
                    <a:lstStyle/>
                    <a:p>
                      <a:pPr marL="171450" marR="0" lvl="0" indent="-127000" algn="l" rtl="0">
                        <a:lnSpc>
                          <a:spcPct val="100000"/>
                        </a:lnSpc>
                        <a:spcBef>
                          <a:spcPts val="0"/>
                        </a:spcBef>
                        <a:spcAft>
                          <a:spcPts val="0"/>
                        </a:spcAft>
                        <a:buClr>
                          <a:schemeClr val="dk1"/>
                        </a:buClr>
                        <a:buSzPts val="1100"/>
                        <a:buFont typeface="Arial"/>
                        <a:buAutoNum type="arabicPeriod" startAt="12"/>
                      </a:pPr>
                      <a:r>
                        <a:rPr lang="en-US" sz="1800" u="none" strike="noStrike" cap="none">
                          <a:solidFill>
                            <a:schemeClr val="dk1"/>
                          </a:solidFill>
                        </a:rPr>
                        <a:t>Pemenuhan kebutuhan pendidik (formasi guru ASN)</a:t>
                      </a:r>
                      <a:endParaRPr sz="1800" u="none" strike="noStrike" cap="none">
                        <a:solidFill>
                          <a:schemeClr val="dk1"/>
                        </a:solidFill>
                      </a:endParaRPr>
                    </a:p>
                  </a:txBody>
                  <a:tcPr marL="91425" marR="91425" marT="91425" marB="91425" anchor="ctr"/>
                </a:tc>
                <a:tc>
                  <a:txBody>
                    <a:bodyPr/>
                    <a:lstStyle/>
                    <a:p>
                      <a:pPr marL="171450" marR="0" lvl="0" indent="-57150" algn="l" rtl="0">
                        <a:lnSpc>
                          <a:spcPct val="100000"/>
                        </a:lnSpc>
                        <a:spcBef>
                          <a:spcPts val="0"/>
                        </a:spcBef>
                        <a:spcAft>
                          <a:spcPts val="0"/>
                        </a:spcAft>
                        <a:buClr>
                          <a:srgbClr val="000000"/>
                        </a:buClr>
                        <a:buSzPts val="1800"/>
                        <a:buFont typeface="Arial"/>
                        <a:buNone/>
                      </a:pPr>
                      <a:endParaRPr sz="1800" u="none" strike="noStrike" cap="none">
                        <a:solidFill>
                          <a:schemeClr val="dk1"/>
                        </a:solidFill>
                      </a:endParaRPr>
                    </a:p>
                  </a:txBody>
                  <a:tcPr marL="91425" marR="91425" marT="91425" marB="91425" anchor="ctr">
                    <a:solidFill>
                      <a:srgbClr val="3A3838"/>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54"/>
          <p:cNvSpPr txBox="1"/>
          <p:nvPr/>
        </p:nvSpPr>
        <p:spPr>
          <a:xfrm>
            <a:off x="943898" y="1776363"/>
            <a:ext cx="9851922" cy="1138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Indikator dimensi D dan E sebagai Transformasi Sekolah menuju PAUD Berkualitas</a:t>
            </a:r>
            <a:endParaRPr sz="3200" b="1" i="0" u="none" strike="noStrike" cap="none">
              <a:solidFill>
                <a:schemeClr val="accent1"/>
              </a:solidFill>
              <a:latin typeface="Arial"/>
              <a:ea typeface="Arial"/>
              <a:cs typeface="Arial"/>
              <a:sym typeface="Arial"/>
            </a:endParaRPr>
          </a:p>
        </p:txBody>
      </p:sp>
      <p:sp>
        <p:nvSpPr>
          <p:cNvPr id="609" name="Google Shape;609;p54"/>
          <p:cNvSpPr txBox="1">
            <a:spLocks noGrp="1"/>
          </p:cNvSpPr>
          <p:nvPr>
            <p:ph type="body" idx="1"/>
          </p:nvPr>
        </p:nvSpPr>
        <p:spPr>
          <a:xfrm>
            <a:off x="943897" y="3664971"/>
            <a:ext cx="9851922" cy="12700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SzPts val="1100"/>
              <a:buNone/>
            </a:pPr>
            <a:r>
              <a:rPr lang="en-US">
                <a:solidFill>
                  <a:srgbClr val="134F5C"/>
                </a:solidFill>
              </a:rPr>
              <a:t>Daerah dan satuan dapat menggunakan indikator di dalam profil pendidikan agar dapat memahami kegiatan dan layanan apa saja yang perlu ada di satuan PAUD, sehingga dapat menjadi PAUD berkualitas.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5"/>
          <p:cNvSpPr txBox="1"/>
          <p:nvPr/>
        </p:nvSpPr>
        <p:spPr>
          <a:xfrm>
            <a:off x="2468880" y="1553605"/>
            <a:ext cx="7254240"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800" b="1" i="0" u="none" strike="noStrike" cap="none">
                <a:solidFill>
                  <a:srgbClr val="0070C0"/>
                </a:solidFill>
                <a:latin typeface="Arial"/>
                <a:ea typeface="Arial"/>
                <a:cs typeface="Arial"/>
                <a:sym typeface="Arial"/>
              </a:rPr>
              <a:t>KESEPAKATAN KELAS</a:t>
            </a:r>
            <a:endParaRPr/>
          </a:p>
        </p:txBody>
      </p:sp>
      <p:pic>
        <p:nvPicPr>
          <p:cNvPr id="116" name="Google Shape;116;p5" descr="Microphone off free icon"/>
          <p:cNvPicPr preferRelativeResize="0"/>
          <p:nvPr/>
        </p:nvPicPr>
        <p:blipFill rotWithShape="1">
          <a:blip r:embed="rId3">
            <a:alphaModFix/>
          </a:blip>
          <a:srcRect/>
          <a:stretch/>
        </p:blipFill>
        <p:spPr>
          <a:xfrm>
            <a:off x="1054100" y="2885211"/>
            <a:ext cx="1427480" cy="1427480"/>
          </a:xfrm>
          <a:prstGeom prst="rect">
            <a:avLst/>
          </a:prstGeom>
          <a:noFill/>
          <a:ln>
            <a:noFill/>
          </a:ln>
        </p:spPr>
      </p:pic>
      <p:pic>
        <p:nvPicPr>
          <p:cNvPr id="117" name="Google Shape;117;p5" descr="Raise hand"/>
          <p:cNvPicPr preferRelativeResize="0"/>
          <p:nvPr/>
        </p:nvPicPr>
        <p:blipFill rotWithShape="1">
          <a:blip r:embed="rId4">
            <a:alphaModFix/>
          </a:blip>
          <a:srcRect/>
          <a:stretch/>
        </p:blipFill>
        <p:spPr>
          <a:xfrm>
            <a:off x="6738622" y="2885211"/>
            <a:ext cx="1427480" cy="1427480"/>
          </a:xfrm>
          <a:prstGeom prst="rect">
            <a:avLst/>
          </a:prstGeom>
          <a:noFill/>
          <a:ln>
            <a:noFill/>
          </a:ln>
        </p:spPr>
      </p:pic>
      <p:pic>
        <p:nvPicPr>
          <p:cNvPr id="118" name="Google Shape;118;p5" descr="Photo camera interface symbol for button free icon"/>
          <p:cNvPicPr preferRelativeResize="0"/>
          <p:nvPr/>
        </p:nvPicPr>
        <p:blipFill rotWithShape="1">
          <a:blip r:embed="rId5">
            <a:alphaModFix/>
          </a:blip>
          <a:srcRect/>
          <a:stretch/>
        </p:blipFill>
        <p:spPr>
          <a:xfrm>
            <a:off x="3896361" y="2885211"/>
            <a:ext cx="1427480" cy="1427480"/>
          </a:xfrm>
          <a:prstGeom prst="rect">
            <a:avLst/>
          </a:prstGeom>
          <a:noFill/>
          <a:ln>
            <a:noFill/>
          </a:ln>
        </p:spPr>
      </p:pic>
      <p:pic>
        <p:nvPicPr>
          <p:cNvPr id="119" name="Google Shape;119;p5" descr="Discuss free icon"/>
          <p:cNvPicPr preferRelativeResize="0"/>
          <p:nvPr/>
        </p:nvPicPr>
        <p:blipFill rotWithShape="1">
          <a:blip r:embed="rId6">
            <a:alphaModFix/>
          </a:blip>
          <a:srcRect/>
          <a:stretch/>
        </p:blipFill>
        <p:spPr>
          <a:xfrm>
            <a:off x="9580883" y="2862619"/>
            <a:ext cx="1427480" cy="1427480"/>
          </a:xfrm>
          <a:prstGeom prst="rect">
            <a:avLst/>
          </a:prstGeom>
          <a:noFill/>
          <a:ln>
            <a:noFill/>
          </a:ln>
        </p:spPr>
      </p:pic>
      <p:sp>
        <p:nvSpPr>
          <p:cNvPr id="120" name="Google Shape;120;p5"/>
          <p:cNvSpPr/>
          <p:nvPr/>
        </p:nvSpPr>
        <p:spPr>
          <a:xfrm>
            <a:off x="581891" y="4841009"/>
            <a:ext cx="2286000" cy="830997"/>
          </a:xfrm>
          <a:prstGeom prst="rect">
            <a:avLst/>
          </a:prstGeom>
          <a:solidFill>
            <a:schemeClr val="lt1"/>
          </a:solidFill>
          <a:ln w="381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Matikan mic</a:t>
            </a:r>
            <a:endParaRPr sz="1800" b="0" i="0" u="none" strike="noStrike" cap="none">
              <a:solidFill>
                <a:schemeClr val="dk1"/>
              </a:solidFill>
              <a:latin typeface="Arial"/>
              <a:ea typeface="Arial"/>
              <a:cs typeface="Arial"/>
              <a:sym typeface="Arial"/>
            </a:endParaRPr>
          </a:p>
        </p:txBody>
      </p:sp>
      <p:sp>
        <p:nvSpPr>
          <p:cNvPr id="121" name="Google Shape;121;p5"/>
          <p:cNvSpPr/>
          <p:nvPr/>
        </p:nvSpPr>
        <p:spPr>
          <a:xfrm>
            <a:off x="3467101" y="4841008"/>
            <a:ext cx="2286000" cy="830997"/>
          </a:xfrm>
          <a:prstGeom prst="rect">
            <a:avLst/>
          </a:prstGeom>
          <a:solidFill>
            <a:schemeClr val="lt1"/>
          </a:solidFill>
          <a:ln w="381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Nyalakan kamera</a:t>
            </a:r>
            <a:endParaRPr sz="1800" b="0" i="0" u="none" strike="noStrike" cap="none">
              <a:solidFill>
                <a:schemeClr val="dk1"/>
              </a:solidFill>
              <a:latin typeface="Arial"/>
              <a:ea typeface="Arial"/>
              <a:cs typeface="Arial"/>
              <a:sym typeface="Arial"/>
            </a:endParaRPr>
          </a:p>
        </p:txBody>
      </p:sp>
      <p:sp>
        <p:nvSpPr>
          <p:cNvPr id="122" name="Google Shape;122;p5"/>
          <p:cNvSpPr/>
          <p:nvPr/>
        </p:nvSpPr>
        <p:spPr>
          <a:xfrm>
            <a:off x="6309362" y="4841009"/>
            <a:ext cx="2286000" cy="830997"/>
          </a:xfrm>
          <a:prstGeom prst="rect">
            <a:avLst/>
          </a:prstGeom>
          <a:solidFill>
            <a:schemeClr val="lt1"/>
          </a:solidFill>
          <a:ln w="381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Angkat tangan jika ingin bicara</a:t>
            </a:r>
            <a:endParaRPr sz="1800" b="0" i="0" u="none" strike="noStrike" cap="none">
              <a:solidFill>
                <a:schemeClr val="dk1"/>
              </a:solidFill>
              <a:latin typeface="Arial"/>
              <a:ea typeface="Arial"/>
              <a:cs typeface="Arial"/>
              <a:sym typeface="Arial"/>
            </a:endParaRPr>
          </a:p>
        </p:txBody>
      </p:sp>
      <p:sp>
        <p:nvSpPr>
          <p:cNvPr id="123" name="Google Shape;123;p5"/>
          <p:cNvSpPr/>
          <p:nvPr/>
        </p:nvSpPr>
        <p:spPr>
          <a:xfrm>
            <a:off x="9324109" y="4841008"/>
            <a:ext cx="2286000" cy="830997"/>
          </a:xfrm>
          <a:prstGeom prst="rect">
            <a:avLst/>
          </a:prstGeom>
          <a:solidFill>
            <a:schemeClr val="lt1"/>
          </a:solidFill>
          <a:ln w="381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0" i="0" u="none" strike="noStrike" cap="none">
                <a:solidFill>
                  <a:schemeClr val="dk1"/>
                </a:solidFill>
                <a:latin typeface="Arial"/>
                <a:ea typeface="Arial"/>
                <a:cs typeface="Arial"/>
                <a:sym typeface="Arial"/>
              </a:rPr>
              <a:t>Aktif dalam proses</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614" name="Google Shape;614;p55"/>
          <p:cNvPicPr preferRelativeResize="0"/>
          <p:nvPr/>
        </p:nvPicPr>
        <p:blipFill rotWithShape="1">
          <a:blip r:embed="rId3">
            <a:alphaModFix/>
          </a:blip>
          <a:srcRect l="1813" t="11593" r="1169" b="9658"/>
          <a:stretch/>
        </p:blipFill>
        <p:spPr>
          <a:xfrm>
            <a:off x="221226" y="1061882"/>
            <a:ext cx="11828206" cy="539791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619" name="Google Shape;619;p56"/>
          <p:cNvSpPr txBox="1"/>
          <p:nvPr/>
        </p:nvSpPr>
        <p:spPr>
          <a:xfrm>
            <a:off x="943898" y="1584632"/>
            <a:ext cx="9851922" cy="1138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Indikator dimensi D untuk PAUD - Kualitas Proses Pembelajaran</a:t>
            </a:r>
            <a:endParaRPr sz="3200" b="1" i="0" u="none" strike="noStrike" cap="none">
              <a:solidFill>
                <a:schemeClr val="accent1"/>
              </a:solidFill>
              <a:latin typeface="Arial"/>
              <a:ea typeface="Arial"/>
              <a:cs typeface="Arial"/>
              <a:sym typeface="Arial"/>
            </a:endParaRPr>
          </a:p>
        </p:txBody>
      </p:sp>
      <p:sp>
        <p:nvSpPr>
          <p:cNvPr id="620" name="Google Shape;620;p56"/>
          <p:cNvSpPr txBox="1">
            <a:spLocks noGrp="1"/>
          </p:cNvSpPr>
          <p:nvPr>
            <p:ph type="body" idx="1"/>
          </p:nvPr>
        </p:nvSpPr>
        <p:spPr>
          <a:xfrm>
            <a:off x="943897" y="3591229"/>
            <a:ext cx="9851922" cy="12700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SzPts val="1800"/>
              <a:buNone/>
            </a:pPr>
            <a:r>
              <a:rPr lang="en-US" sz="2400" b="1"/>
              <a:t>Kualitas proses pembelajaran </a:t>
            </a:r>
            <a:r>
              <a:rPr lang="en-US" sz="2400"/>
              <a:t>merupakan</a:t>
            </a:r>
            <a:r>
              <a:rPr lang="en-US" sz="2400" b="1">
                <a:solidFill>
                  <a:srgbClr val="134F5C"/>
                </a:solidFill>
              </a:rPr>
              <a:t> elemen </a:t>
            </a:r>
            <a:r>
              <a:rPr lang="en-US" sz="2400" b="1"/>
              <a:t>kunci</a:t>
            </a:r>
            <a:r>
              <a:rPr lang="en-US" sz="2400"/>
              <a:t> untuk memastikan peserta didik mendapatkan manfaat dari berpartisipasi di PAUD. Partisipasi di satuan PAUD yang tidak berkualitas malah dapat berdampak buruk pada perkembangan anak. Berikut penjabaran empat indikator level 1 dari dimensi D yang merupakan faktor pendukung terselenggaranya proses pembelajaran yang bermutu: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pic>
        <p:nvPicPr>
          <p:cNvPr id="625" name="Google Shape;625;p57"/>
          <p:cNvPicPr preferRelativeResize="0"/>
          <p:nvPr/>
        </p:nvPicPr>
        <p:blipFill rotWithShape="1">
          <a:blip r:embed="rId3">
            <a:alphaModFix/>
          </a:blip>
          <a:srcRect l="3630" t="9657" r="1411" b="9658"/>
          <a:stretch/>
        </p:blipFill>
        <p:spPr>
          <a:xfrm>
            <a:off x="307258" y="1002890"/>
            <a:ext cx="11577483" cy="5530646"/>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58"/>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D PAUD</a:t>
            </a:r>
            <a:endParaRPr sz="2000" b="1" i="0" u="none" strike="noStrike" cap="none">
              <a:solidFill>
                <a:schemeClr val="accent1"/>
              </a:solidFill>
              <a:latin typeface="Arial"/>
              <a:ea typeface="Arial"/>
              <a:cs typeface="Arial"/>
              <a:sym typeface="Arial"/>
            </a:endParaRPr>
          </a:p>
        </p:txBody>
      </p:sp>
      <p:graphicFrame>
        <p:nvGraphicFramePr>
          <p:cNvPr id="631" name="Google Shape;631;p58"/>
          <p:cNvGraphicFramePr/>
          <p:nvPr/>
        </p:nvGraphicFramePr>
        <p:xfrm>
          <a:off x="457785" y="1725050"/>
          <a:ext cx="3000000" cy="3000000"/>
        </p:xfrm>
        <a:graphic>
          <a:graphicData uri="http://schemas.openxmlformats.org/drawingml/2006/table">
            <a:tbl>
              <a:tblPr>
                <a:noFill/>
                <a:tableStyleId>{EE982CF9-6F63-49E2-AD2F-75968D36D1C9}</a:tableStyleId>
              </a:tblPr>
              <a:tblGrid>
                <a:gridCol w="3185075">
                  <a:extLst>
                    <a:ext uri="{9D8B030D-6E8A-4147-A177-3AD203B41FA5}">
                      <a16:colId xmlns:a16="http://schemas.microsoft.com/office/drawing/2014/main" val="20000"/>
                    </a:ext>
                  </a:extLst>
                </a:gridCol>
                <a:gridCol w="3945175">
                  <a:extLst>
                    <a:ext uri="{9D8B030D-6E8A-4147-A177-3AD203B41FA5}">
                      <a16:colId xmlns:a16="http://schemas.microsoft.com/office/drawing/2014/main" val="20001"/>
                    </a:ext>
                  </a:extLst>
                </a:gridCol>
                <a:gridCol w="4146175">
                  <a:extLst>
                    <a:ext uri="{9D8B030D-6E8A-4147-A177-3AD203B41FA5}">
                      <a16:colId xmlns:a16="http://schemas.microsoft.com/office/drawing/2014/main" val="20002"/>
                    </a:ext>
                  </a:extLst>
                </a:gridCol>
              </a:tblGrid>
              <a:tr h="440975">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Indikator Level 1</a:t>
                      </a:r>
                      <a:endParaRPr sz="1400" b="1" u="none" strike="noStrike" cap="none"/>
                    </a:p>
                  </a:txBody>
                  <a:tcPr marL="91425" marR="91425" marT="91425" marB="91425" anchor="ctr"/>
                </a:tc>
                <a:tc gridSpan="2">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t>Indikator Level 2</a:t>
                      </a:r>
                      <a:endParaRPr sz="1400" b="1" u="none" strike="noStrike" cap="none"/>
                    </a:p>
                  </a:txBody>
                  <a:tcPr marL="91425" marR="91425" marT="91425" marB="91425" anchor="ctr"/>
                </a:tc>
                <a:tc hMerge="1">
                  <a:txBody>
                    <a:bodyPr/>
                    <a:lstStyle/>
                    <a:p>
                      <a:endParaRPr lang="en-US"/>
                    </a:p>
                  </a:txBody>
                  <a:tcPr/>
                </a:tc>
                <a:extLst>
                  <a:ext uri="{0D108BD9-81ED-4DB2-BD59-A6C34878D82A}">
                    <a16:rowId xmlns:a16="http://schemas.microsoft.com/office/drawing/2014/main" val="10000"/>
                  </a:ext>
                </a:extLst>
              </a:tr>
              <a:tr h="844650">
                <a:tc>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Perencanaan untuk proses pembelajaran yang efektif</a:t>
                      </a:r>
                      <a:endParaRPr sz="14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tcPr>
                </a:tc>
                <a:tc gridSpan="2">
                  <a:txBody>
                    <a:bodyPr/>
                    <a:lstStyle/>
                    <a:p>
                      <a:pPr marL="228600" marR="0" lvl="0" indent="-133350" algn="just" rtl="0">
                        <a:lnSpc>
                          <a:spcPct val="115000"/>
                        </a:lnSpc>
                        <a:spcBef>
                          <a:spcPts val="0"/>
                        </a:spcBef>
                        <a:spcAft>
                          <a:spcPts val="0"/>
                        </a:spcAft>
                        <a:buClr>
                          <a:schemeClr val="dk1"/>
                        </a:buClr>
                        <a:buSzPts val="1200"/>
                        <a:buFont typeface="Arial"/>
                        <a:buAutoNum type="arabicPeriod"/>
                      </a:pPr>
                      <a:r>
                        <a:rPr lang="en-US" sz="1400" u="none" strike="noStrike" cap="none">
                          <a:solidFill>
                            <a:schemeClr val="dk1"/>
                          </a:solidFill>
                        </a:rPr>
                        <a:t>Ketersediaan dokumen perencanaan pembelajaran yang lengkap</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Kesesuaian rencana pembelajaran dengan tujuan pembelajaran dan asesmen</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Pengaturan ruang kelas</a:t>
                      </a:r>
                      <a:endParaRPr sz="1400" u="none" strike="noStrike" cap="none">
                        <a:solidFill>
                          <a:schemeClr val="dk1"/>
                        </a:solidFill>
                      </a:endParaRPr>
                    </a:p>
                  </a:txBody>
                  <a:tcPr marL="91425" marR="91425" marT="91425" marB="91425" anchor="ctr"/>
                </a:tc>
                <a:tc hMerge="1">
                  <a:txBody>
                    <a:bodyPr/>
                    <a:lstStyle/>
                    <a:p>
                      <a:endParaRPr lang="en-US"/>
                    </a:p>
                  </a:txBody>
                  <a:tcPr/>
                </a:tc>
                <a:extLst>
                  <a:ext uri="{0D108BD9-81ED-4DB2-BD59-A6C34878D82A}">
                    <a16:rowId xmlns:a16="http://schemas.microsoft.com/office/drawing/2014/main" val="10001"/>
                  </a:ext>
                </a:extLst>
              </a:tr>
              <a:tr h="1221200">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2"/>
                      </a:pPr>
                      <a:r>
                        <a:rPr lang="en-US" sz="1400" u="none" strike="noStrike" cap="none">
                          <a:solidFill>
                            <a:schemeClr val="dk1"/>
                          </a:solidFill>
                        </a:rPr>
                        <a:t>Pendekatan pembelajaran yang sesuai untuk anak usia dini</a:t>
                      </a:r>
                      <a:endParaRPr sz="14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tcPr>
                </a:tc>
                <a:tc>
                  <a:txBody>
                    <a:bodyPr/>
                    <a:lstStyle/>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Keteraturan suasana kelas</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Penerapan disiplin positif</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Ekspektasi pendidik</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Perhatian dan dukungan pendidik</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Pembelajaran terdiferensiasi</a:t>
                      </a:r>
                      <a:endParaRPr sz="1400" u="none" strike="noStrike" cap="none">
                        <a:solidFill>
                          <a:schemeClr val="dk1"/>
                        </a:solidFill>
                      </a:endParaRPr>
                    </a:p>
                  </a:txBody>
                  <a:tcPr marL="91425" marR="91425" marT="91425" marB="91425" anchor="ctr"/>
                </a:tc>
                <a:tc>
                  <a:txBody>
                    <a:bodyPr/>
                    <a:lstStyle/>
                    <a:p>
                      <a:pPr marL="228600" marR="0" lvl="0" indent="-133350" algn="l" rtl="0">
                        <a:lnSpc>
                          <a:spcPct val="100000"/>
                        </a:lnSpc>
                        <a:spcBef>
                          <a:spcPts val="0"/>
                        </a:spcBef>
                        <a:spcAft>
                          <a:spcPts val="0"/>
                        </a:spcAft>
                        <a:buClr>
                          <a:schemeClr val="dk1"/>
                        </a:buClr>
                        <a:buSzPts val="1200"/>
                        <a:buFont typeface="Arial"/>
                        <a:buAutoNum type="arabicPeriod" startAt="6"/>
                      </a:pPr>
                      <a:r>
                        <a:rPr lang="en-US" sz="1400" u="none" strike="noStrike" cap="none">
                          <a:solidFill>
                            <a:schemeClr val="dk1"/>
                          </a:solidFill>
                        </a:rPr>
                        <a:t>Panduan pendidik/</a:t>
                      </a:r>
                      <a:r>
                        <a:rPr lang="en-US" sz="1400" i="1" u="none" strike="noStrike" cap="none">
                          <a:solidFill>
                            <a:schemeClr val="dk1"/>
                          </a:solidFill>
                        </a:rPr>
                        <a:t>teachers' scaffolding</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startAt="6"/>
                      </a:pPr>
                      <a:r>
                        <a:rPr lang="en-US" sz="1400" u="none" strike="noStrike" cap="none">
                          <a:solidFill>
                            <a:schemeClr val="dk1"/>
                          </a:solidFill>
                        </a:rPr>
                        <a:t>Pendekatan bermain-belajar</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startAt="6"/>
                      </a:pPr>
                      <a:r>
                        <a:rPr lang="en-US" sz="1400" u="none" strike="noStrike" cap="none">
                          <a:solidFill>
                            <a:schemeClr val="dk1"/>
                          </a:solidFill>
                        </a:rPr>
                        <a:t>Berpikir aktif</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startAt="6"/>
                      </a:pPr>
                      <a:r>
                        <a:rPr lang="en-US" sz="1400" u="none" strike="noStrike" cap="none">
                          <a:solidFill>
                            <a:schemeClr val="dk1"/>
                          </a:solidFill>
                        </a:rPr>
                        <a:t>Pembelajaran kontekstual</a:t>
                      </a:r>
                      <a:endParaRPr sz="1400" u="none" strike="noStrike" cap="none">
                        <a:solidFill>
                          <a:schemeClr val="dk1"/>
                        </a:solidFill>
                      </a:endParaRPr>
                    </a:p>
                  </a:txBody>
                  <a:tcPr marL="91425" marR="91425" marT="91425" marB="91425" anchor="ctr"/>
                </a:tc>
                <a:extLst>
                  <a:ext uri="{0D108BD9-81ED-4DB2-BD59-A6C34878D82A}">
                    <a16:rowId xmlns:a16="http://schemas.microsoft.com/office/drawing/2014/main" val="10002"/>
                  </a:ext>
                </a:extLst>
              </a:tr>
              <a:tr h="1424725">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3"/>
                      </a:pPr>
                      <a:r>
                        <a:rPr lang="en-US" sz="1400" u="none" strike="noStrike" cap="none">
                          <a:solidFill>
                            <a:schemeClr val="dk1"/>
                          </a:solidFill>
                        </a:rPr>
                        <a:t>Muatan pembelajaran yang sesuai kurikulum</a:t>
                      </a:r>
                      <a:endParaRPr sz="14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B w="9525" cap="flat" cmpd="sng">
                      <a:solidFill>
                        <a:srgbClr val="9E9E9E"/>
                      </a:solidFill>
                      <a:prstDash val="solid"/>
                      <a:round/>
                      <a:headEnd type="none" w="sm" len="sm"/>
                      <a:tailEnd type="none" w="sm" len="sm"/>
                    </a:lnB>
                  </a:tcPr>
                </a:tc>
                <a:tc gridSpan="2">
                  <a:txBody>
                    <a:bodyPr/>
                    <a:lstStyle/>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Muatan agama dan budi pekerti</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Muatan identitas diri</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Muatan perilaku mandiri dan prososial</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Muatan PHBS dan penguatan motorik kasar dan halus</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Muatan praliterasi</a:t>
                      </a:r>
                      <a:endParaRPr sz="1400" u="none" strike="noStrike" cap="none">
                        <a:solidFill>
                          <a:schemeClr val="dk1"/>
                        </a:solidFill>
                      </a:endParaRPr>
                    </a:p>
                    <a:p>
                      <a:pPr marL="22860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Muatan kognitif</a:t>
                      </a:r>
                      <a:endParaRPr sz="1400" u="none" strike="noStrike" cap="none">
                        <a:solidFill>
                          <a:schemeClr val="dk1"/>
                        </a:solidFill>
                      </a:endParaRPr>
                    </a:p>
                  </a:txBody>
                  <a:tcPr marL="91425" marR="91425" marT="91425" marB="91425" anchor="ctr">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r h="949800">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4"/>
                      </a:pPr>
                      <a:r>
                        <a:rPr lang="en-US" sz="1400" u="none" strike="noStrike" cap="none">
                          <a:solidFill>
                            <a:schemeClr val="dk1"/>
                          </a:solidFill>
                        </a:rPr>
                        <a:t>Asesmen yang meningkatkan kualitas pembelajaran </a:t>
                      </a:r>
                      <a:endParaRPr sz="14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gridSpan="2">
                  <a:txBody>
                    <a:bodyPr/>
                    <a:lstStyle/>
                    <a:p>
                      <a:pPr marL="171450" marR="0" lvl="0" indent="-133350" algn="l" rtl="0">
                        <a:lnSpc>
                          <a:spcPct val="115000"/>
                        </a:lnSpc>
                        <a:spcBef>
                          <a:spcPts val="0"/>
                        </a:spcBef>
                        <a:spcAft>
                          <a:spcPts val="0"/>
                        </a:spcAft>
                        <a:buClr>
                          <a:schemeClr val="dk1"/>
                        </a:buClr>
                        <a:buSzPts val="1200"/>
                        <a:buFont typeface="Arial"/>
                        <a:buAutoNum type="arabicPeriod"/>
                      </a:pPr>
                      <a:r>
                        <a:rPr lang="en-US" sz="1400" u="none" strike="noStrike" cap="none">
                          <a:solidFill>
                            <a:schemeClr val="dk1"/>
                          </a:solidFill>
                        </a:rPr>
                        <a:t>Ketersediaan dokumen evaluasi pembelajaran dan monitoring hasil belajar anak</a:t>
                      </a:r>
                      <a:endParaRPr sz="14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400" u="none" strike="noStrike" cap="none">
                          <a:solidFill>
                            <a:schemeClr val="dk1"/>
                          </a:solidFill>
                        </a:rPr>
                        <a:t>Umpan balik konstruktif</a:t>
                      </a:r>
                      <a:endParaRPr sz="14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59"/>
          <p:cNvSpPr txBox="1"/>
          <p:nvPr/>
        </p:nvSpPr>
        <p:spPr>
          <a:xfrm>
            <a:off x="943898" y="1584632"/>
            <a:ext cx="9851922" cy="1138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Indikator dimensi E untuk PAUD - Kualitas Pengelolaan Sekolah</a:t>
            </a:r>
            <a:endParaRPr sz="3200" b="1" i="0" u="none" strike="noStrike" cap="none">
              <a:solidFill>
                <a:schemeClr val="accent1"/>
              </a:solidFill>
              <a:latin typeface="Arial"/>
              <a:ea typeface="Arial"/>
              <a:cs typeface="Arial"/>
              <a:sym typeface="Arial"/>
            </a:endParaRPr>
          </a:p>
        </p:txBody>
      </p:sp>
      <p:sp>
        <p:nvSpPr>
          <p:cNvPr id="637" name="Google Shape;637;p59"/>
          <p:cNvSpPr txBox="1">
            <a:spLocks noGrp="1"/>
          </p:cNvSpPr>
          <p:nvPr>
            <p:ph type="body" idx="1"/>
          </p:nvPr>
        </p:nvSpPr>
        <p:spPr>
          <a:xfrm>
            <a:off x="943897" y="3591229"/>
            <a:ext cx="9851922" cy="12700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SzPts val="1800"/>
              <a:buNone/>
            </a:pPr>
            <a:r>
              <a:rPr lang="en-US" sz="2400" b="1"/>
              <a:t>Kualitas pengelolaan:</a:t>
            </a:r>
            <a:r>
              <a:rPr lang="en-US" sz="2400"/>
              <a:t> Satuan PAUD berkualitas adalah satuan yang memiliki kualitas pengelolaan yang baik. Secara garis besar, kualitas pengelolaan terdiri dari tiga </a:t>
            </a:r>
            <a:r>
              <a:rPr lang="en-US" sz="2400" b="1">
                <a:solidFill>
                  <a:srgbClr val="134F5C"/>
                </a:solidFill>
              </a:rPr>
              <a:t>elemen </a:t>
            </a:r>
            <a:r>
              <a:rPr lang="en-US" sz="2400"/>
              <a:t>yaitu: </a:t>
            </a:r>
            <a:endParaRPr sz="2400" b="1"/>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pic>
        <p:nvPicPr>
          <p:cNvPr id="642" name="Google Shape;642;p60"/>
          <p:cNvPicPr preferRelativeResize="0"/>
          <p:nvPr/>
        </p:nvPicPr>
        <p:blipFill rotWithShape="1">
          <a:blip r:embed="rId3">
            <a:alphaModFix/>
          </a:blip>
          <a:srcRect l="1692" t="10734" r="1894" b="12765"/>
          <a:stretch/>
        </p:blipFill>
        <p:spPr>
          <a:xfrm>
            <a:off x="206477" y="1209372"/>
            <a:ext cx="11754466" cy="5243867"/>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61"/>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E PAUD (bagian 1)</a:t>
            </a:r>
            <a:endParaRPr sz="2000" b="1" i="0" u="none" strike="noStrike" cap="none">
              <a:solidFill>
                <a:schemeClr val="accent1"/>
              </a:solidFill>
              <a:latin typeface="Arial"/>
              <a:ea typeface="Arial"/>
              <a:cs typeface="Arial"/>
              <a:sym typeface="Arial"/>
            </a:endParaRPr>
          </a:p>
        </p:txBody>
      </p:sp>
      <p:graphicFrame>
        <p:nvGraphicFramePr>
          <p:cNvPr id="648" name="Google Shape;648;p61"/>
          <p:cNvGraphicFramePr/>
          <p:nvPr/>
        </p:nvGraphicFramePr>
        <p:xfrm>
          <a:off x="457785" y="1546339"/>
          <a:ext cx="3000000" cy="3000000"/>
        </p:xfrm>
        <a:graphic>
          <a:graphicData uri="http://schemas.openxmlformats.org/drawingml/2006/table">
            <a:tbl>
              <a:tblPr>
                <a:noFill/>
                <a:tableStyleId>{EE982CF9-6F63-49E2-AD2F-75968D36D1C9}</a:tableStyleId>
              </a:tblPr>
              <a:tblGrid>
                <a:gridCol w="2539975">
                  <a:extLst>
                    <a:ext uri="{9D8B030D-6E8A-4147-A177-3AD203B41FA5}">
                      <a16:colId xmlns:a16="http://schemas.microsoft.com/office/drawing/2014/main" val="20000"/>
                    </a:ext>
                  </a:extLst>
                </a:gridCol>
                <a:gridCol w="4275125">
                  <a:extLst>
                    <a:ext uri="{9D8B030D-6E8A-4147-A177-3AD203B41FA5}">
                      <a16:colId xmlns:a16="http://schemas.microsoft.com/office/drawing/2014/main" val="20001"/>
                    </a:ext>
                  </a:extLst>
                </a:gridCol>
                <a:gridCol w="4275125">
                  <a:extLst>
                    <a:ext uri="{9D8B030D-6E8A-4147-A177-3AD203B41FA5}">
                      <a16:colId xmlns:a16="http://schemas.microsoft.com/office/drawing/2014/main" val="20002"/>
                    </a:ext>
                  </a:extLst>
                </a:gridCol>
              </a:tblGrid>
              <a:tr h="548975">
                <a:tc gridSpan="3">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solidFill>
                            <a:schemeClr val="lt1"/>
                          </a:solidFill>
                        </a:rPr>
                        <a:t>Elemen Kepemimpinan dan Pengelolaan Sumber Daya</a:t>
                      </a:r>
                      <a:endParaRPr sz="16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48975">
                <a:tc>
                  <a:txBody>
                    <a:bodyPr/>
                    <a:lstStyle/>
                    <a:p>
                      <a:pPr marL="0" marR="0" lvl="0" indent="0" algn="ctr" rtl="0">
                        <a:lnSpc>
                          <a:spcPct val="100000"/>
                        </a:lnSpc>
                        <a:spcBef>
                          <a:spcPts val="0"/>
                        </a:spcBef>
                        <a:spcAft>
                          <a:spcPts val="0"/>
                        </a:spcAft>
                        <a:buClr>
                          <a:schemeClr val="dk2"/>
                        </a:buClr>
                        <a:buSzPts val="1400"/>
                        <a:buFont typeface="Arial"/>
                        <a:buNone/>
                      </a:pPr>
                      <a:r>
                        <a:rPr lang="en-US" sz="1600" b="1" u="none" strike="noStrike" cap="none"/>
                        <a:t>Indikator Level 1</a:t>
                      </a:r>
                      <a:endParaRPr sz="1600" b="1" u="none" strike="noStrike" cap="none"/>
                    </a:p>
                  </a:txBody>
                  <a:tcPr marL="91425" marR="91425" marT="91425" marB="91425" anchor="ct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gridSpan="2">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t>Indikator Level 2</a:t>
                      </a:r>
                      <a:endParaRPr sz="1600" b="1" u="none" strike="noStrike" cap="none"/>
                    </a:p>
                  </a:txBody>
                  <a:tcPr marL="91425" marR="91425" marT="91425" marB="91425" anchor="ctr"/>
                </a:tc>
                <a:tc hMerge="1">
                  <a:txBody>
                    <a:bodyPr/>
                    <a:lstStyle/>
                    <a:p>
                      <a:endParaRPr lang="en-US"/>
                    </a:p>
                  </a:txBody>
                  <a:tcPr/>
                </a:tc>
                <a:extLst>
                  <a:ext uri="{0D108BD9-81ED-4DB2-BD59-A6C34878D82A}">
                    <a16:rowId xmlns:a16="http://schemas.microsoft.com/office/drawing/2014/main" val="10001"/>
                  </a:ext>
                </a:extLst>
              </a:tr>
              <a:tr h="1266925">
                <a:tc>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Ketersediaan sarana prasarana esensial </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Ketersediaan lahan</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Ketersediaan bangunan</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Ketersediaan tempat bermain/belajar</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Ketersediaan jaringan listrik </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tcPr>
                </a:tc>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5"/>
                      </a:pPr>
                      <a:r>
                        <a:rPr lang="en-US" sz="1600" u="none" strike="noStrike" cap="none">
                          <a:solidFill>
                            <a:schemeClr val="dk1"/>
                          </a:solidFill>
                        </a:rPr>
                        <a:t>Ketersediaan fasilitas sanitasi</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startAt="5"/>
                      </a:pPr>
                      <a:r>
                        <a:rPr lang="en-US" sz="1600" u="none" strike="noStrike" cap="none">
                          <a:solidFill>
                            <a:schemeClr val="dk1"/>
                          </a:solidFill>
                        </a:rPr>
                        <a:t>Ketersediaan APE</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startAt="5"/>
                      </a:pPr>
                      <a:r>
                        <a:rPr lang="en-US" sz="1600" u="none" strike="noStrike" cap="none">
                          <a:solidFill>
                            <a:schemeClr val="dk1"/>
                          </a:solidFill>
                        </a:rPr>
                        <a:t>Ketersediaan buku bacaan anak</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startAt="5"/>
                      </a:pPr>
                      <a:r>
                        <a:rPr lang="en-US" sz="1600" u="none" strike="noStrike" cap="none">
                          <a:solidFill>
                            <a:schemeClr val="dk1"/>
                          </a:solidFill>
                        </a:rPr>
                        <a:t>Ketersediaan perangkat TIK</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tcPr>
                </a:tc>
                <a:extLst>
                  <a:ext uri="{0D108BD9-81ED-4DB2-BD59-A6C34878D82A}">
                    <a16:rowId xmlns:a16="http://schemas.microsoft.com/office/drawing/2014/main" val="10002"/>
                  </a:ext>
                </a:extLst>
              </a:tr>
              <a:tr h="1266925">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2"/>
                      </a:pPr>
                      <a:r>
                        <a:rPr lang="en-US" sz="1600" u="none" strike="noStrike" cap="none">
                          <a:solidFill>
                            <a:schemeClr val="dk1"/>
                          </a:solidFill>
                        </a:rPr>
                        <a:t>Indeks iklim keamanan dan keselamatan sekolah </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Keamanan bangunan satuan</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Keamanan lingkungan satuan</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Ketersediaan P3K </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tcPr>
                </a:tc>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4"/>
                      </a:pPr>
                      <a:r>
                        <a:rPr lang="en-US" sz="1600" u="none" strike="noStrike" cap="none">
                          <a:solidFill>
                            <a:schemeClr val="dk1"/>
                          </a:solidFill>
                        </a:rPr>
                        <a:t>Indeks tidak terjadinya hukuman fisik</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startAt="4"/>
                      </a:pPr>
                      <a:r>
                        <a:rPr lang="en-US" sz="1600" u="none" strike="noStrike" cap="none">
                          <a:solidFill>
                            <a:schemeClr val="dk1"/>
                          </a:solidFill>
                        </a:rPr>
                        <a:t>Indeks anti perundungan</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startAt="4"/>
                      </a:pPr>
                      <a:r>
                        <a:rPr lang="en-US" sz="1600" u="none" strike="noStrike" cap="none">
                          <a:solidFill>
                            <a:schemeClr val="dk1"/>
                          </a:solidFill>
                        </a:rPr>
                        <a:t>Indeks anti kekerasan seksual </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startAt="4"/>
                      </a:pPr>
                      <a:r>
                        <a:rPr lang="en-US" sz="1600" u="none" strike="noStrike" cap="none">
                          <a:solidFill>
                            <a:schemeClr val="dk1"/>
                          </a:solidFill>
                        </a:rPr>
                        <a:t>Skor sikap anti kekerasan pendidik dan KS</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tcPr>
                </a:tc>
                <a:extLst>
                  <a:ext uri="{0D108BD9-81ED-4DB2-BD59-A6C34878D82A}">
                    <a16:rowId xmlns:a16="http://schemas.microsoft.com/office/drawing/2014/main" val="10003"/>
                  </a:ext>
                </a:extLst>
              </a:tr>
              <a:tr h="1266925">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3"/>
                      </a:pPr>
                      <a:r>
                        <a:rPr lang="en-US" sz="1600" u="none" strike="noStrike" cap="none">
                          <a:solidFill>
                            <a:schemeClr val="dk1"/>
                          </a:solidFill>
                        </a:rPr>
                        <a:t>Indeks iklim inklusivitas sekolah</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gridSpan="2">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Skor toleransi pendidik dan KS</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Skor komitmen kebangsaan pendidik dan KS</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Skor multikultural</a:t>
                      </a:r>
                      <a:endParaRPr sz="16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Skor konsepsi/pengetahuan/sikap pendidik terhadap anak berkebutuhan khusus </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tcPr>
                </a:tc>
                <a:tc hMerge="1">
                  <a:txBody>
                    <a:bodyPr/>
                    <a:lstStyle/>
                    <a:p>
                      <a:endParaRPr lang="en-US"/>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62"/>
          <p:cNvSpPr txBox="1"/>
          <p:nvPr/>
        </p:nvSpPr>
        <p:spPr>
          <a:xfrm>
            <a:off x="457785" y="1009447"/>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E PAUD (bagian 2)</a:t>
            </a:r>
            <a:endParaRPr sz="2000" b="1" i="0" u="none" strike="noStrike" cap="none">
              <a:solidFill>
                <a:schemeClr val="accent1"/>
              </a:solidFill>
              <a:latin typeface="Arial"/>
              <a:ea typeface="Arial"/>
              <a:cs typeface="Arial"/>
              <a:sym typeface="Arial"/>
            </a:endParaRPr>
          </a:p>
        </p:txBody>
      </p:sp>
      <p:graphicFrame>
        <p:nvGraphicFramePr>
          <p:cNvPr id="654" name="Google Shape;654;p62"/>
          <p:cNvGraphicFramePr/>
          <p:nvPr/>
        </p:nvGraphicFramePr>
        <p:xfrm>
          <a:off x="457785" y="1724537"/>
          <a:ext cx="3000000" cy="3000000"/>
        </p:xfrm>
        <a:graphic>
          <a:graphicData uri="http://schemas.openxmlformats.org/drawingml/2006/table">
            <a:tbl>
              <a:tblPr>
                <a:noFill/>
                <a:tableStyleId>{EE982CF9-6F63-49E2-AD2F-75968D36D1C9}</a:tableStyleId>
              </a:tblPr>
              <a:tblGrid>
                <a:gridCol w="3539025">
                  <a:extLst>
                    <a:ext uri="{9D8B030D-6E8A-4147-A177-3AD203B41FA5}">
                      <a16:colId xmlns:a16="http://schemas.microsoft.com/office/drawing/2014/main" val="20000"/>
                    </a:ext>
                  </a:extLst>
                </a:gridCol>
                <a:gridCol w="3321375">
                  <a:extLst>
                    <a:ext uri="{9D8B030D-6E8A-4147-A177-3AD203B41FA5}">
                      <a16:colId xmlns:a16="http://schemas.microsoft.com/office/drawing/2014/main" val="20001"/>
                    </a:ext>
                  </a:extLst>
                </a:gridCol>
                <a:gridCol w="4303550">
                  <a:extLst>
                    <a:ext uri="{9D8B030D-6E8A-4147-A177-3AD203B41FA5}">
                      <a16:colId xmlns:a16="http://schemas.microsoft.com/office/drawing/2014/main" val="20002"/>
                    </a:ext>
                  </a:extLst>
                </a:gridCol>
              </a:tblGrid>
              <a:tr h="639925">
                <a:tc gridSpan="3">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lt1"/>
                          </a:solidFill>
                        </a:rPr>
                        <a:t>Elemen Kepemimpinan dan Pengelolaan Sumber Daya</a:t>
                      </a:r>
                      <a:endParaRPr sz="18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9925">
                <a:tc>
                  <a:txBody>
                    <a:bodyPr/>
                    <a:lstStyle/>
                    <a:p>
                      <a:pPr marL="0" marR="0" lvl="0" indent="0" algn="ctr" rtl="0">
                        <a:lnSpc>
                          <a:spcPct val="100000"/>
                        </a:lnSpc>
                        <a:spcBef>
                          <a:spcPts val="0"/>
                        </a:spcBef>
                        <a:spcAft>
                          <a:spcPts val="0"/>
                        </a:spcAft>
                        <a:buClr>
                          <a:schemeClr val="dk2"/>
                        </a:buClr>
                        <a:buSzPts val="1400"/>
                        <a:buFont typeface="Arial"/>
                        <a:buNone/>
                      </a:pPr>
                      <a:r>
                        <a:rPr lang="en-US" sz="2000" b="1" u="none" strike="noStrike" cap="none"/>
                        <a:t>Indikator Level 1</a:t>
                      </a:r>
                      <a:endParaRPr sz="2000" b="1" u="none" strike="noStrike" cap="none"/>
                    </a:p>
                  </a:txBody>
                  <a:tcPr marL="91425" marR="91425" marT="91425" marB="91425" anchor="ct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gridSpan="2">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t>Indikator Level 2</a:t>
                      </a:r>
                      <a:endParaRPr sz="2000" b="1" u="none" strike="noStrike" cap="none"/>
                    </a:p>
                  </a:txBody>
                  <a:tcPr marL="91425" marR="91425" marT="91425" marB="91425" anchor="ctr"/>
                </a:tc>
                <a:tc hMerge="1">
                  <a:txBody>
                    <a:bodyPr/>
                    <a:lstStyle/>
                    <a:p>
                      <a:endParaRPr lang="en-US"/>
                    </a:p>
                  </a:txBody>
                  <a:tcPr/>
                </a:tc>
                <a:extLst>
                  <a:ext uri="{0D108BD9-81ED-4DB2-BD59-A6C34878D82A}">
                    <a16:rowId xmlns:a16="http://schemas.microsoft.com/office/drawing/2014/main" val="10001"/>
                  </a:ext>
                </a:extLst>
              </a:tr>
              <a:tr h="1476800">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4"/>
                      </a:pPr>
                      <a:r>
                        <a:rPr lang="en-US" sz="1800" u="none" strike="noStrike" cap="none">
                          <a:solidFill>
                            <a:schemeClr val="dk1"/>
                          </a:solidFill>
                        </a:rPr>
                        <a:t>Indeks refleksi dan perbaikan pembelajaran oleh pendidik</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gridSpan="2">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Belajar dari dan bersama orang lain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Evaluasi praktik saat ini</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Penerapan praktik baru</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Penggunaan TIK dalam pembelajaran</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tcPr>
                </a:tc>
                <a:tc hMerge="1">
                  <a:txBody>
                    <a:bodyPr/>
                    <a:lstStyle/>
                    <a:p>
                      <a:endParaRPr lang="en-US"/>
                    </a:p>
                  </a:txBody>
                  <a:tcPr/>
                </a:tc>
                <a:extLst>
                  <a:ext uri="{0D108BD9-81ED-4DB2-BD59-A6C34878D82A}">
                    <a16:rowId xmlns:a16="http://schemas.microsoft.com/office/drawing/2014/main" val="10002"/>
                  </a:ext>
                </a:extLst>
              </a:tr>
              <a:tr h="1772150">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5"/>
                      </a:pPr>
                      <a:r>
                        <a:rPr lang="en-US" sz="1800" u="none" strike="noStrike" cap="none">
                          <a:solidFill>
                            <a:schemeClr val="dk1"/>
                          </a:solidFill>
                        </a:rPr>
                        <a:t>Indeks kepemimpinan dan kebijakan satuan yang mendukung refleksi dan perbaikan layanan</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rgbClr val="000000"/>
                        </a:buClr>
                        <a:buSzPts val="2000"/>
                        <a:buFont typeface="Arial"/>
                        <a:buNone/>
                      </a:pPr>
                      <a:endParaRPr sz="2000" u="none" strike="noStrike" cap="none"/>
                    </a:p>
                  </a:txBody>
                  <a:tcPr marL="91425" marR="91425" marT="91425" marB="91425" anchor="ctr">
                    <a:lnL w="9525" cap="flat" cmpd="sng">
                      <a:solidFill>
                        <a:srgbClr val="9E9E9E"/>
                      </a:solidFill>
                      <a:prstDash val="solid"/>
                      <a:round/>
                      <a:headEnd type="none" w="sm" len="sm"/>
                      <a:tailEnd type="none" w="sm" len="sm"/>
                    </a:lnL>
                    <a:solidFill>
                      <a:srgbClr val="9E9E9E"/>
                    </a:solidFill>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59" name="Google Shape;659;p63"/>
          <p:cNvSpPr txBox="1"/>
          <p:nvPr/>
        </p:nvSpPr>
        <p:spPr>
          <a:xfrm>
            <a:off x="457785" y="1009447"/>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E PAUD (bagian 3)</a:t>
            </a:r>
            <a:endParaRPr sz="2000" b="1" i="0" u="none" strike="noStrike" cap="none">
              <a:solidFill>
                <a:schemeClr val="accent1"/>
              </a:solidFill>
              <a:latin typeface="Arial"/>
              <a:ea typeface="Arial"/>
              <a:cs typeface="Arial"/>
              <a:sym typeface="Arial"/>
            </a:endParaRPr>
          </a:p>
        </p:txBody>
      </p:sp>
      <p:graphicFrame>
        <p:nvGraphicFramePr>
          <p:cNvPr id="660" name="Google Shape;660;p63"/>
          <p:cNvGraphicFramePr/>
          <p:nvPr/>
        </p:nvGraphicFramePr>
        <p:xfrm>
          <a:off x="457785" y="1615939"/>
          <a:ext cx="3000000" cy="3000000"/>
        </p:xfrm>
        <a:graphic>
          <a:graphicData uri="http://schemas.openxmlformats.org/drawingml/2006/table">
            <a:tbl>
              <a:tblPr>
                <a:noFill/>
                <a:tableStyleId>{EE982CF9-6F63-49E2-AD2F-75968D36D1C9}</a:tableStyleId>
              </a:tblPr>
              <a:tblGrid>
                <a:gridCol w="2378025">
                  <a:extLst>
                    <a:ext uri="{9D8B030D-6E8A-4147-A177-3AD203B41FA5}">
                      <a16:colId xmlns:a16="http://schemas.microsoft.com/office/drawing/2014/main" val="20000"/>
                    </a:ext>
                  </a:extLst>
                </a:gridCol>
                <a:gridCol w="777525">
                  <a:extLst>
                    <a:ext uri="{9D8B030D-6E8A-4147-A177-3AD203B41FA5}">
                      <a16:colId xmlns:a16="http://schemas.microsoft.com/office/drawing/2014/main" val="20001"/>
                    </a:ext>
                  </a:extLst>
                </a:gridCol>
                <a:gridCol w="3434400">
                  <a:extLst>
                    <a:ext uri="{9D8B030D-6E8A-4147-A177-3AD203B41FA5}">
                      <a16:colId xmlns:a16="http://schemas.microsoft.com/office/drawing/2014/main" val="20002"/>
                    </a:ext>
                  </a:extLst>
                </a:gridCol>
                <a:gridCol w="4686475">
                  <a:extLst>
                    <a:ext uri="{9D8B030D-6E8A-4147-A177-3AD203B41FA5}">
                      <a16:colId xmlns:a16="http://schemas.microsoft.com/office/drawing/2014/main" val="20003"/>
                    </a:ext>
                  </a:extLst>
                </a:gridCol>
              </a:tblGrid>
              <a:tr h="527650">
                <a:tc gridSpan="4">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chemeClr val="lt1"/>
                          </a:solidFill>
                        </a:rPr>
                        <a:t>Elemen Kemitraan dengan Orang Tua</a:t>
                      </a:r>
                      <a:endParaRPr sz="1800" b="1" u="none" strike="noStrike" cap="none">
                        <a:solidFill>
                          <a:schemeClr val="lt1"/>
                        </a:solidFill>
                      </a:endParaRPr>
                    </a:p>
                  </a:txBody>
                  <a:tcPr marL="91425" marR="91425" marT="91425" marB="91425" anchor="ctr">
                    <a:solidFill>
                      <a:srgbClr val="00B05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27650">
                <a:tc gridSpan="2">
                  <a:txBody>
                    <a:bodyPr/>
                    <a:lstStyle/>
                    <a:p>
                      <a:pPr marL="0" marR="0" lvl="0" indent="0" algn="ctr" rtl="0">
                        <a:lnSpc>
                          <a:spcPct val="100000"/>
                        </a:lnSpc>
                        <a:spcBef>
                          <a:spcPts val="0"/>
                        </a:spcBef>
                        <a:spcAft>
                          <a:spcPts val="0"/>
                        </a:spcAft>
                        <a:buClr>
                          <a:srgbClr val="000000"/>
                        </a:buClr>
                        <a:buSzPts val="1400"/>
                        <a:buFont typeface="Arial"/>
                        <a:buNone/>
                      </a:pPr>
                      <a:r>
                        <a:rPr lang="en-US" sz="1800" b="1" u="none" strike="noStrike" cap="none"/>
                        <a:t>Indikator Level 1</a:t>
                      </a:r>
                      <a:endParaRPr sz="1800" b="1" u="none" strike="noStrike" cap="none"/>
                    </a:p>
                  </a:txBody>
                  <a:tcPr marL="91425" marR="91425" marT="91425" marB="91425" anchor="ctr"/>
                </a:tc>
                <a:tc hMerge="1">
                  <a:txBody>
                    <a:bodyPr/>
                    <a:lstStyle/>
                    <a:p>
                      <a:endParaRPr lang="en-US"/>
                    </a:p>
                  </a:txBody>
                  <a:tcPr/>
                </a:tc>
                <a:tc gridSpan="2">
                  <a:txBody>
                    <a:bodyPr/>
                    <a:lstStyle/>
                    <a:p>
                      <a:pPr marL="0" marR="0" lvl="0" indent="0" algn="l" rtl="0">
                        <a:lnSpc>
                          <a:spcPct val="100000"/>
                        </a:lnSpc>
                        <a:spcBef>
                          <a:spcPts val="0"/>
                        </a:spcBef>
                        <a:spcAft>
                          <a:spcPts val="0"/>
                        </a:spcAft>
                        <a:buNone/>
                      </a:pPr>
                      <a:r>
                        <a:rPr lang="en-US" sz="1800" b="1" u="none" strike="noStrike" cap="none"/>
                        <a:t>Indikator Level 2</a:t>
                      </a:r>
                      <a:endParaRPr sz="1400" u="none" strike="noStrike" cap="none"/>
                    </a:p>
                  </a:txBody>
                  <a:tcPr marL="91425" marR="91425" marT="91425" marB="91425" anchor="ctr"/>
                </a:tc>
                <a:tc hMerge="1">
                  <a:txBody>
                    <a:bodyPr/>
                    <a:lstStyle/>
                    <a:p>
                      <a:endParaRPr lang="en-US"/>
                    </a:p>
                  </a:txBody>
                  <a:tcPr/>
                </a:tc>
                <a:extLst>
                  <a:ext uri="{0D108BD9-81ED-4DB2-BD59-A6C34878D82A}">
                    <a16:rowId xmlns:a16="http://schemas.microsoft.com/office/drawing/2014/main" val="10001"/>
                  </a:ext>
                </a:extLst>
              </a:tr>
              <a:tr h="1461275">
                <a:tc gridSpan="2">
                  <a:txBody>
                    <a:bodyPr/>
                    <a:lstStyle/>
                    <a:p>
                      <a:pPr marL="171450" marR="0" lvl="0" indent="-133350" algn="l" rtl="0">
                        <a:lnSpc>
                          <a:spcPct val="100000"/>
                        </a:lnSpc>
                        <a:spcBef>
                          <a:spcPts val="0"/>
                        </a:spcBef>
                        <a:spcAft>
                          <a:spcPts val="0"/>
                        </a:spcAft>
                        <a:buClr>
                          <a:schemeClr val="dk1"/>
                        </a:buClr>
                        <a:buSzPts val="1200"/>
                        <a:buFont typeface="Arial"/>
                        <a:buAutoNum type="arabicPeriod" startAt="6"/>
                      </a:pPr>
                      <a:r>
                        <a:rPr lang="en-US" sz="1600" u="none" strike="noStrike" cap="none">
                          <a:solidFill>
                            <a:schemeClr val="dk1"/>
                          </a:solidFill>
                        </a:rPr>
                        <a:t>Indeks kemitraan dengan orang tua/wali untuk kesinambungan stimulasi di satuan dan di rumah</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B w="9525" cap="flat" cmpd="sng">
                      <a:solidFill>
                        <a:srgbClr val="9E9E9E"/>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None/>
                      </a:pPr>
                      <a:endParaRPr sz="1400" u="none" strike="noStrike" cap="none"/>
                    </a:p>
                  </a:txBody>
                  <a:tcPr marL="91425" marR="91425" marT="91425" marB="91425" anchor="ctr">
                    <a:lnB w="9525" cap="flat" cmpd="sng">
                      <a:solidFill>
                        <a:srgbClr val="9E9E9E"/>
                      </a:solidFill>
                      <a:prstDash val="solid"/>
                      <a:round/>
                      <a:headEnd type="none" w="sm" len="sm"/>
                      <a:tailEnd type="none" w="sm" len="sm"/>
                    </a:lnB>
                    <a:solidFill>
                      <a:srgbClr val="9E9E9E"/>
                    </a:solidFill>
                  </a:tcPr>
                </a:tc>
                <a:tc hMerge="1">
                  <a:txBody>
                    <a:bodyPr/>
                    <a:lstStyle/>
                    <a:p>
                      <a:endParaRPr lang="en-US"/>
                    </a:p>
                  </a:txBody>
                  <a:tcPr/>
                </a:tc>
                <a:extLst>
                  <a:ext uri="{0D108BD9-81ED-4DB2-BD59-A6C34878D82A}">
                    <a16:rowId xmlns:a16="http://schemas.microsoft.com/office/drawing/2014/main" val="10002"/>
                  </a:ext>
                </a:extLst>
              </a:tr>
              <a:tr h="559500">
                <a:tc gridSpan="4">
                  <a:txBody>
                    <a:bodyPr/>
                    <a:lstStyle/>
                    <a:p>
                      <a:pPr marL="171450" marR="0" lvl="0" indent="-57150" algn="ctr" rtl="0">
                        <a:lnSpc>
                          <a:spcPct val="100000"/>
                        </a:lnSpc>
                        <a:spcBef>
                          <a:spcPts val="0"/>
                        </a:spcBef>
                        <a:spcAft>
                          <a:spcPts val="0"/>
                        </a:spcAft>
                        <a:buClr>
                          <a:srgbClr val="000000"/>
                        </a:buClr>
                        <a:buSzPts val="1800"/>
                        <a:buFont typeface="Arial"/>
                        <a:buNone/>
                      </a:pPr>
                      <a:r>
                        <a:rPr lang="en-US" sz="1800" b="1" u="none" strike="noStrike" cap="none">
                          <a:solidFill>
                            <a:schemeClr val="lt1"/>
                          </a:solidFill>
                        </a:rPr>
                        <a:t>Elemen Memantau dan Mendukung Pemenuhan Kebutuhan Esensial Anak Usia Dini </a:t>
                      </a:r>
                      <a:endParaRPr sz="1800" u="none" strike="noStrike" cap="none">
                        <a:solidFill>
                          <a:schemeClr val="lt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00B05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1753025">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7"/>
                      </a:pPr>
                      <a:r>
                        <a:rPr lang="en-US" sz="1600" u="none" strike="noStrike" cap="none">
                          <a:solidFill>
                            <a:schemeClr val="dk1"/>
                          </a:solidFill>
                        </a:rPr>
                        <a:t>Indeks layanan holistik integratif</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gridSpan="2">
                  <a:txBody>
                    <a:bodyPr/>
                    <a:lstStyle/>
                    <a:p>
                      <a:pPr marL="114300" marR="0" lvl="0" indent="-11430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Penyelenggaraan kelas orang tua</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Pencatatan data tumbuh kembang anak</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Pemantauan tumbuh kembang anak</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a:pPr>
                      <a:r>
                        <a:rPr lang="en-US" sz="1600" u="none" strike="noStrike" cap="none">
                          <a:solidFill>
                            <a:schemeClr val="dk1"/>
                          </a:solidFill>
                        </a:rPr>
                        <a:t>Koordinasi dengan unit lain terkait pemenuhan gizi dan kesehatan peserta didik</a:t>
                      </a:r>
                      <a:endParaRPr sz="1600" u="none" strike="noStrike" cap="none">
                        <a:solidFill>
                          <a:schemeClr val="dk1"/>
                        </a:solidFill>
                      </a:endParaRPr>
                    </a:p>
                    <a:p>
                      <a:pPr marL="457200" marR="0" lvl="0" indent="0" algn="l" rtl="0">
                        <a:lnSpc>
                          <a:spcPct val="100000"/>
                        </a:lnSpc>
                        <a:spcBef>
                          <a:spcPts val="0"/>
                        </a:spcBef>
                        <a:spcAft>
                          <a:spcPts val="0"/>
                        </a:spcAft>
                        <a:buClr>
                          <a:srgbClr val="000000"/>
                        </a:buClr>
                        <a:buSzPts val="1600"/>
                        <a:buFont typeface="Arial"/>
                        <a:buNone/>
                      </a:pPr>
                      <a:endParaRPr sz="1600" u="none" strike="sng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hMerge="1">
                  <a:txBody>
                    <a:bodyPr/>
                    <a:lstStyle/>
                    <a:p>
                      <a:endParaRPr lang="en-US"/>
                    </a:p>
                  </a:txBody>
                  <a:tcPr/>
                </a:tc>
                <a:tc>
                  <a:txBody>
                    <a:bodyPr/>
                    <a:lstStyle/>
                    <a:p>
                      <a:pPr marL="114300" marR="0" lvl="0" indent="-114300" algn="l" rtl="0">
                        <a:lnSpc>
                          <a:spcPct val="100000"/>
                        </a:lnSpc>
                        <a:spcBef>
                          <a:spcPts val="0"/>
                        </a:spcBef>
                        <a:spcAft>
                          <a:spcPts val="0"/>
                        </a:spcAft>
                        <a:buClr>
                          <a:schemeClr val="dk1"/>
                        </a:buClr>
                        <a:buSzPts val="1200"/>
                        <a:buFont typeface="Arial"/>
                        <a:buAutoNum type="arabicPeriod" startAt="5"/>
                      </a:pPr>
                      <a:r>
                        <a:rPr lang="en-US" sz="1600" u="none" strike="noStrike" cap="none">
                          <a:solidFill>
                            <a:schemeClr val="dk1"/>
                          </a:solidFill>
                        </a:rPr>
                        <a:t>Penerapan PHBS</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startAt="5"/>
                      </a:pPr>
                      <a:r>
                        <a:rPr lang="en-US" sz="1600" u="none" strike="noStrike" cap="none">
                          <a:solidFill>
                            <a:schemeClr val="dk1"/>
                          </a:solidFill>
                        </a:rPr>
                        <a:t>Pemberian PMT dan/atau pemberian makanan dengan gizi sehat </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startAt="5"/>
                      </a:pPr>
                      <a:r>
                        <a:rPr lang="en-US" sz="1600" u="none" strike="noStrike" cap="none">
                          <a:solidFill>
                            <a:schemeClr val="dk1"/>
                          </a:solidFill>
                        </a:rPr>
                        <a:t>Pemantauan kepemilikan identitas peserta didik (NIK)</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startAt="5"/>
                      </a:pPr>
                      <a:r>
                        <a:rPr lang="en-US" sz="1600" u="none" strike="noStrike" cap="none">
                          <a:solidFill>
                            <a:schemeClr val="dk1"/>
                          </a:solidFill>
                        </a:rPr>
                        <a:t>Ketersediaan fasilitas sanitasi</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64"/>
          <p:cNvSpPr txBox="1"/>
          <p:nvPr/>
        </p:nvSpPr>
        <p:spPr>
          <a:xfrm>
            <a:off x="457785" y="1009447"/>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E PAUD (bagian 4)</a:t>
            </a:r>
            <a:endParaRPr sz="2000" b="1" i="0" u="none" strike="noStrike" cap="none">
              <a:solidFill>
                <a:schemeClr val="accent1"/>
              </a:solidFill>
              <a:latin typeface="Arial"/>
              <a:ea typeface="Arial"/>
              <a:cs typeface="Arial"/>
              <a:sym typeface="Arial"/>
            </a:endParaRPr>
          </a:p>
        </p:txBody>
      </p:sp>
      <p:graphicFrame>
        <p:nvGraphicFramePr>
          <p:cNvPr id="666" name="Google Shape;666;p64"/>
          <p:cNvGraphicFramePr/>
          <p:nvPr/>
        </p:nvGraphicFramePr>
        <p:xfrm>
          <a:off x="457785" y="1661234"/>
          <a:ext cx="3000000" cy="3000000"/>
        </p:xfrm>
        <a:graphic>
          <a:graphicData uri="http://schemas.openxmlformats.org/drawingml/2006/table">
            <a:tbl>
              <a:tblPr>
                <a:noFill/>
                <a:tableStyleId>{EE982CF9-6F63-49E2-AD2F-75968D36D1C9}</a:tableStyleId>
              </a:tblPr>
              <a:tblGrid>
                <a:gridCol w="2565625">
                  <a:extLst>
                    <a:ext uri="{9D8B030D-6E8A-4147-A177-3AD203B41FA5}">
                      <a16:colId xmlns:a16="http://schemas.microsoft.com/office/drawing/2014/main" val="20000"/>
                    </a:ext>
                  </a:extLst>
                </a:gridCol>
                <a:gridCol w="4207025">
                  <a:extLst>
                    <a:ext uri="{9D8B030D-6E8A-4147-A177-3AD203B41FA5}">
                      <a16:colId xmlns:a16="http://schemas.microsoft.com/office/drawing/2014/main" val="20001"/>
                    </a:ext>
                  </a:extLst>
                </a:gridCol>
                <a:gridCol w="4503775">
                  <a:extLst>
                    <a:ext uri="{9D8B030D-6E8A-4147-A177-3AD203B41FA5}">
                      <a16:colId xmlns:a16="http://schemas.microsoft.com/office/drawing/2014/main" val="20002"/>
                    </a:ext>
                  </a:extLst>
                </a:gridCol>
              </a:tblGrid>
              <a:tr h="537750">
                <a:tc gridSpan="3">
                  <a:txBody>
                    <a:bodyPr/>
                    <a:lstStyle/>
                    <a:p>
                      <a:pPr marL="0" marR="0" lvl="0" indent="0" algn="ctr" rtl="0">
                        <a:lnSpc>
                          <a:spcPct val="100000"/>
                        </a:lnSpc>
                        <a:spcBef>
                          <a:spcPts val="0"/>
                        </a:spcBef>
                        <a:spcAft>
                          <a:spcPts val="0"/>
                        </a:spcAft>
                        <a:buClr>
                          <a:schemeClr val="dk1"/>
                        </a:buClr>
                        <a:buSzPts val="1100"/>
                        <a:buFont typeface="Arial"/>
                        <a:buNone/>
                      </a:pPr>
                      <a:r>
                        <a:rPr lang="en-US" sz="2000" b="1" u="none" strike="noStrike" cap="none">
                          <a:solidFill>
                            <a:schemeClr val="lt1"/>
                          </a:solidFill>
                        </a:rPr>
                        <a:t>Elemen Kepemimpinan dan Pengelolaan Sumber Daya</a:t>
                      </a:r>
                      <a:endParaRPr sz="1800" b="1" u="none" strike="noStrike" cap="none">
                        <a:solidFill>
                          <a:schemeClr val="lt1"/>
                        </a:solidFill>
                      </a:endParaRPr>
                    </a:p>
                  </a:txBody>
                  <a:tcPr marL="91425" marR="91425" marT="91425" marB="91425" anchor="ctr">
                    <a:solidFill>
                      <a:srgbClr val="00B05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37750">
                <a:tc>
                  <a:txBody>
                    <a:bodyPr/>
                    <a:lstStyle/>
                    <a:p>
                      <a:pPr marL="0" marR="0" lvl="0" indent="0" algn="ctr" rtl="0">
                        <a:lnSpc>
                          <a:spcPct val="100000"/>
                        </a:lnSpc>
                        <a:spcBef>
                          <a:spcPts val="0"/>
                        </a:spcBef>
                        <a:spcAft>
                          <a:spcPts val="0"/>
                        </a:spcAft>
                        <a:buClr>
                          <a:srgbClr val="000000"/>
                        </a:buClr>
                        <a:buSzPts val="1400"/>
                        <a:buFont typeface="Arial"/>
                        <a:buNone/>
                      </a:pPr>
                      <a:r>
                        <a:rPr lang="en-US" sz="2000" b="1" u="none" strike="noStrike" cap="none"/>
                        <a:t>Indikator Level 1</a:t>
                      </a:r>
                      <a:endParaRPr sz="2000" b="1" u="none" strike="noStrike" cap="none"/>
                    </a:p>
                  </a:txBody>
                  <a:tcPr marL="91425" marR="91425" marT="91425" marB="91425" anchor="ctr"/>
                </a:tc>
                <a:tc gridSpan="2">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t>Indikator Level 2</a:t>
                      </a:r>
                      <a:endParaRPr sz="2000" b="1" u="none" strike="noStrike" cap="none"/>
                    </a:p>
                  </a:txBody>
                  <a:tcPr marL="91425" marR="91425" marT="91425" marB="91425" anchor="ctr"/>
                </a:tc>
                <a:tc hMerge="1">
                  <a:txBody>
                    <a:bodyPr/>
                    <a:lstStyle/>
                    <a:p>
                      <a:endParaRPr lang="en-US"/>
                    </a:p>
                  </a:txBody>
                  <a:tcPr/>
                </a:tc>
                <a:extLst>
                  <a:ext uri="{0D108BD9-81ED-4DB2-BD59-A6C34878D82A}">
                    <a16:rowId xmlns:a16="http://schemas.microsoft.com/office/drawing/2014/main" val="10001"/>
                  </a:ext>
                </a:extLst>
              </a:tr>
              <a:tr h="1489225">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8"/>
                      </a:pPr>
                      <a:r>
                        <a:rPr lang="en-US" sz="1800" u="none" strike="noStrike" cap="none">
                          <a:solidFill>
                            <a:schemeClr val="dk1"/>
                          </a:solidFill>
                        </a:rPr>
                        <a:t>Indeks kapasitas perencanaan</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gridSpan="2">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Ketersediaan dokumen perencanaan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Ketersediaan dokumen pengorganisasian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Ketersediaan dokumen pelaksanaan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Pengisian DAPODIK</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Pengisian SIPLAH</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B w="9525" cap="flat" cmpd="sng">
                      <a:solidFill>
                        <a:srgbClr val="9E9E9E"/>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2"/>
                  </a:ext>
                </a:extLst>
              </a:tr>
              <a:tr h="992800">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9"/>
                      </a:pPr>
                      <a:r>
                        <a:rPr lang="en-US" sz="1800" u="none" strike="noStrike" cap="none">
                          <a:solidFill>
                            <a:schemeClr val="dk1"/>
                          </a:solidFill>
                        </a:rPr>
                        <a:t>Indeks akuntabilitas pembiayaan</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T w="9525" cap="flat" cmpd="sng">
                      <a:solidFill>
                        <a:srgbClr val="9E9E9E"/>
                      </a:solidFill>
                      <a:prstDash val="solid"/>
                      <a:round/>
                      <a:headEnd type="none" w="sm" len="sm"/>
                      <a:tailEnd type="none" w="sm" len="sm"/>
                    </a:lnT>
                  </a:tcPr>
                </a:tc>
                <a:tc gridSpan="2">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Ketersediaan dokumen rencana anggaran tahun berjalan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Ketersediaan dokumen administrasi keuangan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Penyusunan RKAS dan pelaporan di aplikasi BOP</a:t>
                      </a:r>
                      <a:endParaRPr sz="1800" u="none" strike="noStrike" cap="none">
                        <a:solidFill>
                          <a:schemeClr val="dk1"/>
                        </a:solidFill>
                      </a:endParaRPr>
                    </a:p>
                  </a:txBody>
                  <a:tcPr marL="91425" marR="91425" marT="91425" marB="91425" anchor="ctr">
                    <a:lnT w="9525" cap="flat" cmpd="sng">
                      <a:solidFill>
                        <a:srgbClr val="9E9E9E"/>
                      </a:solidFill>
                      <a:prstDash val="solid"/>
                      <a:round/>
                      <a:headEnd type="none" w="sm" len="sm"/>
                      <a:tailEnd type="none" w="sm" len="sm"/>
                    </a:lnT>
                  </a:tcPr>
                </a:tc>
                <a:tc hMerge="1">
                  <a:txBody>
                    <a:bodyPr/>
                    <a:lstStyle/>
                    <a:p>
                      <a:endParaRPr lang="en-US"/>
                    </a:p>
                  </a:txBody>
                  <a:tcPr/>
                </a:tc>
                <a:extLst>
                  <a:ext uri="{0D108BD9-81ED-4DB2-BD59-A6C34878D82A}">
                    <a16:rowId xmlns:a16="http://schemas.microsoft.com/office/drawing/2014/main" val="10003"/>
                  </a:ext>
                </a:extLst>
              </a:tr>
              <a:tr h="1241025">
                <a:tc>
                  <a:txBody>
                    <a:bodyPr/>
                    <a:lstStyle/>
                    <a:p>
                      <a:pPr marL="171450" marR="0" lvl="0" indent="-133350" algn="l" rtl="0">
                        <a:lnSpc>
                          <a:spcPct val="100000"/>
                        </a:lnSpc>
                        <a:spcBef>
                          <a:spcPts val="0"/>
                        </a:spcBef>
                        <a:spcAft>
                          <a:spcPts val="0"/>
                        </a:spcAft>
                        <a:buClr>
                          <a:schemeClr val="dk1"/>
                        </a:buClr>
                        <a:buSzPts val="1200"/>
                        <a:buFont typeface="Arial"/>
                        <a:buAutoNum type="arabicPeriod" startAt="10"/>
                      </a:pPr>
                      <a:r>
                        <a:rPr lang="en-US" sz="1800" u="none" strike="noStrike" cap="none">
                          <a:solidFill>
                            <a:schemeClr val="dk1"/>
                          </a:solidFill>
                        </a:rPr>
                        <a:t>Pemanfaatan Sumber Daya Satuan </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tcPr>
                </a:tc>
                <a:tc gridSpan="2">
                  <a:txBody>
                    <a:bodyPr/>
                    <a:lstStyle/>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Penggunaan BOP untuk pelaksanaan kegiatan pembelajaran dan bermain</a:t>
                      </a:r>
                      <a:endParaRPr sz="1800" u="none" strike="noStrike" cap="none">
                        <a:solidFill>
                          <a:schemeClr val="dk1"/>
                        </a:solidFill>
                      </a:endParaRPr>
                    </a:p>
                    <a:p>
                      <a:pPr marL="171450" marR="0" lvl="0" indent="-13335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Penggunaan BOP untuk pelaksanaan kegiatan pendukung pembelajaran dan bermain</a:t>
                      </a:r>
                      <a:endParaRPr sz="1800" u="none" strike="noStrike" cap="none">
                        <a:solidFill>
                          <a:schemeClr val="dk1"/>
                        </a:solidFill>
                      </a:endParaRPr>
                    </a:p>
                    <a:p>
                      <a:pPr marL="171450" marR="0" lvl="0" indent="-139700" algn="l" rtl="0">
                        <a:lnSpc>
                          <a:spcPct val="100000"/>
                        </a:lnSpc>
                        <a:spcBef>
                          <a:spcPts val="0"/>
                        </a:spcBef>
                        <a:spcAft>
                          <a:spcPts val="0"/>
                        </a:spcAft>
                        <a:buClr>
                          <a:schemeClr val="dk1"/>
                        </a:buClr>
                        <a:buSzPts val="1300"/>
                        <a:buFont typeface="Arial"/>
                        <a:buAutoNum type="arabicPeriod"/>
                      </a:pPr>
                      <a:r>
                        <a:rPr lang="en-US" sz="1800" u="none" strike="noStrike" cap="none">
                          <a:solidFill>
                            <a:schemeClr val="dk1"/>
                          </a:solidFill>
                        </a:rPr>
                        <a:t>Penggunaan BOP untuk pemenuhan administrasi satuan pendidikan</a:t>
                      </a:r>
                      <a:endParaRPr sz="1800" u="none" strike="noStrike" cap="none">
                        <a:solidFill>
                          <a:schemeClr val="dk1"/>
                        </a:solidFill>
                      </a:endParaRPr>
                    </a:p>
                  </a:txBody>
                  <a:tcPr marL="91425" marR="91425" marT="91425" marB="91425" anchor="ctr"/>
                </a:tc>
                <a:tc hMerge="1">
                  <a:txBody>
                    <a:bodyPr/>
                    <a:lstStyle/>
                    <a:p>
                      <a:endParaRPr lang="en-US"/>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102627f53f4_0_64"/>
          <p:cNvSpPr txBox="1">
            <a:spLocks noGrp="1"/>
          </p:cNvSpPr>
          <p:nvPr>
            <p:ph type="title"/>
          </p:nvPr>
        </p:nvSpPr>
        <p:spPr>
          <a:xfrm>
            <a:off x="831850" y="1259538"/>
            <a:ext cx="4284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sz="4800" b="1"/>
              <a:t>Mulai dari Diri</a:t>
            </a:r>
            <a:endParaRPr sz="4800" b="1"/>
          </a:p>
        </p:txBody>
      </p:sp>
      <p:sp>
        <p:nvSpPr>
          <p:cNvPr id="129" name="Google Shape;129;g102627f53f4_0_64"/>
          <p:cNvSpPr txBox="1">
            <a:spLocks noGrp="1"/>
          </p:cNvSpPr>
          <p:nvPr>
            <p:ph type="body" idx="1"/>
          </p:nvPr>
        </p:nvSpPr>
        <p:spPr>
          <a:xfrm>
            <a:off x="831813" y="4112238"/>
            <a:ext cx="4284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2400"/>
              <a:buNone/>
            </a:pPr>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p65"/>
          <p:cNvSpPr txBox="1">
            <a:spLocks noGrp="1"/>
          </p:cNvSpPr>
          <p:nvPr>
            <p:ph type="title"/>
          </p:nvPr>
        </p:nvSpPr>
        <p:spPr>
          <a:xfrm>
            <a:off x="838101" y="1807890"/>
            <a:ext cx="9278356" cy="1117677"/>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SzPts val="1800"/>
              <a:buNone/>
            </a:pPr>
            <a:r>
              <a:rPr lang="en-US" sz="4000" b="1">
                <a:solidFill>
                  <a:schemeClr val="accent1"/>
                </a:solidFill>
              </a:rPr>
              <a:t>Tanya Jawab</a:t>
            </a:r>
            <a:endParaRPr sz="4000" b="1">
              <a:solidFill>
                <a:schemeClr val="accent1"/>
              </a:solidFill>
            </a:endParaRPr>
          </a:p>
        </p:txBody>
      </p:sp>
      <p:sp>
        <p:nvSpPr>
          <p:cNvPr id="672" name="Google Shape;672;p65"/>
          <p:cNvSpPr txBox="1">
            <a:spLocks noGrp="1"/>
          </p:cNvSpPr>
          <p:nvPr>
            <p:ph type="body" idx="1"/>
          </p:nvPr>
        </p:nvSpPr>
        <p:spPr>
          <a:xfrm>
            <a:off x="2888344" y="3194945"/>
            <a:ext cx="7228114" cy="1117677"/>
          </a:xfrm>
          <a:prstGeom prst="rect">
            <a:avLst/>
          </a:prstGeom>
          <a:noFill/>
          <a:ln>
            <a:noFill/>
          </a:ln>
        </p:spPr>
        <p:txBody>
          <a:bodyPr spcFirstLastPara="1" wrap="square" lIns="91425" tIns="45700" rIns="91425" bIns="45700" anchor="t" anchorCtr="0">
            <a:normAutofit/>
          </a:bodyPr>
          <a:lstStyle/>
          <a:p>
            <a:pPr marL="114300" lvl="0" indent="0" algn="r" rtl="0">
              <a:lnSpc>
                <a:spcPct val="90000"/>
              </a:lnSpc>
              <a:spcBef>
                <a:spcPts val="1000"/>
              </a:spcBef>
              <a:spcAft>
                <a:spcPts val="0"/>
              </a:spcAft>
              <a:buSzPts val="1800"/>
              <a:buNone/>
            </a:pPr>
            <a:r>
              <a:rPr lang="en-US" sz="2400" b="1">
                <a:solidFill>
                  <a:srgbClr val="00B050"/>
                </a:solidFill>
              </a:rPr>
              <a:t>Sila sampaikan pertanyaan,</a:t>
            </a:r>
            <a:endParaRPr/>
          </a:p>
          <a:p>
            <a:pPr marL="114300" lvl="0" indent="0" algn="r" rtl="0">
              <a:lnSpc>
                <a:spcPct val="90000"/>
              </a:lnSpc>
              <a:spcBef>
                <a:spcPts val="1000"/>
              </a:spcBef>
              <a:spcAft>
                <a:spcPts val="0"/>
              </a:spcAft>
              <a:buSzPts val="1800"/>
              <a:buNone/>
            </a:pPr>
            <a:r>
              <a:rPr lang="en-US" sz="2400" b="1">
                <a:solidFill>
                  <a:srgbClr val="00B050"/>
                </a:solidFill>
              </a:rPr>
              <a:t>atau hal-hal yang perlu diklarifikasi lagi.</a:t>
            </a:r>
            <a:endParaRPr sz="2400" b="1">
              <a:solidFill>
                <a:srgbClr val="00B050"/>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66"/>
          <p:cNvSpPr txBox="1">
            <a:spLocks noGrp="1"/>
          </p:cNvSpPr>
          <p:nvPr>
            <p:ph type="title"/>
          </p:nvPr>
        </p:nvSpPr>
        <p:spPr>
          <a:xfrm>
            <a:off x="838200" y="3200399"/>
            <a:ext cx="10515600" cy="870155"/>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1200"/>
              </a:spcAft>
              <a:buClr>
                <a:srgbClr val="013066"/>
              </a:buClr>
              <a:buSzPct val="64814"/>
              <a:buNone/>
            </a:pPr>
            <a:r>
              <a:rPr lang="en-US" sz="3600" b="1">
                <a:solidFill>
                  <a:srgbClr val="00B050"/>
                </a:solidFill>
              </a:rPr>
              <a:t>Bagian 2c</a:t>
            </a:r>
            <a:br>
              <a:rPr lang="en-US" sz="3600" b="1">
                <a:solidFill>
                  <a:srgbClr val="00B050"/>
                </a:solidFill>
              </a:rPr>
            </a:br>
            <a:r>
              <a:rPr lang="en-US" sz="3600" b="1">
                <a:solidFill>
                  <a:srgbClr val="00B050"/>
                </a:solidFill>
              </a:rPr>
              <a:t/>
            </a:r>
            <a:br>
              <a:rPr lang="en-US" sz="3600" b="1">
                <a:solidFill>
                  <a:srgbClr val="00B050"/>
                </a:solidFill>
              </a:rPr>
            </a:br>
            <a:r>
              <a:rPr lang="en-US" b="1">
                <a:solidFill>
                  <a:schemeClr val="accent1"/>
                </a:solidFill>
              </a:rPr>
              <a:t>Profil dan Rapor Pendidikan</a:t>
            </a:r>
            <a:br>
              <a:rPr lang="en-US" b="1">
                <a:solidFill>
                  <a:schemeClr val="accent1"/>
                </a:solidFill>
              </a:rPr>
            </a:br>
            <a:r>
              <a:rPr lang="en-US" b="1">
                <a:solidFill>
                  <a:schemeClr val="dk1"/>
                </a:solidFill>
              </a:rPr>
              <a:t/>
            </a:r>
            <a:br>
              <a:rPr lang="en-US" b="1">
                <a:solidFill>
                  <a:schemeClr val="dk1"/>
                </a:solidFill>
              </a:rPr>
            </a:br>
            <a:r>
              <a:rPr lang="en-US" sz="3600" b="1" i="1">
                <a:solidFill>
                  <a:schemeClr val="dk1"/>
                </a:solidFill>
              </a:rPr>
              <a:t>- Indikator Pendidikan Dasar dan Pendidikan Menengah -</a:t>
            </a:r>
            <a:endParaRPr sz="4000" b="1" i="1">
              <a:solidFill>
                <a:schemeClr val="dk1"/>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67"/>
          <p:cNvSpPr txBox="1"/>
          <p:nvPr/>
        </p:nvSpPr>
        <p:spPr>
          <a:xfrm>
            <a:off x="943898" y="1216137"/>
            <a:ext cx="9851922" cy="1138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Dimensi A Jenjang Dasmen - Mutu dan Relevansi Hasil Belajar Murid</a:t>
            </a:r>
            <a:endParaRPr sz="3200" b="1" i="0" u="none" strike="noStrike" cap="none">
              <a:solidFill>
                <a:schemeClr val="accent1"/>
              </a:solidFill>
              <a:latin typeface="Arial"/>
              <a:ea typeface="Arial"/>
              <a:cs typeface="Arial"/>
              <a:sym typeface="Arial"/>
            </a:endParaRPr>
          </a:p>
        </p:txBody>
      </p:sp>
      <p:sp>
        <p:nvSpPr>
          <p:cNvPr id="683" name="Google Shape;683;p67"/>
          <p:cNvSpPr txBox="1">
            <a:spLocks noGrp="1"/>
          </p:cNvSpPr>
          <p:nvPr>
            <p:ph type="body" idx="1"/>
          </p:nvPr>
        </p:nvSpPr>
        <p:spPr>
          <a:xfrm>
            <a:off x="682388" y="3591229"/>
            <a:ext cx="10713491" cy="1270000"/>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SzPts val="1800"/>
              <a:buNone/>
            </a:pPr>
            <a:r>
              <a:rPr lang="en-US" sz="2200"/>
              <a:t>Setiap warga negara </a:t>
            </a:r>
            <a:r>
              <a:rPr lang="en-US" sz="2200" b="1"/>
              <a:t>berhak mendapatkan layanan pendidikan yang berkualitas</a:t>
            </a:r>
            <a:r>
              <a:rPr lang="en-US" sz="2200"/>
              <a:t>. Berkualitas dalam konteks ini bermakna bahwa proses pendidikan harus mampu </a:t>
            </a:r>
            <a:r>
              <a:rPr lang="en-US" sz="2200" b="1"/>
              <a:t>meningkatkan hasil belajar berupa kompetensi kognitif maupun non kognitif</a:t>
            </a:r>
            <a:r>
              <a:rPr lang="en-US" sz="2200"/>
              <a:t>. </a:t>
            </a:r>
            <a:endParaRPr/>
          </a:p>
          <a:p>
            <a:pPr marL="0" lvl="0" indent="0" algn="ctr" rtl="0">
              <a:lnSpc>
                <a:spcPct val="90000"/>
              </a:lnSpc>
              <a:spcBef>
                <a:spcPts val="0"/>
              </a:spcBef>
              <a:spcAft>
                <a:spcPts val="0"/>
              </a:spcAft>
              <a:buSzPts val="1800"/>
              <a:buNone/>
            </a:pPr>
            <a:endParaRPr sz="2200"/>
          </a:p>
          <a:p>
            <a:pPr marL="0" lvl="0" indent="0" algn="ctr" rtl="0">
              <a:lnSpc>
                <a:spcPct val="90000"/>
              </a:lnSpc>
              <a:spcBef>
                <a:spcPts val="0"/>
              </a:spcBef>
              <a:spcAft>
                <a:spcPts val="0"/>
              </a:spcAft>
              <a:buSzPts val="1800"/>
              <a:buNone/>
            </a:pPr>
            <a:r>
              <a:rPr lang="en-US" sz="2200"/>
              <a:t>Kompetensi kognitif diukur dari </a:t>
            </a:r>
            <a:r>
              <a:rPr lang="en-US" sz="2200" b="1"/>
              <a:t>kecakapan literasi dan numerasi</a:t>
            </a:r>
            <a:r>
              <a:rPr lang="en-US" sz="2200"/>
              <a:t> yang merupakan </a:t>
            </a:r>
            <a:r>
              <a:rPr lang="en-US" sz="2200" b="1"/>
              <a:t>modal dasar individu</a:t>
            </a:r>
            <a:r>
              <a:rPr lang="en-US" sz="2200"/>
              <a:t> untuk mengakses pendidikan dan memungkinkan untuk mengarungi kehidupan sosial, ekonomi, bahkan politik.</a:t>
            </a:r>
            <a:endParaRPr/>
          </a:p>
          <a:p>
            <a:pPr marL="0" lvl="0" indent="0" algn="ctr" rtl="0">
              <a:lnSpc>
                <a:spcPct val="90000"/>
              </a:lnSpc>
              <a:spcBef>
                <a:spcPts val="0"/>
              </a:spcBef>
              <a:spcAft>
                <a:spcPts val="0"/>
              </a:spcAft>
              <a:buSzPts val="1800"/>
              <a:buNone/>
            </a:pPr>
            <a:endParaRPr sz="2200"/>
          </a:p>
          <a:p>
            <a:pPr marL="0" lvl="0" indent="0" algn="ctr" rtl="0">
              <a:lnSpc>
                <a:spcPct val="90000"/>
              </a:lnSpc>
              <a:spcBef>
                <a:spcPts val="0"/>
              </a:spcBef>
              <a:spcAft>
                <a:spcPts val="0"/>
              </a:spcAft>
              <a:buSzPts val="1800"/>
              <a:buNone/>
            </a:pPr>
            <a:r>
              <a:rPr lang="en-US" sz="2200"/>
              <a:t>Kompetensi non kognitif diukur dari </a:t>
            </a:r>
            <a:r>
              <a:rPr lang="en-US" sz="2200" b="1"/>
              <a:t>karakter atau perilaku</a:t>
            </a:r>
            <a:r>
              <a:rPr lang="en-US" sz="2200"/>
              <a:t>, yatu perilaku sesuai prinsip-prinsip Pancasila.</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pic>
        <p:nvPicPr>
          <p:cNvPr id="688" name="Google Shape;688;p68"/>
          <p:cNvPicPr preferRelativeResize="0"/>
          <p:nvPr/>
        </p:nvPicPr>
        <p:blipFill rotWithShape="1">
          <a:blip r:embed="rId3">
            <a:alphaModFix/>
          </a:blip>
          <a:srcRect l="4343" t="36484" r="19998" b="7815"/>
          <a:stretch/>
        </p:blipFill>
        <p:spPr>
          <a:xfrm>
            <a:off x="820176" y="1375611"/>
            <a:ext cx="10551647" cy="4367464"/>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92"/>
        <p:cNvGrpSpPr/>
        <p:nvPr/>
      </p:nvGrpSpPr>
      <p:grpSpPr>
        <a:xfrm>
          <a:off x="0" y="0"/>
          <a:ext cx="0" cy="0"/>
          <a:chOff x="0" y="0"/>
          <a:chExt cx="0" cy="0"/>
        </a:xfrm>
      </p:grpSpPr>
      <p:sp>
        <p:nvSpPr>
          <p:cNvPr id="693" name="Google Shape;693;p69"/>
          <p:cNvSpPr txBox="1"/>
          <p:nvPr/>
        </p:nvSpPr>
        <p:spPr>
          <a:xfrm>
            <a:off x="457785" y="1165471"/>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800" b="1" i="0" u="none" strike="noStrike" cap="none">
                <a:solidFill>
                  <a:schemeClr val="accent1"/>
                </a:solidFill>
                <a:latin typeface="Arial"/>
                <a:ea typeface="Arial"/>
                <a:cs typeface="Arial"/>
                <a:sym typeface="Arial"/>
              </a:rPr>
              <a:t>Kemampuan literasi siswa diukur dalam 3 tingkat untuk bacaan fiksi dan bacaan non fiksi</a:t>
            </a:r>
            <a:endParaRPr sz="2400" b="1" i="0" u="none" strike="noStrike" cap="none">
              <a:solidFill>
                <a:schemeClr val="accent1"/>
              </a:solidFill>
              <a:latin typeface="Arial"/>
              <a:ea typeface="Arial"/>
              <a:cs typeface="Arial"/>
              <a:sym typeface="Arial"/>
            </a:endParaRPr>
          </a:p>
        </p:txBody>
      </p:sp>
      <p:sp>
        <p:nvSpPr>
          <p:cNvPr id="694" name="Google Shape;694;p69"/>
          <p:cNvSpPr txBox="1"/>
          <p:nvPr/>
        </p:nvSpPr>
        <p:spPr>
          <a:xfrm>
            <a:off x="457785" y="1977692"/>
            <a:ext cx="10916068" cy="1107965"/>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Siswa memiliki kemampuan literasi yang cakap apabila siswa mampu menemukan informasi eksplisit, menyimpulkan dan melakukan refleksi dan evaluasi dari bacaan yang dibacanya, baik fiksi maupun non fiksi.</a:t>
            </a:r>
            <a:endParaRPr sz="2000" b="0" i="0" u="none" strike="noStrike" cap="none">
              <a:solidFill>
                <a:srgbClr val="000000"/>
              </a:solidFill>
              <a:latin typeface="Arial"/>
              <a:ea typeface="Arial"/>
              <a:cs typeface="Arial"/>
              <a:sym typeface="Arial"/>
            </a:endParaRPr>
          </a:p>
        </p:txBody>
      </p:sp>
      <p:pic>
        <p:nvPicPr>
          <p:cNvPr id="695" name="Google Shape;695;p69"/>
          <p:cNvPicPr preferRelativeResize="0"/>
          <p:nvPr/>
        </p:nvPicPr>
        <p:blipFill rotWithShape="1">
          <a:blip r:embed="rId3">
            <a:alphaModFix/>
          </a:blip>
          <a:srcRect l="3755" t="31101" r="2762" b="26772"/>
          <a:stretch/>
        </p:blipFill>
        <p:spPr>
          <a:xfrm>
            <a:off x="457785" y="3342329"/>
            <a:ext cx="11397332" cy="2887579"/>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70"/>
          <p:cNvSpPr txBox="1"/>
          <p:nvPr/>
        </p:nvSpPr>
        <p:spPr>
          <a:xfrm>
            <a:off x="457786" y="1165471"/>
            <a:ext cx="11204826"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800" b="1" i="0" u="none" strike="noStrike" cap="none">
                <a:solidFill>
                  <a:schemeClr val="accent1"/>
                </a:solidFill>
                <a:latin typeface="Arial"/>
                <a:ea typeface="Arial"/>
                <a:cs typeface="Arial"/>
                <a:sym typeface="Arial"/>
              </a:rPr>
              <a:t>Kemampuan numerasi siswa diukur dalam 3 tingkat</a:t>
            </a:r>
            <a:endParaRPr/>
          </a:p>
          <a:p>
            <a:pPr marL="0" marR="0" lvl="0" indent="0" algn="l" rtl="0">
              <a:lnSpc>
                <a:spcPct val="90000"/>
              </a:lnSpc>
              <a:spcBef>
                <a:spcPts val="0"/>
              </a:spcBef>
              <a:spcAft>
                <a:spcPts val="0"/>
              </a:spcAft>
              <a:buClr>
                <a:schemeClr val="dk1"/>
              </a:buClr>
              <a:buSzPts val="1100"/>
              <a:buFont typeface="Arial"/>
              <a:buNone/>
            </a:pPr>
            <a:r>
              <a:rPr lang="en-US" sz="2800" b="1" i="0" u="none" strike="noStrike" cap="none">
                <a:solidFill>
                  <a:schemeClr val="accent1"/>
                </a:solidFill>
                <a:latin typeface="Arial"/>
                <a:ea typeface="Arial"/>
                <a:cs typeface="Arial"/>
                <a:sym typeface="Arial"/>
              </a:rPr>
              <a:t>untuk 4 jenis pelajaran</a:t>
            </a:r>
            <a:endParaRPr sz="2400" b="1" i="0" u="none" strike="noStrike" cap="none">
              <a:solidFill>
                <a:schemeClr val="accent1"/>
              </a:solidFill>
              <a:latin typeface="Arial"/>
              <a:ea typeface="Arial"/>
              <a:cs typeface="Arial"/>
              <a:sym typeface="Arial"/>
            </a:endParaRPr>
          </a:p>
        </p:txBody>
      </p:sp>
      <p:sp>
        <p:nvSpPr>
          <p:cNvPr id="701" name="Google Shape;701;p70"/>
          <p:cNvSpPr txBox="1"/>
          <p:nvPr/>
        </p:nvSpPr>
        <p:spPr>
          <a:xfrm>
            <a:off x="457785" y="1977692"/>
            <a:ext cx="11204826" cy="80018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US" sz="2000" b="0" i="0" u="none" strike="noStrike" cap="none">
                <a:solidFill>
                  <a:srgbClr val="000000"/>
                </a:solidFill>
                <a:latin typeface="Arial"/>
                <a:ea typeface="Arial"/>
                <a:cs typeface="Arial"/>
                <a:sym typeface="Arial"/>
              </a:rPr>
              <a:t>Siswa memiliki kemampuan numerasi yang cakap apabila siswa mampu memahami, menerapkan dan penalaran (reasoning) dari domain bilangan, aljabar, geometri, data dan ketidakpastian.</a:t>
            </a:r>
            <a:endParaRPr/>
          </a:p>
        </p:txBody>
      </p:sp>
      <p:pic>
        <p:nvPicPr>
          <p:cNvPr id="702" name="Google Shape;702;p70"/>
          <p:cNvPicPr preferRelativeResize="0"/>
          <p:nvPr/>
        </p:nvPicPr>
        <p:blipFill rotWithShape="1">
          <a:blip r:embed="rId3">
            <a:alphaModFix/>
          </a:blip>
          <a:srcRect l="3754" t="38357" r="6842" b="15303"/>
          <a:stretch/>
        </p:blipFill>
        <p:spPr>
          <a:xfrm>
            <a:off x="457784" y="2922259"/>
            <a:ext cx="11276469" cy="3286035"/>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71"/>
          <p:cNvSpPr txBox="1"/>
          <p:nvPr/>
        </p:nvSpPr>
        <p:spPr>
          <a:xfrm>
            <a:off x="457786" y="1165471"/>
            <a:ext cx="11204826"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800" b="1" i="0" u="none" strike="noStrike" cap="none">
                <a:solidFill>
                  <a:schemeClr val="accent1"/>
                </a:solidFill>
                <a:latin typeface="Arial"/>
                <a:ea typeface="Arial"/>
                <a:cs typeface="Arial"/>
                <a:sym typeface="Arial"/>
              </a:rPr>
              <a:t>Karakter dirumuskan sebagai Profil Pelajar Pancasila yang terdiri dari 6 elemen utama (bagian 1)</a:t>
            </a:r>
            <a:endParaRPr sz="2400" b="1" i="0" u="none" strike="noStrike" cap="none">
              <a:solidFill>
                <a:schemeClr val="accent1"/>
              </a:solidFill>
              <a:latin typeface="Arial"/>
              <a:ea typeface="Arial"/>
              <a:cs typeface="Arial"/>
              <a:sym typeface="Arial"/>
            </a:endParaRPr>
          </a:p>
        </p:txBody>
      </p:sp>
      <p:pic>
        <p:nvPicPr>
          <p:cNvPr id="708" name="Google Shape;708;p71"/>
          <p:cNvPicPr preferRelativeResize="0"/>
          <p:nvPr/>
        </p:nvPicPr>
        <p:blipFill rotWithShape="1">
          <a:blip r:embed="rId3">
            <a:alphaModFix/>
          </a:blip>
          <a:srcRect l="6712" t="15186" r="2762" b="16978"/>
          <a:stretch/>
        </p:blipFill>
        <p:spPr>
          <a:xfrm>
            <a:off x="541714" y="1973179"/>
            <a:ext cx="11036970" cy="4649793"/>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72"/>
          <p:cNvSpPr txBox="1"/>
          <p:nvPr/>
        </p:nvSpPr>
        <p:spPr>
          <a:xfrm>
            <a:off x="457786" y="1165471"/>
            <a:ext cx="11204826"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800" b="1" i="0" u="none" strike="noStrike" cap="none">
                <a:solidFill>
                  <a:schemeClr val="accent1"/>
                </a:solidFill>
                <a:latin typeface="Arial"/>
                <a:ea typeface="Arial"/>
                <a:cs typeface="Arial"/>
                <a:sym typeface="Arial"/>
              </a:rPr>
              <a:t>Karakter dirumuskan sebagai Profil Pelajar Pancasila yang terdiri dari 6 elemen utama (bagian 2)</a:t>
            </a:r>
            <a:endParaRPr sz="2400" b="1" i="0" u="none" strike="noStrike" cap="none">
              <a:solidFill>
                <a:schemeClr val="accent1"/>
              </a:solidFill>
              <a:latin typeface="Arial"/>
              <a:ea typeface="Arial"/>
              <a:cs typeface="Arial"/>
              <a:sym typeface="Arial"/>
            </a:endParaRPr>
          </a:p>
        </p:txBody>
      </p:sp>
      <p:pic>
        <p:nvPicPr>
          <p:cNvPr id="714" name="Google Shape;714;p72"/>
          <p:cNvPicPr preferRelativeResize="0"/>
          <p:nvPr/>
        </p:nvPicPr>
        <p:blipFill rotWithShape="1">
          <a:blip r:embed="rId3">
            <a:alphaModFix/>
          </a:blip>
          <a:srcRect l="6710" t="21974" r="8684" b="23027"/>
          <a:stretch/>
        </p:blipFill>
        <p:spPr>
          <a:xfrm>
            <a:off x="565365" y="2229853"/>
            <a:ext cx="11061270" cy="404261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73"/>
          <p:cNvSpPr txBox="1"/>
          <p:nvPr/>
        </p:nvSpPr>
        <p:spPr>
          <a:xfrm>
            <a:off x="457786" y="1165471"/>
            <a:ext cx="11204826"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800"/>
              <a:buFont typeface="Arial"/>
              <a:buNone/>
            </a:pPr>
            <a:r>
              <a:rPr lang="en-US" sz="2400" b="1" i="0" u="none" strike="noStrike" cap="none">
                <a:solidFill>
                  <a:schemeClr val="accent1"/>
                </a:solidFill>
                <a:latin typeface="Arial"/>
                <a:ea typeface="Arial"/>
                <a:cs typeface="Arial"/>
                <a:sym typeface="Arial"/>
              </a:rPr>
              <a:t>Khusus untuk jenjang SMK, kualitas hasil belajar diukur dari relevansi hasil belajar murid berupa penyerapan, pendapatan dan kompetensi lulusan</a:t>
            </a:r>
            <a:endParaRPr sz="2400" b="1" i="0" u="none" strike="noStrike" cap="none">
              <a:solidFill>
                <a:schemeClr val="accent1"/>
              </a:solidFill>
              <a:latin typeface="Arial"/>
              <a:ea typeface="Arial"/>
              <a:cs typeface="Arial"/>
              <a:sym typeface="Arial"/>
            </a:endParaRPr>
          </a:p>
        </p:txBody>
      </p:sp>
      <p:pic>
        <p:nvPicPr>
          <p:cNvPr id="720" name="Google Shape;720;p73"/>
          <p:cNvPicPr preferRelativeResize="0"/>
          <p:nvPr/>
        </p:nvPicPr>
        <p:blipFill rotWithShape="1">
          <a:blip r:embed="rId3">
            <a:alphaModFix/>
          </a:blip>
          <a:srcRect l="16579" t="16978" r="20658" b="13900"/>
          <a:stretch/>
        </p:blipFill>
        <p:spPr>
          <a:xfrm>
            <a:off x="2370220" y="2003507"/>
            <a:ext cx="7451559" cy="461386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74"/>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A jenjang Dikdasmen (bagian 1)</a:t>
            </a:r>
            <a:endParaRPr sz="2000" b="1" i="0" u="none" strike="noStrike" cap="none">
              <a:solidFill>
                <a:schemeClr val="accent1"/>
              </a:solidFill>
              <a:latin typeface="Arial"/>
              <a:ea typeface="Arial"/>
              <a:cs typeface="Arial"/>
              <a:sym typeface="Arial"/>
            </a:endParaRPr>
          </a:p>
        </p:txBody>
      </p:sp>
      <p:graphicFrame>
        <p:nvGraphicFramePr>
          <p:cNvPr id="726" name="Google Shape;726;p74"/>
          <p:cNvGraphicFramePr/>
          <p:nvPr/>
        </p:nvGraphicFramePr>
        <p:xfrm>
          <a:off x="457785" y="1718956"/>
          <a:ext cx="3000000" cy="3000000"/>
        </p:xfrm>
        <a:graphic>
          <a:graphicData uri="http://schemas.openxmlformats.org/drawingml/2006/table">
            <a:tbl>
              <a:tblPr>
                <a:noFill/>
                <a:tableStyleId>{EE982CF9-6F63-49E2-AD2F-75968D36D1C9}</a:tableStyleId>
              </a:tblPr>
              <a:tblGrid>
                <a:gridCol w="3038675">
                  <a:extLst>
                    <a:ext uri="{9D8B030D-6E8A-4147-A177-3AD203B41FA5}">
                      <a16:colId xmlns:a16="http://schemas.microsoft.com/office/drawing/2014/main" val="20000"/>
                    </a:ext>
                  </a:extLst>
                </a:gridCol>
                <a:gridCol w="4909775">
                  <a:extLst>
                    <a:ext uri="{9D8B030D-6E8A-4147-A177-3AD203B41FA5}">
                      <a16:colId xmlns:a16="http://schemas.microsoft.com/office/drawing/2014/main" val="20001"/>
                    </a:ext>
                  </a:extLst>
                </a:gridCol>
                <a:gridCol w="3327975">
                  <a:extLst>
                    <a:ext uri="{9D8B030D-6E8A-4147-A177-3AD203B41FA5}">
                      <a16:colId xmlns:a16="http://schemas.microsoft.com/office/drawing/2014/main" val="20002"/>
                    </a:ext>
                  </a:extLst>
                </a:gridCol>
              </a:tblGrid>
              <a:tr h="441575">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solidFill>
                            <a:schemeClr val="lt1"/>
                          </a:solidFill>
                        </a:rPr>
                        <a:t>Level 1</a:t>
                      </a:r>
                      <a:endParaRPr sz="1600" b="1" u="none" strike="noStrike" cap="none">
                        <a:solidFill>
                          <a:schemeClr val="lt1"/>
                        </a:solidFill>
                      </a:endParaRPr>
                    </a:p>
                  </a:txBody>
                  <a:tcPr marL="91450" marR="91450" marT="45725" marB="45725" anchor="ctr">
                    <a:solidFill>
                      <a:srgbClr val="00B050"/>
                    </a:solidFill>
                  </a:tcPr>
                </a:tc>
                <a:tc>
                  <a:txBody>
                    <a:bodyPr/>
                    <a:lstStyle/>
                    <a:p>
                      <a:pPr marL="25400" marR="0" lvl="0" indent="0" algn="ctr" rtl="0">
                        <a:lnSpc>
                          <a:spcPct val="100000"/>
                        </a:lnSpc>
                        <a:spcBef>
                          <a:spcPts val="0"/>
                        </a:spcBef>
                        <a:spcAft>
                          <a:spcPts val="0"/>
                        </a:spcAft>
                        <a:buClr>
                          <a:srgbClr val="000000"/>
                        </a:buClr>
                        <a:buSzPts val="1000"/>
                        <a:buFont typeface="Arial"/>
                        <a:buNone/>
                      </a:pPr>
                      <a:r>
                        <a:rPr lang="en-US" sz="1600" b="1" u="none" strike="noStrike" cap="none">
                          <a:solidFill>
                            <a:schemeClr val="lt1"/>
                          </a:solidFill>
                        </a:rPr>
                        <a:t>Level 2</a:t>
                      </a:r>
                      <a:endParaRPr sz="1600" b="1" u="none" strike="noStrike" cap="none">
                        <a:solidFill>
                          <a:schemeClr val="lt1"/>
                        </a:solidFill>
                      </a:endParaRPr>
                    </a:p>
                  </a:txBody>
                  <a:tcPr marL="91450" marR="91450" marT="45725" marB="45725" anchor="ctr">
                    <a:solidFill>
                      <a:srgbClr val="00B050"/>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solidFill>
                            <a:schemeClr val="lt1"/>
                          </a:solidFill>
                        </a:rPr>
                        <a:t>Level 3</a:t>
                      </a:r>
                      <a:endParaRPr sz="1600" b="1" u="none" strike="noStrike" cap="none">
                        <a:solidFill>
                          <a:schemeClr val="lt1"/>
                        </a:solidFill>
                      </a:endParaRPr>
                    </a:p>
                  </a:txBody>
                  <a:tcPr marL="91450" marR="91450" marT="45725" marB="45725" anchor="ctr">
                    <a:lnB w="9525" cap="flat" cmpd="sng">
                      <a:solidFill>
                        <a:srgbClr val="9E9E9E"/>
                      </a:solidFill>
                      <a:prstDash val="solid"/>
                      <a:round/>
                      <a:headEnd type="none" w="sm" len="sm"/>
                      <a:tailEnd type="none" w="sm" len="sm"/>
                    </a:lnB>
                    <a:solidFill>
                      <a:srgbClr val="00B050"/>
                    </a:solidFill>
                  </a:tcPr>
                </a:tc>
                <a:extLst>
                  <a:ext uri="{0D108BD9-81ED-4DB2-BD59-A6C34878D82A}">
                    <a16:rowId xmlns:a16="http://schemas.microsoft.com/office/drawing/2014/main" val="10000"/>
                  </a:ext>
                </a:extLst>
              </a:tr>
              <a:tr h="101302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A1. Kemampuan literasi</a:t>
                      </a:r>
                      <a:endParaRPr sz="1600" u="none" strike="noStrike" cap="none">
                        <a:solidFill>
                          <a:schemeClr val="dk1"/>
                        </a:solidFill>
                      </a:endParaRPr>
                    </a:p>
                  </a:txBody>
                  <a:tcPr marL="91450" marR="91450" marT="45725" marB="45725" anchor="ctr"/>
                </a:tc>
                <a:tc>
                  <a:txBody>
                    <a:bodyPr/>
                    <a:lstStyle/>
                    <a:p>
                      <a:pPr marL="265113" marR="0" lvl="0" indent="-23971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Kemampuan memahami bacaan non fiksi</a:t>
                      </a:r>
                      <a:endParaRPr sz="1600" u="none" strike="noStrike" cap="none">
                        <a:solidFill>
                          <a:schemeClr val="dk1"/>
                        </a:solidFill>
                      </a:endParaRPr>
                    </a:p>
                    <a:p>
                      <a:pPr marL="265113" marR="0" lvl="0" indent="-23971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Kemampuan memahami bacaan fiksi</a:t>
                      </a:r>
                      <a:endParaRPr sz="1600" u="none" strike="noStrike" cap="none">
                        <a:solidFill>
                          <a:schemeClr val="dk1"/>
                        </a:solidFill>
                      </a:endParaRPr>
                    </a:p>
                  </a:txBody>
                  <a:tcPr marL="91450" marR="91450" marT="45725" marB="45725" anchor="ctr">
                    <a:lnR w="9525" cap="flat" cmpd="sng">
                      <a:solidFill>
                        <a:srgbClr val="9E9E9E"/>
                      </a:solidFill>
                      <a:prstDash val="solid"/>
                      <a:round/>
                      <a:headEnd type="none" w="sm" len="sm"/>
                      <a:tailEnd type="none" w="sm" len="sm"/>
                    </a:lnR>
                  </a:tcPr>
                </a:tc>
                <a:tc>
                  <a:txBody>
                    <a:bodyPr/>
                    <a:lstStyle/>
                    <a:p>
                      <a:pPr marL="265113" marR="0" lvl="0" indent="-26511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Menemukan informasi eksplisit</a:t>
                      </a:r>
                      <a:endParaRPr sz="1600" u="none" strike="noStrike" cap="none">
                        <a:solidFill>
                          <a:schemeClr val="dk1"/>
                        </a:solidFill>
                      </a:endParaRPr>
                    </a:p>
                    <a:p>
                      <a:pPr marL="265113" marR="0" lvl="0" indent="-26511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Menyimpulkan</a:t>
                      </a:r>
                      <a:endParaRPr sz="1600" u="none" strike="noStrike" cap="none">
                        <a:solidFill>
                          <a:schemeClr val="dk1"/>
                        </a:solidFill>
                      </a:endParaRPr>
                    </a:p>
                    <a:p>
                      <a:pPr marL="265113" marR="0" lvl="0" indent="-26511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Refleksi dan evaluasi</a:t>
                      </a:r>
                      <a:endParaRPr sz="1600" u="none" strike="noStrike" cap="none">
                        <a:solidFill>
                          <a:schemeClr val="dk1"/>
                        </a:solidFill>
                      </a:endParaRPr>
                    </a:p>
                  </a:txBody>
                  <a:tcPr marL="91450" marR="91450" marT="45725" marB="457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11948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A.2 Kemampuan  numerasi</a:t>
                      </a:r>
                      <a:endParaRPr sz="1600" u="none" strike="noStrike" cap="none">
                        <a:solidFill>
                          <a:schemeClr val="dk1"/>
                        </a:solidFill>
                      </a:endParaRPr>
                    </a:p>
                  </a:txBody>
                  <a:tcPr marL="91450" marR="91450" marT="45725" marB="45725" anchor="ctr"/>
                </a:tc>
                <a:tc>
                  <a:txBody>
                    <a:bodyPr/>
                    <a:lstStyle/>
                    <a:p>
                      <a:pPr marL="265113" marR="0" lvl="0" indent="-23971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Domain bilangan</a:t>
                      </a:r>
                      <a:endParaRPr sz="1600" u="none" strike="noStrike" cap="none">
                        <a:solidFill>
                          <a:schemeClr val="dk1"/>
                        </a:solidFill>
                      </a:endParaRPr>
                    </a:p>
                    <a:p>
                      <a:pPr marL="265113" marR="0" lvl="0" indent="-23971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Aljabar </a:t>
                      </a:r>
                      <a:endParaRPr sz="1600" u="none" strike="noStrike" cap="none">
                        <a:solidFill>
                          <a:schemeClr val="dk1"/>
                        </a:solidFill>
                      </a:endParaRPr>
                    </a:p>
                    <a:p>
                      <a:pPr marL="265113" marR="0" lvl="0" indent="-23971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Geometri </a:t>
                      </a:r>
                      <a:endParaRPr sz="1600" u="none" strike="noStrike" cap="none">
                        <a:solidFill>
                          <a:schemeClr val="dk1"/>
                        </a:solidFill>
                      </a:endParaRPr>
                    </a:p>
                    <a:p>
                      <a:pPr marL="265113" marR="0" lvl="0" indent="-23971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Data dan ketidakpastian</a:t>
                      </a:r>
                      <a:endParaRPr sz="1600" u="none" strike="noStrike" cap="none">
                        <a:solidFill>
                          <a:schemeClr val="dk1"/>
                        </a:solidFill>
                      </a:endParaRPr>
                    </a:p>
                  </a:txBody>
                  <a:tcPr marL="91450" marR="91450" marT="45725" marB="45725" anchor="ctr">
                    <a:lnR w="9525" cap="flat" cmpd="sng">
                      <a:solidFill>
                        <a:srgbClr val="9E9E9E"/>
                      </a:solidFill>
                      <a:prstDash val="solid"/>
                      <a:round/>
                      <a:headEnd type="none" w="sm" len="sm"/>
                      <a:tailEnd type="none" w="sm" len="sm"/>
                    </a:lnR>
                  </a:tcPr>
                </a:tc>
                <a:tc>
                  <a:txBody>
                    <a:bodyPr/>
                    <a:lstStyle/>
                    <a:p>
                      <a:pPr marL="354013" marR="0" lvl="0" indent="-30956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Pemahaman</a:t>
                      </a:r>
                      <a:endParaRPr sz="1600" u="none" strike="noStrike" cap="none">
                        <a:solidFill>
                          <a:schemeClr val="dk1"/>
                        </a:solidFill>
                      </a:endParaRPr>
                    </a:p>
                    <a:p>
                      <a:pPr marL="354013" marR="0" lvl="0" indent="-30956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Penerapan</a:t>
                      </a:r>
                      <a:endParaRPr sz="1600" u="none" strike="noStrike" cap="none">
                        <a:solidFill>
                          <a:schemeClr val="dk1"/>
                        </a:solidFill>
                      </a:endParaRPr>
                    </a:p>
                    <a:p>
                      <a:pPr marL="354013" marR="0" lvl="0" indent="-309563"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Reasoning </a:t>
                      </a:r>
                      <a:endParaRPr sz="1600" u="none" strike="noStrike" cap="none">
                        <a:solidFill>
                          <a:schemeClr val="dk1"/>
                        </a:solidFill>
                      </a:endParaRPr>
                    </a:p>
                  </a:txBody>
                  <a:tcPr marL="91450" marR="91450" marT="45725" marB="457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187017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A.3 Karakter</a:t>
                      </a:r>
                      <a:endParaRPr sz="1600" u="none" strike="noStrike" cap="none">
                        <a:solidFill>
                          <a:schemeClr val="dk1"/>
                        </a:solidFill>
                      </a:endParaRPr>
                    </a:p>
                  </a:txBody>
                  <a:tcPr marL="91450" marR="91450" marT="45725" marB="45725" anchor="ctr"/>
                </a:tc>
                <a:tc>
                  <a:txBody>
                    <a:bodyPr/>
                    <a:lstStyle/>
                    <a:p>
                      <a:pPr marL="34290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Beriman, bertakwa kepada Tuhan YME dan berakhlak mulia</a:t>
                      </a:r>
                      <a:endParaRPr sz="1600" u="none" strike="noStrike" cap="none">
                        <a:solidFill>
                          <a:schemeClr val="dk1"/>
                        </a:solidFill>
                      </a:endParaRPr>
                    </a:p>
                    <a:p>
                      <a:pPr marL="34290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Gotong royong</a:t>
                      </a:r>
                      <a:endParaRPr sz="1600" u="none" strike="noStrike" cap="none">
                        <a:solidFill>
                          <a:schemeClr val="dk1"/>
                        </a:solidFill>
                      </a:endParaRPr>
                    </a:p>
                    <a:p>
                      <a:pPr marL="34290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Kreativitas</a:t>
                      </a:r>
                      <a:endParaRPr sz="1600" u="none" strike="noStrike" cap="none">
                        <a:solidFill>
                          <a:schemeClr val="dk1"/>
                        </a:solidFill>
                      </a:endParaRPr>
                    </a:p>
                    <a:p>
                      <a:pPr marL="34290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Nalar kritis</a:t>
                      </a:r>
                      <a:endParaRPr sz="1600" u="none" strike="noStrike" cap="none">
                        <a:solidFill>
                          <a:schemeClr val="dk1"/>
                        </a:solidFill>
                      </a:endParaRPr>
                    </a:p>
                    <a:p>
                      <a:pPr marL="34290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Kebhinekaan global</a:t>
                      </a:r>
                      <a:endParaRPr sz="1600" u="none" strike="noStrike" cap="none">
                        <a:solidFill>
                          <a:schemeClr val="dk1"/>
                        </a:solidFill>
                      </a:endParaRPr>
                    </a:p>
                    <a:p>
                      <a:pPr marL="34290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Kemandirian</a:t>
                      </a:r>
                      <a:endParaRPr sz="1600" u="none" strike="noStrike" cap="none">
                        <a:solidFill>
                          <a:schemeClr val="dk1"/>
                        </a:solidFill>
                      </a:endParaRPr>
                    </a:p>
                  </a:txBody>
                  <a:tcPr marL="91450" marR="91450" marT="45725" marB="45725" anchor="ctr"/>
                </a:tc>
                <a:tc>
                  <a:txBody>
                    <a:bodyPr/>
                    <a:lstStyle/>
                    <a:p>
                      <a:pPr marL="38735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11 indikator</a:t>
                      </a:r>
                      <a:endParaRPr sz="1600" u="none" strike="noStrike" cap="none">
                        <a:solidFill>
                          <a:schemeClr val="dk1"/>
                        </a:solidFill>
                      </a:endParaRPr>
                    </a:p>
                    <a:p>
                      <a:pPr marL="38735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3 indikator</a:t>
                      </a:r>
                      <a:endParaRPr sz="1600" u="none" strike="noStrike" cap="none">
                        <a:solidFill>
                          <a:schemeClr val="dk1"/>
                        </a:solidFill>
                      </a:endParaRPr>
                    </a:p>
                    <a:p>
                      <a:pPr marL="38735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3 indikator</a:t>
                      </a:r>
                      <a:endParaRPr sz="1600" u="none" strike="noStrike" cap="none">
                        <a:solidFill>
                          <a:schemeClr val="dk1"/>
                        </a:solidFill>
                      </a:endParaRPr>
                    </a:p>
                    <a:p>
                      <a:pPr marL="38735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3 indikator</a:t>
                      </a:r>
                      <a:endParaRPr sz="1600" u="none" strike="noStrike" cap="none">
                        <a:solidFill>
                          <a:schemeClr val="dk1"/>
                        </a:solidFill>
                      </a:endParaRPr>
                    </a:p>
                    <a:p>
                      <a:pPr marL="38735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2 indikator</a:t>
                      </a:r>
                      <a:endParaRPr sz="1600" u="none" strike="noStrike" cap="none">
                        <a:solidFill>
                          <a:schemeClr val="dk1"/>
                        </a:solidFill>
                      </a:endParaRPr>
                    </a:p>
                    <a:p>
                      <a:pPr marL="387350" marR="0" lvl="0" indent="-342900" algn="l" rtl="0">
                        <a:lnSpc>
                          <a:spcPct val="100000"/>
                        </a:lnSpc>
                        <a:spcBef>
                          <a:spcPts val="0"/>
                        </a:spcBef>
                        <a:spcAft>
                          <a:spcPts val="0"/>
                        </a:spcAft>
                        <a:buClr>
                          <a:schemeClr val="dk1"/>
                        </a:buClr>
                        <a:buSzPts val="1584"/>
                        <a:buFont typeface="Arial"/>
                        <a:buAutoNum type="arabicPeriod"/>
                      </a:pPr>
                      <a:r>
                        <a:rPr lang="en-US" sz="1600" u="none" strike="noStrike" cap="none">
                          <a:solidFill>
                            <a:schemeClr val="dk1"/>
                          </a:solidFill>
                        </a:rPr>
                        <a:t>2 indikator</a:t>
                      </a:r>
                      <a:endParaRPr sz="1600" u="none" strike="noStrike" cap="none">
                        <a:solidFill>
                          <a:schemeClr val="dk1"/>
                        </a:solidFill>
                      </a:endParaRPr>
                    </a:p>
                  </a:txBody>
                  <a:tcPr marL="91450" marR="91450" marT="45725" marB="45725" anchor="ctr">
                    <a:lnT w="9525" cap="flat" cmpd="sng">
                      <a:solidFill>
                        <a:srgbClr val="9E9E9E"/>
                      </a:solidFill>
                      <a:prstDash val="solid"/>
                      <a:round/>
                      <a:headEnd type="none" w="sm" len="sm"/>
                      <a:tailEnd type="none" w="sm" len="sm"/>
                    </a:lnT>
                  </a:tcPr>
                </a:tc>
                <a:extLst>
                  <a:ext uri="{0D108BD9-81ED-4DB2-BD59-A6C34878D82A}">
                    <a16:rowId xmlns:a16="http://schemas.microsoft.com/office/drawing/2014/main" val="10003"/>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g102627f52b7_0_1"/>
          <p:cNvSpPr txBox="1">
            <a:spLocks noGrp="1"/>
          </p:cNvSpPr>
          <p:nvPr>
            <p:ph type="title"/>
          </p:nvPr>
        </p:nvSpPr>
        <p:spPr>
          <a:xfrm>
            <a:off x="838101" y="937034"/>
            <a:ext cx="10515600" cy="160066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US" b="1">
                <a:solidFill>
                  <a:schemeClr val="accent1"/>
                </a:solidFill>
              </a:rPr>
              <a:t>Pertanyaan Reflektif</a:t>
            </a:r>
            <a:endParaRPr b="1">
              <a:solidFill>
                <a:schemeClr val="accent1"/>
              </a:solidFill>
            </a:endParaRPr>
          </a:p>
        </p:txBody>
      </p:sp>
      <p:sp>
        <p:nvSpPr>
          <p:cNvPr id="135" name="Google Shape;135;g102627f52b7_0_1"/>
          <p:cNvSpPr txBox="1">
            <a:spLocks noGrp="1"/>
          </p:cNvSpPr>
          <p:nvPr>
            <p:ph type="body" idx="1"/>
          </p:nvPr>
        </p:nvSpPr>
        <p:spPr>
          <a:xfrm>
            <a:off x="838200" y="2537698"/>
            <a:ext cx="10515600" cy="2137541"/>
          </a:xfrm>
          <a:prstGeom prst="rect">
            <a:avLst/>
          </a:prstGeom>
          <a:noFill/>
          <a:ln>
            <a:noFill/>
          </a:ln>
        </p:spPr>
        <p:txBody>
          <a:bodyPr spcFirstLastPara="1" wrap="square" lIns="91425" tIns="45700" rIns="91425" bIns="45700" anchor="b" anchorCtr="0">
            <a:noAutofit/>
          </a:bodyPr>
          <a:lstStyle/>
          <a:p>
            <a:pPr marL="57150" lvl="0" indent="0" algn="l" rtl="0">
              <a:lnSpc>
                <a:spcPct val="90000"/>
              </a:lnSpc>
              <a:spcBef>
                <a:spcPts val="0"/>
              </a:spcBef>
              <a:spcAft>
                <a:spcPts val="0"/>
              </a:spcAft>
              <a:buSzPts val="1800"/>
              <a:buNone/>
            </a:pPr>
            <a:r>
              <a:rPr lang="en-US">
                <a:highlight>
                  <a:srgbClr val="FFFFFF"/>
                </a:highlight>
              </a:rPr>
              <a:t>Kita telah melakukan banyak program dan kegiatan untuk peningkatan kualitas pendidikan.</a:t>
            </a:r>
            <a:endParaRPr/>
          </a:p>
          <a:p>
            <a:pPr marL="57150" lvl="0" indent="0" algn="l" rtl="0">
              <a:lnSpc>
                <a:spcPct val="90000"/>
              </a:lnSpc>
              <a:spcBef>
                <a:spcPts val="0"/>
              </a:spcBef>
              <a:spcAft>
                <a:spcPts val="0"/>
              </a:spcAft>
              <a:buSzPts val="1800"/>
              <a:buNone/>
            </a:pPr>
            <a:r>
              <a:rPr lang="en-US" b="1">
                <a:highlight>
                  <a:srgbClr val="FFFFFF"/>
                </a:highlight>
              </a:rPr>
              <a:t>Menurut Anda, apa masalah utama kita sehingga kualitas pendidikan belum meningkat secara signifikan?</a:t>
            </a:r>
            <a:endParaRPr sz="2420" b="1">
              <a:highlight>
                <a:srgbClr val="FFFFFF"/>
              </a:highlight>
              <a:latin typeface="Candara"/>
              <a:ea typeface="Candara"/>
              <a:cs typeface="Candara"/>
              <a:sym typeface="Candara"/>
            </a:endParaRPr>
          </a:p>
          <a:p>
            <a:pPr marL="0" lvl="0" indent="0" algn="just" rtl="0">
              <a:lnSpc>
                <a:spcPct val="80000"/>
              </a:lnSpc>
              <a:spcBef>
                <a:spcPts val="1000"/>
              </a:spcBef>
              <a:spcAft>
                <a:spcPts val="0"/>
              </a:spcAft>
              <a:buSzPts val="605"/>
              <a:buNone/>
            </a:pPr>
            <a:endParaRPr sz="2420" b="1">
              <a:highlight>
                <a:srgbClr val="FFFFFF"/>
              </a:highlight>
              <a:latin typeface="Candara"/>
              <a:ea typeface="Candara"/>
              <a:cs typeface="Candara"/>
              <a:sym typeface="Candara"/>
            </a:endParaRPr>
          </a:p>
        </p:txBody>
      </p:sp>
      <p:sp>
        <p:nvSpPr>
          <p:cNvPr id="136" name="Google Shape;136;g102627f52b7_0_1"/>
          <p:cNvSpPr txBox="1"/>
          <p:nvPr/>
        </p:nvSpPr>
        <p:spPr>
          <a:xfrm>
            <a:off x="3038168" y="4554281"/>
            <a:ext cx="8315533" cy="1170039"/>
          </a:xfrm>
          <a:prstGeom prst="rect">
            <a:avLst/>
          </a:prstGeom>
          <a:noFill/>
          <a:ln>
            <a:noFill/>
          </a:ln>
        </p:spPr>
        <p:txBody>
          <a:bodyPr spcFirstLastPara="1" wrap="square" lIns="91425" tIns="45700" rIns="91425" bIns="45700" anchor="b" anchorCtr="0">
            <a:noAutofit/>
          </a:bodyPr>
          <a:lstStyle/>
          <a:p>
            <a:pPr marL="57150" marR="0" lvl="0" indent="0" algn="r" rtl="0">
              <a:lnSpc>
                <a:spcPct val="90000"/>
              </a:lnSpc>
              <a:spcBef>
                <a:spcPts val="0"/>
              </a:spcBef>
              <a:spcAft>
                <a:spcPts val="0"/>
              </a:spcAft>
              <a:buClr>
                <a:schemeClr val="dk1"/>
              </a:buClr>
              <a:buSzPts val="1800"/>
              <a:buFont typeface="Arial"/>
              <a:buNone/>
            </a:pPr>
            <a:r>
              <a:rPr lang="en-US" sz="2400" b="0" i="0" u="none" strike="noStrike" cap="none">
                <a:solidFill>
                  <a:schemeClr val="dk1"/>
                </a:solidFill>
                <a:highlight>
                  <a:srgbClr val="FFFFFF"/>
                </a:highlight>
                <a:latin typeface="Arial"/>
                <a:ea typeface="Arial"/>
                <a:cs typeface="Arial"/>
                <a:sym typeface="Arial"/>
              </a:rPr>
              <a:t>Tuliskan jawaban Anda di jamboard (tautan ada di kolom percakapan/</a:t>
            </a:r>
            <a:r>
              <a:rPr lang="en-US" sz="2400" b="0" i="1" u="none" strike="noStrike" cap="none">
                <a:solidFill>
                  <a:schemeClr val="dk1"/>
                </a:solidFill>
                <a:highlight>
                  <a:srgbClr val="FFFFFF"/>
                </a:highlight>
                <a:latin typeface="Arial"/>
                <a:ea typeface="Arial"/>
                <a:cs typeface="Arial"/>
                <a:sym typeface="Arial"/>
              </a:rPr>
              <a:t>chat</a:t>
            </a:r>
            <a:r>
              <a:rPr lang="en-US" sz="2400" b="0" i="0" u="none" strike="noStrike" cap="none">
                <a:solidFill>
                  <a:schemeClr val="dk1"/>
                </a:solidFill>
                <a:highlight>
                  <a:srgbClr val="FFFFFF"/>
                </a:highlight>
                <a:latin typeface="Arial"/>
                <a:ea typeface="Arial"/>
                <a:cs typeface="Arial"/>
                <a:sym typeface="Arial"/>
              </a:rPr>
              <a:t>)</a:t>
            </a:r>
            <a:endParaRPr sz="2400" b="1" i="0" u="none" strike="noStrike" cap="none">
              <a:solidFill>
                <a:schemeClr val="dk1"/>
              </a:solidFill>
              <a:highlight>
                <a:srgbClr val="FFFFFF"/>
              </a:highlight>
              <a:latin typeface="Candara"/>
              <a:ea typeface="Candara"/>
              <a:cs typeface="Candara"/>
              <a:sym typeface="Candar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731" name="Google Shape;731;p75"/>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A jenjang Dikdasmen (bagian 2)</a:t>
            </a:r>
            <a:endParaRPr sz="2000" b="1" i="0" u="none" strike="noStrike" cap="none">
              <a:solidFill>
                <a:schemeClr val="accent1"/>
              </a:solidFill>
              <a:latin typeface="Arial"/>
              <a:ea typeface="Arial"/>
              <a:cs typeface="Arial"/>
              <a:sym typeface="Arial"/>
            </a:endParaRPr>
          </a:p>
        </p:txBody>
      </p:sp>
      <p:graphicFrame>
        <p:nvGraphicFramePr>
          <p:cNvPr id="732" name="Google Shape;732;p75"/>
          <p:cNvGraphicFramePr/>
          <p:nvPr/>
        </p:nvGraphicFramePr>
        <p:xfrm>
          <a:off x="457785" y="1718956"/>
          <a:ext cx="3000000" cy="3000000"/>
        </p:xfrm>
        <a:graphic>
          <a:graphicData uri="http://schemas.openxmlformats.org/drawingml/2006/table">
            <a:tbl>
              <a:tblPr>
                <a:noFill/>
                <a:tableStyleId>{EE982CF9-6F63-49E2-AD2F-75968D36D1C9}</a:tableStyleId>
              </a:tblPr>
              <a:tblGrid>
                <a:gridCol w="3038675">
                  <a:extLst>
                    <a:ext uri="{9D8B030D-6E8A-4147-A177-3AD203B41FA5}">
                      <a16:colId xmlns:a16="http://schemas.microsoft.com/office/drawing/2014/main" val="20000"/>
                    </a:ext>
                  </a:extLst>
                </a:gridCol>
                <a:gridCol w="4909775">
                  <a:extLst>
                    <a:ext uri="{9D8B030D-6E8A-4147-A177-3AD203B41FA5}">
                      <a16:colId xmlns:a16="http://schemas.microsoft.com/office/drawing/2014/main" val="20001"/>
                    </a:ext>
                  </a:extLst>
                </a:gridCol>
                <a:gridCol w="3327975">
                  <a:extLst>
                    <a:ext uri="{9D8B030D-6E8A-4147-A177-3AD203B41FA5}">
                      <a16:colId xmlns:a16="http://schemas.microsoft.com/office/drawing/2014/main" val="20002"/>
                    </a:ext>
                  </a:extLst>
                </a:gridCol>
              </a:tblGrid>
              <a:tr h="272350">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solidFill>
                            <a:schemeClr val="lt1"/>
                          </a:solidFill>
                        </a:rPr>
                        <a:t>Level 1</a:t>
                      </a:r>
                      <a:endParaRPr sz="1600" b="1" u="none" strike="noStrike" cap="none">
                        <a:solidFill>
                          <a:schemeClr val="lt1"/>
                        </a:solidFill>
                      </a:endParaRPr>
                    </a:p>
                  </a:txBody>
                  <a:tcPr marL="91450" marR="91450" marT="45725" marB="45725" anchor="ctr">
                    <a:solidFill>
                      <a:srgbClr val="00B050"/>
                    </a:solidFill>
                  </a:tcPr>
                </a:tc>
                <a:tc>
                  <a:txBody>
                    <a:bodyPr/>
                    <a:lstStyle/>
                    <a:p>
                      <a:pPr marL="25400" marR="0" lvl="0" indent="0" algn="ctr" rtl="0">
                        <a:lnSpc>
                          <a:spcPct val="100000"/>
                        </a:lnSpc>
                        <a:spcBef>
                          <a:spcPts val="0"/>
                        </a:spcBef>
                        <a:spcAft>
                          <a:spcPts val="0"/>
                        </a:spcAft>
                        <a:buClr>
                          <a:srgbClr val="000000"/>
                        </a:buClr>
                        <a:buSzPts val="1000"/>
                        <a:buFont typeface="Arial"/>
                        <a:buNone/>
                      </a:pPr>
                      <a:r>
                        <a:rPr lang="en-US" sz="1600" b="1" u="none" strike="noStrike" cap="none">
                          <a:solidFill>
                            <a:schemeClr val="lt1"/>
                          </a:solidFill>
                        </a:rPr>
                        <a:t>Level 2</a:t>
                      </a:r>
                      <a:endParaRPr sz="1600" b="1" u="none" strike="noStrike" cap="none">
                        <a:solidFill>
                          <a:schemeClr val="lt1"/>
                        </a:solidFill>
                      </a:endParaRPr>
                    </a:p>
                  </a:txBody>
                  <a:tcPr marL="91450" marR="91450" marT="45725" marB="45725" anchor="ctr">
                    <a:solidFill>
                      <a:srgbClr val="00B050"/>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1" u="none" strike="noStrike" cap="none">
                          <a:solidFill>
                            <a:schemeClr val="lt1"/>
                          </a:solidFill>
                        </a:rPr>
                        <a:t>Level 3</a:t>
                      </a:r>
                      <a:endParaRPr sz="1600" b="1" u="none" strike="noStrike" cap="none">
                        <a:solidFill>
                          <a:schemeClr val="lt1"/>
                        </a:solidFill>
                      </a:endParaRPr>
                    </a:p>
                  </a:txBody>
                  <a:tcPr marL="91450" marR="91450" marT="45725" marB="45725" anchor="ctr">
                    <a:lnB w="9525" cap="flat" cmpd="sng">
                      <a:solidFill>
                        <a:srgbClr val="9E9E9E"/>
                      </a:solidFill>
                      <a:prstDash val="solid"/>
                      <a:round/>
                      <a:headEnd type="none" w="sm" len="sm"/>
                      <a:tailEnd type="none" w="sm" len="sm"/>
                    </a:lnB>
                    <a:solidFill>
                      <a:srgbClr val="00B050"/>
                    </a:solidFill>
                  </a:tcPr>
                </a:tc>
                <a:extLst>
                  <a:ext uri="{0D108BD9-81ED-4DB2-BD59-A6C34878D82A}">
                    <a16:rowId xmlns:a16="http://schemas.microsoft.com/office/drawing/2014/main" val="10000"/>
                  </a:ext>
                </a:extLst>
              </a:tr>
              <a:tr h="8083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A.4 Penyerapan Lulusan</a:t>
                      </a:r>
                      <a:endParaRPr sz="1600" u="none" strike="noStrike" cap="none">
                        <a:solidFill>
                          <a:schemeClr val="dk1"/>
                        </a:solidFill>
                      </a:endParaRPr>
                    </a:p>
                  </a:txBody>
                  <a:tcPr marL="91450" marR="91450" marT="45725" marB="45725" anchor="ctr"/>
                </a:tc>
                <a:tc>
                  <a:txBody>
                    <a:bodyPr/>
                    <a:lstStyle/>
                    <a:p>
                      <a:pPr marL="360363" marR="0" lvl="0" indent="-36036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Kuliah</a:t>
                      </a:r>
                      <a:endParaRPr sz="1600" u="none" strike="noStrike" cap="none">
                        <a:solidFill>
                          <a:schemeClr val="dk1"/>
                        </a:solidFill>
                      </a:endParaRPr>
                    </a:p>
                    <a:p>
                      <a:pPr marL="360363" marR="0" lvl="0" indent="-36036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Bekerja</a:t>
                      </a:r>
                      <a:endParaRPr sz="1600" u="none" strike="noStrike" cap="none">
                        <a:solidFill>
                          <a:schemeClr val="dk1"/>
                        </a:solidFill>
                      </a:endParaRPr>
                    </a:p>
                    <a:p>
                      <a:pPr marL="360363" marR="0" lvl="0" indent="-36036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Wirausaha</a:t>
                      </a:r>
                      <a:endParaRPr sz="1600" u="none" strike="noStrike" cap="none">
                        <a:solidFill>
                          <a:schemeClr val="dk1"/>
                        </a:solidFill>
                      </a:endParaRPr>
                    </a:p>
                    <a:p>
                      <a:pPr marL="360363" marR="0" lvl="0" indent="-36036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Kesesuaian bidang kerja</a:t>
                      </a:r>
                      <a:endParaRPr sz="1600" u="none" strike="noStrike" cap="none">
                        <a:solidFill>
                          <a:schemeClr val="dk1"/>
                        </a:solidFill>
                      </a:endParaRPr>
                    </a:p>
                    <a:p>
                      <a:pPr marL="360363" marR="0" lvl="0" indent="-36036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Masa tunggu</a:t>
                      </a:r>
                      <a:endParaRPr sz="1600" u="none" strike="noStrike" cap="none">
                        <a:solidFill>
                          <a:schemeClr val="dk1"/>
                        </a:solidFill>
                      </a:endParaRPr>
                    </a:p>
                  </a:txBody>
                  <a:tcPr marL="91450" marR="91450" marT="45725" marB="45725" anchor="ctr">
                    <a:lnR w="9525" cap="flat" cmpd="sng">
                      <a:solidFill>
                        <a:srgbClr val="9E9E9E"/>
                      </a:solidFill>
                      <a:prstDash val="solid"/>
                      <a:round/>
                      <a:headEnd type="none" w="sm" len="sm"/>
                      <a:tailEnd type="none" w="sm" len="sm"/>
                    </a:lnR>
                  </a:tcPr>
                </a:tc>
                <a:tc>
                  <a:txBody>
                    <a:bodyPr/>
                    <a:lstStyle/>
                    <a:p>
                      <a:pPr marL="265113" marR="0" lvl="0" indent="-164529" algn="l" rtl="0">
                        <a:lnSpc>
                          <a:spcPct val="100000"/>
                        </a:lnSpc>
                        <a:spcBef>
                          <a:spcPts val="0"/>
                        </a:spcBef>
                        <a:spcAft>
                          <a:spcPts val="0"/>
                        </a:spcAft>
                        <a:buClr>
                          <a:schemeClr val="dk1"/>
                        </a:buClr>
                        <a:buSzPts val="1584"/>
                        <a:buFont typeface="Arial"/>
                        <a:buNone/>
                      </a:pPr>
                      <a:endParaRPr sz="1600" u="none" strike="noStrike" cap="none">
                        <a:solidFill>
                          <a:schemeClr val="dk1"/>
                        </a:solidFill>
                      </a:endParaRPr>
                    </a:p>
                  </a:txBody>
                  <a:tcPr marL="91450" marR="91450" marT="45725" marB="457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73692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A.5 Pendapatan Lulusan</a:t>
                      </a:r>
                      <a:endParaRPr sz="1600" u="none" strike="noStrike" cap="none">
                        <a:solidFill>
                          <a:schemeClr val="dk1"/>
                        </a:solidFill>
                      </a:endParaRPr>
                    </a:p>
                  </a:txBody>
                  <a:tcPr marL="91450" marR="91450" marT="45725" marB="45725" anchor="ctr"/>
                </a:tc>
                <a:tc>
                  <a:txBody>
                    <a:bodyPr/>
                    <a:lstStyle/>
                    <a:p>
                      <a:pPr marL="354013" marR="0" lvl="0" indent="-35401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Kuliah (kerja part time)</a:t>
                      </a:r>
                      <a:endParaRPr sz="1600" u="none" strike="noStrike" cap="none">
                        <a:solidFill>
                          <a:schemeClr val="dk1"/>
                        </a:solidFill>
                      </a:endParaRPr>
                    </a:p>
                    <a:p>
                      <a:pPr marL="354013" marR="0" lvl="0" indent="-35401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Bekerja</a:t>
                      </a:r>
                      <a:endParaRPr sz="1600" u="none" strike="noStrike" cap="none">
                        <a:solidFill>
                          <a:schemeClr val="dk1"/>
                        </a:solidFill>
                      </a:endParaRPr>
                    </a:p>
                    <a:p>
                      <a:pPr marL="354013" marR="0" lvl="0" indent="-35401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Wirausaha</a:t>
                      </a:r>
                      <a:endParaRPr sz="1600" u="none" strike="noStrike" cap="none">
                        <a:solidFill>
                          <a:schemeClr val="dk1"/>
                        </a:solidFill>
                      </a:endParaRPr>
                    </a:p>
                  </a:txBody>
                  <a:tcPr marL="91450" marR="91450" marT="45725" marB="45725" anchor="ctr">
                    <a:lnR w="9525" cap="flat" cmpd="sng">
                      <a:solidFill>
                        <a:srgbClr val="9E9E9E"/>
                      </a:solidFill>
                      <a:prstDash val="solid"/>
                      <a:round/>
                      <a:headEnd type="none" w="sm" len="sm"/>
                      <a:tailEnd type="none" w="sm" len="sm"/>
                    </a:lnR>
                  </a:tcPr>
                </a:tc>
                <a:tc>
                  <a:txBody>
                    <a:bodyPr/>
                    <a:lstStyle/>
                    <a:p>
                      <a:pPr marL="354013" marR="0" lvl="0" indent="-208979" algn="l" rtl="0">
                        <a:lnSpc>
                          <a:spcPct val="100000"/>
                        </a:lnSpc>
                        <a:spcBef>
                          <a:spcPts val="0"/>
                        </a:spcBef>
                        <a:spcAft>
                          <a:spcPts val="0"/>
                        </a:spcAft>
                        <a:buClr>
                          <a:schemeClr val="dk1"/>
                        </a:buClr>
                        <a:buSzPts val="1584"/>
                        <a:buFont typeface="Arial"/>
                        <a:buNone/>
                      </a:pPr>
                      <a:endParaRPr sz="1600" u="none" strike="noStrike" cap="none">
                        <a:solidFill>
                          <a:schemeClr val="dk1"/>
                        </a:solidFill>
                      </a:endParaRPr>
                    </a:p>
                  </a:txBody>
                  <a:tcPr marL="91450" marR="91450" marT="45725" marB="457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115342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A.6 Kompetensi Lulusan</a:t>
                      </a:r>
                      <a:endParaRPr sz="1600" u="none" strike="noStrike" cap="none">
                        <a:solidFill>
                          <a:schemeClr val="dk1"/>
                        </a:solidFill>
                      </a:endParaRPr>
                    </a:p>
                  </a:txBody>
                  <a:tcPr marL="91450" marR="91450" marT="45725" marB="45725" anchor="ctr"/>
                </a:tc>
                <a:tc>
                  <a:txBody>
                    <a:bodyPr/>
                    <a:lstStyle/>
                    <a:p>
                      <a:pPr marL="265113" marR="0" lvl="0" indent="-26511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Lulusan dengan sertifikat keahlian</a:t>
                      </a:r>
                      <a:endParaRPr sz="1600" u="none" strike="noStrike" cap="none">
                        <a:solidFill>
                          <a:schemeClr val="dk1"/>
                        </a:solidFill>
                      </a:endParaRPr>
                    </a:p>
                    <a:p>
                      <a:pPr marL="265113" marR="0" lvl="0" indent="-265113" algn="l" rtl="0">
                        <a:lnSpc>
                          <a:spcPct val="100000"/>
                        </a:lnSpc>
                        <a:spcBef>
                          <a:spcPts val="0"/>
                        </a:spcBef>
                        <a:spcAft>
                          <a:spcPts val="0"/>
                        </a:spcAft>
                        <a:buClr>
                          <a:schemeClr val="dk1"/>
                        </a:buClr>
                        <a:buSzPts val="1600"/>
                        <a:buFont typeface="Arial"/>
                        <a:buAutoNum type="arabicPeriod"/>
                      </a:pPr>
                      <a:r>
                        <a:rPr lang="en-US" sz="1600" u="none" strike="noStrike" cap="none">
                          <a:solidFill>
                            <a:schemeClr val="dk1"/>
                          </a:solidFill>
                        </a:rPr>
                        <a:t>Kepuasan dunia kerja pada budaya kerja lulusan</a:t>
                      </a:r>
                      <a:endParaRPr sz="1600" u="none" strike="noStrike" cap="none">
                        <a:solidFill>
                          <a:schemeClr val="dk1"/>
                        </a:solidFill>
                      </a:endParaRPr>
                    </a:p>
                  </a:txBody>
                  <a:tcPr marL="91450" marR="91450" marT="45725" marB="45725" anchor="ctr"/>
                </a:tc>
                <a:tc>
                  <a:txBody>
                    <a:bodyPr/>
                    <a:lstStyle/>
                    <a:p>
                      <a:pPr marL="387350" marR="0" lvl="0" indent="-242316" algn="l" rtl="0">
                        <a:lnSpc>
                          <a:spcPct val="100000"/>
                        </a:lnSpc>
                        <a:spcBef>
                          <a:spcPts val="0"/>
                        </a:spcBef>
                        <a:spcAft>
                          <a:spcPts val="0"/>
                        </a:spcAft>
                        <a:buClr>
                          <a:schemeClr val="dk1"/>
                        </a:buClr>
                        <a:buSzPts val="1584"/>
                        <a:buFont typeface="Arial"/>
                        <a:buNone/>
                      </a:pPr>
                      <a:endParaRPr sz="1600" u="none" strike="noStrike" cap="none">
                        <a:solidFill>
                          <a:schemeClr val="dk1"/>
                        </a:solidFill>
                      </a:endParaRPr>
                    </a:p>
                  </a:txBody>
                  <a:tcPr marL="91450" marR="91450" marT="45725" marB="45725" anchor="ctr">
                    <a:lnT w="9525" cap="flat" cmpd="sng">
                      <a:solidFill>
                        <a:srgbClr val="9E9E9E"/>
                      </a:solidFill>
                      <a:prstDash val="solid"/>
                      <a:round/>
                      <a:headEnd type="none" w="sm" len="sm"/>
                      <a:tailEnd type="none" w="sm" len="sm"/>
                    </a:lnT>
                  </a:tcPr>
                </a:tc>
                <a:extLst>
                  <a:ext uri="{0D108BD9-81ED-4DB2-BD59-A6C34878D82A}">
                    <a16:rowId xmlns:a16="http://schemas.microsoft.com/office/drawing/2014/main" val="10003"/>
                  </a:ext>
                </a:extLst>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76"/>
          <p:cNvSpPr txBox="1"/>
          <p:nvPr/>
        </p:nvSpPr>
        <p:spPr>
          <a:xfrm>
            <a:off x="1170039" y="1894563"/>
            <a:ext cx="9851922" cy="1138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Dimensi B jenjang Dikdasmen - Pemerataan Pendidikan yang Bermutu</a:t>
            </a:r>
            <a:endParaRPr sz="3200" b="1" i="0" u="none" strike="noStrike" cap="none">
              <a:solidFill>
                <a:schemeClr val="accent1"/>
              </a:solidFill>
              <a:latin typeface="Arial"/>
              <a:ea typeface="Arial"/>
              <a:cs typeface="Arial"/>
              <a:sym typeface="Arial"/>
            </a:endParaRPr>
          </a:p>
        </p:txBody>
      </p:sp>
      <p:sp>
        <p:nvSpPr>
          <p:cNvPr id="738" name="Google Shape;738;p76"/>
          <p:cNvSpPr txBox="1">
            <a:spLocks noGrp="1"/>
          </p:cNvSpPr>
          <p:nvPr>
            <p:ph type="body" idx="1"/>
          </p:nvPr>
        </p:nvSpPr>
        <p:spPr>
          <a:xfrm>
            <a:off x="682388" y="3591229"/>
            <a:ext cx="10713491" cy="1270000"/>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SzPts val="1800"/>
              <a:buNone/>
            </a:pPr>
            <a:r>
              <a:rPr lang="en-US"/>
              <a:t>Selain peningkatan mutu pendidikan, ukuran luaran yang lain adalah pemerataan layanan pendidikan yang bermutu</a:t>
            </a:r>
            <a:r>
              <a:rPr lang="en-US">
                <a:solidFill>
                  <a:schemeClr val="dk2"/>
                </a:solidFill>
              </a:rPr>
              <a:t>. </a:t>
            </a:r>
            <a:r>
              <a:rPr lang="en-US"/>
              <a:t>Ukuran pemerataan pendidikan yang bermutu adalah sebagai berikut</a:t>
            </a:r>
            <a:r>
              <a:rPr lang="en-US">
                <a:solidFill>
                  <a:schemeClr val="dk2"/>
                </a:solidFill>
              </a:rPr>
              <a:t>:</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43" name="Google Shape;743;p77"/>
          <p:cNvSpPr txBox="1"/>
          <p:nvPr/>
        </p:nvSpPr>
        <p:spPr>
          <a:xfrm>
            <a:off x="602518" y="5854733"/>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800"/>
              <a:buFont typeface="Arial"/>
              <a:buNone/>
            </a:pPr>
            <a:r>
              <a:rPr lang="en-US" sz="1800" b="0" i="0" u="none" strike="noStrike" cap="none">
                <a:solidFill>
                  <a:schemeClr val="dk1"/>
                </a:solidFill>
                <a:latin typeface="Arial"/>
                <a:ea typeface="Arial"/>
                <a:cs typeface="Arial"/>
                <a:sym typeface="Arial"/>
              </a:rPr>
              <a:t>Angka partisipasi adalah indikator khusus untuk daerah</a:t>
            </a:r>
            <a:endParaRPr sz="1800" b="0" i="0" u="none" strike="noStrike" cap="none">
              <a:solidFill>
                <a:schemeClr val="dk1"/>
              </a:solidFill>
              <a:latin typeface="Arial"/>
              <a:ea typeface="Arial"/>
              <a:cs typeface="Arial"/>
              <a:sym typeface="Arial"/>
            </a:endParaRPr>
          </a:p>
        </p:txBody>
      </p:sp>
      <p:pic>
        <p:nvPicPr>
          <p:cNvPr id="744" name="Google Shape;744;p77"/>
          <p:cNvPicPr preferRelativeResize="0"/>
          <p:nvPr/>
        </p:nvPicPr>
        <p:blipFill rotWithShape="1">
          <a:blip r:embed="rId3">
            <a:alphaModFix/>
          </a:blip>
          <a:srcRect l="3753" t="12765" r="6130" b="20845"/>
          <a:stretch/>
        </p:blipFill>
        <p:spPr>
          <a:xfrm>
            <a:off x="602518" y="1003267"/>
            <a:ext cx="10986963" cy="4550691"/>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78"/>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B jenjang Dikdasmen</a:t>
            </a:r>
            <a:endParaRPr sz="2000" b="1" i="0" u="none" strike="noStrike" cap="none">
              <a:solidFill>
                <a:schemeClr val="accent1"/>
              </a:solidFill>
              <a:latin typeface="Arial"/>
              <a:ea typeface="Arial"/>
              <a:cs typeface="Arial"/>
              <a:sym typeface="Arial"/>
            </a:endParaRPr>
          </a:p>
        </p:txBody>
      </p:sp>
      <p:graphicFrame>
        <p:nvGraphicFramePr>
          <p:cNvPr id="750" name="Google Shape;750;p78"/>
          <p:cNvGraphicFramePr/>
          <p:nvPr/>
        </p:nvGraphicFramePr>
        <p:xfrm>
          <a:off x="457785" y="1674710"/>
          <a:ext cx="3000000" cy="3000000"/>
        </p:xfrm>
        <a:graphic>
          <a:graphicData uri="http://schemas.openxmlformats.org/drawingml/2006/table">
            <a:tbl>
              <a:tblPr firstRow="1" bandRow="1">
                <a:noFill/>
                <a:tableStyleId>{E1EF9654-5282-4676-8BEE-D020292A42BE}</a:tableStyleId>
              </a:tblPr>
              <a:tblGrid>
                <a:gridCol w="4632875">
                  <a:extLst>
                    <a:ext uri="{9D8B030D-6E8A-4147-A177-3AD203B41FA5}">
                      <a16:colId xmlns:a16="http://schemas.microsoft.com/office/drawing/2014/main" val="20000"/>
                    </a:ext>
                  </a:extLst>
                </a:gridCol>
                <a:gridCol w="6643550">
                  <a:extLst>
                    <a:ext uri="{9D8B030D-6E8A-4147-A177-3AD203B41FA5}">
                      <a16:colId xmlns:a16="http://schemas.microsoft.com/office/drawing/2014/main" val="20001"/>
                    </a:ext>
                  </a:extLst>
                </a:gridCol>
              </a:tblGrid>
              <a:tr h="430775">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chemeClr val="lt1"/>
                          </a:solidFill>
                        </a:rPr>
                        <a:t>Level 1</a:t>
                      </a:r>
                      <a:endParaRPr sz="1800" b="1" u="none" strike="noStrike" cap="none">
                        <a:solidFill>
                          <a:schemeClr val="lt1"/>
                        </a:solidFill>
                      </a:endParaRPr>
                    </a:p>
                  </a:txBody>
                  <a:tcPr marL="91450" marR="91450" marT="45725" marB="45725" anchor="ctr">
                    <a:solidFill>
                      <a:srgbClr val="00B050"/>
                    </a:solidFill>
                  </a:tcPr>
                </a:tc>
                <a:tc>
                  <a:txBody>
                    <a:bodyPr/>
                    <a:lstStyle/>
                    <a:p>
                      <a:pPr marL="25400" marR="0" lvl="0" indent="0" algn="ctr" rtl="0">
                        <a:lnSpc>
                          <a:spcPct val="100000"/>
                        </a:lnSpc>
                        <a:spcBef>
                          <a:spcPts val="0"/>
                        </a:spcBef>
                        <a:spcAft>
                          <a:spcPts val="0"/>
                        </a:spcAft>
                        <a:buClr>
                          <a:srgbClr val="000000"/>
                        </a:buClr>
                        <a:buSzPts val="1800"/>
                        <a:buFont typeface="Arial"/>
                        <a:buNone/>
                      </a:pPr>
                      <a:r>
                        <a:rPr lang="en-US" sz="1800" b="1" u="none" strike="noStrike" cap="none">
                          <a:solidFill>
                            <a:schemeClr val="lt1"/>
                          </a:solidFill>
                        </a:rPr>
                        <a:t>Level 2</a:t>
                      </a:r>
                      <a:endParaRPr sz="1800" b="1" u="none" strike="noStrike" cap="none">
                        <a:solidFill>
                          <a:schemeClr val="lt1"/>
                        </a:solidFill>
                      </a:endParaRPr>
                    </a:p>
                  </a:txBody>
                  <a:tcPr marL="91450" marR="91450" marT="45725" marB="45725" anchor="ctr">
                    <a:solidFill>
                      <a:srgbClr val="00B050"/>
                    </a:solidFill>
                  </a:tcPr>
                </a:tc>
                <a:extLst>
                  <a:ext uri="{0D108BD9-81ED-4DB2-BD59-A6C34878D82A}">
                    <a16:rowId xmlns:a16="http://schemas.microsoft.com/office/drawing/2014/main" val="10000"/>
                  </a:ext>
                </a:extLst>
              </a:tr>
              <a:tr h="430775">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t>B.1 Kesenjangan literasi</a:t>
                      </a:r>
                      <a:endParaRPr sz="1800" u="none" strike="noStrike" cap="none">
                        <a:solidFill>
                          <a:schemeClr val="dk1"/>
                        </a:solidFill>
                      </a:endParaRPr>
                    </a:p>
                  </a:txBody>
                  <a:tcPr marL="91450" marR="91450" marT="45725" marB="45725"/>
                </a:tc>
                <a:tc rowSpan="3">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Dibandingkan antara:</a:t>
                      </a:r>
                      <a:endParaRPr sz="1800" u="none" strike="noStrike" cap="none"/>
                    </a:p>
                    <a:p>
                      <a:pPr marL="171450" marR="0" lvl="0" indent="-171450" algn="l" rtl="0">
                        <a:lnSpc>
                          <a:spcPct val="100000"/>
                        </a:lnSpc>
                        <a:spcBef>
                          <a:spcPts val="0"/>
                        </a:spcBef>
                        <a:spcAft>
                          <a:spcPts val="0"/>
                        </a:spcAft>
                        <a:buClr>
                          <a:schemeClr val="dk1"/>
                        </a:buClr>
                        <a:buSzPts val="1400"/>
                        <a:buFont typeface="Arial"/>
                        <a:buAutoNum type="arabicPeriod"/>
                      </a:pPr>
                      <a:r>
                        <a:rPr lang="en-US" sz="1800" u="none" strike="noStrike" cap="none"/>
                        <a:t>kelompok gender (khusus iklim keamanan dan inklusivitas, perbandingan dipisah antara siswa &amp; guru+KS)</a:t>
                      </a:r>
                      <a:endParaRPr sz="1800" u="none" strike="noStrike" cap="none"/>
                    </a:p>
                    <a:p>
                      <a:pPr marL="171450" marR="0" lvl="0" indent="-171450" algn="l" rtl="0">
                        <a:lnSpc>
                          <a:spcPct val="100000"/>
                        </a:lnSpc>
                        <a:spcBef>
                          <a:spcPts val="0"/>
                        </a:spcBef>
                        <a:spcAft>
                          <a:spcPts val="0"/>
                        </a:spcAft>
                        <a:buClr>
                          <a:schemeClr val="dk1"/>
                        </a:buClr>
                        <a:buSzPts val="1400"/>
                        <a:buFont typeface="Arial"/>
                        <a:buAutoNum type="arabicPeriod"/>
                      </a:pPr>
                      <a:r>
                        <a:rPr lang="en-US" sz="1800" u="none" strike="noStrike" cap="none"/>
                        <a:t>kelompok status sosial ekonomi</a:t>
                      </a:r>
                      <a:endParaRPr sz="1800" u="none" strike="noStrike" cap="none"/>
                    </a:p>
                    <a:p>
                      <a:pPr marL="171450" marR="0" lvl="0" indent="-171450" algn="l" rtl="0">
                        <a:lnSpc>
                          <a:spcPct val="100000"/>
                        </a:lnSpc>
                        <a:spcBef>
                          <a:spcPts val="0"/>
                        </a:spcBef>
                        <a:spcAft>
                          <a:spcPts val="0"/>
                        </a:spcAft>
                        <a:buClr>
                          <a:schemeClr val="dk1"/>
                        </a:buClr>
                        <a:buSzPts val="1400"/>
                        <a:buFont typeface="Arial"/>
                        <a:buAutoNum type="arabicPeriod"/>
                      </a:pPr>
                      <a:r>
                        <a:rPr lang="en-US" sz="1800" u="none" strike="noStrike" cap="none"/>
                        <a:t>Wilayah perkotaan vs pedesaan</a:t>
                      </a:r>
                      <a:endParaRPr sz="1800" u="none" strike="noStrike" cap="none">
                        <a:solidFill>
                          <a:schemeClr val="dk1"/>
                        </a:solidFill>
                      </a:endParaRPr>
                    </a:p>
                  </a:txBody>
                  <a:tcPr marL="91450" marR="91450" marT="45725" marB="45725" anchor="ctr"/>
                </a:tc>
                <a:extLst>
                  <a:ext uri="{0D108BD9-81ED-4DB2-BD59-A6C34878D82A}">
                    <a16:rowId xmlns:a16="http://schemas.microsoft.com/office/drawing/2014/main" val="10001"/>
                  </a:ext>
                </a:extLst>
              </a:tr>
              <a:tr h="430775">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t>B.2 Kesenjangan numerasi</a:t>
                      </a:r>
                      <a:endParaRPr sz="1800" u="none" strike="noStrike" cap="none">
                        <a:solidFill>
                          <a:schemeClr val="dk1"/>
                        </a:solidFill>
                      </a:endParaRPr>
                    </a:p>
                  </a:txBody>
                  <a:tcPr marL="91450" marR="91450" marT="45725" marB="45725"/>
                </a:tc>
                <a:tc vMerge="1">
                  <a:txBody>
                    <a:bodyPr/>
                    <a:lstStyle/>
                    <a:p>
                      <a:endParaRPr lang="en-US"/>
                    </a:p>
                  </a:txBody>
                  <a:tcPr/>
                </a:tc>
                <a:extLst>
                  <a:ext uri="{0D108BD9-81ED-4DB2-BD59-A6C34878D82A}">
                    <a16:rowId xmlns:a16="http://schemas.microsoft.com/office/drawing/2014/main" val="10002"/>
                  </a:ext>
                </a:extLst>
              </a:tr>
              <a:tr h="7753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t>B.3 Kesenjangan karakter</a:t>
                      </a:r>
                      <a:endParaRPr sz="1800" u="none" strike="noStrike" cap="none">
                        <a:solidFill>
                          <a:schemeClr val="dk1"/>
                        </a:solidFill>
                      </a:endParaRPr>
                    </a:p>
                  </a:txBody>
                  <a:tcPr marL="91450" marR="91450" marT="45725" marB="45725"/>
                </a:tc>
                <a:tc vMerge="1">
                  <a:txBody>
                    <a:bodyPr/>
                    <a:lstStyle/>
                    <a:p>
                      <a:endParaRPr lang="en-US"/>
                    </a:p>
                  </a:txBody>
                  <a:tcPr/>
                </a:tc>
                <a:extLst>
                  <a:ext uri="{0D108BD9-81ED-4DB2-BD59-A6C34878D82A}">
                    <a16:rowId xmlns:a16="http://schemas.microsoft.com/office/drawing/2014/main" val="10003"/>
                  </a:ext>
                </a:extLst>
              </a:tr>
              <a:tr h="43077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B.4 APK SD/MI/Paket A/SDLB</a:t>
                      </a:r>
                      <a:endParaRPr sz="1800" u="none" strike="noStrike" cap="none">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dk1"/>
                        </a:solidFill>
                      </a:endParaRPr>
                    </a:p>
                  </a:txBody>
                  <a:tcPr marL="91450" marR="91450" marT="45725" marB="45725" anchor="ctr"/>
                </a:tc>
                <a:extLst>
                  <a:ext uri="{0D108BD9-81ED-4DB2-BD59-A6C34878D82A}">
                    <a16:rowId xmlns:a16="http://schemas.microsoft.com/office/drawing/2014/main" val="10004"/>
                  </a:ext>
                </a:extLst>
              </a:tr>
              <a:tr h="430775">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t>B.5 APS SD/MI/Paket A/SDLB</a:t>
                      </a:r>
                      <a:endParaRPr sz="1800" u="none" strike="noStrike" cap="none">
                        <a:solidFill>
                          <a:schemeClr val="dk1"/>
                        </a:solidFill>
                      </a:endParaRPr>
                    </a:p>
                  </a:txBody>
                  <a:tcPr marL="91450" marR="91450" marT="45725" marB="45725"/>
                </a:tc>
                <a:tc rowSpan="5">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t>Dianalisa berdasarkan kelompok</a:t>
                      </a:r>
                      <a:endParaRPr sz="1800" u="none" strike="noStrike" cap="none"/>
                    </a:p>
                    <a:p>
                      <a:pPr marL="174625" marR="0" lvl="0" indent="-174625" algn="l" rtl="0">
                        <a:lnSpc>
                          <a:spcPct val="100000"/>
                        </a:lnSpc>
                        <a:spcBef>
                          <a:spcPts val="0"/>
                        </a:spcBef>
                        <a:spcAft>
                          <a:spcPts val="0"/>
                        </a:spcAft>
                        <a:buClr>
                          <a:schemeClr val="dk1"/>
                        </a:buClr>
                        <a:buSzPts val="1400"/>
                        <a:buFont typeface="Arial"/>
                        <a:buAutoNum type="arabicPeriod"/>
                      </a:pPr>
                      <a:r>
                        <a:rPr lang="en-US" sz="1800" u="none" strike="noStrike" cap="none"/>
                        <a:t>Quintile status sosial ekonomi</a:t>
                      </a:r>
                      <a:endParaRPr sz="1800" u="none" strike="noStrike" cap="none"/>
                    </a:p>
                    <a:p>
                      <a:pPr marL="174625" marR="0" lvl="0" indent="-174625" algn="l" rtl="0">
                        <a:lnSpc>
                          <a:spcPct val="100000"/>
                        </a:lnSpc>
                        <a:spcBef>
                          <a:spcPts val="0"/>
                        </a:spcBef>
                        <a:spcAft>
                          <a:spcPts val="0"/>
                        </a:spcAft>
                        <a:buClr>
                          <a:schemeClr val="dk1"/>
                        </a:buClr>
                        <a:buSzPts val="1400"/>
                        <a:buFont typeface="Arial"/>
                        <a:buAutoNum type="arabicPeriod"/>
                      </a:pPr>
                      <a:r>
                        <a:rPr lang="en-US" sz="1800" u="none" strike="noStrike" cap="none"/>
                        <a:t>Kelompok gender</a:t>
                      </a:r>
                      <a:endParaRPr sz="1800" u="none" strike="noStrike" cap="none"/>
                    </a:p>
                    <a:p>
                      <a:pPr marL="174625" marR="0" lvl="0" indent="-174625" algn="l" rtl="0">
                        <a:lnSpc>
                          <a:spcPct val="100000"/>
                        </a:lnSpc>
                        <a:spcBef>
                          <a:spcPts val="0"/>
                        </a:spcBef>
                        <a:spcAft>
                          <a:spcPts val="0"/>
                        </a:spcAft>
                        <a:buClr>
                          <a:schemeClr val="dk1"/>
                        </a:buClr>
                        <a:buSzPts val="1400"/>
                        <a:buFont typeface="Arial"/>
                        <a:buAutoNum type="arabicPeriod"/>
                      </a:pPr>
                      <a:r>
                        <a:rPr lang="en-US" sz="1800" u="none" strike="noStrike" cap="none"/>
                        <a:t>Murid disabilitas</a:t>
                      </a:r>
                      <a:endParaRPr sz="1800" u="none" strike="noStrike" cap="none">
                        <a:solidFill>
                          <a:schemeClr val="dk1"/>
                        </a:solidFill>
                      </a:endParaRPr>
                    </a:p>
                  </a:txBody>
                  <a:tcPr marL="91450" marR="91450" marT="45725" marB="45725" anchor="ctr"/>
                </a:tc>
                <a:extLst>
                  <a:ext uri="{0D108BD9-81ED-4DB2-BD59-A6C34878D82A}">
                    <a16:rowId xmlns:a16="http://schemas.microsoft.com/office/drawing/2014/main" val="10005"/>
                  </a:ext>
                </a:extLst>
              </a:tr>
              <a:tr h="430775">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t>B.6 APK SMP/MTS/Paket B/SMPLB</a:t>
                      </a:r>
                      <a:endParaRPr sz="1800" u="none" strike="noStrike" cap="none">
                        <a:solidFill>
                          <a:schemeClr val="dk1"/>
                        </a:solidFill>
                      </a:endParaRPr>
                    </a:p>
                  </a:txBody>
                  <a:tcPr marL="91450" marR="91450" marT="45725" marB="45725"/>
                </a:tc>
                <a:tc vMerge="1">
                  <a:txBody>
                    <a:bodyPr/>
                    <a:lstStyle/>
                    <a:p>
                      <a:endParaRPr lang="en-US"/>
                    </a:p>
                  </a:txBody>
                  <a:tcPr/>
                </a:tc>
                <a:extLst>
                  <a:ext uri="{0D108BD9-81ED-4DB2-BD59-A6C34878D82A}">
                    <a16:rowId xmlns:a16="http://schemas.microsoft.com/office/drawing/2014/main" val="10006"/>
                  </a:ext>
                </a:extLst>
              </a:tr>
              <a:tr h="430775">
                <a:tc>
                  <a:txBody>
                    <a:bodyPr/>
                    <a:lstStyle/>
                    <a:p>
                      <a:pPr marL="0" marR="0" lvl="0" indent="0" algn="l" rtl="0">
                        <a:lnSpc>
                          <a:spcPct val="100000"/>
                        </a:lnSpc>
                        <a:spcBef>
                          <a:spcPts val="0"/>
                        </a:spcBef>
                        <a:spcAft>
                          <a:spcPts val="0"/>
                        </a:spcAft>
                        <a:buClr>
                          <a:schemeClr val="dk1"/>
                        </a:buClr>
                        <a:buSzPts val="1400"/>
                        <a:buFont typeface="Arial"/>
                        <a:buNone/>
                      </a:pPr>
                      <a:r>
                        <a:rPr lang="en-US" sz="1800" u="none" strike="noStrike" cap="none"/>
                        <a:t>B.7 APS SMP/MTS/Paket B/SMPLB</a:t>
                      </a:r>
                      <a:endParaRPr sz="1800" u="none" strike="noStrike" cap="none">
                        <a:solidFill>
                          <a:schemeClr val="dk1"/>
                        </a:solidFill>
                      </a:endParaRPr>
                    </a:p>
                  </a:txBody>
                  <a:tcPr marL="91450" marR="91450" marT="45725" marB="45725"/>
                </a:tc>
                <a:tc vMerge="1">
                  <a:txBody>
                    <a:bodyPr/>
                    <a:lstStyle/>
                    <a:p>
                      <a:endParaRPr lang="en-US"/>
                    </a:p>
                  </a:txBody>
                  <a:tcPr/>
                </a:tc>
                <a:extLst>
                  <a:ext uri="{0D108BD9-81ED-4DB2-BD59-A6C34878D82A}">
                    <a16:rowId xmlns:a16="http://schemas.microsoft.com/office/drawing/2014/main" val="10007"/>
                  </a:ext>
                </a:extLst>
              </a:tr>
              <a:tr h="430775">
                <a:tc>
                  <a:txBody>
                    <a:bodyPr/>
                    <a:lstStyle/>
                    <a:p>
                      <a:pPr marL="0" marR="0" lvl="0" indent="0" algn="l" rtl="0">
                        <a:lnSpc>
                          <a:spcPct val="100000"/>
                        </a:lnSpc>
                        <a:spcBef>
                          <a:spcPts val="0"/>
                        </a:spcBef>
                        <a:spcAft>
                          <a:spcPts val="0"/>
                        </a:spcAft>
                        <a:buClr>
                          <a:schemeClr val="dk1"/>
                        </a:buClr>
                        <a:buSzPts val="1400"/>
                        <a:buFont typeface="Arial"/>
                        <a:buNone/>
                      </a:pPr>
                      <a:r>
                        <a:rPr lang="en-US" sz="1800" u="none" strike="noStrike" cap="none"/>
                        <a:t>B.8 APK SMA/K/MA/Paket C/SMALB</a:t>
                      </a:r>
                      <a:endParaRPr sz="1800" u="none" strike="noStrike" cap="none">
                        <a:solidFill>
                          <a:schemeClr val="dk1"/>
                        </a:solidFill>
                      </a:endParaRPr>
                    </a:p>
                  </a:txBody>
                  <a:tcPr marL="91450" marR="91450" marT="45725" marB="45725"/>
                </a:tc>
                <a:tc vMerge="1">
                  <a:txBody>
                    <a:bodyPr/>
                    <a:lstStyle/>
                    <a:p>
                      <a:endParaRPr lang="en-US"/>
                    </a:p>
                  </a:txBody>
                  <a:tcPr/>
                </a:tc>
                <a:extLst>
                  <a:ext uri="{0D108BD9-81ED-4DB2-BD59-A6C34878D82A}">
                    <a16:rowId xmlns:a16="http://schemas.microsoft.com/office/drawing/2014/main" val="10008"/>
                  </a:ext>
                </a:extLst>
              </a:tr>
              <a:tr h="430775">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t>B.9 APS SMA/K/MA/Paket C/SMALB</a:t>
                      </a:r>
                      <a:endParaRPr sz="1800" u="none" strike="noStrike" cap="none">
                        <a:solidFill>
                          <a:schemeClr val="dk1"/>
                        </a:solidFill>
                      </a:endParaRPr>
                    </a:p>
                  </a:txBody>
                  <a:tcPr marL="91450" marR="91450" marT="45725" marB="45725"/>
                </a:tc>
                <a:tc vMerge="1">
                  <a:txBody>
                    <a:bodyPr/>
                    <a:lstStyle/>
                    <a:p>
                      <a:endParaRPr lang="en-US"/>
                    </a:p>
                  </a:txBody>
                  <a:tcPr/>
                </a:tc>
                <a:extLst>
                  <a:ext uri="{0D108BD9-81ED-4DB2-BD59-A6C34878D82A}">
                    <a16:rowId xmlns:a16="http://schemas.microsoft.com/office/drawing/2014/main" val="10009"/>
                  </a:ext>
                </a:extLst>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54"/>
        <p:cNvGrpSpPr/>
        <p:nvPr/>
      </p:nvGrpSpPr>
      <p:grpSpPr>
        <a:xfrm>
          <a:off x="0" y="0"/>
          <a:ext cx="0" cy="0"/>
          <a:chOff x="0" y="0"/>
          <a:chExt cx="0" cy="0"/>
        </a:xfrm>
      </p:grpSpPr>
      <p:sp>
        <p:nvSpPr>
          <p:cNvPr id="755" name="Google Shape;755;p79"/>
          <p:cNvSpPr txBox="1"/>
          <p:nvPr/>
        </p:nvSpPr>
        <p:spPr>
          <a:xfrm>
            <a:off x="1170039" y="1466859"/>
            <a:ext cx="9851922" cy="1138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Dimensi C, D dan E merupakan kelompok indikator proses dan input yang berkontribusi terhadap hasil belajar siswa (output)</a:t>
            </a:r>
            <a:endParaRPr sz="3200" b="1" i="0" u="none" strike="noStrike" cap="none">
              <a:solidFill>
                <a:schemeClr val="accent1"/>
              </a:solidFill>
              <a:latin typeface="Arial"/>
              <a:ea typeface="Arial"/>
              <a:cs typeface="Arial"/>
              <a:sym typeface="Arial"/>
            </a:endParaRPr>
          </a:p>
        </p:txBody>
      </p:sp>
      <p:pic>
        <p:nvPicPr>
          <p:cNvPr id="756" name="Google Shape;756;p79"/>
          <p:cNvPicPr preferRelativeResize="0"/>
          <p:nvPr/>
        </p:nvPicPr>
        <p:blipFill rotWithShape="1">
          <a:blip r:embed="rId3">
            <a:alphaModFix/>
          </a:blip>
          <a:srcRect l="3265" t="30743" r="3951" b="33325"/>
          <a:stretch/>
        </p:blipFill>
        <p:spPr>
          <a:xfrm>
            <a:off x="439993" y="3178280"/>
            <a:ext cx="11312013" cy="2462981"/>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60"/>
        <p:cNvGrpSpPr/>
        <p:nvPr/>
      </p:nvGrpSpPr>
      <p:grpSpPr>
        <a:xfrm>
          <a:off x="0" y="0"/>
          <a:ext cx="0" cy="0"/>
          <a:chOff x="0" y="0"/>
          <a:chExt cx="0" cy="0"/>
        </a:xfrm>
      </p:grpSpPr>
      <p:sp>
        <p:nvSpPr>
          <p:cNvPr id="761" name="Google Shape;761;p80"/>
          <p:cNvSpPr txBox="1">
            <a:spLocks noGrp="1"/>
          </p:cNvSpPr>
          <p:nvPr>
            <p:ph type="body" idx="1"/>
          </p:nvPr>
        </p:nvSpPr>
        <p:spPr>
          <a:xfrm>
            <a:off x="838200" y="1179871"/>
            <a:ext cx="10515600" cy="4997092"/>
          </a:xfrm>
          <a:prstGeom prst="rect">
            <a:avLst/>
          </a:prstGeom>
          <a:noFill/>
          <a:ln>
            <a:noFill/>
          </a:ln>
        </p:spPr>
        <p:txBody>
          <a:bodyPr spcFirstLastPara="1" wrap="square" lIns="91425" tIns="45700" rIns="91425" bIns="45700" anchor="ctr" anchorCtr="0">
            <a:normAutofit fontScale="70000" lnSpcReduction="20000"/>
          </a:bodyPr>
          <a:lstStyle/>
          <a:p>
            <a:pPr marL="0" lvl="0" indent="0" algn="l" rtl="0">
              <a:lnSpc>
                <a:spcPct val="120000"/>
              </a:lnSpc>
              <a:spcBef>
                <a:spcPts val="0"/>
              </a:spcBef>
              <a:spcAft>
                <a:spcPts val="0"/>
              </a:spcAft>
              <a:buSzPct val="91836"/>
              <a:buNone/>
            </a:pPr>
            <a:r>
              <a:rPr lang="en-US"/>
              <a:t>Berdasarkan literatur ilmiah tentang efektivitas pengajaran dan efektivitas sekolah, </a:t>
            </a:r>
            <a:r>
              <a:rPr lang="en-US" b="1"/>
              <a:t>sekolah yang baik adalah sekolah yang efektif memfasilitasi belajar siswa</a:t>
            </a:r>
            <a:r>
              <a:rPr lang="en-US"/>
              <a:t>. Terdapat tujuh komponen yang diasumsikan dapat mempengaruhi  hasil belajar siswa: </a:t>
            </a:r>
            <a:endParaRPr/>
          </a:p>
          <a:p>
            <a:pPr marL="0" lvl="0" indent="0" algn="l" rtl="0">
              <a:lnSpc>
                <a:spcPct val="120000"/>
              </a:lnSpc>
              <a:spcBef>
                <a:spcPts val="0"/>
              </a:spcBef>
              <a:spcAft>
                <a:spcPts val="0"/>
              </a:spcAft>
              <a:buSzPct val="91836"/>
              <a:buNone/>
            </a:pPr>
            <a:endParaRPr/>
          </a:p>
          <a:p>
            <a:pPr marL="530225" lvl="0" indent="-266700" algn="l" rtl="0">
              <a:lnSpc>
                <a:spcPct val="120000"/>
              </a:lnSpc>
              <a:spcBef>
                <a:spcPts val="0"/>
              </a:spcBef>
              <a:spcAft>
                <a:spcPts val="0"/>
              </a:spcAft>
              <a:buSzPct val="100000"/>
              <a:buAutoNum type="arabicPeriod"/>
            </a:pPr>
            <a:r>
              <a:rPr lang="en-US" b="1"/>
              <a:t>Proses pembelajaran</a:t>
            </a:r>
            <a:r>
              <a:rPr lang="en-US"/>
              <a:t> yang berkualitas</a:t>
            </a:r>
            <a:endParaRPr/>
          </a:p>
          <a:p>
            <a:pPr marL="530225" lvl="0" indent="-266700" algn="l" rtl="0">
              <a:lnSpc>
                <a:spcPct val="120000"/>
              </a:lnSpc>
              <a:spcBef>
                <a:spcPts val="0"/>
              </a:spcBef>
              <a:spcAft>
                <a:spcPts val="0"/>
              </a:spcAft>
              <a:buSzPct val="100000"/>
              <a:buAutoNum type="arabicPeriod"/>
            </a:pPr>
            <a:r>
              <a:rPr lang="en-US"/>
              <a:t>Guru-guru yang secara konsisten melakukan </a:t>
            </a:r>
            <a:r>
              <a:rPr lang="en-US" b="1"/>
              <a:t>refleksi dan memperbaiki praktik pengajarannya</a:t>
            </a:r>
            <a:endParaRPr b="1"/>
          </a:p>
          <a:p>
            <a:pPr marL="530225" lvl="0" indent="-266700" algn="l" rtl="0">
              <a:lnSpc>
                <a:spcPct val="120000"/>
              </a:lnSpc>
              <a:spcBef>
                <a:spcPts val="0"/>
              </a:spcBef>
              <a:spcAft>
                <a:spcPts val="0"/>
              </a:spcAft>
              <a:buSzPct val="100000"/>
              <a:buAutoNum type="arabicPeriod"/>
            </a:pPr>
            <a:r>
              <a:rPr lang="en-US"/>
              <a:t>Kepala sekolah yang menerapkan </a:t>
            </a:r>
            <a:r>
              <a:rPr lang="en-US" b="1"/>
              <a:t>visi, kebijakan, dan program yang berfokus pada kualitas pembelajaran</a:t>
            </a:r>
            <a:endParaRPr b="1"/>
          </a:p>
          <a:p>
            <a:pPr marL="530225" lvl="0" indent="-266700" algn="l" rtl="0">
              <a:lnSpc>
                <a:spcPct val="120000"/>
              </a:lnSpc>
              <a:spcBef>
                <a:spcPts val="0"/>
              </a:spcBef>
              <a:spcAft>
                <a:spcPts val="0"/>
              </a:spcAft>
              <a:buSzPct val="100000"/>
              <a:buAutoNum type="arabicPeriod"/>
            </a:pPr>
            <a:r>
              <a:rPr lang="en-US"/>
              <a:t>Iklim sekolah yang </a:t>
            </a:r>
            <a:r>
              <a:rPr lang="en-US" b="1"/>
              <a:t>aman</a:t>
            </a:r>
            <a:r>
              <a:rPr lang="en-US"/>
              <a:t> </a:t>
            </a:r>
            <a:endParaRPr/>
          </a:p>
          <a:p>
            <a:pPr marL="530225" lvl="0" indent="-266700" algn="l" rtl="0">
              <a:lnSpc>
                <a:spcPct val="120000"/>
              </a:lnSpc>
              <a:spcBef>
                <a:spcPts val="0"/>
              </a:spcBef>
              <a:spcAft>
                <a:spcPts val="0"/>
              </a:spcAft>
              <a:buSzPct val="100000"/>
              <a:buAutoNum type="arabicPeriod"/>
            </a:pPr>
            <a:r>
              <a:rPr lang="en-US"/>
              <a:t>Iklim sekolah yang </a:t>
            </a:r>
            <a:r>
              <a:rPr lang="en-US" b="1"/>
              <a:t>inklusif</a:t>
            </a:r>
            <a:endParaRPr b="1"/>
          </a:p>
          <a:p>
            <a:pPr marL="530225" lvl="0" indent="-266700" algn="l" rtl="0">
              <a:lnSpc>
                <a:spcPct val="120000"/>
              </a:lnSpc>
              <a:spcBef>
                <a:spcPts val="0"/>
              </a:spcBef>
              <a:spcAft>
                <a:spcPts val="0"/>
              </a:spcAft>
              <a:buSzPct val="100000"/>
              <a:buAutoNum type="arabicPeriod"/>
            </a:pPr>
            <a:r>
              <a:rPr lang="en-US" b="1"/>
              <a:t>Kompetensi guru</a:t>
            </a:r>
            <a:r>
              <a:rPr lang="en-US"/>
              <a:t> dalam menguasai keterampilan pedagogik, materi ajar, dan cara mengajarkan materi tsb</a:t>
            </a:r>
            <a:endParaRPr/>
          </a:p>
          <a:p>
            <a:pPr marL="530225" lvl="0" indent="-266700" algn="l" rtl="0">
              <a:lnSpc>
                <a:spcPct val="120000"/>
              </a:lnSpc>
              <a:spcBef>
                <a:spcPts val="0"/>
              </a:spcBef>
              <a:spcAft>
                <a:spcPts val="0"/>
              </a:spcAft>
              <a:buSzPct val="100000"/>
              <a:buAutoNum type="arabicPeriod"/>
            </a:pPr>
            <a:r>
              <a:rPr lang="en-US"/>
              <a:t>Latar belakang sosial-ekonomi siswa, seperti tingkat pendidikan orang tua dan fasilitas belajar yang tersedia di rumah.</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766" name="Google Shape;766;p81"/>
          <p:cNvSpPr txBox="1"/>
          <p:nvPr/>
        </p:nvSpPr>
        <p:spPr>
          <a:xfrm>
            <a:off x="1170039" y="1319377"/>
            <a:ext cx="9851922" cy="1138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Indikator dimensi C jenjang Dikdasmen - Kompetensi dan Kinerja PTK</a:t>
            </a:r>
            <a:endParaRPr sz="3200" b="1" i="0" u="none" strike="noStrike" cap="none">
              <a:solidFill>
                <a:schemeClr val="accent1"/>
              </a:solidFill>
              <a:latin typeface="Arial"/>
              <a:ea typeface="Arial"/>
              <a:cs typeface="Arial"/>
              <a:sym typeface="Arial"/>
            </a:endParaRPr>
          </a:p>
        </p:txBody>
      </p:sp>
      <p:sp>
        <p:nvSpPr>
          <p:cNvPr id="767" name="Google Shape;767;p81"/>
          <p:cNvSpPr txBox="1">
            <a:spLocks noGrp="1"/>
          </p:cNvSpPr>
          <p:nvPr>
            <p:ph type="body" idx="1"/>
          </p:nvPr>
        </p:nvSpPr>
        <p:spPr>
          <a:xfrm>
            <a:off x="682388" y="3591229"/>
            <a:ext cx="10713491" cy="1270000"/>
          </a:xfrm>
          <a:prstGeom prst="rect">
            <a:avLst/>
          </a:prstGeom>
          <a:noFill/>
          <a:ln>
            <a:noFill/>
          </a:ln>
        </p:spPr>
        <p:txBody>
          <a:bodyPr spcFirstLastPara="1" wrap="square" lIns="91425" tIns="91425" rIns="91425" bIns="91425" anchor="ctr" anchorCtr="0">
            <a:noAutofit/>
          </a:bodyPr>
          <a:lstStyle/>
          <a:p>
            <a:pPr marL="265113" lvl="0" indent="-265113" algn="just" rtl="0">
              <a:lnSpc>
                <a:spcPct val="90000"/>
              </a:lnSpc>
              <a:spcBef>
                <a:spcPts val="0"/>
              </a:spcBef>
              <a:spcAft>
                <a:spcPts val="0"/>
              </a:spcAft>
              <a:buSzPts val="1400"/>
              <a:buChar char="●"/>
            </a:pPr>
            <a:r>
              <a:rPr lang="en-US" sz="2200"/>
              <a:t>Kompetensi guru dalam menguasai keterampilan pedagogik, materi ajar, dan cara mengajarkan materi, dan kinerja berdampak pada proses pembelajaran yang berkualitas yang mempengaruhi hasil belajar siswa.</a:t>
            </a:r>
            <a:endParaRPr/>
          </a:p>
          <a:p>
            <a:pPr marL="265113" lvl="0" indent="-176213" algn="just" rtl="0">
              <a:lnSpc>
                <a:spcPct val="90000"/>
              </a:lnSpc>
              <a:spcBef>
                <a:spcPts val="0"/>
              </a:spcBef>
              <a:spcAft>
                <a:spcPts val="0"/>
              </a:spcAft>
              <a:buSzPts val="1400"/>
              <a:buNone/>
            </a:pPr>
            <a:endParaRPr sz="2200"/>
          </a:p>
          <a:p>
            <a:pPr marL="265113" lvl="0" indent="-265113" algn="just" rtl="0">
              <a:lnSpc>
                <a:spcPct val="90000"/>
              </a:lnSpc>
              <a:spcBef>
                <a:spcPts val="0"/>
              </a:spcBef>
              <a:spcAft>
                <a:spcPts val="0"/>
              </a:spcAft>
              <a:buSzPts val="1400"/>
              <a:buFont typeface="Arial"/>
              <a:buChar char="●"/>
            </a:pPr>
            <a:r>
              <a:rPr lang="en-US" sz="2200"/>
              <a:t>Indikator yang diukur untuk memotret hal diatas adalah sertifikasi pendidik, pelatihan, PGP,  ijazah,  nilai uji kompetensi guru, dan tingkat kehadiran guru.</a:t>
            </a:r>
            <a:endParaRPr/>
          </a:p>
          <a:p>
            <a:pPr marL="265113" lvl="0" indent="-176213" algn="just" rtl="0">
              <a:lnSpc>
                <a:spcPct val="90000"/>
              </a:lnSpc>
              <a:spcBef>
                <a:spcPts val="0"/>
              </a:spcBef>
              <a:spcAft>
                <a:spcPts val="0"/>
              </a:spcAft>
              <a:buSzPts val="1400"/>
              <a:buNone/>
            </a:pPr>
            <a:endParaRPr sz="2200"/>
          </a:p>
          <a:p>
            <a:pPr marL="265113" lvl="0" indent="-265113" algn="just" rtl="0">
              <a:lnSpc>
                <a:spcPct val="90000"/>
              </a:lnSpc>
              <a:spcBef>
                <a:spcPts val="0"/>
              </a:spcBef>
              <a:spcAft>
                <a:spcPts val="0"/>
              </a:spcAft>
              <a:buSzPts val="1400"/>
              <a:buChar char="●"/>
            </a:pPr>
            <a:r>
              <a:rPr lang="en-US" sz="2200"/>
              <a:t>Selain itu bagi kinerja daerah, diukur tingkat pemerataan distribusi guru dan pemenuhan kebutuhan guru.</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71"/>
        <p:cNvGrpSpPr/>
        <p:nvPr/>
      </p:nvGrpSpPr>
      <p:grpSpPr>
        <a:xfrm>
          <a:off x="0" y="0"/>
          <a:ext cx="0" cy="0"/>
          <a:chOff x="0" y="0"/>
          <a:chExt cx="0" cy="0"/>
        </a:xfrm>
      </p:grpSpPr>
      <p:pic>
        <p:nvPicPr>
          <p:cNvPr id="772" name="Google Shape;772;p82"/>
          <p:cNvPicPr preferRelativeResize="0"/>
          <p:nvPr/>
        </p:nvPicPr>
        <p:blipFill rotWithShape="1">
          <a:blip r:embed="rId3">
            <a:alphaModFix/>
          </a:blip>
          <a:srcRect l="11129" t="19986" r="11330" b="26655"/>
          <a:stretch/>
        </p:blipFill>
        <p:spPr>
          <a:xfrm>
            <a:off x="730635" y="1426904"/>
            <a:ext cx="10730730" cy="4151671"/>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77" name="Google Shape;777;p83"/>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C jenjang Dikdasmen (bagian 1)</a:t>
            </a:r>
            <a:endParaRPr sz="2000" b="1" i="0" u="none" strike="noStrike" cap="none">
              <a:solidFill>
                <a:schemeClr val="accent1"/>
              </a:solidFill>
              <a:latin typeface="Arial"/>
              <a:ea typeface="Arial"/>
              <a:cs typeface="Arial"/>
              <a:sym typeface="Arial"/>
            </a:endParaRPr>
          </a:p>
        </p:txBody>
      </p:sp>
      <p:graphicFrame>
        <p:nvGraphicFramePr>
          <p:cNvPr id="778" name="Google Shape;778;p83"/>
          <p:cNvGraphicFramePr/>
          <p:nvPr/>
        </p:nvGraphicFramePr>
        <p:xfrm>
          <a:off x="457786" y="1659962"/>
          <a:ext cx="3000000" cy="3000000"/>
        </p:xfrm>
        <a:graphic>
          <a:graphicData uri="http://schemas.openxmlformats.org/drawingml/2006/table">
            <a:tbl>
              <a:tblPr>
                <a:noFill/>
                <a:tableStyleId>{EE982CF9-6F63-49E2-AD2F-75968D36D1C9}</a:tableStyleId>
              </a:tblPr>
              <a:tblGrid>
                <a:gridCol w="2816350">
                  <a:extLst>
                    <a:ext uri="{9D8B030D-6E8A-4147-A177-3AD203B41FA5}">
                      <a16:colId xmlns:a16="http://schemas.microsoft.com/office/drawing/2014/main" val="20000"/>
                    </a:ext>
                  </a:extLst>
                </a:gridCol>
                <a:gridCol w="4203300">
                  <a:extLst>
                    <a:ext uri="{9D8B030D-6E8A-4147-A177-3AD203B41FA5}">
                      <a16:colId xmlns:a16="http://schemas.microsoft.com/office/drawing/2014/main" val="20001"/>
                    </a:ext>
                  </a:extLst>
                </a:gridCol>
                <a:gridCol w="4256775">
                  <a:extLst>
                    <a:ext uri="{9D8B030D-6E8A-4147-A177-3AD203B41FA5}">
                      <a16:colId xmlns:a16="http://schemas.microsoft.com/office/drawing/2014/main" val="20002"/>
                    </a:ext>
                  </a:extLst>
                </a:gridCol>
              </a:tblGrid>
              <a:tr h="574175">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chemeClr val="lt1"/>
                          </a:solidFill>
                        </a:rPr>
                        <a:t>Level 1</a:t>
                      </a:r>
                      <a:endParaRPr sz="1800" b="1" u="none" strike="noStrike" cap="none">
                        <a:solidFill>
                          <a:schemeClr val="lt1"/>
                        </a:solidFill>
                      </a:endParaRPr>
                    </a:p>
                  </a:txBody>
                  <a:tcPr marL="91450" marR="91450" marT="45725" marB="457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00B050"/>
                    </a:solidFill>
                  </a:tcPr>
                </a:tc>
                <a:tc gridSpan="2">
                  <a:txBody>
                    <a:bodyPr/>
                    <a:lstStyle/>
                    <a:p>
                      <a:pPr marL="25400" marR="0" lvl="0" indent="0" algn="ctr" rtl="0">
                        <a:lnSpc>
                          <a:spcPct val="100000"/>
                        </a:lnSpc>
                        <a:spcBef>
                          <a:spcPts val="0"/>
                        </a:spcBef>
                        <a:spcAft>
                          <a:spcPts val="0"/>
                        </a:spcAft>
                        <a:buClr>
                          <a:srgbClr val="000000"/>
                        </a:buClr>
                        <a:buSzPts val="1800"/>
                        <a:buFont typeface="Arial"/>
                        <a:buNone/>
                      </a:pPr>
                      <a:r>
                        <a:rPr lang="en-US" sz="1800" b="1" u="none" strike="noStrike" cap="none">
                          <a:solidFill>
                            <a:schemeClr val="lt1"/>
                          </a:solidFill>
                        </a:rPr>
                        <a:t>Level 2</a:t>
                      </a:r>
                      <a:endParaRPr sz="1800" b="1" u="none" strike="noStrike" cap="none">
                        <a:solidFill>
                          <a:schemeClr val="lt1"/>
                        </a:solidFill>
                      </a:endParaRPr>
                    </a:p>
                  </a:txBody>
                  <a:tcPr marL="91450" marR="91450" marT="45725" marB="457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00B050"/>
                    </a:solidFill>
                  </a:tcPr>
                </a:tc>
                <a:tc hMerge="1">
                  <a:txBody>
                    <a:bodyPr/>
                    <a:lstStyle/>
                    <a:p>
                      <a:endParaRPr lang="en-US"/>
                    </a:p>
                  </a:txBody>
                  <a:tcPr/>
                </a:tc>
                <a:extLst>
                  <a:ext uri="{0D108BD9-81ED-4DB2-BD59-A6C34878D82A}">
                    <a16:rowId xmlns:a16="http://schemas.microsoft.com/office/drawing/2014/main" val="10000"/>
                  </a:ext>
                </a:extLst>
              </a:tr>
              <a:tr h="621000">
                <a:tc>
                  <a:txBody>
                    <a:bodyPr/>
                    <a:lstStyle/>
                    <a:p>
                      <a:pPr marL="25400" marR="0" lvl="0" indent="0" algn="l" rtl="0">
                        <a:lnSpc>
                          <a:spcPct val="100000"/>
                        </a:lnSpc>
                        <a:spcBef>
                          <a:spcPts val="0"/>
                        </a:spcBef>
                        <a:spcAft>
                          <a:spcPts val="0"/>
                        </a:spcAft>
                        <a:buClr>
                          <a:srgbClr val="000000"/>
                        </a:buClr>
                        <a:buSzPts val="1000"/>
                        <a:buFont typeface="Arial"/>
                        <a:buNone/>
                      </a:pPr>
                      <a:r>
                        <a:rPr lang="en-US" sz="1800" u="none" strike="noStrike" cap="none">
                          <a:solidFill>
                            <a:schemeClr val="dk1"/>
                          </a:solidFill>
                        </a:rPr>
                        <a:t>C.1 Proporsi </a:t>
                      </a:r>
                      <a:r>
                        <a:rPr lang="en-US" sz="1800" b="0" u="none" strike="noStrike" cap="none">
                          <a:solidFill>
                            <a:schemeClr val="dk1"/>
                          </a:solidFill>
                        </a:rPr>
                        <a:t>GTK bersertifikat</a:t>
                      </a:r>
                      <a:endParaRPr sz="1800" u="none" strike="noStrike" cap="none">
                        <a:solidFill>
                          <a:schemeClr val="dk1"/>
                        </a:solidFill>
                      </a:endParaRPr>
                    </a:p>
                  </a:txBody>
                  <a:tcPr marL="91450" marR="91450" marT="45725" marB="45725" anchor="ct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sngStrike" cap="none">
                        <a:solidFill>
                          <a:schemeClr val="dk1"/>
                        </a:solidFill>
                      </a:endParaRPr>
                    </a:p>
                  </a:txBody>
                  <a:tcPr marL="91450" marR="91450" marT="45725" marB="45725">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9E9E9E"/>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sngStrike" cap="none">
                        <a:solidFill>
                          <a:schemeClr val="dk1"/>
                        </a:solidFill>
                      </a:endParaRPr>
                    </a:p>
                  </a:txBody>
                  <a:tcPr marL="91450" marR="91450" marT="45725" marB="45725">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9E9E9E"/>
                    </a:solidFill>
                  </a:tcPr>
                </a:tc>
                <a:extLst>
                  <a:ext uri="{0D108BD9-81ED-4DB2-BD59-A6C34878D82A}">
                    <a16:rowId xmlns:a16="http://schemas.microsoft.com/office/drawing/2014/main" val="10001"/>
                  </a:ext>
                </a:extLst>
              </a:tr>
              <a:tr h="1114000">
                <a:tc>
                  <a:txBody>
                    <a:bodyPr/>
                    <a:lstStyle/>
                    <a:p>
                      <a:pPr marL="0" marR="0" lvl="0" indent="0" algn="l" rtl="0">
                        <a:lnSpc>
                          <a:spcPct val="100000"/>
                        </a:lnSpc>
                        <a:spcBef>
                          <a:spcPts val="0"/>
                        </a:spcBef>
                        <a:spcAft>
                          <a:spcPts val="0"/>
                        </a:spcAft>
                        <a:buClr>
                          <a:schemeClr val="dk2"/>
                        </a:buClr>
                        <a:buSzPts val="1400"/>
                        <a:buFont typeface="Arial"/>
                        <a:buNone/>
                      </a:pPr>
                      <a:r>
                        <a:rPr lang="en-US" sz="1800" u="none" strike="noStrike" cap="none">
                          <a:solidFill>
                            <a:schemeClr val="dk1"/>
                          </a:solidFill>
                        </a:rPr>
                        <a:t>C.2 Proporsi GTK penggerak</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 guru penggerak</a:t>
                      </a:r>
                      <a:endParaRPr sz="1800" u="none" strike="noStrike" cap="none">
                        <a:solidFill>
                          <a:schemeClr val="dk1"/>
                        </a:solidFill>
                      </a:endParaRPr>
                    </a:p>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 KS/wakil KS penggerak </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lt1"/>
                    </a:solidFill>
                  </a:tcPr>
                </a:tc>
                <a:tc>
                  <a:txBody>
                    <a:bodyPr/>
                    <a:lstStyle/>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 pengawas penggerak </a:t>
                      </a:r>
                      <a:endParaRPr sz="1800" u="none" strike="noStrike" cap="none">
                        <a:solidFill>
                          <a:schemeClr val="dk1"/>
                        </a:solidFill>
                      </a:endParaRPr>
                    </a:p>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 pejabat disdik penggerak </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8931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solidFill>
                            <a:schemeClr val="dk1"/>
                          </a:solidFill>
                        </a:rPr>
                        <a:t>C.3 Pengalaman pelatihan guru</a:t>
                      </a:r>
                      <a:endParaRPr sz="1800" b="0" u="none" strike="sngStrike" cap="none">
                        <a:solidFill>
                          <a:schemeClr val="dk1"/>
                        </a:solidFill>
                      </a:endParaRPr>
                    </a:p>
                  </a:txBody>
                  <a:tcPr marL="91450" marR="91450" marT="45725" marB="457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Pengetahuan bidang studi</a:t>
                      </a:r>
                      <a:endParaRPr sz="1800" u="none" strike="noStrike" cap="none">
                        <a:solidFill>
                          <a:schemeClr val="dk1"/>
                        </a:solidFill>
                      </a:endParaRPr>
                    </a:p>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Pedagogi</a:t>
                      </a:r>
                      <a:endParaRPr sz="1800" u="none" strike="noStrike" cap="none">
                        <a:solidFill>
                          <a:schemeClr val="dk1"/>
                        </a:solidFill>
                      </a:endParaRPr>
                    </a:p>
                  </a:txBody>
                  <a:tcPr marL="91450" marR="91450" marT="45725" marB="457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Manajerial</a:t>
                      </a:r>
                      <a:endParaRPr sz="1800" u="none" strike="noStrike" cap="none">
                        <a:solidFill>
                          <a:schemeClr val="dk1"/>
                        </a:solidFill>
                      </a:endParaRPr>
                    </a:p>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Pelatihan lain</a:t>
                      </a:r>
                      <a:endParaRPr sz="1800" u="none" strike="noStrike" cap="none">
                        <a:solidFill>
                          <a:schemeClr val="dk1"/>
                        </a:solidFill>
                      </a:endParaRPr>
                    </a:p>
                  </a:txBody>
                  <a:tcPr marL="91450" marR="91450" marT="45725" marB="457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1435300">
                <a:tc>
                  <a:txBody>
                    <a:bodyPr/>
                    <a:lstStyle/>
                    <a:p>
                      <a:pPr marL="25400" marR="0" lvl="0" indent="0" algn="l" rtl="0">
                        <a:lnSpc>
                          <a:spcPct val="100000"/>
                        </a:lnSpc>
                        <a:spcBef>
                          <a:spcPts val="0"/>
                        </a:spcBef>
                        <a:spcAft>
                          <a:spcPts val="0"/>
                        </a:spcAft>
                        <a:buClr>
                          <a:schemeClr val="dk1"/>
                        </a:buClr>
                        <a:buSzPts val="1400"/>
                        <a:buFont typeface="Arial"/>
                        <a:buNone/>
                      </a:pPr>
                      <a:r>
                        <a:rPr lang="en-US" sz="1800" u="none" strike="noStrike" cap="none">
                          <a:solidFill>
                            <a:schemeClr val="dk1"/>
                          </a:solidFill>
                        </a:rPr>
                        <a:t>C.4 Kualitas GTK penggerak</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Jumlah guru penggerak yg menjadi pelatih</a:t>
                      </a:r>
                      <a:endParaRPr sz="1800" u="none" strike="noStrike" cap="none">
                        <a:solidFill>
                          <a:schemeClr val="dk1"/>
                        </a:solidFill>
                      </a:endParaRPr>
                    </a:p>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Jumlah pelatihan yang difasilitasi per guru penggerak</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Jumlah pelatihan yang difasilitasi per kepala sekolah penggerak</a:t>
                      </a:r>
                      <a:endParaRPr sz="1800" u="none" strike="noStrike" cap="none">
                        <a:solidFill>
                          <a:schemeClr val="dk1"/>
                        </a:solidFill>
                      </a:endParaRPr>
                    </a:p>
                    <a:p>
                      <a:pPr marL="342900" marR="0" lvl="0" indent="-342900" algn="l" rtl="0">
                        <a:lnSpc>
                          <a:spcPct val="100000"/>
                        </a:lnSpc>
                        <a:spcBef>
                          <a:spcPts val="0"/>
                        </a:spcBef>
                        <a:spcAft>
                          <a:spcPts val="0"/>
                        </a:spcAft>
                        <a:buClr>
                          <a:schemeClr val="dk1"/>
                        </a:buClr>
                        <a:buSzPts val="1800"/>
                        <a:buFont typeface="Arial"/>
                        <a:buAutoNum type="arabicPeriod"/>
                      </a:pPr>
                      <a:r>
                        <a:rPr lang="en-US" sz="1800" u="none" strike="noStrike" cap="none">
                          <a:solidFill>
                            <a:schemeClr val="dk1"/>
                          </a:solidFill>
                        </a:rPr>
                        <a:t>Rerata jumlah guru yang dilatih </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sp>
        <p:nvSpPr>
          <p:cNvPr id="783" name="Google Shape;783;p84"/>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C jenjang Dikdasmen (bagian 2)</a:t>
            </a:r>
            <a:endParaRPr sz="2000" b="1" i="0" u="none" strike="noStrike" cap="none">
              <a:solidFill>
                <a:schemeClr val="accent1"/>
              </a:solidFill>
              <a:latin typeface="Arial"/>
              <a:ea typeface="Arial"/>
              <a:cs typeface="Arial"/>
              <a:sym typeface="Arial"/>
            </a:endParaRPr>
          </a:p>
        </p:txBody>
      </p:sp>
      <p:graphicFrame>
        <p:nvGraphicFramePr>
          <p:cNvPr id="784" name="Google Shape;784;p84"/>
          <p:cNvGraphicFramePr/>
          <p:nvPr/>
        </p:nvGraphicFramePr>
        <p:xfrm>
          <a:off x="457785" y="1718956"/>
          <a:ext cx="3000000" cy="3000000"/>
        </p:xfrm>
        <a:graphic>
          <a:graphicData uri="http://schemas.openxmlformats.org/drawingml/2006/table">
            <a:tbl>
              <a:tblPr>
                <a:noFill/>
                <a:tableStyleId>{EE982CF9-6F63-49E2-AD2F-75968D36D1C9}</a:tableStyleId>
              </a:tblPr>
              <a:tblGrid>
                <a:gridCol w="4310975">
                  <a:extLst>
                    <a:ext uri="{9D8B030D-6E8A-4147-A177-3AD203B41FA5}">
                      <a16:colId xmlns:a16="http://schemas.microsoft.com/office/drawing/2014/main" val="20000"/>
                    </a:ext>
                  </a:extLst>
                </a:gridCol>
                <a:gridCol w="6965475">
                  <a:extLst>
                    <a:ext uri="{9D8B030D-6E8A-4147-A177-3AD203B41FA5}">
                      <a16:colId xmlns:a16="http://schemas.microsoft.com/office/drawing/2014/main" val="20001"/>
                    </a:ext>
                  </a:extLst>
                </a:gridCol>
              </a:tblGrid>
              <a:tr h="42540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lt1"/>
                          </a:solidFill>
                        </a:rPr>
                        <a:t>Level 1</a:t>
                      </a:r>
                      <a:endParaRPr sz="2000" b="1" u="none" strike="noStrike" cap="none">
                        <a:solidFill>
                          <a:schemeClr val="lt1"/>
                        </a:solidFill>
                      </a:endParaRPr>
                    </a:p>
                  </a:txBody>
                  <a:tcPr marL="91450" marR="91450" marT="45725" marB="45725" anchor="ctr">
                    <a:solidFill>
                      <a:srgbClr val="00B050"/>
                    </a:solidFill>
                  </a:tcPr>
                </a:tc>
                <a:tc>
                  <a:txBody>
                    <a:bodyPr/>
                    <a:lstStyle/>
                    <a:p>
                      <a:pPr marL="25400" marR="0" lvl="0" indent="0" algn="ctr" rtl="0">
                        <a:lnSpc>
                          <a:spcPct val="100000"/>
                        </a:lnSpc>
                        <a:spcBef>
                          <a:spcPts val="0"/>
                        </a:spcBef>
                        <a:spcAft>
                          <a:spcPts val="0"/>
                        </a:spcAft>
                        <a:buClr>
                          <a:srgbClr val="000000"/>
                        </a:buClr>
                        <a:buSzPts val="1000"/>
                        <a:buFont typeface="Arial"/>
                        <a:buNone/>
                      </a:pPr>
                      <a:r>
                        <a:rPr lang="en-US" sz="2000" b="1" u="none" strike="noStrike" cap="none">
                          <a:solidFill>
                            <a:schemeClr val="lt1"/>
                          </a:solidFill>
                        </a:rPr>
                        <a:t>Level 2</a:t>
                      </a:r>
                      <a:endParaRPr sz="2000" b="1" u="none" strike="noStrike" cap="none">
                        <a:solidFill>
                          <a:schemeClr val="lt1"/>
                        </a:solidFill>
                      </a:endParaRPr>
                    </a:p>
                  </a:txBody>
                  <a:tcPr marL="91450" marR="91450" marT="45725" marB="45725" anchor="ctr">
                    <a:solidFill>
                      <a:srgbClr val="00B050"/>
                    </a:solidFill>
                  </a:tcPr>
                </a:tc>
                <a:extLst>
                  <a:ext uri="{0D108BD9-81ED-4DB2-BD59-A6C34878D82A}">
                    <a16:rowId xmlns:a16="http://schemas.microsoft.com/office/drawing/2014/main" val="10000"/>
                  </a:ext>
                </a:extLst>
              </a:tr>
              <a:tr h="541425">
                <a:tc>
                  <a:txBody>
                    <a:bodyPr/>
                    <a:lstStyle/>
                    <a:p>
                      <a:pPr marL="25400" marR="0" lvl="0" indent="0" algn="l" rtl="0">
                        <a:lnSpc>
                          <a:spcPct val="100000"/>
                        </a:lnSpc>
                        <a:spcBef>
                          <a:spcPts val="0"/>
                        </a:spcBef>
                        <a:spcAft>
                          <a:spcPts val="0"/>
                        </a:spcAft>
                        <a:buClr>
                          <a:srgbClr val="000000"/>
                        </a:buClr>
                        <a:buSzPts val="1000"/>
                        <a:buFont typeface="Arial"/>
                        <a:buNone/>
                      </a:pPr>
                      <a:r>
                        <a:rPr lang="en-US" sz="2000" u="none" strike="noStrike" cap="none">
                          <a:solidFill>
                            <a:schemeClr val="dk1"/>
                          </a:solidFill>
                        </a:rPr>
                        <a:t>C.5 N</a:t>
                      </a:r>
                      <a:r>
                        <a:rPr lang="en-US" sz="2000" b="0" u="none" strike="noStrike" cap="none">
                          <a:solidFill>
                            <a:schemeClr val="dk1"/>
                          </a:solidFill>
                        </a:rPr>
                        <a:t>ilai UKG</a:t>
                      </a:r>
                      <a:endParaRPr sz="2000" b="0" u="none" strike="noStrike" cap="none">
                        <a:solidFill>
                          <a:schemeClr val="dk1"/>
                        </a:solidFill>
                      </a:endParaRPr>
                    </a:p>
                  </a:txBody>
                  <a:tcPr marL="91450" marR="91450" marT="45725" marB="45725" anchor="ctr"/>
                </a:tc>
                <a:tc>
                  <a:txBody>
                    <a:bodyPr/>
                    <a:lstStyle/>
                    <a:p>
                      <a:pPr marL="114300" marR="0" lvl="0" indent="-114300" algn="l" rtl="0">
                        <a:lnSpc>
                          <a:spcPct val="100000"/>
                        </a:lnSpc>
                        <a:spcBef>
                          <a:spcPts val="0"/>
                        </a:spcBef>
                        <a:spcAft>
                          <a:spcPts val="0"/>
                        </a:spcAft>
                        <a:buClr>
                          <a:schemeClr val="dk1"/>
                        </a:buClr>
                        <a:buSzPts val="2000"/>
                        <a:buFont typeface="Arial"/>
                        <a:buAutoNum type="arabicPeriod"/>
                      </a:pPr>
                      <a:r>
                        <a:rPr lang="en-US" sz="2000" u="none" strike="noStrike" cap="none">
                          <a:solidFill>
                            <a:schemeClr val="dk1"/>
                          </a:solidFill>
                        </a:rPr>
                        <a:t>Kompetensi pedagogik</a:t>
                      </a:r>
                      <a:endParaRPr sz="2000" u="none" strike="noStrike" cap="none">
                        <a:solidFill>
                          <a:schemeClr val="dk1"/>
                        </a:solidFill>
                      </a:endParaRPr>
                    </a:p>
                    <a:p>
                      <a:pPr marL="114300" marR="0" lvl="0" indent="-114300" algn="l" rtl="0">
                        <a:lnSpc>
                          <a:spcPct val="100000"/>
                        </a:lnSpc>
                        <a:spcBef>
                          <a:spcPts val="0"/>
                        </a:spcBef>
                        <a:spcAft>
                          <a:spcPts val="0"/>
                        </a:spcAft>
                        <a:buClr>
                          <a:schemeClr val="dk1"/>
                        </a:buClr>
                        <a:buSzPts val="2000"/>
                        <a:buFont typeface="Arial"/>
                        <a:buAutoNum type="arabicPeriod"/>
                      </a:pPr>
                      <a:r>
                        <a:rPr lang="en-US" sz="2000" u="none" strike="noStrike" cap="none">
                          <a:solidFill>
                            <a:schemeClr val="dk1"/>
                          </a:solidFill>
                        </a:rPr>
                        <a:t>Kompetensi profesional</a:t>
                      </a:r>
                      <a:endParaRPr sz="2000" u="none" strike="noStrike" cap="none">
                        <a:solidFill>
                          <a:schemeClr val="dk1"/>
                        </a:solidFill>
                      </a:endParaRPr>
                    </a:p>
                  </a:txBody>
                  <a:tcPr marL="91450" marR="91450" marT="45725" marB="45725">
                    <a:lnR w="9525" cap="flat" cmpd="sng">
                      <a:solidFill>
                        <a:srgbClr val="9E9E9E"/>
                      </a:solidFill>
                      <a:prstDash val="solid"/>
                      <a:round/>
                      <a:headEnd type="none" w="sm" len="sm"/>
                      <a:tailEnd type="none" w="sm" len="sm"/>
                    </a:lnR>
                  </a:tcPr>
                </a:tc>
                <a:extLst>
                  <a:ext uri="{0D108BD9-81ED-4DB2-BD59-A6C34878D82A}">
                    <a16:rowId xmlns:a16="http://schemas.microsoft.com/office/drawing/2014/main" val="10001"/>
                  </a:ext>
                </a:extLst>
              </a:tr>
              <a:tr h="657375">
                <a:tc>
                  <a:txBody>
                    <a:bodyPr/>
                    <a:lstStyle/>
                    <a:p>
                      <a:pPr marL="25400" marR="0" lvl="0" indent="0" algn="l" rtl="0">
                        <a:lnSpc>
                          <a:spcPct val="100000"/>
                        </a:lnSpc>
                        <a:spcBef>
                          <a:spcPts val="0"/>
                        </a:spcBef>
                        <a:spcAft>
                          <a:spcPts val="0"/>
                        </a:spcAft>
                        <a:buClr>
                          <a:srgbClr val="000000"/>
                        </a:buClr>
                        <a:buSzPts val="1400"/>
                        <a:buFont typeface="Arial"/>
                        <a:buNone/>
                      </a:pPr>
                      <a:r>
                        <a:rPr lang="en-US" sz="2000" u="none" strike="noStrike" cap="none">
                          <a:solidFill>
                            <a:schemeClr val="dk1"/>
                          </a:solidFill>
                        </a:rPr>
                        <a:t>C.6 Kehadiran guru di kelas</a:t>
                      </a:r>
                      <a:endParaRPr sz="2000" u="none" strike="noStrike" cap="none">
                        <a:solidFill>
                          <a:schemeClr val="dk1"/>
                        </a:solidFill>
                      </a:endParaRPr>
                    </a:p>
                  </a:txBody>
                  <a:tcPr marL="91425" marR="91425" marT="91425" marB="91425" anchor="ctr"/>
                </a:tc>
                <a:tc>
                  <a:txBody>
                    <a:bodyPr/>
                    <a:lstStyle/>
                    <a:p>
                      <a:pPr marL="114300" marR="0" lvl="0" indent="-114300" algn="l" rtl="0">
                        <a:lnSpc>
                          <a:spcPct val="100000"/>
                        </a:lnSpc>
                        <a:spcBef>
                          <a:spcPts val="0"/>
                        </a:spcBef>
                        <a:spcAft>
                          <a:spcPts val="0"/>
                        </a:spcAft>
                        <a:buClr>
                          <a:schemeClr val="dk1"/>
                        </a:buClr>
                        <a:buSzPts val="2000"/>
                        <a:buFont typeface="Arial"/>
                        <a:buAutoNum type="arabicPeriod"/>
                      </a:pPr>
                      <a:r>
                        <a:rPr lang="en-US" sz="2000" u="none" strike="noStrike" cap="none">
                          <a:solidFill>
                            <a:schemeClr val="dk1"/>
                          </a:solidFill>
                        </a:rPr>
                        <a:t>Kehadiran guru menurut laporan murid</a:t>
                      </a:r>
                      <a:endParaRPr sz="2000" u="none" strike="noStrike" cap="none">
                        <a:solidFill>
                          <a:schemeClr val="dk1"/>
                        </a:solidFill>
                      </a:endParaRPr>
                    </a:p>
                    <a:p>
                      <a:pPr marL="114300" marR="0" lvl="0" indent="-114300" algn="l" rtl="0">
                        <a:lnSpc>
                          <a:spcPct val="100000"/>
                        </a:lnSpc>
                        <a:spcBef>
                          <a:spcPts val="0"/>
                        </a:spcBef>
                        <a:spcAft>
                          <a:spcPts val="0"/>
                        </a:spcAft>
                        <a:buClr>
                          <a:schemeClr val="dk1"/>
                        </a:buClr>
                        <a:buSzPts val="2000"/>
                        <a:buFont typeface="Arial"/>
                        <a:buAutoNum type="arabicPeriod"/>
                      </a:pPr>
                      <a:r>
                        <a:rPr lang="en-US" sz="2000" u="none" strike="noStrike" cap="none">
                          <a:solidFill>
                            <a:schemeClr val="dk1"/>
                          </a:solidFill>
                        </a:rPr>
                        <a:t>Kehadiran guru menurut laporan kepsek</a:t>
                      </a:r>
                      <a:endParaRPr sz="2000" u="none" strike="noStrike" cap="none">
                        <a:solidFill>
                          <a:schemeClr val="dk1"/>
                        </a:solidFill>
                      </a:endParaRPr>
                    </a:p>
                  </a:txBody>
                  <a:tcPr marL="91425" marR="91425" marT="91425" marB="91425" anchor="ctr">
                    <a:lnR w="9525" cap="flat" cmpd="sng">
                      <a:solidFill>
                        <a:srgbClr val="9E9E9E"/>
                      </a:solidFill>
                      <a:prstDash val="solid"/>
                      <a:round/>
                      <a:headEnd type="none" w="sm" len="sm"/>
                      <a:tailEnd type="none" w="sm" len="sm"/>
                    </a:lnR>
                  </a:tcPr>
                </a:tc>
                <a:extLst>
                  <a:ext uri="{0D108BD9-81ED-4DB2-BD59-A6C34878D82A}">
                    <a16:rowId xmlns:a16="http://schemas.microsoft.com/office/drawing/2014/main" val="10002"/>
                  </a:ext>
                </a:extLst>
              </a:tr>
              <a:tr h="506950">
                <a:tc>
                  <a:txBody>
                    <a:bodyPr/>
                    <a:lstStyle/>
                    <a:p>
                      <a:pPr marL="25400" marR="0" lvl="0" indent="0" algn="l" rtl="0">
                        <a:lnSpc>
                          <a:spcPct val="100000"/>
                        </a:lnSpc>
                        <a:spcBef>
                          <a:spcPts val="0"/>
                        </a:spcBef>
                        <a:spcAft>
                          <a:spcPts val="0"/>
                        </a:spcAft>
                        <a:buClr>
                          <a:srgbClr val="000000"/>
                        </a:buClr>
                        <a:buSzPts val="1400"/>
                        <a:buFont typeface="Arial"/>
                        <a:buNone/>
                      </a:pPr>
                      <a:r>
                        <a:rPr lang="en-US" sz="2000" u="none" strike="noStrike" cap="none">
                          <a:solidFill>
                            <a:schemeClr val="dk1"/>
                          </a:solidFill>
                        </a:rPr>
                        <a:t>C.7 Indeks distribusi guru</a:t>
                      </a:r>
                      <a:endParaRPr sz="2000" u="none" strike="noStrike" cap="none">
                        <a:solidFill>
                          <a:schemeClr val="dk1"/>
                        </a:solidFill>
                      </a:endParaRPr>
                    </a:p>
                  </a:txBody>
                  <a:tcPr marL="91425" marR="91425" marT="91425" marB="91425" anchor="ctr"/>
                </a:tc>
                <a:tc rowSpan="3">
                  <a:txBody>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a:solidFill>
                            <a:schemeClr val="dk1"/>
                          </a:solidFill>
                        </a:rPr>
                        <a:t>C.7 dan C.8 adalah indikator khusus untuk daerah</a:t>
                      </a:r>
                      <a:endParaRPr sz="2000" u="none" strike="noStrike" cap="none">
                        <a:solidFill>
                          <a:schemeClr val="dk1"/>
                        </a:solidFill>
                      </a:endParaRPr>
                    </a:p>
                  </a:txBody>
                  <a:tcPr marL="91425" marR="91425" marT="91425" marB="91425" anchor="ctr"/>
                </a:tc>
                <a:extLst>
                  <a:ext uri="{0D108BD9-81ED-4DB2-BD59-A6C34878D82A}">
                    <a16:rowId xmlns:a16="http://schemas.microsoft.com/office/drawing/2014/main" val="10003"/>
                  </a:ext>
                </a:extLst>
              </a:tr>
              <a:tr h="506950">
                <a:tc>
                  <a:txBody>
                    <a:bodyPr/>
                    <a:lstStyle/>
                    <a:p>
                      <a:pPr marL="25400" marR="0" lvl="0" indent="0" algn="l" rtl="0">
                        <a:lnSpc>
                          <a:spcPct val="100000"/>
                        </a:lnSpc>
                        <a:spcBef>
                          <a:spcPts val="0"/>
                        </a:spcBef>
                        <a:spcAft>
                          <a:spcPts val="0"/>
                        </a:spcAft>
                        <a:buClr>
                          <a:schemeClr val="dk1"/>
                        </a:buClr>
                        <a:buSzPts val="1100"/>
                        <a:buFont typeface="Arial"/>
                        <a:buNone/>
                      </a:pPr>
                      <a:r>
                        <a:rPr lang="en-US" sz="2000" u="none" strike="noStrike" cap="none">
                          <a:solidFill>
                            <a:schemeClr val="dk1"/>
                          </a:solidFill>
                        </a:rPr>
                        <a:t>C.8 Pemenuhan Kebutuhan Guru</a:t>
                      </a:r>
                      <a:endParaRPr sz="2000" u="none" strike="noStrike" cap="none">
                        <a:solidFill>
                          <a:schemeClr val="dk1"/>
                        </a:solidFill>
                      </a:endParaRPr>
                    </a:p>
                  </a:txBody>
                  <a:tcPr marL="91425" marR="91425" marT="91425" marB="91425" anchor="ctr"/>
                </a:tc>
                <a:tc vMerge="1">
                  <a:txBody>
                    <a:bodyPr/>
                    <a:lstStyle/>
                    <a:p>
                      <a:endParaRPr lang="en-US"/>
                    </a:p>
                  </a:txBody>
                  <a:tcPr/>
                </a:tc>
                <a:extLst>
                  <a:ext uri="{0D108BD9-81ED-4DB2-BD59-A6C34878D82A}">
                    <a16:rowId xmlns:a16="http://schemas.microsoft.com/office/drawing/2014/main" val="10004"/>
                  </a:ext>
                </a:extLst>
              </a:tr>
              <a:tr h="657375">
                <a:tc>
                  <a:txBody>
                    <a:bodyPr/>
                    <a:lstStyle/>
                    <a:p>
                      <a:pPr marL="25400" marR="0" lvl="0" indent="0" algn="l" rtl="0">
                        <a:lnSpc>
                          <a:spcPct val="100000"/>
                        </a:lnSpc>
                        <a:spcBef>
                          <a:spcPts val="0"/>
                        </a:spcBef>
                        <a:spcAft>
                          <a:spcPts val="0"/>
                        </a:spcAft>
                        <a:buClr>
                          <a:srgbClr val="000000"/>
                        </a:buClr>
                        <a:buSzPts val="2000"/>
                        <a:buFont typeface="Arial"/>
                        <a:buNone/>
                      </a:pPr>
                      <a:r>
                        <a:rPr lang="en-US" sz="2000" u="none" strike="noStrike" cap="none">
                          <a:solidFill>
                            <a:schemeClr val="dk1"/>
                          </a:solidFill>
                        </a:rPr>
                        <a:t>C.9 Proporsi GTK di SMK yang bersertifikat kompetensi</a:t>
                      </a:r>
                      <a:endParaRPr sz="2000" u="none" strike="noStrike" cap="none">
                        <a:solidFill>
                          <a:schemeClr val="dk1"/>
                        </a:solidFill>
                      </a:endParaRPr>
                    </a:p>
                  </a:txBody>
                  <a:tcPr marL="91425" marR="91425" marT="91425" marB="91425" anchor="ctr"/>
                </a:tc>
                <a:tc vMerge="1">
                  <a:txBody>
                    <a:bodyPr/>
                    <a:lstStyle/>
                    <a:p>
                      <a:endParaRPr lang="en-US"/>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6"/>
          <p:cNvSpPr txBox="1">
            <a:spLocks noGrp="1"/>
          </p:cNvSpPr>
          <p:nvPr>
            <p:ph type="title"/>
          </p:nvPr>
        </p:nvSpPr>
        <p:spPr>
          <a:xfrm>
            <a:off x="838200" y="1825368"/>
            <a:ext cx="10515600" cy="3207264"/>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800"/>
              <a:buNone/>
            </a:pPr>
            <a:r>
              <a:rPr lang="en-US" b="1">
                <a:solidFill>
                  <a:schemeClr val="accent1"/>
                </a:solidFill>
              </a:rPr>
              <a:t>Terima kasih atas jawabannya!</a:t>
            </a:r>
            <a:br>
              <a:rPr lang="en-US" b="1">
                <a:solidFill>
                  <a:schemeClr val="accent1"/>
                </a:solidFill>
              </a:rPr>
            </a:br>
            <a:r>
              <a:rPr lang="en-US" b="1">
                <a:solidFill>
                  <a:schemeClr val="accent1"/>
                </a:solidFill>
              </a:rPr>
              <a:t/>
            </a:r>
            <a:br>
              <a:rPr lang="en-US" b="1">
                <a:solidFill>
                  <a:schemeClr val="accent1"/>
                </a:solidFill>
              </a:rPr>
            </a:br>
            <a:r>
              <a:rPr lang="en-US" i="1">
                <a:solidFill>
                  <a:schemeClr val="dk1"/>
                </a:solidFill>
              </a:rPr>
              <a:t>Mari kita lihat hasil refleksi Kemendikbud</a:t>
            </a:r>
            <a:endParaRPr i="1">
              <a:solidFill>
                <a:schemeClr val="dk1"/>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88"/>
        <p:cNvGrpSpPr/>
        <p:nvPr/>
      </p:nvGrpSpPr>
      <p:grpSpPr>
        <a:xfrm>
          <a:off x="0" y="0"/>
          <a:ext cx="0" cy="0"/>
          <a:chOff x="0" y="0"/>
          <a:chExt cx="0" cy="0"/>
        </a:xfrm>
      </p:grpSpPr>
      <p:sp>
        <p:nvSpPr>
          <p:cNvPr id="789" name="Google Shape;789;p85"/>
          <p:cNvSpPr txBox="1"/>
          <p:nvPr/>
        </p:nvSpPr>
        <p:spPr>
          <a:xfrm>
            <a:off x="1170039" y="1319377"/>
            <a:ext cx="9851922" cy="11382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Indikator dimensi D jenjang Dikdasmen - Mutu dan Relevansi Pembelajaran</a:t>
            </a:r>
            <a:endParaRPr sz="3200" b="1" i="0" u="none" strike="noStrike" cap="none">
              <a:solidFill>
                <a:schemeClr val="accent1"/>
              </a:solidFill>
              <a:latin typeface="Arial"/>
              <a:ea typeface="Arial"/>
              <a:cs typeface="Arial"/>
              <a:sym typeface="Arial"/>
            </a:endParaRPr>
          </a:p>
        </p:txBody>
      </p:sp>
      <p:sp>
        <p:nvSpPr>
          <p:cNvPr id="790" name="Google Shape;790;p85"/>
          <p:cNvSpPr txBox="1">
            <a:spLocks noGrp="1"/>
          </p:cNvSpPr>
          <p:nvPr>
            <p:ph type="body" idx="1"/>
          </p:nvPr>
        </p:nvSpPr>
        <p:spPr>
          <a:xfrm>
            <a:off x="682388" y="3591229"/>
            <a:ext cx="10713491" cy="1270000"/>
          </a:xfrm>
          <a:prstGeom prst="rect">
            <a:avLst/>
          </a:prstGeom>
          <a:noFill/>
          <a:ln>
            <a:noFill/>
          </a:ln>
        </p:spPr>
        <p:txBody>
          <a:bodyPr spcFirstLastPara="1" wrap="square" lIns="91425" tIns="91425" rIns="91425" bIns="91425" anchor="ctr" anchorCtr="0">
            <a:noAutofit/>
          </a:bodyPr>
          <a:lstStyle/>
          <a:p>
            <a:pPr marL="0" lvl="0" indent="0" algn="just" rtl="0">
              <a:lnSpc>
                <a:spcPct val="90000"/>
              </a:lnSpc>
              <a:spcBef>
                <a:spcPts val="0"/>
              </a:spcBef>
              <a:spcAft>
                <a:spcPts val="0"/>
              </a:spcAft>
              <a:buSzPts val="1800"/>
              <a:buNone/>
            </a:pPr>
            <a:r>
              <a:rPr lang="en-US" sz="2400"/>
              <a:t>Pengalaman siswa di kelas adalah penentu utama hasil belajar siswa. Hal ini dapat dipotret dari </a:t>
            </a:r>
            <a:r>
              <a:rPr lang="en-US" sz="2400" b="1"/>
              <a:t>kualitas praktik pembelajaran</a:t>
            </a:r>
            <a:r>
              <a:rPr lang="en-US" sz="2400"/>
              <a:t> yang digunakan oleh guru. Praktik pembelajaran yang baik harus memfasilitasi tiga fungsi dasar, yaitu </a:t>
            </a:r>
            <a:r>
              <a:rPr lang="en-US" sz="2400" b="1"/>
              <a:t>mengelola perilaku, memotivasi murid, dan membantu murid membangun pengetahuan baru</a:t>
            </a:r>
            <a:r>
              <a:rPr lang="en-US" sz="2400"/>
              <a:t>.</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pic>
        <p:nvPicPr>
          <p:cNvPr id="795" name="Google Shape;795;p86"/>
          <p:cNvPicPr preferRelativeResize="0"/>
          <p:nvPr/>
        </p:nvPicPr>
        <p:blipFill rotWithShape="1">
          <a:blip r:embed="rId3">
            <a:alphaModFix/>
          </a:blip>
          <a:srcRect/>
          <a:stretch/>
        </p:blipFill>
        <p:spPr>
          <a:xfrm>
            <a:off x="609850" y="1967706"/>
            <a:ext cx="10972299" cy="2922587"/>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87"/>
          <p:cNvSpPr txBox="1">
            <a:spLocks noGrp="1"/>
          </p:cNvSpPr>
          <p:nvPr>
            <p:ph type="body" idx="1"/>
          </p:nvPr>
        </p:nvSpPr>
        <p:spPr>
          <a:xfrm>
            <a:off x="799449" y="1238865"/>
            <a:ext cx="10929512" cy="1477905"/>
          </a:xfrm>
          <a:prstGeom prst="rect">
            <a:avLst/>
          </a:prstGeom>
          <a:noFill/>
          <a:ln>
            <a:noFill/>
          </a:ln>
        </p:spPr>
        <p:txBody>
          <a:bodyPr spcFirstLastPara="1" wrap="square" lIns="91425" tIns="91425" rIns="91425" bIns="91425" anchor="ctr" anchorCtr="0">
            <a:noAutofit/>
          </a:bodyPr>
          <a:lstStyle/>
          <a:p>
            <a:pPr marL="0" lvl="0" indent="0" algn="just" rtl="0">
              <a:lnSpc>
                <a:spcPct val="90000"/>
              </a:lnSpc>
              <a:spcBef>
                <a:spcPts val="0"/>
              </a:spcBef>
              <a:spcAft>
                <a:spcPts val="0"/>
              </a:spcAft>
              <a:buSzPts val="1800"/>
              <a:buNone/>
            </a:pPr>
            <a:r>
              <a:rPr lang="en-US" sz="2400">
                <a:latin typeface="Calibri"/>
                <a:ea typeface="Calibri"/>
                <a:cs typeface="Calibri"/>
                <a:sym typeface="Calibri"/>
              </a:rPr>
              <a:t>Kualitas pembelajaran ditentukan oleh beberapa faktor utama, yaitu:</a:t>
            </a:r>
            <a:endParaRPr sz="2400">
              <a:latin typeface="Calibri"/>
              <a:ea typeface="Calibri"/>
              <a:cs typeface="Calibri"/>
              <a:sym typeface="Calibri"/>
            </a:endParaRPr>
          </a:p>
          <a:p>
            <a:pPr marL="457200" lvl="0" indent="-317500" algn="just" rtl="0">
              <a:lnSpc>
                <a:spcPct val="90000"/>
              </a:lnSpc>
              <a:spcBef>
                <a:spcPts val="0"/>
              </a:spcBef>
              <a:spcAft>
                <a:spcPts val="0"/>
              </a:spcAft>
              <a:buSzPts val="1400"/>
              <a:buFont typeface="Arial"/>
              <a:buAutoNum type="arabicPeriod"/>
            </a:pPr>
            <a:r>
              <a:rPr lang="en-US" sz="2400">
                <a:latin typeface="Calibri"/>
                <a:ea typeface="Calibri"/>
                <a:cs typeface="Calibri"/>
                <a:sym typeface="Calibri"/>
              </a:rPr>
              <a:t>Kompetensi guru (dimensi C,)</a:t>
            </a:r>
            <a:endParaRPr sz="2400">
              <a:latin typeface="Calibri"/>
              <a:ea typeface="Calibri"/>
              <a:cs typeface="Calibri"/>
              <a:sym typeface="Calibri"/>
            </a:endParaRPr>
          </a:p>
          <a:p>
            <a:pPr marL="457200" lvl="0" indent="-317500" algn="just" rtl="0">
              <a:lnSpc>
                <a:spcPct val="90000"/>
              </a:lnSpc>
              <a:spcBef>
                <a:spcPts val="0"/>
              </a:spcBef>
              <a:spcAft>
                <a:spcPts val="0"/>
              </a:spcAft>
              <a:buSzPts val="1400"/>
              <a:buFont typeface="Arial"/>
              <a:buAutoNum type="arabicPeriod"/>
            </a:pPr>
            <a:r>
              <a:rPr lang="en-US" sz="2400">
                <a:latin typeface="Calibri"/>
                <a:ea typeface="Calibri"/>
                <a:cs typeface="Calibri"/>
                <a:sym typeface="Calibri"/>
              </a:rPr>
              <a:t>Praktik reflektif dan </a:t>
            </a:r>
            <a:r>
              <a:rPr lang="en-US" sz="2400" b="1">
                <a:latin typeface="Calibri"/>
                <a:ea typeface="Calibri"/>
                <a:cs typeface="Calibri"/>
                <a:sym typeface="Calibri"/>
              </a:rPr>
              <a:t>perbaikan praktik pembelajaran</a:t>
            </a:r>
            <a:r>
              <a:rPr lang="en-US" sz="2400">
                <a:latin typeface="Calibri"/>
                <a:ea typeface="Calibri"/>
                <a:cs typeface="Calibri"/>
                <a:sym typeface="Calibri"/>
              </a:rPr>
              <a:t> yang dilakukan guru</a:t>
            </a:r>
            <a:endParaRPr sz="2400">
              <a:latin typeface="Calibri"/>
              <a:ea typeface="Calibri"/>
              <a:cs typeface="Calibri"/>
              <a:sym typeface="Calibri"/>
            </a:endParaRPr>
          </a:p>
        </p:txBody>
      </p:sp>
      <p:pic>
        <p:nvPicPr>
          <p:cNvPr id="801" name="Google Shape;801;p87"/>
          <p:cNvPicPr preferRelativeResize="0"/>
          <p:nvPr/>
        </p:nvPicPr>
        <p:blipFill rotWithShape="1">
          <a:blip r:embed="rId3">
            <a:alphaModFix/>
          </a:blip>
          <a:srcRect/>
          <a:stretch/>
        </p:blipFill>
        <p:spPr>
          <a:xfrm>
            <a:off x="490577" y="2846745"/>
            <a:ext cx="11238384" cy="3067357"/>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88"/>
          <p:cNvSpPr txBox="1">
            <a:spLocks noGrp="1"/>
          </p:cNvSpPr>
          <p:nvPr>
            <p:ph type="body" idx="1"/>
          </p:nvPr>
        </p:nvSpPr>
        <p:spPr>
          <a:xfrm>
            <a:off x="631244" y="2690047"/>
            <a:ext cx="10929512" cy="1477905"/>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SzPts val="1800"/>
              <a:buNone/>
            </a:pPr>
            <a:r>
              <a:rPr lang="en-US"/>
              <a:t>Terlepas dari kompetensinya, seorang guru dapat terus memperbaiki kualitas pembelajarannya dengan cara: </a:t>
            </a:r>
            <a:endParaRPr/>
          </a:p>
          <a:p>
            <a:pPr marL="0" lvl="0" indent="0" algn="l" rtl="0">
              <a:lnSpc>
                <a:spcPct val="90000"/>
              </a:lnSpc>
              <a:spcBef>
                <a:spcPts val="0"/>
              </a:spcBef>
              <a:spcAft>
                <a:spcPts val="0"/>
              </a:spcAft>
              <a:buSzPts val="1800"/>
              <a:buNone/>
            </a:pPr>
            <a:endParaRPr/>
          </a:p>
          <a:p>
            <a:pPr marL="530225" lvl="0" indent="-354013" algn="l" rtl="0">
              <a:lnSpc>
                <a:spcPct val="90000"/>
              </a:lnSpc>
              <a:spcBef>
                <a:spcPts val="0"/>
              </a:spcBef>
              <a:spcAft>
                <a:spcPts val="0"/>
              </a:spcAft>
              <a:buSzPts val="2800"/>
              <a:buAutoNum type="alphaLcPeriod"/>
            </a:pPr>
            <a:r>
              <a:rPr lang="en-US"/>
              <a:t>Merefleksikan praktik yang biasa digunakannya, </a:t>
            </a:r>
            <a:endParaRPr/>
          </a:p>
          <a:p>
            <a:pPr marL="530225" lvl="0" indent="-354013" algn="l" rtl="0">
              <a:lnSpc>
                <a:spcPct val="90000"/>
              </a:lnSpc>
              <a:spcBef>
                <a:spcPts val="0"/>
              </a:spcBef>
              <a:spcAft>
                <a:spcPts val="0"/>
              </a:spcAft>
              <a:buSzPts val="2800"/>
              <a:buAutoNum type="alphaLcPeriod"/>
            </a:pPr>
            <a:r>
              <a:rPr lang="en-US"/>
              <a:t>Meningkatkan pengetahuan dan keterampilan tentang pembelajaran baik secara individual maupun kolaboratif, dan</a:t>
            </a:r>
            <a:endParaRPr/>
          </a:p>
          <a:p>
            <a:pPr marL="530225" lvl="0" indent="-354013" algn="l" rtl="0">
              <a:lnSpc>
                <a:spcPct val="90000"/>
              </a:lnSpc>
              <a:spcBef>
                <a:spcPts val="0"/>
              </a:spcBef>
              <a:spcAft>
                <a:spcPts val="0"/>
              </a:spcAft>
              <a:buSzPts val="2800"/>
              <a:buAutoNum type="alphaLcPeriod"/>
            </a:pPr>
            <a:r>
              <a:rPr lang="en-US"/>
              <a:t>Mencoba menerapkan gagasan-gagasan baru dalam praktik pembelajaran</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810"/>
        <p:cNvGrpSpPr/>
        <p:nvPr/>
      </p:nvGrpSpPr>
      <p:grpSpPr>
        <a:xfrm>
          <a:off x="0" y="0"/>
          <a:ext cx="0" cy="0"/>
          <a:chOff x="0" y="0"/>
          <a:chExt cx="0" cy="0"/>
        </a:xfrm>
      </p:grpSpPr>
      <p:sp>
        <p:nvSpPr>
          <p:cNvPr id="811" name="Google Shape;811;p89"/>
          <p:cNvSpPr txBox="1">
            <a:spLocks noGrp="1"/>
          </p:cNvSpPr>
          <p:nvPr>
            <p:ph type="body" idx="1"/>
          </p:nvPr>
        </p:nvSpPr>
        <p:spPr>
          <a:xfrm>
            <a:off x="666717" y="1224116"/>
            <a:ext cx="10929512" cy="1920357"/>
          </a:xfrm>
          <a:prstGeom prst="rect">
            <a:avLst/>
          </a:prstGeom>
          <a:noFill/>
          <a:ln>
            <a:noFill/>
          </a:ln>
        </p:spPr>
        <p:txBody>
          <a:bodyPr spcFirstLastPara="1" wrap="square" lIns="91425" tIns="91425" rIns="91425" bIns="91425" anchor="ctr" anchorCtr="0">
            <a:noAutofit/>
          </a:bodyPr>
          <a:lstStyle/>
          <a:p>
            <a:pPr marL="0" lvl="0" indent="0" algn="just" rtl="0">
              <a:lnSpc>
                <a:spcPct val="90000"/>
              </a:lnSpc>
              <a:spcBef>
                <a:spcPts val="0"/>
              </a:spcBef>
              <a:spcAft>
                <a:spcPts val="0"/>
              </a:spcAft>
              <a:buSzPts val="1800"/>
              <a:buNone/>
            </a:pPr>
            <a:r>
              <a:rPr lang="en-US" sz="2000"/>
              <a:t>Kualitas pembelajaran tidak hanya ditentukan oleh refleksi dan tindakan guru sebagai individu, tetapi juga oleh lingkungan sekolah secara lebih luas. </a:t>
            </a:r>
            <a:endParaRPr/>
          </a:p>
          <a:p>
            <a:pPr marL="0" lvl="0" indent="0" algn="just" rtl="0">
              <a:lnSpc>
                <a:spcPct val="90000"/>
              </a:lnSpc>
              <a:spcBef>
                <a:spcPts val="0"/>
              </a:spcBef>
              <a:spcAft>
                <a:spcPts val="0"/>
              </a:spcAft>
              <a:buSzPts val="1800"/>
              <a:buNone/>
            </a:pPr>
            <a:r>
              <a:rPr lang="en-US" sz="2000"/>
              <a:t>Agar dapat melakukan refleksi dan memperbaiki praktik pembelajarannya, </a:t>
            </a:r>
            <a:r>
              <a:rPr lang="en-US" sz="2000" b="1"/>
              <a:t>guru perlu didukung oleh program dan kebijakan sekolah yang tepat</a:t>
            </a:r>
            <a:r>
              <a:rPr lang="en-US" sz="2000"/>
              <a:t>. </a:t>
            </a:r>
            <a:endParaRPr/>
          </a:p>
          <a:p>
            <a:pPr marL="0" lvl="0" indent="0" algn="just" rtl="0">
              <a:lnSpc>
                <a:spcPct val="90000"/>
              </a:lnSpc>
              <a:spcBef>
                <a:spcPts val="0"/>
              </a:spcBef>
              <a:spcAft>
                <a:spcPts val="0"/>
              </a:spcAft>
              <a:buSzPts val="1800"/>
              <a:buNone/>
            </a:pPr>
            <a:r>
              <a:rPr lang="en-US" sz="2000"/>
              <a:t>Hal ini mencakup program dan kebijakan terkait perumusan dan komunikasi visi-misi sekolah, pengelolaan kurikulum sekolah, dan penyediaan sumber daya pendukung (seperti waktu untuk melakukan refleksi)</a:t>
            </a:r>
            <a:endParaRPr/>
          </a:p>
        </p:txBody>
      </p:sp>
      <p:pic>
        <p:nvPicPr>
          <p:cNvPr id="812" name="Google Shape;812;p89"/>
          <p:cNvPicPr preferRelativeResize="0"/>
          <p:nvPr/>
        </p:nvPicPr>
        <p:blipFill rotWithShape="1">
          <a:blip r:embed="rId3">
            <a:alphaModFix/>
          </a:blip>
          <a:srcRect/>
          <a:stretch/>
        </p:blipFill>
        <p:spPr>
          <a:xfrm>
            <a:off x="666717" y="3428999"/>
            <a:ext cx="10837709" cy="3016045"/>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816"/>
        <p:cNvGrpSpPr/>
        <p:nvPr/>
      </p:nvGrpSpPr>
      <p:grpSpPr>
        <a:xfrm>
          <a:off x="0" y="0"/>
          <a:ext cx="0" cy="0"/>
          <a:chOff x="0" y="0"/>
          <a:chExt cx="0" cy="0"/>
        </a:xfrm>
      </p:grpSpPr>
      <p:sp>
        <p:nvSpPr>
          <p:cNvPr id="817" name="Google Shape;817;p90"/>
          <p:cNvSpPr txBox="1">
            <a:spLocks noGrp="1"/>
          </p:cNvSpPr>
          <p:nvPr>
            <p:ph type="body" idx="1"/>
          </p:nvPr>
        </p:nvSpPr>
        <p:spPr>
          <a:xfrm>
            <a:off x="631244" y="2690047"/>
            <a:ext cx="10929512" cy="1477905"/>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SzPts val="1800"/>
              <a:buNone/>
            </a:pPr>
            <a:r>
              <a:rPr lang="en-US"/>
              <a:t>Selain itu, keberhasilan kepala sekolah dalam</a:t>
            </a:r>
            <a:r>
              <a:rPr lang="en-US" b="1"/>
              <a:t> merancang dan menerapkan program dan kebijakan pembelajaran</a:t>
            </a:r>
            <a:r>
              <a:rPr lang="en-US"/>
              <a:t> mencerminkan kinerjanya sebagai </a:t>
            </a:r>
            <a:r>
              <a:rPr lang="en-US" b="1"/>
              <a:t>pemimpin instruksional</a:t>
            </a:r>
            <a:r>
              <a:rPr lang="en-US"/>
              <a:t>. Kinerja ini dipengaruhi oleh kompetensi yang dimiliki oleh kepala sekolah.</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821"/>
        <p:cNvGrpSpPr/>
        <p:nvPr/>
      </p:nvGrpSpPr>
      <p:grpSpPr>
        <a:xfrm>
          <a:off x="0" y="0"/>
          <a:ext cx="0" cy="0"/>
          <a:chOff x="0" y="0"/>
          <a:chExt cx="0" cy="0"/>
        </a:xfrm>
      </p:grpSpPr>
      <p:sp>
        <p:nvSpPr>
          <p:cNvPr id="822" name="Google Shape;822;p91"/>
          <p:cNvSpPr txBox="1">
            <a:spLocks noGrp="1"/>
          </p:cNvSpPr>
          <p:nvPr>
            <p:ph type="body" idx="1"/>
          </p:nvPr>
        </p:nvSpPr>
        <p:spPr>
          <a:xfrm>
            <a:off x="666717" y="1224116"/>
            <a:ext cx="10929512" cy="1920357"/>
          </a:xfrm>
          <a:prstGeom prst="rect">
            <a:avLst/>
          </a:prstGeom>
          <a:noFill/>
          <a:ln>
            <a:noFill/>
          </a:ln>
        </p:spPr>
        <p:txBody>
          <a:bodyPr spcFirstLastPara="1" wrap="square" lIns="91425" tIns="91425" rIns="91425" bIns="91425" anchor="ctr" anchorCtr="0">
            <a:noAutofit/>
          </a:bodyPr>
          <a:lstStyle/>
          <a:p>
            <a:pPr marL="0" lvl="0" indent="0" algn="just" rtl="0">
              <a:lnSpc>
                <a:spcPct val="90000"/>
              </a:lnSpc>
              <a:spcBef>
                <a:spcPts val="0"/>
              </a:spcBef>
              <a:spcAft>
                <a:spcPts val="0"/>
              </a:spcAft>
              <a:buSzPts val="1800"/>
              <a:buNone/>
            </a:pPr>
            <a:r>
              <a:rPr lang="en-US" sz="2000"/>
              <a:t>Selain dipengaruhi oleh praktik pembelajaran, pengalaman belajar siswa juga dipengaruhi oleh </a:t>
            </a:r>
            <a:r>
              <a:rPr lang="en-US" sz="2000" b="1"/>
              <a:t>iklim sosial di sekolah</a:t>
            </a:r>
            <a:r>
              <a:rPr lang="en-US" sz="2000"/>
              <a:t>.  Siswa yang merasa tidak aman di sekolah - misalnya karena mengalami perundungan atau hukuman fisik - akan kesulitan mengikuti pelajaran. Demikian juga dengan siswa yang dikucilkan atau mengalami diskriminasi karena identitas agama, etnis, kelompok sosial, atau kondisi fisiknya.</a:t>
            </a:r>
            <a:endParaRPr/>
          </a:p>
        </p:txBody>
      </p:sp>
      <p:pic>
        <p:nvPicPr>
          <p:cNvPr id="823" name="Google Shape;823;p91"/>
          <p:cNvPicPr preferRelativeResize="0"/>
          <p:nvPr/>
        </p:nvPicPr>
        <p:blipFill rotWithShape="1">
          <a:blip r:embed="rId3">
            <a:alphaModFix/>
          </a:blip>
          <a:srcRect l="3870" t="25150" r="3709" b="29882"/>
          <a:stretch/>
        </p:blipFill>
        <p:spPr>
          <a:xfrm>
            <a:off x="497589" y="3144473"/>
            <a:ext cx="11267768" cy="3082413"/>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8" name="Google Shape;828;p92"/>
          <p:cNvSpPr txBox="1"/>
          <p:nvPr/>
        </p:nvSpPr>
        <p:spPr>
          <a:xfrm>
            <a:off x="457786" y="1165471"/>
            <a:ext cx="11204826"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800"/>
              <a:buFont typeface="Arial"/>
              <a:buNone/>
            </a:pPr>
            <a:r>
              <a:rPr lang="en-US" sz="2400" b="1" i="0" u="none" strike="noStrike" cap="none">
                <a:solidFill>
                  <a:schemeClr val="accent1"/>
                </a:solidFill>
                <a:latin typeface="Arial"/>
                <a:ea typeface="Arial"/>
                <a:cs typeface="Arial"/>
                <a:sym typeface="Arial"/>
              </a:rPr>
              <a:t>Khusus untuk SMK terdapat indikator untuk mengukur relevansi proses pembelajaran SMK dengan industri atau dunia kerja</a:t>
            </a:r>
            <a:endParaRPr sz="2400" b="1" i="0" u="none" strike="noStrike" cap="none">
              <a:solidFill>
                <a:schemeClr val="accent1"/>
              </a:solidFill>
              <a:latin typeface="Arial"/>
              <a:ea typeface="Arial"/>
              <a:cs typeface="Arial"/>
              <a:sym typeface="Arial"/>
            </a:endParaRPr>
          </a:p>
        </p:txBody>
      </p:sp>
      <p:sp>
        <p:nvSpPr>
          <p:cNvPr id="829" name="Google Shape;829;p92"/>
          <p:cNvSpPr txBox="1"/>
          <p:nvPr/>
        </p:nvSpPr>
        <p:spPr>
          <a:xfrm>
            <a:off x="457786" y="2011045"/>
            <a:ext cx="11204826" cy="539507"/>
          </a:xfrm>
          <a:prstGeom prst="rect">
            <a:avLst/>
          </a:prstGeom>
          <a:noFill/>
          <a:ln>
            <a:noFill/>
          </a:ln>
        </p:spPr>
        <p:txBody>
          <a:bodyPr spcFirstLastPara="1" wrap="square" lIns="91425" tIns="45700" rIns="91425" bIns="45700" anchor="ctr" anchorCtr="0">
            <a:noAutofit/>
          </a:bodyPr>
          <a:lstStyle/>
          <a:p>
            <a:pPr marL="0" marR="0" lvl="0" indent="0" algn="just" rtl="0">
              <a:lnSpc>
                <a:spcPct val="90000"/>
              </a:lnSpc>
              <a:spcBef>
                <a:spcPts val="0"/>
              </a:spcBef>
              <a:spcAft>
                <a:spcPts val="0"/>
              </a:spcAft>
              <a:buClr>
                <a:schemeClr val="dk1"/>
              </a:buClr>
              <a:buSzPts val="1800"/>
              <a:buFont typeface="Arial"/>
              <a:buNone/>
            </a:pPr>
            <a:r>
              <a:rPr lang="en-US" sz="2000" b="0" i="0" u="none" strike="noStrike" cap="none">
                <a:solidFill>
                  <a:schemeClr val="dk1"/>
                </a:solidFill>
                <a:latin typeface="Arial"/>
                <a:ea typeface="Arial"/>
                <a:cs typeface="Arial"/>
                <a:sym typeface="Arial"/>
              </a:rPr>
              <a:t>Relevansi proses pembelajaran ini untuk memastikan lulusan SMK memiliki kompetensi yang relevan yang dibutuhkan Dunia Kerja.</a:t>
            </a:r>
            <a:endParaRPr/>
          </a:p>
        </p:txBody>
      </p:sp>
      <p:pic>
        <p:nvPicPr>
          <p:cNvPr id="830" name="Google Shape;830;p92"/>
          <p:cNvPicPr preferRelativeResize="0"/>
          <p:nvPr/>
        </p:nvPicPr>
        <p:blipFill rotWithShape="1">
          <a:blip r:embed="rId3">
            <a:alphaModFix/>
          </a:blip>
          <a:srcRect l="5927" t="29313" r="4342" b="22138"/>
          <a:stretch/>
        </p:blipFill>
        <p:spPr>
          <a:xfrm>
            <a:off x="590228" y="2989351"/>
            <a:ext cx="10939942" cy="3327871"/>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834"/>
        <p:cNvGrpSpPr/>
        <p:nvPr/>
      </p:nvGrpSpPr>
      <p:grpSpPr>
        <a:xfrm>
          <a:off x="0" y="0"/>
          <a:ext cx="0" cy="0"/>
          <a:chOff x="0" y="0"/>
          <a:chExt cx="0" cy="0"/>
        </a:xfrm>
      </p:grpSpPr>
      <p:sp>
        <p:nvSpPr>
          <p:cNvPr id="835" name="Google Shape;835;p93"/>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D jenjang Dikdasmen (bagian 1)</a:t>
            </a:r>
            <a:endParaRPr sz="2000" b="1" i="0" u="none" strike="noStrike" cap="none">
              <a:solidFill>
                <a:schemeClr val="accent1"/>
              </a:solidFill>
              <a:latin typeface="Arial"/>
              <a:ea typeface="Arial"/>
              <a:cs typeface="Arial"/>
              <a:sym typeface="Arial"/>
            </a:endParaRPr>
          </a:p>
        </p:txBody>
      </p:sp>
      <p:graphicFrame>
        <p:nvGraphicFramePr>
          <p:cNvPr id="836" name="Google Shape;836;p93"/>
          <p:cNvGraphicFramePr/>
          <p:nvPr/>
        </p:nvGraphicFramePr>
        <p:xfrm>
          <a:off x="457785" y="1623145"/>
          <a:ext cx="3000000" cy="3000000"/>
        </p:xfrm>
        <a:graphic>
          <a:graphicData uri="http://schemas.openxmlformats.org/drawingml/2006/table">
            <a:tbl>
              <a:tblPr>
                <a:noFill/>
                <a:tableStyleId>{EE982CF9-6F63-49E2-AD2F-75968D36D1C9}</a:tableStyleId>
              </a:tblPr>
              <a:tblGrid>
                <a:gridCol w="2204300">
                  <a:extLst>
                    <a:ext uri="{9D8B030D-6E8A-4147-A177-3AD203B41FA5}">
                      <a16:colId xmlns:a16="http://schemas.microsoft.com/office/drawing/2014/main" val="20000"/>
                    </a:ext>
                  </a:extLst>
                </a:gridCol>
                <a:gridCol w="2573600">
                  <a:extLst>
                    <a:ext uri="{9D8B030D-6E8A-4147-A177-3AD203B41FA5}">
                      <a16:colId xmlns:a16="http://schemas.microsoft.com/office/drawing/2014/main" val="20001"/>
                    </a:ext>
                  </a:extLst>
                </a:gridCol>
                <a:gridCol w="3548475">
                  <a:extLst>
                    <a:ext uri="{9D8B030D-6E8A-4147-A177-3AD203B41FA5}">
                      <a16:colId xmlns:a16="http://schemas.microsoft.com/office/drawing/2014/main" val="20002"/>
                    </a:ext>
                  </a:extLst>
                </a:gridCol>
                <a:gridCol w="2950075">
                  <a:extLst>
                    <a:ext uri="{9D8B030D-6E8A-4147-A177-3AD203B41FA5}">
                      <a16:colId xmlns:a16="http://schemas.microsoft.com/office/drawing/2014/main" val="20003"/>
                    </a:ext>
                  </a:extLst>
                </a:gridCol>
              </a:tblGrid>
              <a:tr h="350500">
                <a:tc>
                  <a:txBody>
                    <a:bodyPr/>
                    <a:lstStyle/>
                    <a:p>
                      <a:pPr marL="0" marR="0" lvl="0" indent="0" algn="ctr" rtl="0">
                        <a:lnSpc>
                          <a:spcPct val="100000"/>
                        </a:lnSpc>
                        <a:spcBef>
                          <a:spcPts val="0"/>
                        </a:spcBef>
                        <a:spcAft>
                          <a:spcPts val="0"/>
                        </a:spcAft>
                        <a:buClr>
                          <a:srgbClr val="000000"/>
                        </a:buClr>
                        <a:buSzPts val="1400"/>
                        <a:buFont typeface="Arial"/>
                        <a:buNone/>
                      </a:pPr>
                      <a:r>
                        <a:rPr lang="en-US" sz="1500" b="1" u="none" strike="noStrike" cap="none">
                          <a:solidFill>
                            <a:schemeClr val="lt1"/>
                          </a:solidFill>
                        </a:rPr>
                        <a:t>Indikator Level 1</a:t>
                      </a:r>
                      <a:endParaRPr sz="1500" b="1" u="none" strike="noStrike" cap="none">
                        <a:solidFill>
                          <a:schemeClr val="lt1"/>
                        </a:solidFill>
                      </a:endParaRPr>
                    </a:p>
                  </a:txBody>
                  <a:tcPr marL="91425" marR="91425" marT="91425" marB="91425" anchor="ctr">
                    <a:solidFill>
                      <a:srgbClr val="00B050"/>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500" b="1" u="none" strike="noStrike" cap="none">
                          <a:solidFill>
                            <a:schemeClr val="lt1"/>
                          </a:solidFill>
                        </a:rPr>
                        <a:t>Indikator Level 2</a:t>
                      </a:r>
                      <a:endParaRPr sz="1500" b="1" u="none" strike="noStrike" cap="none">
                        <a:solidFill>
                          <a:schemeClr val="lt1"/>
                        </a:solidFill>
                      </a:endParaRPr>
                    </a:p>
                  </a:txBody>
                  <a:tcPr marL="91425" marR="91425" marT="91425" marB="91425" anchor="ctr">
                    <a:solidFill>
                      <a:srgbClr val="00B050"/>
                    </a:solidFill>
                  </a:tcPr>
                </a:tc>
                <a:tc gridSpan="2">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chemeClr val="lt1"/>
                          </a:solidFill>
                        </a:rPr>
                        <a:t>Indikator Level 3</a:t>
                      </a:r>
                      <a:endParaRPr sz="1500" b="1" u="none" strike="noStrike" cap="none">
                        <a:solidFill>
                          <a:schemeClr val="lt1"/>
                        </a:solidFill>
                      </a:endParaRPr>
                    </a:p>
                  </a:txBody>
                  <a:tcPr marL="91425" marR="91425" marT="91425" marB="91425" anchor="ctr">
                    <a:solidFill>
                      <a:srgbClr val="00B050"/>
                    </a:solidFill>
                  </a:tcPr>
                </a:tc>
                <a:tc hMerge="1">
                  <a:txBody>
                    <a:bodyPr/>
                    <a:lstStyle/>
                    <a:p>
                      <a:endParaRPr lang="en-US"/>
                    </a:p>
                  </a:txBody>
                  <a:tcPr/>
                </a:tc>
                <a:extLst>
                  <a:ext uri="{0D108BD9-81ED-4DB2-BD59-A6C34878D82A}">
                    <a16:rowId xmlns:a16="http://schemas.microsoft.com/office/drawing/2014/main" val="10000"/>
                  </a:ext>
                </a:extLst>
              </a:tr>
              <a:tr h="541675">
                <a:tc rowSpan="5">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D.1 Kualitas pembelajaran</a:t>
                      </a:r>
                      <a:endParaRPr sz="1600" u="none" strike="noStrike" cap="none">
                        <a:solidFill>
                          <a:schemeClr val="dk1"/>
                        </a:solidFill>
                      </a:endParaRPr>
                    </a:p>
                  </a:txBody>
                  <a:tcPr marL="91425" marR="91425" marT="91425" marB="91425" anchor="ctr"/>
                </a:tc>
                <a:tc>
                  <a:txBody>
                    <a:bodyPr/>
                    <a:lstStyle/>
                    <a:p>
                      <a:pPr marL="25400" marR="0" lvl="0" indent="0" algn="l" rtl="0">
                        <a:lnSpc>
                          <a:spcPct val="100000"/>
                        </a:lnSpc>
                        <a:spcBef>
                          <a:spcPts val="0"/>
                        </a:spcBef>
                        <a:spcAft>
                          <a:spcPts val="0"/>
                        </a:spcAft>
                        <a:buClr>
                          <a:srgbClr val="000000"/>
                        </a:buClr>
                        <a:buSzPts val="1000"/>
                        <a:buFont typeface="Arial"/>
                        <a:buNone/>
                      </a:pPr>
                      <a:r>
                        <a:rPr lang="en-US" sz="1600" u="none" strike="noStrike" cap="none">
                          <a:solidFill>
                            <a:schemeClr val="dk1"/>
                          </a:solidFill>
                        </a:rPr>
                        <a:t>D.1.1 Manajemen kelas</a:t>
                      </a:r>
                      <a:endParaRPr sz="1600" u="none" strike="noStrike" cap="none">
                        <a:solidFill>
                          <a:schemeClr val="dk1"/>
                        </a:solidFil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Keteraturan  suasana kelas</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menurut guru</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menurut siswa</a:t>
                      </a:r>
                      <a:endParaRPr sz="1600" u="none" strike="noStrike" cap="none">
                        <a:solidFill>
                          <a:schemeClr val="dk1"/>
                        </a:solidFil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Disiplin positif </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startAt="3"/>
                      </a:pPr>
                      <a:r>
                        <a:rPr lang="en-US" sz="1600" u="none" strike="noStrike" cap="none">
                          <a:solidFill>
                            <a:schemeClr val="dk1"/>
                          </a:solidFill>
                        </a:rPr>
                        <a:t>menurut guru</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startAt="3"/>
                      </a:pPr>
                      <a:r>
                        <a:rPr lang="en-US" sz="1600" u="none" strike="noStrike" cap="none">
                          <a:solidFill>
                            <a:schemeClr val="dk1"/>
                          </a:solidFill>
                        </a:rPr>
                        <a:t>menurut siswa</a:t>
                      </a:r>
                      <a:endParaRPr sz="1600" u="none" strike="noStrike" cap="none">
                        <a:solidFill>
                          <a:schemeClr val="dk1"/>
                        </a:solidFill>
                      </a:endParaRPr>
                    </a:p>
                  </a:txBody>
                  <a:tcPr marL="91425" marR="91425" marT="91425" marB="91425" anchor="ctr"/>
                </a:tc>
                <a:extLst>
                  <a:ext uri="{0D108BD9-81ED-4DB2-BD59-A6C34878D82A}">
                    <a16:rowId xmlns:a16="http://schemas.microsoft.com/office/drawing/2014/main" val="10001"/>
                  </a:ext>
                </a:extLst>
              </a:tr>
              <a:tr h="698950">
                <a:tc vMerge="1">
                  <a:txBody>
                    <a:bodyPr/>
                    <a:lstStyle/>
                    <a:p>
                      <a:endParaRPr lang="en-US"/>
                    </a:p>
                  </a:txBody>
                  <a:tcPr/>
                </a:tc>
                <a:tc>
                  <a:txBody>
                    <a:bodyPr/>
                    <a:lstStyle/>
                    <a:p>
                      <a:pPr marL="25400" marR="0" lvl="0" indent="0" algn="l" rtl="0">
                        <a:lnSpc>
                          <a:spcPct val="100000"/>
                        </a:lnSpc>
                        <a:spcBef>
                          <a:spcPts val="0"/>
                        </a:spcBef>
                        <a:spcAft>
                          <a:spcPts val="0"/>
                        </a:spcAft>
                        <a:buClr>
                          <a:srgbClr val="000000"/>
                        </a:buClr>
                        <a:buSzPts val="1000"/>
                        <a:buFont typeface="Arial"/>
                        <a:buNone/>
                      </a:pPr>
                      <a:r>
                        <a:rPr lang="en-US" sz="1600" u="none" strike="noStrike" cap="none">
                          <a:solidFill>
                            <a:schemeClr val="dk1"/>
                          </a:solidFill>
                        </a:rPr>
                        <a:t>D.1.2 Dukungan afektif </a:t>
                      </a:r>
                      <a:endParaRPr sz="1600" u="none" strike="noStrike" cap="none">
                        <a:solidFill>
                          <a:schemeClr val="dk1"/>
                        </a:solidFill>
                      </a:endParaRPr>
                    </a:p>
                  </a:txBody>
                  <a:tcPr marL="91425" marR="91425" marT="91425" marB="91425" anchor="ctr"/>
                </a:tc>
                <a:tc gridSpan="2">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Ekspektasi akademik</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Perhatian dan kepedulian guru</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Umpan balik konstruktif</a:t>
                      </a:r>
                      <a:endParaRPr sz="1600" u="none" strike="noStrike" cap="none">
                        <a:solidFill>
                          <a:schemeClr val="dk1"/>
                        </a:solidFill>
                      </a:endParaRPr>
                    </a:p>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Masing-masing indikator diatas terdiri dari menurut guru dan siswa</a:t>
                      </a:r>
                      <a:endParaRPr sz="1600" u="none" strike="noStrike" cap="none">
                        <a:solidFill>
                          <a:schemeClr val="dk1"/>
                        </a:solidFill>
                      </a:endParaRPr>
                    </a:p>
                  </a:txBody>
                  <a:tcPr marL="91425" marR="91425" marT="91425" marB="91425" anchor="ctr"/>
                </a:tc>
                <a:tc hMerge="1">
                  <a:txBody>
                    <a:bodyPr/>
                    <a:lstStyle/>
                    <a:p>
                      <a:endParaRPr lang="en-US"/>
                    </a:p>
                  </a:txBody>
                  <a:tcPr/>
                </a:tc>
                <a:extLst>
                  <a:ext uri="{0D108BD9-81ED-4DB2-BD59-A6C34878D82A}">
                    <a16:rowId xmlns:a16="http://schemas.microsoft.com/office/drawing/2014/main" val="10002"/>
                  </a:ext>
                </a:extLst>
              </a:tr>
              <a:tr h="238975">
                <a:tc vMerge="1">
                  <a:txBody>
                    <a:bodyPr/>
                    <a:lstStyle/>
                    <a:p>
                      <a:endParaRPr lang="en-US"/>
                    </a:p>
                  </a:txBody>
                  <a:tcPr/>
                </a:tc>
                <a:tc rowSpan="2">
                  <a:txBody>
                    <a:bodyPr/>
                    <a:lstStyle/>
                    <a:p>
                      <a:pPr marL="2540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D.1.3 Aktivasi cognitif</a:t>
                      </a:r>
                      <a:endParaRPr sz="1600" u="none" strike="noStrike" cap="none">
                        <a:solidFill>
                          <a:schemeClr val="dk1"/>
                        </a:solidFill>
                      </a:endParaRPr>
                    </a:p>
                  </a:txBody>
                  <a:tcPr marL="91425" marR="91425" marT="91425" marB="91425" anchor="ctr"/>
                </a:tc>
                <a:tc>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Instruksi yang adaptif</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Panduan guru</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Aktivitas interaktif</a:t>
                      </a:r>
                      <a:endParaRPr sz="1600" u="none" strike="noStrike" cap="none">
                        <a:solidFill>
                          <a:schemeClr val="dk1"/>
                        </a:solidFill>
                      </a:endParaRPr>
                    </a:p>
                  </a:txBody>
                  <a:tcPr marL="91425" marR="91425" marT="91425" marB="91425" anchor="ctr"/>
                </a:tc>
                <a:tc>
                  <a:txBody>
                    <a:bodyPr/>
                    <a:lstStyle/>
                    <a:p>
                      <a:pPr marL="114300" marR="0" lvl="0" indent="-114300" algn="l" rtl="0">
                        <a:lnSpc>
                          <a:spcPct val="100000"/>
                        </a:lnSpc>
                        <a:spcBef>
                          <a:spcPts val="0"/>
                        </a:spcBef>
                        <a:spcAft>
                          <a:spcPts val="0"/>
                        </a:spcAft>
                        <a:buClr>
                          <a:schemeClr val="dk1"/>
                        </a:buClr>
                        <a:buSzPts val="1100"/>
                        <a:buFont typeface="Arial"/>
                        <a:buAutoNum type="arabicPeriod" startAt="4"/>
                      </a:pPr>
                      <a:r>
                        <a:rPr lang="en-US" sz="1600" u="none" strike="noStrike" cap="none">
                          <a:solidFill>
                            <a:schemeClr val="dk1"/>
                          </a:solidFill>
                        </a:rPr>
                        <a:t>Pembelajaran literasi</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startAt="4"/>
                      </a:pPr>
                      <a:r>
                        <a:rPr lang="en-US" sz="1600" u="none" strike="noStrike" cap="none">
                          <a:solidFill>
                            <a:schemeClr val="dk1"/>
                          </a:solidFill>
                        </a:rPr>
                        <a:t>Pembelajaran numerasi</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startAt="4"/>
                      </a:pPr>
                      <a:r>
                        <a:rPr lang="en-US" sz="1600" u="none" strike="noStrike" cap="none">
                          <a:solidFill>
                            <a:schemeClr val="dk1"/>
                          </a:solidFill>
                        </a:rPr>
                        <a:t>Iklim pembelajaran yang terbuka</a:t>
                      </a:r>
                      <a:endParaRPr sz="1600" u="none" strike="noStrike" cap="none">
                        <a:solidFill>
                          <a:schemeClr val="dk1"/>
                        </a:solidFill>
                      </a:endParaRPr>
                    </a:p>
                  </a:txBody>
                  <a:tcPr marL="91425" marR="91425" marT="91425" marB="91425" anchor="ctr"/>
                </a:tc>
                <a:extLst>
                  <a:ext uri="{0D108BD9-81ED-4DB2-BD59-A6C34878D82A}">
                    <a16:rowId xmlns:a16="http://schemas.microsoft.com/office/drawing/2014/main" val="10003"/>
                  </a:ext>
                </a:extLst>
              </a:tr>
              <a:tr h="0">
                <a:tc vMerge="1">
                  <a:txBody>
                    <a:bodyPr/>
                    <a:lstStyle/>
                    <a:p>
                      <a:endParaRPr lang="en-US"/>
                    </a:p>
                  </a:txBody>
                  <a:tcPr/>
                </a:tc>
                <a:tc vMerge="1">
                  <a:txBody>
                    <a:bodyPr/>
                    <a:lstStyle/>
                    <a:p>
                      <a:endParaRPr lang="en-US"/>
                    </a:p>
                  </a:txBody>
                  <a:tcPr/>
                </a:tc>
                <a:tc gridSpan="2">
                  <a:txBody>
                    <a:bodyPr/>
                    <a:lstStyle/>
                    <a:p>
                      <a:pPr marL="0" marR="0" lvl="0" indent="0" algn="l" rtl="0">
                        <a:lnSpc>
                          <a:spcPct val="100000"/>
                        </a:lnSpc>
                        <a:spcBef>
                          <a:spcPts val="0"/>
                        </a:spcBef>
                        <a:spcAft>
                          <a:spcPts val="0"/>
                        </a:spcAft>
                        <a:buClr>
                          <a:schemeClr val="dk1"/>
                        </a:buClr>
                        <a:buSzPts val="1100"/>
                        <a:buFont typeface="Arial"/>
                        <a:buNone/>
                      </a:pPr>
                      <a:r>
                        <a:rPr lang="en-US" sz="1600" u="none" strike="noStrike" cap="none">
                          <a:solidFill>
                            <a:schemeClr val="dk1"/>
                          </a:solidFill>
                        </a:rPr>
                        <a:t>Indikator 1,2,3 dan 6 diatas terdiri dari menurut guru dan siswa</a:t>
                      </a:r>
                      <a:endParaRPr sz="1600" u="none" strike="noStrike" cap="none">
                        <a:solidFill>
                          <a:schemeClr val="dk1"/>
                        </a:solidFill>
                      </a:endParaRPr>
                    </a:p>
                  </a:txBody>
                  <a:tcPr marL="91425" marR="91425" marT="91425" marB="91425" anchor="ctr"/>
                </a:tc>
                <a:tc hMerge="1">
                  <a:txBody>
                    <a:bodyPr/>
                    <a:lstStyle/>
                    <a:p>
                      <a:endParaRPr lang="en-US"/>
                    </a:p>
                  </a:txBody>
                  <a:tcPr/>
                </a:tc>
                <a:extLst>
                  <a:ext uri="{0D108BD9-81ED-4DB2-BD59-A6C34878D82A}">
                    <a16:rowId xmlns:a16="http://schemas.microsoft.com/office/drawing/2014/main" val="10004"/>
                  </a:ext>
                </a:extLst>
              </a:tr>
              <a:tr h="0">
                <a:tc vMerge="1">
                  <a:txBody>
                    <a:bodyPr/>
                    <a:lstStyle/>
                    <a:p>
                      <a:endParaRPr lang="en-US"/>
                    </a:p>
                  </a:txBody>
                  <a:tcPr/>
                </a:tc>
                <a:tc>
                  <a:txBody>
                    <a:bodyPr/>
                    <a:lstStyle/>
                    <a:p>
                      <a:pPr marL="5715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D.1.4 Pembelajaran praktik vs. teori</a:t>
                      </a:r>
                      <a:endParaRPr sz="1600" u="none" strike="noStrike" cap="none">
                        <a:solidFill>
                          <a:schemeClr val="dk1"/>
                        </a:solidFill>
                      </a:endParaRPr>
                    </a:p>
                  </a:txBody>
                  <a:tcPr marL="91425" marR="91425" marT="91425" marB="91425" anchor="ctr"/>
                </a:tc>
                <a:tc>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Survey kepsek</a:t>
                      </a:r>
                      <a:endParaRPr sz="1600" u="none" strike="noStrike" cap="none">
                        <a:solidFill>
                          <a:schemeClr val="dk1"/>
                        </a:solidFill>
                      </a:endParaRPr>
                    </a:p>
                  </a:txBody>
                  <a:tcPr marL="91425" marR="91425" marT="91425" marB="91425" anchor="ctr"/>
                </a:tc>
                <a:tc>
                  <a:txBody>
                    <a:bodyPr/>
                    <a:lstStyle/>
                    <a:p>
                      <a:pPr marL="114300" marR="0" lvl="0" indent="-114300" algn="l" rtl="0">
                        <a:lnSpc>
                          <a:spcPct val="100000"/>
                        </a:lnSpc>
                        <a:spcBef>
                          <a:spcPts val="0"/>
                        </a:spcBef>
                        <a:spcAft>
                          <a:spcPts val="0"/>
                        </a:spcAft>
                        <a:buClr>
                          <a:schemeClr val="dk1"/>
                        </a:buClr>
                        <a:buSzPts val="1100"/>
                        <a:buFont typeface="Arial"/>
                        <a:buAutoNum type="arabicPeriod" startAt="2"/>
                      </a:pPr>
                      <a:r>
                        <a:rPr lang="en-US" sz="1600" u="none" strike="noStrike" cap="none">
                          <a:solidFill>
                            <a:schemeClr val="dk1"/>
                          </a:solidFill>
                        </a:rPr>
                        <a:t>Survey guru</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startAt="2"/>
                      </a:pPr>
                      <a:r>
                        <a:rPr lang="en-US" sz="1600" u="none" strike="noStrike" cap="none">
                          <a:solidFill>
                            <a:schemeClr val="dk1"/>
                          </a:solidFill>
                        </a:rPr>
                        <a:t>Survey siswa</a:t>
                      </a:r>
                      <a:endParaRPr sz="1600" u="none" strike="noStrike" cap="none">
                        <a:solidFill>
                          <a:schemeClr val="dk1"/>
                        </a:solidFill>
                      </a:endParaRPr>
                    </a:p>
                  </a:txBody>
                  <a:tcPr marL="91425" marR="91425" marT="91425" marB="91425"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sp>
        <p:nvSpPr>
          <p:cNvPr id="841" name="Google Shape;841;p94"/>
          <p:cNvSpPr txBox="1"/>
          <p:nvPr/>
        </p:nvSpPr>
        <p:spPr>
          <a:xfrm>
            <a:off x="457785" y="1407657"/>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D jenjang Dikdasmen (bagian 2)</a:t>
            </a:r>
            <a:endParaRPr sz="2000" b="1" i="0" u="none" strike="noStrike" cap="none">
              <a:solidFill>
                <a:schemeClr val="accent1"/>
              </a:solidFill>
              <a:latin typeface="Arial"/>
              <a:ea typeface="Arial"/>
              <a:cs typeface="Arial"/>
              <a:sym typeface="Arial"/>
            </a:endParaRPr>
          </a:p>
        </p:txBody>
      </p:sp>
      <p:graphicFrame>
        <p:nvGraphicFramePr>
          <p:cNvPr id="842" name="Google Shape;842;p94"/>
          <p:cNvGraphicFramePr/>
          <p:nvPr/>
        </p:nvGraphicFramePr>
        <p:xfrm>
          <a:off x="457785" y="2273208"/>
          <a:ext cx="3000000" cy="3000000"/>
        </p:xfrm>
        <a:graphic>
          <a:graphicData uri="http://schemas.openxmlformats.org/drawingml/2006/table">
            <a:tbl>
              <a:tblPr>
                <a:noFill/>
                <a:tableStyleId>{EE982CF9-6F63-49E2-AD2F-75968D36D1C9}</a:tableStyleId>
              </a:tblPr>
              <a:tblGrid>
                <a:gridCol w="2963850">
                  <a:extLst>
                    <a:ext uri="{9D8B030D-6E8A-4147-A177-3AD203B41FA5}">
                      <a16:colId xmlns:a16="http://schemas.microsoft.com/office/drawing/2014/main" val="20000"/>
                    </a:ext>
                  </a:extLst>
                </a:gridCol>
                <a:gridCol w="3377375">
                  <a:extLst>
                    <a:ext uri="{9D8B030D-6E8A-4147-A177-3AD203B41FA5}">
                      <a16:colId xmlns:a16="http://schemas.microsoft.com/office/drawing/2014/main" val="20001"/>
                    </a:ext>
                  </a:extLst>
                </a:gridCol>
                <a:gridCol w="2875925">
                  <a:extLst>
                    <a:ext uri="{9D8B030D-6E8A-4147-A177-3AD203B41FA5}">
                      <a16:colId xmlns:a16="http://schemas.microsoft.com/office/drawing/2014/main" val="20002"/>
                    </a:ext>
                  </a:extLst>
                </a:gridCol>
                <a:gridCol w="2059275">
                  <a:extLst>
                    <a:ext uri="{9D8B030D-6E8A-4147-A177-3AD203B41FA5}">
                      <a16:colId xmlns:a16="http://schemas.microsoft.com/office/drawing/2014/main" val="20003"/>
                    </a:ext>
                  </a:extLst>
                </a:gridCol>
              </a:tblGrid>
              <a:tr h="292325">
                <a:tc>
                  <a:txBody>
                    <a:bodyPr/>
                    <a:lstStyle/>
                    <a:p>
                      <a:pPr marL="0" marR="0" lvl="0" indent="0" algn="ctr" rtl="0">
                        <a:lnSpc>
                          <a:spcPct val="100000"/>
                        </a:lnSpc>
                        <a:spcBef>
                          <a:spcPts val="0"/>
                        </a:spcBef>
                        <a:spcAft>
                          <a:spcPts val="0"/>
                        </a:spcAft>
                        <a:buClr>
                          <a:srgbClr val="000000"/>
                        </a:buClr>
                        <a:buSzPts val="1400"/>
                        <a:buFont typeface="Arial"/>
                        <a:buNone/>
                      </a:pPr>
                      <a:r>
                        <a:rPr lang="en-US" sz="1800" b="1" u="none" strike="noStrike" cap="none">
                          <a:solidFill>
                            <a:schemeClr val="lt1"/>
                          </a:solidFill>
                        </a:rPr>
                        <a:t>Indikator Level 1</a:t>
                      </a:r>
                      <a:endParaRPr sz="1800" b="1" u="none" strike="noStrike" cap="none">
                        <a:solidFill>
                          <a:schemeClr val="lt1"/>
                        </a:solidFill>
                      </a:endParaRPr>
                    </a:p>
                  </a:txBody>
                  <a:tcPr marL="91425" marR="91425" marT="91425" marB="91425" anchor="ctr">
                    <a:solidFill>
                      <a:srgbClr val="00B050"/>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800" b="1" u="none" strike="noStrike" cap="none">
                          <a:solidFill>
                            <a:schemeClr val="lt1"/>
                          </a:solidFill>
                        </a:rPr>
                        <a:t>Indikator Level 2</a:t>
                      </a:r>
                      <a:endParaRPr sz="1800" b="1" u="none" strike="noStrike" cap="none">
                        <a:solidFill>
                          <a:schemeClr val="lt1"/>
                        </a:solidFill>
                      </a:endParaRPr>
                    </a:p>
                  </a:txBody>
                  <a:tcPr marL="91425" marR="91425" marT="91425" marB="91425" anchor="ctr">
                    <a:solidFill>
                      <a:srgbClr val="00B050"/>
                    </a:solidFill>
                  </a:tcPr>
                </a:tc>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a:solidFill>
                            <a:schemeClr val="lt1"/>
                          </a:solidFill>
                        </a:rPr>
                        <a:t>Indikator Level 3</a:t>
                      </a:r>
                      <a:endParaRPr sz="1800" b="1" u="none" strike="noStrike" cap="none">
                        <a:solidFill>
                          <a:schemeClr val="lt1"/>
                        </a:solidFill>
                      </a:endParaRPr>
                    </a:p>
                  </a:txBody>
                  <a:tcPr marL="91425" marR="91425" marT="91425" marB="91425" anchor="ctr">
                    <a:solidFill>
                      <a:srgbClr val="00B050"/>
                    </a:solidFill>
                  </a:tcPr>
                </a:tc>
                <a:tc hMerge="1">
                  <a:txBody>
                    <a:bodyPr/>
                    <a:lstStyle/>
                    <a:p>
                      <a:endParaRPr lang="en-US"/>
                    </a:p>
                  </a:txBody>
                  <a:tcPr/>
                </a:tc>
                <a:extLst>
                  <a:ext uri="{0D108BD9-81ED-4DB2-BD59-A6C34878D82A}">
                    <a16:rowId xmlns:a16="http://schemas.microsoft.com/office/drawing/2014/main" val="10000"/>
                  </a:ext>
                </a:extLst>
              </a:tr>
              <a:tr h="541675">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solidFill>
                            <a:schemeClr val="dk1"/>
                          </a:solidFill>
                        </a:rPr>
                        <a:t>D.2 Refleksi dan perbaikan pembelajaran oleh guru</a:t>
                      </a:r>
                      <a:endParaRPr sz="1800" u="none" strike="noStrike" cap="none">
                        <a:solidFill>
                          <a:schemeClr val="dk1"/>
                        </a:solidFill>
                      </a:endParaRPr>
                    </a:p>
                  </a:txBody>
                  <a:tcPr marL="91425" marR="91425" marT="91425" marB="91425" anchor="ctr"/>
                </a:tc>
                <a:tc>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Belajar tentang pembelajaran</a:t>
                      </a:r>
                      <a:endParaRPr sz="18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Refleksi praktik mengajar</a:t>
                      </a:r>
                      <a:endParaRPr sz="18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Penerapan praktik inovasi</a:t>
                      </a:r>
                      <a:endParaRPr sz="1800" u="none" strike="noStrike" cap="none">
                        <a:solidFill>
                          <a:schemeClr val="dk1"/>
                        </a:solidFil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dk1"/>
                        </a:solidFill>
                      </a:endParaRPr>
                    </a:p>
                  </a:txBody>
                  <a:tcPr marL="91425" marR="91425" marT="91425" marB="91425" anchor="ctr">
                    <a:solidFill>
                      <a:srgbClr val="595959"/>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dk1"/>
                        </a:solidFill>
                      </a:endParaRPr>
                    </a:p>
                  </a:txBody>
                  <a:tcPr marL="91425" marR="91425" marT="91425" marB="91425" anchor="ctr">
                    <a:solidFill>
                      <a:srgbClr val="595959"/>
                    </a:solidFill>
                  </a:tcPr>
                </a:tc>
                <a:extLst>
                  <a:ext uri="{0D108BD9-81ED-4DB2-BD59-A6C34878D82A}">
                    <a16:rowId xmlns:a16="http://schemas.microsoft.com/office/drawing/2014/main" val="10001"/>
                  </a:ext>
                </a:extLst>
              </a:tr>
              <a:tr h="22860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solidFill>
                            <a:schemeClr val="dk1"/>
                          </a:solidFill>
                        </a:rPr>
                        <a:t>D.3 Kepemimpinan instruksional</a:t>
                      </a:r>
                      <a:endParaRPr sz="1800" u="none" strike="noStrike" cap="none">
                        <a:solidFill>
                          <a:schemeClr val="dk1"/>
                        </a:solidFill>
                      </a:endParaRPr>
                    </a:p>
                  </a:txBody>
                  <a:tcPr marL="91425" marR="91425" marT="91425" marB="91425" anchor="ctr"/>
                </a:tc>
                <a:tc>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Visi misi sekolah</a:t>
                      </a:r>
                      <a:endParaRPr sz="18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Pengelolaan kurikulum</a:t>
                      </a:r>
                      <a:endParaRPr sz="18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800" u="none" strike="noStrike" cap="none">
                          <a:solidFill>
                            <a:schemeClr val="dk1"/>
                          </a:solidFill>
                        </a:rPr>
                        <a:t>Dukungan refleksi guru</a:t>
                      </a:r>
                      <a:endParaRPr sz="1800" u="none" strike="noStrike" cap="none">
                        <a:solidFill>
                          <a:schemeClr val="dk1"/>
                        </a:solidFil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dk1"/>
                        </a:solidFill>
                      </a:endParaRPr>
                    </a:p>
                  </a:txBody>
                  <a:tcPr marL="91425" marR="91425" marT="91425" marB="91425" anchor="ctr">
                    <a:solidFill>
                      <a:srgbClr val="595959"/>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dk1"/>
                        </a:solidFill>
                      </a:endParaRPr>
                    </a:p>
                  </a:txBody>
                  <a:tcPr marL="91425" marR="91425" marT="91425" marB="91425" anchor="ctr">
                    <a:solidFill>
                      <a:srgbClr val="595959"/>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7"/>
          <p:cNvSpPr txBox="1">
            <a:spLocks noGrp="1"/>
          </p:cNvSpPr>
          <p:nvPr>
            <p:ph type="title"/>
          </p:nvPr>
        </p:nvSpPr>
        <p:spPr>
          <a:xfrm>
            <a:off x="1183602" y="978860"/>
            <a:ext cx="9515267" cy="1600664"/>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r>
              <a:rPr lang="en-US" sz="2400" b="1">
                <a:solidFill>
                  <a:srgbClr val="00B050"/>
                </a:solidFill>
              </a:rPr>
              <a:t>Program atau kegiatan belum berdampak kepada peningkatan mutu disebabkan perencanaan belum berbasis data sesuai dengan masalah yang dihadapi</a:t>
            </a:r>
            <a:endParaRPr sz="2400" b="1">
              <a:solidFill>
                <a:srgbClr val="00B050"/>
              </a:solidFill>
            </a:endParaRPr>
          </a:p>
        </p:txBody>
      </p:sp>
      <p:sp>
        <p:nvSpPr>
          <p:cNvPr id="147" name="Google Shape;147;p7"/>
          <p:cNvSpPr/>
          <p:nvPr/>
        </p:nvSpPr>
        <p:spPr>
          <a:xfrm>
            <a:off x="870411" y="2597094"/>
            <a:ext cx="4141762" cy="982200"/>
          </a:xfrm>
          <a:prstGeom prst="rect">
            <a:avLst/>
          </a:prstGeom>
          <a:solidFill>
            <a:srgbClr val="FFFFFF"/>
          </a:solidFill>
          <a:ln>
            <a:noFill/>
          </a:ln>
          <a:effectLst>
            <a:outerShdw blurRad="57150" dist="171450" dir="3060000" algn="bl" rotWithShape="0">
              <a:srgbClr val="000000">
                <a:alpha val="49411"/>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2060"/>
                </a:solidFill>
                <a:latin typeface="Calibri"/>
                <a:ea typeface="Calibri"/>
                <a:cs typeface="Calibri"/>
                <a:sym typeface="Calibri"/>
              </a:rPr>
              <a:t>Kondisi Saat Ini</a:t>
            </a:r>
            <a:endParaRPr sz="2000" b="1" i="0" u="none" strike="noStrike" cap="none">
              <a:solidFill>
                <a:srgbClr val="00206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2060"/>
                </a:solidFill>
                <a:latin typeface="Calibri"/>
                <a:ea typeface="Calibri"/>
                <a:cs typeface="Calibri"/>
                <a:sym typeface="Calibri"/>
              </a:rPr>
              <a:t>Hasil belajar </a:t>
            </a:r>
            <a:r>
              <a:rPr lang="en-US" sz="1600" b="1" i="0" u="none" strike="noStrike" cap="none">
                <a:solidFill>
                  <a:srgbClr val="002060"/>
                </a:solidFill>
                <a:latin typeface="Calibri"/>
                <a:ea typeface="Calibri"/>
                <a:cs typeface="Calibri"/>
                <a:sym typeface="Calibri"/>
              </a:rPr>
              <a:t>dibawah rata - rata</a:t>
            </a:r>
            <a:r>
              <a:rPr lang="en-US" sz="1600" b="0" i="0" u="none" strike="noStrike" cap="none" baseline="30000">
                <a:solidFill>
                  <a:srgbClr val="002060"/>
                </a:solidFill>
                <a:latin typeface="Calibri"/>
                <a:ea typeface="Calibri"/>
                <a:cs typeface="Calibri"/>
                <a:sym typeface="Calibri"/>
              </a:rPr>
              <a:t>1</a:t>
            </a:r>
            <a:r>
              <a:rPr lang="en-US" sz="1600" b="0" i="0" u="none" strike="noStrike" cap="none">
                <a:solidFill>
                  <a:srgbClr val="002060"/>
                </a:solidFill>
                <a:latin typeface="Calibri"/>
                <a:ea typeface="Calibri"/>
                <a:cs typeface="Calibri"/>
                <a:sym typeface="Calibri"/>
              </a:rPr>
              <a:t> dan </a:t>
            </a:r>
            <a:r>
              <a:rPr lang="en-US" sz="1600" b="1" i="0" u="none" strike="noStrike" cap="none">
                <a:solidFill>
                  <a:srgbClr val="002060"/>
                </a:solidFill>
                <a:latin typeface="Calibri"/>
                <a:ea typeface="Calibri"/>
                <a:cs typeface="Calibri"/>
                <a:sym typeface="Calibri"/>
              </a:rPr>
              <a:t>kesenjangan</a:t>
            </a:r>
            <a:r>
              <a:rPr lang="en-US" sz="1600" b="0" i="0" u="none" strike="noStrike" cap="none">
                <a:solidFill>
                  <a:srgbClr val="002060"/>
                </a:solidFill>
                <a:latin typeface="Calibri"/>
                <a:ea typeface="Calibri"/>
                <a:cs typeface="Calibri"/>
                <a:sym typeface="Calibri"/>
              </a:rPr>
              <a:t> antar kelompok dan wilayah</a:t>
            </a:r>
            <a:r>
              <a:rPr lang="en-US" sz="1600" b="0" i="0" u="none" strike="noStrike" cap="none" baseline="30000">
                <a:solidFill>
                  <a:srgbClr val="002060"/>
                </a:solidFill>
                <a:latin typeface="Calibri"/>
                <a:ea typeface="Calibri"/>
                <a:cs typeface="Calibri"/>
                <a:sym typeface="Calibri"/>
              </a:rPr>
              <a:t>2</a:t>
            </a:r>
            <a:endParaRPr sz="1600" b="0" i="0" u="none" strike="noStrike" cap="none" baseline="30000">
              <a:solidFill>
                <a:srgbClr val="002060"/>
              </a:solidFill>
              <a:latin typeface="Calibri"/>
              <a:ea typeface="Calibri"/>
              <a:cs typeface="Calibri"/>
              <a:sym typeface="Calibri"/>
            </a:endParaRPr>
          </a:p>
        </p:txBody>
      </p:sp>
      <p:sp>
        <p:nvSpPr>
          <p:cNvPr id="148" name="Google Shape;148;p7"/>
          <p:cNvSpPr/>
          <p:nvPr/>
        </p:nvSpPr>
        <p:spPr>
          <a:xfrm>
            <a:off x="6599975" y="2597094"/>
            <a:ext cx="4712032" cy="982200"/>
          </a:xfrm>
          <a:prstGeom prst="rect">
            <a:avLst/>
          </a:prstGeom>
          <a:solidFill>
            <a:srgbClr val="FFFFFF"/>
          </a:solidFill>
          <a:ln>
            <a:noFill/>
          </a:ln>
          <a:effectLst>
            <a:outerShdw blurRad="57150" dist="161925" dir="2880000" algn="bl" rotWithShape="0">
              <a:srgbClr val="000000">
                <a:alpha val="49411"/>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2060"/>
                </a:solidFill>
                <a:latin typeface="Calibri"/>
                <a:ea typeface="Calibri"/>
                <a:cs typeface="Calibri"/>
                <a:sym typeface="Calibri"/>
              </a:rPr>
              <a:t>Kondisi yang diharapkan</a:t>
            </a:r>
            <a:endParaRPr sz="1600" b="1" i="0" u="none" strike="noStrike" cap="none">
              <a:solidFill>
                <a:srgbClr val="00206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2060"/>
                </a:solidFill>
                <a:latin typeface="Calibri"/>
                <a:ea typeface="Calibri"/>
                <a:cs typeface="Calibri"/>
                <a:sym typeface="Calibri"/>
              </a:rPr>
              <a:t>Peningkatan hasil belajar </a:t>
            </a:r>
            <a:r>
              <a:rPr lang="en-US" sz="1600" b="0" i="0" u="none" strike="noStrike" cap="none">
                <a:solidFill>
                  <a:srgbClr val="002060"/>
                </a:solidFill>
                <a:latin typeface="Calibri"/>
                <a:ea typeface="Calibri"/>
                <a:cs typeface="Calibri"/>
                <a:sym typeface="Calibri"/>
              </a:rPr>
              <a:t>baik kompetensi kognitif maupun non kognitif</a:t>
            </a:r>
            <a:endParaRPr sz="1600" b="0" i="0" u="none" strike="noStrike" cap="none">
              <a:solidFill>
                <a:srgbClr val="002060"/>
              </a:solidFill>
              <a:latin typeface="Calibri"/>
              <a:ea typeface="Calibri"/>
              <a:cs typeface="Calibri"/>
              <a:sym typeface="Calibri"/>
            </a:endParaRPr>
          </a:p>
        </p:txBody>
      </p:sp>
      <p:sp>
        <p:nvSpPr>
          <p:cNvPr id="149" name="Google Shape;149;p7"/>
          <p:cNvSpPr/>
          <p:nvPr/>
        </p:nvSpPr>
        <p:spPr>
          <a:xfrm>
            <a:off x="6106175" y="2782529"/>
            <a:ext cx="372600" cy="569700"/>
          </a:xfrm>
          <a:prstGeom prst="chevron">
            <a:avLst>
              <a:gd name="adj" fmla="val 50000"/>
            </a:avLst>
          </a:prstGeom>
          <a:solidFill>
            <a:srgbClr val="002060"/>
          </a:solidFill>
          <a:ln>
            <a:noFill/>
          </a:ln>
          <a:effectLst>
            <a:outerShdw blurRad="57150" dist="171450" dir="540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50" name="Google Shape;150;p7"/>
          <p:cNvSpPr/>
          <p:nvPr/>
        </p:nvSpPr>
        <p:spPr>
          <a:xfrm>
            <a:off x="855098" y="4014304"/>
            <a:ext cx="1643921" cy="770435"/>
          </a:xfrm>
          <a:prstGeom prst="rect">
            <a:avLst/>
          </a:prstGeom>
          <a:solidFill>
            <a:srgbClr val="002060"/>
          </a:solidFill>
          <a:ln w="9525" cap="flat" cmpd="sng">
            <a:solidFill>
              <a:schemeClr val="dk2"/>
            </a:solidFill>
            <a:prstDash val="solid"/>
            <a:round/>
            <a:headEnd type="none" w="sm" len="sm"/>
            <a:tailEnd type="none" w="sm" len="sm"/>
          </a:ln>
        </p:spPr>
        <p:txBody>
          <a:bodyPr spcFirstLastPara="1" wrap="square" lIns="27000" tIns="91425" rIns="2700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Calibri"/>
                <a:ea typeface="Calibri"/>
                <a:cs typeface="Calibri"/>
                <a:sym typeface="Calibri"/>
              </a:rPr>
              <a:t>Analisis kondisi / kinerja saat ini</a:t>
            </a:r>
            <a:endParaRPr sz="1400" b="1" i="0" u="none" strike="noStrike" cap="none">
              <a:solidFill>
                <a:schemeClr val="lt1"/>
              </a:solidFill>
              <a:latin typeface="Calibri"/>
              <a:ea typeface="Calibri"/>
              <a:cs typeface="Calibri"/>
              <a:sym typeface="Calibri"/>
            </a:endParaRPr>
          </a:p>
        </p:txBody>
      </p:sp>
      <p:sp>
        <p:nvSpPr>
          <p:cNvPr id="151" name="Google Shape;151;p7"/>
          <p:cNvSpPr/>
          <p:nvPr/>
        </p:nvSpPr>
        <p:spPr>
          <a:xfrm>
            <a:off x="2946108" y="4014304"/>
            <a:ext cx="1598047" cy="770435"/>
          </a:xfrm>
          <a:prstGeom prst="rect">
            <a:avLst/>
          </a:prstGeom>
          <a:solidFill>
            <a:srgbClr val="002060"/>
          </a:solidFill>
          <a:ln w="9525" cap="flat" cmpd="sng">
            <a:solidFill>
              <a:schemeClr val="dk2"/>
            </a:solidFill>
            <a:prstDash val="solid"/>
            <a:round/>
            <a:headEnd type="none" w="sm" len="sm"/>
            <a:tailEnd type="none" w="sm" len="sm"/>
          </a:ln>
        </p:spPr>
        <p:txBody>
          <a:bodyPr spcFirstLastPara="1" wrap="square" lIns="27000" tIns="91425" rIns="2700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Calibri"/>
                <a:ea typeface="Calibri"/>
                <a:cs typeface="Calibri"/>
                <a:sym typeface="Calibri"/>
              </a:rPr>
              <a:t>Identifikasi masalah</a:t>
            </a:r>
            <a:endParaRPr sz="1400" b="1" i="0" u="none" strike="noStrike" cap="none">
              <a:solidFill>
                <a:schemeClr val="lt1"/>
              </a:solidFill>
              <a:latin typeface="Calibri"/>
              <a:ea typeface="Calibri"/>
              <a:cs typeface="Calibri"/>
              <a:sym typeface="Calibri"/>
            </a:endParaRPr>
          </a:p>
        </p:txBody>
      </p:sp>
      <p:sp>
        <p:nvSpPr>
          <p:cNvPr id="152" name="Google Shape;152;p7"/>
          <p:cNvSpPr/>
          <p:nvPr/>
        </p:nvSpPr>
        <p:spPr>
          <a:xfrm>
            <a:off x="5022927" y="4015930"/>
            <a:ext cx="1162200" cy="770435"/>
          </a:xfrm>
          <a:prstGeom prst="rect">
            <a:avLst/>
          </a:prstGeom>
          <a:solidFill>
            <a:srgbClr val="002060"/>
          </a:solidFill>
          <a:ln w="9525" cap="flat" cmpd="sng">
            <a:solidFill>
              <a:schemeClr val="dk2"/>
            </a:solidFill>
            <a:prstDash val="solid"/>
            <a:round/>
            <a:headEnd type="none" w="sm" len="sm"/>
            <a:tailEnd type="none" w="sm" len="sm"/>
          </a:ln>
        </p:spPr>
        <p:txBody>
          <a:bodyPr spcFirstLastPara="1" wrap="square" lIns="27000" tIns="91425" rIns="2700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Calibri"/>
                <a:ea typeface="Calibri"/>
                <a:cs typeface="Calibri"/>
                <a:sym typeface="Calibri"/>
              </a:rPr>
              <a:t>Perencanaan</a:t>
            </a:r>
            <a:endParaRPr sz="1400" b="1" i="0" u="none" strike="noStrike" cap="none">
              <a:solidFill>
                <a:schemeClr val="lt1"/>
              </a:solidFill>
              <a:latin typeface="Calibri"/>
              <a:ea typeface="Calibri"/>
              <a:cs typeface="Calibri"/>
              <a:sym typeface="Calibri"/>
            </a:endParaRPr>
          </a:p>
        </p:txBody>
      </p:sp>
      <p:sp>
        <p:nvSpPr>
          <p:cNvPr id="153" name="Google Shape;153;p7"/>
          <p:cNvSpPr/>
          <p:nvPr/>
        </p:nvSpPr>
        <p:spPr>
          <a:xfrm>
            <a:off x="6644219" y="4008110"/>
            <a:ext cx="2306824" cy="770435"/>
          </a:xfrm>
          <a:prstGeom prst="rect">
            <a:avLst/>
          </a:prstGeom>
          <a:solidFill>
            <a:srgbClr val="002060"/>
          </a:solidFill>
          <a:ln w="9525" cap="flat" cmpd="sng">
            <a:solidFill>
              <a:schemeClr val="dk2"/>
            </a:solidFill>
            <a:prstDash val="solid"/>
            <a:round/>
            <a:headEnd type="none" w="sm" len="sm"/>
            <a:tailEnd type="none" w="sm" len="sm"/>
          </a:ln>
        </p:spPr>
        <p:txBody>
          <a:bodyPr spcFirstLastPara="1" wrap="square" lIns="27000" tIns="91425" rIns="2700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Calibri"/>
                <a:ea typeface="Calibri"/>
                <a:cs typeface="Calibri"/>
                <a:sym typeface="Calibri"/>
              </a:rPr>
              <a:t>Program Kegiatan Pengadaan</a:t>
            </a:r>
            <a:endParaRPr sz="1400" b="1" i="0" u="none" strike="noStrike" cap="none">
              <a:solidFill>
                <a:schemeClr val="lt1"/>
              </a:solidFill>
              <a:latin typeface="Calibri"/>
              <a:ea typeface="Calibri"/>
              <a:cs typeface="Calibri"/>
              <a:sym typeface="Calibri"/>
            </a:endParaRPr>
          </a:p>
        </p:txBody>
      </p:sp>
      <p:sp>
        <p:nvSpPr>
          <p:cNvPr id="154" name="Google Shape;154;p7"/>
          <p:cNvSpPr/>
          <p:nvPr/>
        </p:nvSpPr>
        <p:spPr>
          <a:xfrm>
            <a:off x="9451548" y="4014304"/>
            <a:ext cx="1985364" cy="770435"/>
          </a:xfrm>
          <a:prstGeom prst="rect">
            <a:avLst/>
          </a:prstGeom>
          <a:solidFill>
            <a:srgbClr val="002060"/>
          </a:solidFill>
          <a:ln w="9525" cap="flat" cmpd="sng">
            <a:solidFill>
              <a:schemeClr val="dk2"/>
            </a:solidFill>
            <a:prstDash val="solid"/>
            <a:round/>
            <a:headEnd type="none" w="sm" len="sm"/>
            <a:tailEnd type="none" w="sm" len="sm"/>
          </a:ln>
        </p:spPr>
        <p:txBody>
          <a:bodyPr spcFirstLastPara="1" wrap="square" lIns="27000" tIns="91425" rIns="27000"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Calibri"/>
                <a:ea typeface="Calibri"/>
                <a:cs typeface="Calibri"/>
                <a:sym typeface="Calibri"/>
              </a:rPr>
              <a:t>Monitoring dan Evaluasi</a:t>
            </a:r>
            <a:endParaRPr sz="1400" b="1" i="0" u="none" strike="noStrike" cap="none">
              <a:solidFill>
                <a:schemeClr val="lt1"/>
              </a:solidFill>
              <a:latin typeface="Calibri"/>
              <a:ea typeface="Calibri"/>
              <a:cs typeface="Calibri"/>
              <a:sym typeface="Calibri"/>
            </a:endParaRPr>
          </a:p>
        </p:txBody>
      </p:sp>
      <p:sp>
        <p:nvSpPr>
          <p:cNvPr id="155" name="Google Shape;155;p7"/>
          <p:cNvSpPr txBox="1"/>
          <p:nvPr/>
        </p:nvSpPr>
        <p:spPr>
          <a:xfrm>
            <a:off x="838101" y="4880263"/>
            <a:ext cx="1628608" cy="615523"/>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2060"/>
                </a:solidFill>
                <a:latin typeface="Calibri"/>
                <a:ea typeface="Calibri"/>
                <a:cs typeface="Calibri"/>
                <a:sym typeface="Calibri"/>
              </a:rPr>
              <a:t>Data atau laporan </a:t>
            </a:r>
            <a:r>
              <a:rPr lang="en-US" sz="1400" b="1" i="0" u="none" strike="noStrike" cap="none">
                <a:solidFill>
                  <a:srgbClr val="002060"/>
                </a:solidFill>
                <a:latin typeface="Calibri"/>
                <a:ea typeface="Calibri"/>
                <a:cs typeface="Calibri"/>
                <a:sym typeface="Calibri"/>
              </a:rPr>
              <a:t>tidak valid</a:t>
            </a:r>
            <a:endParaRPr sz="1400" b="1" i="0" u="none" strike="noStrike" cap="none">
              <a:solidFill>
                <a:srgbClr val="002060"/>
              </a:solidFill>
              <a:latin typeface="Calibri"/>
              <a:ea typeface="Calibri"/>
              <a:cs typeface="Calibri"/>
              <a:sym typeface="Calibri"/>
            </a:endParaRPr>
          </a:p>
        </p:txBody>
      </p:sp>
      <p:sp>
        <p:nvSpPr>
          <p:cNvPr id="156" name="Google Shape;156;p7"/>
          <p:cNvSpPr txBox="1"/>
          <p:nvPr/>
        </p:nvSpPr>
        <p:spPr>
          <a:xfrm>
            <a:off x="2804610" y="4896225"/>
            <a:ext cx="1750466" cy="615523"/>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2060"/>
                </a:solidFill>
                <a:latin typeface="Calibri"/>
                <a:ea typeface="Calibri"/>
                <a:cs typeface="Calibri"/>
                <a:sym typeface="Calibri"/>
              </a:rPr>
              <a:t>Analisis </a:t>
            </a:r>
            <a:r>
              <a:rPr lang="en-US" sz="1400" b="1" i="0" u="none" strike="noStrike" cap="none">
                <a:solidFill>
                  <a:srgbClr val="002060"/>
                </a:solidFill>
                <a:latin typeface="Calibri"/>
                <a:ea typeface="Calibri"/>
                <a:cs typeface="Calibri"/>
                <a:sym typeface="Calibri"/>
              </a:rPr>
              <a:t>tidak</a:t>
            </a:r>
            <a:r>
              <a:rPr lang="en-US" sz="1400" b="0" i="0" u="none" strike="noStrike" cap="none">
                <a:solidFill>
                  <a:srgbClr val="002060"/>
                </a:solidFill>
                <a:latin typeface="Calibri"/>
                <a:ea typeface="Calibri"/>
                <a:cs typeface="Calibri"/>
                <a:sym typeface="Calibri"/>
              </a:rPr>
              <a:t> sampai ke </a:t>
            </a:r>
            <a:r>
              <a:rPr lang="en-US" sz="1400" b="1" i="0" u="none" strike="noStrike" cap="none">
                <a:solidFill>
                  <a:srgbClr val="002060"/>
                </a:solidFill>
                <a:latin typeface="Calibri"/>
                <a:ea typeface="Calibri"/>
                <a:cs typeface="Calibri"/>
                <a:sym typeface="Calibri"/>
              </a:rPr>
              <a:t>akar masalah</a:t>
            </a:r>
            <a:endParaRPr sz="1400" b="1" i="0" u="none" strike="noStrike" cap="none">
              <a:solidFill>
                <a:srgbClr val="002060"/>
              </a:solidFill>
              <a:latin typeface="Calibri"/>
              <a:ea typeface="Calibri"/>
              <a:cs typeface="Calibri"/>
              <a:sym typeface="Calibri"/>
            </a:endParaRPr>
          </a:p>
        </p:txBody>
      </p:sp>
      <p:sp>
        <p:nvSpPr>
          <p:cNvPr id="157" name="Google Shape;157;p7"/>
          <p:cNvSpPr txBox="1"/>
          <p:nvPr/>
        </p:nvSpPr>
        <p:spPr>
          <a:xfrm>
            <a:off x="4769404" y="4840531"/>
            <a:ext cx="1730100" cy="830966"/>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2060"/>
                </a:solidFill>
                <a:latin typeface="Calibri"/>
                <a:ea typeface="Calibri"/>
                <a:cs typeface="Calibri"/>
                <a:sym typeface="Calibri"/>
              </a:rPr>
              <a:t>Perencanaan </a:t>
            </a:r>
            <a:r>
              <a:rPr lang="en-US" sz="1400" b="1" i="0" u="none" strike="noStrike" cap="none">
                <a:solidFill>
                  <a:srgbClr val="002060"/>
                </a:solidFill>
                <a:latin typeface="Calibri"/>
                <a:ea typeface="Calibri"/>
                <a:cs typeface="Calibri"/>
                <a:sym typeface="Calibri"/>
              </a:rPr>
              <a:t>tidak berdampak</a:t>
            </a:r>
            <a:r>
              <a:rPr lang="en-US" sz="1400" b="0" i="0" u="none" strike="noStrike" cap="none">
                <a:solidFill>
                  <a:srgbClr val="002060"/>
                </a:solidFill>
                <a:latin typeface="Calibri"/>
                <a:ea typeface="Calibri"/>
                <a:cs typeface="Calibri"/>
                <a:sym typeface="Calibri"/>
              </a:rPr>
              <a:t> pada </a:t>
            </a:r>
            <a:r>
              <a:rPr lang="en-US" sz="1400" b="1" i="0" u="none" strike="noStrike" cap="none">
                <a:solidFill>
                  <a:srgbClr val="002060"/>
                </a:solidFill>
                <a:latin typeface="Calibri"/>
                <a:ea typeface="Calibri"/>
                <a:cs typeface="Calibri"/>
                <a:sym typeface="Calibri"/>
              </a:rPr>
              <a:t>peningkatan mutu</a:t>
            </a:r>
            <a:endParaRPr sz="1400" b="1" i="0" u="none" strike="noStrike" cap="none">
              <a:solidFill>
                <a:srgbClr val="002060"/>
              </a:solidFill>
              <a:latin typeface="Calibri"/>
              <a:ea typeface="Calibri"/>
              <a:cs typeface="Calibri"/>
              <a:sym typeface="Calibri"/>
            </a:endParaRPr>
          </a:p>
        </p:txBody>
      </p:sp>
      <p:sp>
        <p:nvSpPr>
          <p:cNvPr id="158" name="Google Shape;158;p7"/>
          <p:cNvSpPr txBox="1"/>
          <p:nvPr/>
        </p:nvSpPr>
        <p:spPr>
          <a:xfrm>
            <a:off x="6403334" y="4923066"/>
            <a:ext cx="2793124" cy="830966"/>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2060"/>
                </a:solidFill>
                <a:latin typeface="Calibri"/>
                <a:ea typeface="Calibri"/>
                <a:cs typeface="Calibri"/>
                <a:sym typeface="Calibri"/>
              </a:rPr>
              <a:t>Kegiatan dan pengadaan </a:t>
            </a:r>
            <a:r>
              <a:rPr lang="en-US" sz="1400" b="1" i="0" u="none" strike="noStrike" cap="none">
                <a:solidFill>
                  <a:srgbClr val="002060"/>
                </a:solidFill>
                <a:latin typeface="Calibri"/>
                <a:ea typeface="Calibri"/>
                <a:cs typeface="Calibri"/>
                <a:sym typeface="Calibri"/>
              </a:rPr>
              <a:t>tidak berdampak </a:t>
            </a:r>
            <a:r>
              <a:rPr lang="en-US" sz="1400" b="0" i="0" u="none" strike="noStrike" cap="none">
                <a:solidFill>
                  <a:srgbClr val="002060"/>
                </a:solidFill>
                <a:latin typeface="Calibri"/>
                <a:ea typeface="Calibri"/>
                <a:cs typeface="Calibri"/>
                <a:sym typeface="Calibri"/>
              </a:rPr>
              <a:t>pada </a:t>
            </a:r>
            <a:r>
              <a:rPr lang="en-US" sz="1400" b="1" i="0" u="none" strike="noStrike" cap="none">
                <a:solidFill>
                  <a:srgbClr val="002060"/>
                </a:solidFill>
                <a:latin typeface="Calibri"/>
                <a:ea typeface="Calibri"/>
                <a:cs typeface="Calibri"/>
                <a:sym typeface="Calibri"/>
              </a:rPr>
              <a:t>peningkatan mutu</a:t>
            </a:r>
            <a:endParaRPr sz="1400" b="1" i="0" u="none" strike="noStrike" cap="none">
              <a:solidFill>
                <a:srgbClr val="002060"/>
              </a:solidFill>
              <a:latin typeface="Calibri"/>
              <a:ea typeface="Calibri"/>
              <a:cs typeface="Calibri"/>
              <a:sym typeface="Calibri"/>
            </a:endParaRPr>
          </a:p>
        </p:txBody>
      </p:sp>
      <p:sp>
        <p:nvSpPr>
          <p:cNvPr id="159" name="Google Shape;159;p7"/>
          <p:cNvSpPr txBox="1"/>
          <p:nvPr/>
        </p:nvSpPr>
        <p:spPr>
          <a:xfrm>
            <a:off x="9417428" y="4923066"/>
            <a:ext cx="2053604" cy="615523"/>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2060"/>
                </a:solidFill>
                <a:latin typeface="Calibri"/>
                <a:ea typeface="Calibri"/>
                <a:cs typeface="Calibri"/>
                <a:sym typeface="Calibri"/>
              </a:rPr>
              <a:t>Dampak kegiatan </a:t>
            </a:r>
            <a:r>
              <a:rPr lang="en-US" sz="1400" b="1" i="0" u="none" strike="noStrike" cap="none">
                <a:solidFill>
                  <a:srgbClr val="002060"/>
                </a:solidFill>
                <a:latin typeface="Calibri"/>
                <a:ea typeface="Calibri"/>
                <a:cs typeface="Calibri"/>
                <a:sym typeface="Calibri"/>
              </a:rPr>
              <a:t>tidak dievaluasi</a:t>
            </a:r>
            <a:endParaRPr sz="1400" b="1" i="0" u="none" strike="noStrike" cap="none">
              <a:solidFill>
                <a:srgbClr val="002060"/>
              </a:solidFill>
              <a:latin typeface="Calibri"/>
              <a:ea typeface="Calibri"/>
              <a:cs typeface="Calibri"/>
              <a:sym typeface="Calibri"/>
            </a:endParaRPr>
          </a:p>
        </p:txBody>
      </p:sp>
      <p:sp>
        <p:nvSpPr>
          <p:cNvPr id="160" name="Google Shape;160;p7"/>
          <p:cNvSpPr/>
          <p:nvPr/>
        </p:nvSpPr>
        <p:spPr>
          <a:xfrm>
            <a:off x="5754936" y="2782529"/>
            <a:ext cx="372600" cy="569700"/>
          </a:xfrm>
          <a:prstGeom prst="chevron">
            <a:avLst>
              <a:gd name="adj" fmla="val 50000"/>
            </a:avLst>
          </a:prstGeom>
          <a:solidFill>
            <a:srgbClr val="002060"/>
          </a:solidFill>
          <a:ln>
            <a:noFill/>
          </a:ln>
          <a:effectLst>
            <a:outerShdw blurRad="57150" dist="171450" dir="540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61" name="Google Shape;161;p7"/>
          <p:cNvSpPr/>
          <p:nvPr/>
        </p:nvSpPr>
        <p:spPr>
          <a:xfrm>
            <a:off x="5363195" y="2782529"/>
            <a:ext cx="372600" cy="569700"/>
          </a:xfrm>
          <a:prstGeom prst="chevron">
            <a:avLst>
              <a:gd name="adj" fmla="val 50000"/>
            </a:avLst>
          </a:prstGeom>
          <a:solidFill>
            <a:srgbClr val="002060"/>
          </a:solidFill>
          <a:ln>
            <a:noFill/>
          </a:ln>
          <a:effectLst>
            <a:outerShdw blurRad="57150" dist="171450" dir="540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162" name="Google Shape;162;p7"/>
          <p:cNvGrpSpPr/>
          <p:nvPr/>
        </p:nvGrpSpPr>
        <p:grpSpPr>
          <a:xfrm>
            <a:off x="2519947" y="4283097"/>
            <a:ext cx="381841" cy="253350"/>
            <a:chOff x="2662158" y="1678833"/>
            <a:chExt cx="509122" cy="337800"/>
          </a:xfrm>
        </p:grpSpPr>
        <p:sp>
          <p:nvSpPr>
            <p:cNvPr id="163" name="Google Shape;163;p7"/>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64" name="Google Shape;164;p7"/>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65" name="Google Shape;165;p7"/>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grpSp>
        <p:nvGrpSpPr>
          <p:cNvPr id="166" name="Google Shape;166;p7"/>
          <p:cNvGrpSpPr/>
          <p:nvPr/>
        </p:nvGrpSpPr>
        <p:grpSpPr>
          <a:xfrm>
            <a:off x="4584573" y="4283097"/>
            <a:ext cx="381841" cy="253350"/>
            <a:chOff x="2662158" y="1678833"/>
            <a:chExt cx="509122" cy="337800"/>
          </a:xfrm>
        </p:grpSpPr>
        <p:sp>
          <p:nvSpPr>
            <p:cNvPr id="167" name="Google Shape;167;p7"/>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68" name="Google Shape;168;p7"/>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69" name="Google Shape;169;p7"/>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grpSp>
        <p:nvGrpSpPr>
          <p:cNvPr id="170" name="Google Shape;170;p7"/>
          <p:cNvGrpSpPr/>
          <p:nvPr/>
        </p:nvGrpSpPr>
        <p:grpSpPr>
          <a:xfrm>
            <a:off x="6225544" y="4283097"/>
            <a:ext cx="381841" cy="253350"/>
            <a:chOff x="2662158" y="1678833"/>
            <a:chExt cx="509122" cy="337800"/>
          </a:xfrm>
        </p:grpSpPr>
        <p:sp>
          <p:nvSpPr>
            <p:cNvPr id="171" name="Google Shape;171;p7"/>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72" name="Google Shape;172;p7"/>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73" name="Google Shape;173;p7"/>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grpSp>
        <p:nvGrpSpPr>
          <p:cNvPr id="174" name="Google Shape;174;p7"/>
          <p:cNvGrpSpPr/>
          <p:nvPr/>
        </p:nvGrpSpPr>
        <p:grpSpPr>
          <a:xfrm>
            <a:off x="9001466" y="4283097"/>
            <a:ext cx="381841" cy="253350"/>
            <a:chOff x="2662158" y="1678833"/>
            <a:chExt cx="509122" cy="337800"/>
          </a:xfrm>
        </p:grpSpPr>
        <p:sp>
          <p:nvSpPr>
            <p:cNvPr id="175" name="Google Shape;175;p7"/>
            <p:cNvSpPr/>
            <p:nvPr/>
          </p:nvSpPr>
          <p:spPr>
            <a:xfrm rot="8100000">
              <a:off x="2886556" y="1724696"/>
              <a:ext cx="231648" cy="246073"/>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76" name="Google Shape;176;p7"/>
            <p:cNvSpPr/>
            <p:nvPr/>
          </p:nvSpPr>
          <p:spPr>
            <a:xfrm rot="8100000">
              <a:off x="2785239" y="1760170"/>
              <a:ext cx="165039" cy="175221"/>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177" name="Google Shape;177;p7"/>
            <p:cNvSpPr/>
            <p:nvPr/>
          </p:nvSpPr>
          <p:spPr>
            <a:xfrm rot="8100000">
              <a:off x="2684467" y="1796053"/>
              <a:ext cx="97581" cy="103520"/>
            </a:xfrm>
            <a:prstGeom prst="halfFrame">
              <a:avLst>
                <a:gd name="adj1" fmla="val 33333"/>
                <a:gd name="adj2" fmla="val 33333"/>
              </a:avLst>
            </a:prstGeom>
            <a:solidFill>
              <a:srgbClr val="00206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sp>
        <p:nvSpPr>
          <p:cNvPr id="178" name="Google Shape;178;p7"/>
          <p:cNvSpPr txBox="1"/>
          <p:nvPr/>
        </p:nvSpPr>
        <p:spPr>
          <a:xfrm>
            <a:off x="741749" y="5855109"/>
            <a:ext cx="3933490" cy="55236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baseline="30000">
                <a:solidFill>
                  <a:srgbClr val="000000"/>
                </a:solidFill>
                <a:latin typeface="Arial"/>
                <a:ea typeface="Arial"/>
                <a:cs typeface="Arial"/>
                <a:sym typeface="Arial"/>
              </a:rPr>
              <a:t>1</a:t>
            </a:r>
            <a:r>
              <a:rPr lang="en-US" sz="1200" b="0" i="0" u="none" strike="noStrike" cap="none">
                <a:solidFill>
                  <a:srgbClr val="000000"/>
                </a:solidFill>
                <a:latin typeface="Arial"/>
                <a:ea typeface="Arial"/>
                <a:cs typeface="Arial"/>
                <a:sym typeface="Arial"/>
              </a:rPr>
              <a:t>Data skor PISA periode 2000 - 2018</a:t>
            </a: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baseline="30000">
                <a:solidFill>
                  <a:srgbClr val="000000"/>
                </a:solidFill>
                <a:latin typeface="Arial"/>
                <a:ea typeface="Arial"/>
                <a:cs typeface="Arial"/>
                <a:sym typeface="Arial"/>
              </a:rPr>
              <a:t>2</a:t>
            </a:r>
            <a:r>
              <a:rPr lang="en-US" sz="1200" b="0" i="0" u="none" strike="noStrike" cap="none">
                <a:solidFill>
                  <a:srgbClr val="000000"/>
                </a:solidFill>
                <a:latin typeface="Arial"/>
                <a:ea typeface="Arial"/>
                <a:cs typeface="Arial"/>
                <a:sym typeface="Arial"/>
              </a:rPr>
              <a:t>Persebaran skor AKSI 2019</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sp>
        <p:nvSpPr>
          <p:cNvPr id="847" name="Google Shape;847;p95"/>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D jenjang Dikdasmen (bagian 3)</a:t>
            </a:r>
            <a:endParaRPr sz="2000" b="1" i="0" u="none" strike="noStrike" cap="none">
              <a:solidFill>
                <a:schemeClr val="accent1"/>
              </a:solidFill>
              <a:latin typeface="Arial"/>
              <a:ea typeface="Arial"/>
              <a:cs typeface="Arial"/>
              <a:sym typeface="Arial"/>
            </a:endParaRPr>
          </a:p>
        </p:txBody>
      </p:sp>
      <p:graphicFrame>
        <p:nvGraphicFramePr>
          <p:cNvPr id="848" name="Google Shape;848;p95"/>
          <p:cNvGraphicFramePr/>
          <p:nvPr/>
        </p:nvGraphicFramePr>
        <p:xfrm>
          <a:off x="457786" y="1533831"/>
          <a:ext cx="3000000" cy="3000000"/>
        </p:xfrm>
        <a:graphic>
          <a:graphicData uri="http://schemas.openxmlformats.org/drawingml/2006/table">
            <a:tbl>
              <a:tblPr>
                <a:noFill/>
                <a:tableStyleId>{EE982CF9-6F63-49E2-AD2F-75968D36D1C9}</a:tableStyleId>
              </a:tblPr>
              <a:tblGrid>
                <a:gridCol w="3201325">
                  <a:extLst>
                    <a:ext uri="{9D8B030D-6E8A-4147-A177-3AD203B41FA5}">
                      <a16:colId xmlns:a16="http://schemas.microsoft.com/office/drawing/2014/main" val="20000"/>
                    </a:ext>
                  </a:extLst>
                </a:gridCol>
                <a:gridCol w="3667425">
                  <a:extLst>
                    <a:ext uri="{9D8B030D-6E8A-4147-A177-3AD203B41FA5}">
                      <a16:colId xmlns:a16="http://schemas.microsoft.com/office/drawing/2014/main" val="20001"/>
                    </a:ext>
                  </a:extLst>
                </a:gridCol>
                <a:gridCol w="4407700">
                  <a:extLst>
                    <a:ext uri="{9D8B030D-6E8A-4147-A177-3AD203B41FA5}">
                      <a16:colId xmlns:a16="http://schemas.microsoft.com/office/drawing/2014/main" val="20002"/>
                    </a:ext>
                  </a:extLst>
                </a:gridCol>
              </a:tblGrid>
              <a:tr h="712325">
                <a:tc>
                  <a:txBody>
                    <a:bodyPr/>
                    <a:lstStyle/>
                    <a:p>
                      <a:pPr marL="0" marR="0" lvl="0" indent="0" algn="ctr" rtl="0">
                        <a:lnSpc>
                          <a:spcPct val="100000"/>
                        </a:lnSpc>
                        <a:spcBef>
                          <a:spcPts val="0"/>
                        </a:spcBef>
                        <a:spcAft>
                          <a:spcPts val="0"/>
                        </a:spcAft>
                        <a:buClr>
                          <a:srgbClr val="000000"/>
                        </a:buClr>
                        <a:buSzPts val="1400"/>
                        <a:buFont typeface="Arial"/>
                        <a:buNone/>
                      </a:pPr>
                      <a:r>
                        <a:rPr lang="en-US" sz="2000" b="1" u="none" strike="noStrike" cap="none">
                          <a:solidFill>
                            <a:schemeClr val="lt1"/>
                          </a:solidFill>
                        </a:rPr>
                        <a:t>Indikator Level 1</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tc gridSpan="2">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lt1"/>
                          </a:solidFill>
                        </a:rPr>
                        <a:t>Indikator Level 2</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tc hMerge="1">
                  <a:txBody>
                    <a:bodyPr/>
                    <a:lstStyle/>
                    <a:p>
                      <a:endParaRPr lang="en-US"/>
                    </a:p>
                  </a:txBody>
                  <a:tcPr/>
                </a:tc>
                <a:extLst>
                  <a:ext uri="{0D108BD9-81ED-4DB2-BD59-A6C34878D82A}">
                    <a16:rowId xmlns:a16="http://schemas.microsoft.com/office/drawing/2014/main" val="10000"/>
                  </a:ext>
                </a:extLst>
              </a:tr>
              <a:tr h="133567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D.4 Iklim keamanan sekolah</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Kesejahteraan psikologis siswa</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Kesejahteraan psikologis guru</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Perundungan</a:t>
                      </a:r>
                      <a:endParaRPr sz="1600" u="none" strike="noStrike" cap="none">
                        <a:solidFill>
                          <a:schemeClr val="dk1"/>
                        </a:solidFill>
                        <a:highlight>
                          <a:srgbClr val="FFFFFF"/>
                        </a:highlight>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100"/>
                        <a:buFont typeface="Arial"/>
                        <a:buAutoNum type="arabicPeriod" startAt="4"/>
                      </a:pPr>
                      <a:r>
                        <a:rPr lang="en-US" sz="1600" u="none" strike="noStrike" cap="none">
                          <a:solidFill>
                            <a:schemeClr val="dk1"/>
                          </a:solidFill>
                        </a:rPr>
                        <a:t>Hukuman fisik</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startAt="4"/>
                      </a:pPr>
                      <a:r>
                        <a:rPr lang="en-US" sz="1600" u="none" strike="noStrike" cap="none">
                          <a:solidFill>
                            <a:schemeClr val="dk1"/>
                          </a:solidFill>
                        </a:rPr>
                        <a:t>Kekerasan seksual</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startAt="4"/>
                      </a:pPr>
                      <a:r>
                        <a:rPr lang="en-US" sz="1600" u="none" strike="noStrike" cap="none">
                          <a:solidFill>
                            <a:schemeClr val="dk1"/>
                          </a:solidFill>
                        </a:rPr>
                        <a:t>Narkoba</a:t>
                      </a:r>
                      <a:endParaRPr sz="1600" u="none" strike="noStrike" cap="none">
                        <a:solidFill>
                          <a:schemeClr val="dk1"/>
                        </a:solidFill>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1009150">
                <a:tc>
                  <a:txBody>
                    <a:bodyPr/>
                    <a:lstStyle/>
                    <a:p>
                      <a:pPr marL="285750" marR="0" lvl="0" indent="-28575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D.5 Kesenjangan iklim keamanan sekolah</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Kesenjangan antar kelompok gender</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Kesenjangan antar kelompok SES</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100"/>
                        <a:buFont typeface="Arial"/>
                        <a:buAutoNum type="arabicPeriod" startAt="3"/>
                      </a:pPr>
                      <a:r>
                        <a:rPr lang="en-US" sz="1600" u="none" strike="noStrike" cap="none">
                          <a:solidFill>
                            <a:schemeClr val="dk1"/>
                          </a:solidFill>
                        </a:rPr>
                        <a:t>Kesenjangan antar wilayah</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682650">
                <a:tc>
                  <a:txBody>
                    <a:bodyPr/>
                    <a:lstStyle/>
                    <a:p>
                      <a:pPr marL="0" marR="0" lvl="0" indent="0" algn="l" rtl="0">
                        <a:lnSpc>
                          <a:spcPct val="100000"/>
                        </a:lnSpc>
                        <a:spcBef>
                          <a:spcPts val="0"/>
                        </a:spcBef>
                        <a:spcAft>
                          <a:spcPts val="0"/>
                        </a:spcAft>
                        <a:buClr>
                          <a:schemeClr val="dk1"/>
                        </a:buClr>
                        <a:buSzPts val="1400"/>
                        <a:buFont typeface="Arial"/>
                        <a:buNone/>
                      </a:pPr>
                      <a:r>
                        <a:rPr lang="en-US" sz="1600" u="none" strike="noStrike" cap="none">
                          <a:solidFill>
                            <a:schemeClr val="dk1"/>
                          </a:solidFill>
                        </a:rPr>
                        <a:t>D.6 Iklim kesetaraan gender</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Dukungan atas kesetaraan gender</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5715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Akan ada tambahan indikator level 2 selain D.6.1</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999999"/>
                    </a:solidFill>
                  </a:tcPr>
                </a:tc>
                <a:extLst>
                  <a:ext uri="{0D108BD9-81ED-4DB2-BD59-A6C34878D82A}">
                    <a16:rowId xmlns:a16="http://schemas.microsoft.com/office/drawing/2014/main" val="10003"/>
                  </a:ext>
                </a:extLst>
              </a:tr>
              <a:tr h="1009150">
                <a:tc>
                  <a:txBody>
                    <a:bodyPr/>
                    <a:lstStyle/>
                    <a:p>
                      <a:pPr marL="0" marR="0" lvl="0" indent="0" algn="l" rtl="0">
                        <a:lnSpc>
                          <a:spcPct val="100000"/>
                        </a:lnSpc>
                        <a:spcBef>
                          <a:spcPts val="0"/>
                        </a:spcBef>
                        <a:spcAft>
                          <a:spcPts val="0"/>
                        </a:spcAft>
                        <a:buClr>
                          <a:srgbClr val="000000"/>
                        </a:buClr>
                        <a:buSzPts val="1400"/>
                        <a:buFont typeface="Arial"/>
                        <a:buNone/>
                      </a:pPr>
                      <a:r>
                        <a:rPr lang="en-US" sz="1600" u="none" strike="noStrike" cap="none">
                          <a:solidFill>
                            <a:schemeClr val="dk1"/>
                          </a:solidFill>
                        </a:rPr>
                        <a:t>D.7 Iklim kebinekaan</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0795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Toleransi agama dan budaya</a:t>
                      </a:r>
                      <a:endParaRPr sz="1600" u="none" strike="noStrike" cap="none">
                        <a:solidFill>
                          <a:schemeClr val="dk1"/>
                        </a:solidFill>
                      </a:endParaRPr>
                    </a:p>
                    <a:p>
                      <a:pPr marL="114300" marR="0" lvl="0" indent="-10795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Sikap inklusif</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07950" algn="l" rtl="0">
                        <a:lnSpc>
                          <a:spcPct val="100000"/>
                        </a:lnSpc>
                        <a:spcBef>
                          <a:spcPts val="0"/>
                        </a:spcBef>
                        <a:spcAft>
                          <a:spcPts val="0"/>
                        </a:spcAft>
                        <a:buClr>
                          <a:schemeClr val="dk1"/>
                        </a:buClr>
                        <a:buSzPts val="1100"/>
                        <a:buFont typeface="Arial"/>
                        <a:buAutoNum type="arabicPeriod" startAt="3"/>
                      </a:pPr>
                      <a:r>
                        <a:rPr lang="en-US" sz="1600" u="none" strike="noStrike" cap="none">
                          <a:solidFill>
                            <a:schemeClr val="dk1"/>
                          </a:solidFill>
                        </a:rPr>
                        <a:t>Dukungan atas kesetaraan agama dan budaya</a:t>
                      </a:r>
                      <a:endParaRPr sz="1600" u="none" strike="noStrike" cap="none">
                        <a:solidFill>
                          <a:schemeClr val="dk1"/>
                        </a:solidFill>
                      </a:endParaRPr>
                    </a:p>
                    <a:p>
                      <a:pPr marL="114300" marR="0" lvl="0" indent="-107950" algn="l" rtl="0">
                        <a:lnSpc>
                          <a:spcPct val="100000"/>
                        </a:lnSpc>
                        <a:spcBef>
                          <a:spcPts val="0"/>
                        </a:spcBef>
                        <a:spcAft>
                          <a:spcPts val="0"/>
                        </a:spcAft>
                        <a:buClr>
                          <a:schemeClr val="dk1"/>
                        </a:buClr>
                        <a:buSzPts val="1100"/>
                        <a:buFont typeface="Arial"/>
                        <a:buAutoNum type="arabicPeriod" startAt="3"/>
                      </a:pPr>
                      <a:r>
                        <a:rPr lang="en-US" sz="1600" u="none" strike="noStrike" cap="none">
                          <a:solidFill>
                            <a:schemeClr val="dk1"/>
                          </a:solidFill>
                        </a:rPr>
                        <a:t>Komitmen kebangsaan</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852"/>
        <p:cNvGrpSpPr/>
        <p:nvPr/>
      </p:nvGrpSpPr>
      <p:grpSpPr>
        <a:xfrm>
          <a:off x="0" y="0"/>
          <a:ext cx="0" cy="0"/>
          <a:chOff x="0" y="0"/>
          <a:chExt cx="0" cy="0"/>
        </a:xfrm>
      </p:grpSpPr>
      <p:sp>
        <p:nvSpPr>
          <p:cNvPr id="853" name="Google Shape;853;p96"/>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D jenjang Dikdasmen (bagian 4)</a:t>
            </a:r>
            <a:endParaRPr sz="2000" b="1" i="0" u="none" strike="noStrike" cap="none">
              <a:solidFill>
                <a:schemeClr val="accent1"/>
              </a:solidFill>
              <a:latin typeface="Arial"/>
              <a:ea typeface="Arial"/>
              <a:cs typeface="Arial"/>
              <a:sym typeface="Arial"/>
            </a:endParaRPr>
          </a:p>
        </p:txBody>
      </p:sp>
      <p:graphicFrame>
        <p:nvGraphicFramePr>
          <p:cNvPr id="854" name="Google Shape;854;p96"/>
          <p:cNvGraphicFramePr/>
          <p:nvPr/>
        </p:nvGraphicFramePr>
        <p:xfrm>
          <a:off x="457786" y="1533831"/>
          <a:ext cx="3000000" cy="3000000"/>
        </p:xfrm>
        <a:graphic>
          <a:graphicData uri="http://schemas.openxmlformats.org/drawingml/2006/table">
            <a:tbl>
              <a:tblPr>
                <a:noFill/>
                <a:tableStyleId>{EE982CF9-6F63-49E2-AD2F-75968D36D1C9}</a:tableStyleId>
              </a:tblPr>
              <a:tblGrid>
                <a:gridCol w="3201325">
                  <a:extLst>
                    <a:ext uri="{9D8B030D-6E8A-4147-A177-3AD203B41FA5}">
                      <a16:colId xmlns:a16="http://schemas.microsoft.com/office/drawing/2014/main" val="20000"/>
                    </a:ext>
                  </a:extLst>
                </a:gridCol>
                <a:gridCol w="3667425">
                  <a:extLst>
                    <a:ext uri="{9D8B030D-6E8A-4147-A177-3AD203B41FA5}">
                      <a16:colId xmlns:a16="http://schemas.microsoft.com/office/drawing/2014/main" val="20001"/>
                    </a:ext>
                  </a:extLst>
                </a:gridCol>
                <a:gridCol w="4407700">
                  <a:extLst>
                    <a:ext uri="{9D8B030D-6E8A-4147-A177-3AD203B41FA5}">
                      <a16:colId xmlns:a16="http://schemas.microsoft.com/office/drawing/2014/main" val="20002"/>
                    </a:ext>
                  </a:extLst>
                </a:gridCol>
              </a:tblGrid>
              <a:tr h="712325">
                <a:tc>
                  <a:txBody>
                    <a:bodyPr/>
                    <a:lstStyle/>
                    <a:p>
                      <a:pPr marL="0" marR="0" lvl="0" indent="0" algn="ctr" rtl="0">
                        <a:lnSpc>
                          <a:spcPct val="100000"/>
                        </a:lnSpc>
                        <a:spcBef>
                          <a:spcPts val="0"/>
                        </a:spcBef>
                        <a:spcAft>
                          <a:spcPts val="0"/>
                        </a:spcAft>
                        <a:buClr>
                          <a:srgbClr val="000000"/>
                        </a:buClr>
                        <a:buSzPts val="1400"/>
                        <a:buFont typeface="Arial"/>
                        <a:buNone/>
                      </a:pPr>
                      <a:r>
                        <a:rPr lang="en-US" sz="2000" b="1" u="none" strike="noStrike" cap="none">
                          <a:solidFill>
                            <a:schemeClr val="lt1"/>
                          </a:solidFill>
                        </a:rPr>
                        <a:t>Indikator Level 1</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tc gridSpan="2">
                  <a:txBody>
                    <a:bodyPr/>
                    <a:lstStyle/>
                    <a:p>
                      <a:pPr marL="0" marR="0" lvl="0" indent="0" algn="ctr" rtl="0">
                        <a:lnSpc>
                          <a:spcPct val="100000"/>
                        </a:lnSpc>
                        <a:spcBef>
                          <a:spcPts val="0"/>
                        </a:spcBef>
                        <a:spcAft>
                          <a:spcPts val="0"/>
                        </a:spcAft>
                        <a:buClr>
                          <a:srgbClr val="000000"/>
                        </a:buClr>
                        <a:buSzPts val="2000"/>
                        <a:buFont typeface="Arial"/>
                        <a:buNone/>
                      </a:pPr>
                      <a:r>
                        <a:rPr lang="en-US" sz="2000" b="1" u="none" strike="noStrike" cap="none">
                          <a:solidFill>
                            <a:schemeClr val="lt1"/>
                          </a:solidFill>
                        </a:rPr>
                        <a:t>Indikator Level 2</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tc hMerge="1">
                  <a:txBody>
                    <a:bodyPr/>
                    <a:lstStyle/>
                    <a:p>
                      <a:endParaRPr lang="en-US"/>
                    </a:p>
                  </a:txBody>
                  <a:tcPr/>
                </a:tc>
                <a:extLst>
                  <a:ext uri="{0D108BD9-81ED-4DB2-BD59-A6C34878D82A}">
                    <a16:rowId xmlns:a16="http://schemas.microsoft.com/office/drawing/2014/main" val="10000"/>
                  </a:ext>
                </a:extLst>
              </a:tr>
              <a:tr h="1335675">
                <a:tc>
                  <a:txBody>
                    <a:bodyPr/>
                    <a:lstStyle/>
                    <a:p>
                      <a:pPr marL="285750" marR="0" lvl="0" indent="-28575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D.8 Iklim inklusivitas</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Layanan disabilitas</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Layanan sekolah untuk murid cerdas dan bakat istimewa</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100"/>
                        <a:buFont typeface="Arial"/>
                        <a:buAutoNum type="arabicPeriod" startAt="3"/>
                      </a:pPr>
                      <a:r>
                        <a:rPr lang="en-US" sz="1600" u="none" strike="noStrike" cap="none">
                          <a:solidFill>
                            <a:schemeClr val="dk1"/>
                          </a:solidFill>
                        </a:rPr>
                        <a:t>Sikap terhadap disabilitas</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startAt="3"/>
                      </a:pPr>
                      <a:r>
                        <a:rPr lang="en-US" sz="1600" u="none" strike="noStrike" cap="none">
                          <a:solidFill>
                            <a:schemeClr val="dk1"/>
                          </a:solidFill>
                        </a:rPr>
                        <a:t>Fasilitas dan Layanan Sekolah untuk Siswa Disabilitas dan Cerdas Berbakat Istimewa</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1009150">
                <a:tc>
                  <a:txBody>
                    <a:bodyPr/>
                    <a:lstStyle/>
                    <a:p>
                      <a:pPr marL="285750" marR="0" lvl="0" indent="-28575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D.9 Kesenjangan Iklim kesetaraan gender</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rowSpan="3">
                  <a:txBody>
                    <a:bodyPr/>
                    <a:lstStyle/>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Kesenjangan antar kelompok gender</a:t>
                      </a:r>
                      <a:endParaRPr sz="1600" u="none" strike="noStrike" cap="none">
                        <a:solidFill>
                          <a:schemeClr val="dk1"/>
                        </a:solidFill>
                      </a:endParaRPr>
                    </a:p>
                    <a:p>
                      <a:pPr marL="114300" marR="0" lvl="0" indent="-114300" algn="l" rtl="0">
                        <a:lnSpc>
                          <a:spcPct val="100000"/>
                        </a:lnSpc>
                        <a:spcBef>
                          <a:spcPts val="0"/>
                        </a:spcBef>
                        <a:spcAft>
                          <a:spcPts val="0"/>
                        </a:spcAft>
                        <a:buClr>
                          <a:schemeClr val="dk1"/>
                        </a:buClr>
                        <a:buSzPts val="1100"/>
                        <a:buFont typeface="Arial"/>
                        <a:buAutoNum type="arabicPeriod"/>
                      </a:pPr>
                      <a:r>
                        <a:rPr lang="en-US" sz="1600" u="none" strike="noStrike" cap="none">
                          <a:solidFill>
                            <a:schemeClr val="dk1"/>
                          </a:solidFill>
                        </a:rPr>
                        <a:t>Kesenjangan antar kelompok SES</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rowSpan="3">
                  <a:txBody>
                    <a:bodyPr/>
                    <a:lstStyle/>
                    <a:p>
                      <a:pPr marL="114300" marR="0" lvl="0" indent="-114300" algn="l" rtl="0">
                        <a:lnSpc>
                          <a:spcPct val="100000"/>
                        </a:lnSpc>
                        <a:spcBef>
                          <a:spcPts val="0"/>
                        </a:spcBef>
                        <a:spcAft>
                          <a:spcPts val="0"/>
                        </a:spcAft>
                        <a:buClr>
                          <a:schemeClr val="dk1"/>
                        </a:buClr>
                        <a:buSzPts val="1100"/>
                        <a:buFont typeface="Arial"/>
                        <a:buAutoNum type="arabicPeriod" startAt="3"/>
                      </a:pPr>
                      <a:r>
                        <a:rPr lang="en-US" sz="1600" u="none" strike="noStrike" cap="none">
                          <a:solidFill>
                            <a:schemeClr val="dk1"/>
                          </a:solidFill>
                        </a:rPr>
                        <a:t>Kesenjangan antar wilayah</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682650">
                <a:tc>
                  <a:txBody>
                    <a:bodyPr/>
                    <a:lstStyle/>
                    <a:p>
                      <a:pPr marL="285750" marR="0" lvl="0" indent="-28575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D.10 Kesenjangan Iklim kebinekaan</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1009150">
                <a:tc>
                  <a:txBody>
                    <a:bodyPr/>
                    <a:lstStyle/>
                    <a:p>
                      <a:pPr marL="285750" marR="0" lvl="0" indent="-285750" algn="l" rtl="0">
                        <a:lnSpc>
                          <a:spcPct val="100000"/>
                        </a:lnSpc>
                        <a:spcBef>
                          <a:spcPts val="0"/>
                        </a:spcBef>
                        <a:spcAft>
                          <a:spcPts val="0"/>
                        </a:spcAft>
                        <a:buClr>
                          <a:srgbClr val="000000"/>
                        </a:buClr>
                        <a:buSzPts val="1600"/>
                        <a:buFont typeface="Arial"/>
                        <a:buNone/>
                      </a:pPr>
                      <a:r>
                        <a:rPr lang="en-US" sz="1600" u="none" strike="noStrike" cap="none">
                          <a:solidFill>
                            <a:schemeClr val="dk1"/>
                          </a:solidFill>
                        </a:rPr>
                        <a:t>D.11 Kesenjangan Iklim inklusivitas</a:t>
                      </a:r>
                      <a:endParaRPr sz="16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59" name="Google Shape;859;p97"/>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D jenjang Dikdasmen (bagian 5)</a:t>
            </a:r>
            <a:endParaRPr sz="2000" b="1" i="0" u="none" strike="noStrike" cap="none">
              <a:solidFill>
                <a:schemeClr val="accent1"/>
              </a:solidFill>
              <a:latin typeface="Arial"/>
              <a:ea typeface="Arial"/>
              <a:cs typeface="Arial"/>
              <a:sym typeface="Arial"/>
            </a:endParaRPr>
          </a:p>
        </p:txBody>
      </p:sp>
      <p:graphicFrame>
        <p:nvGraphicFramePr>
          <p:cNvPr id="860" name="Google Shape;860;p97"/>
          <p:cNvGraphicFramePr/>
          <p:nvPr/>
        </p:nvGraphicFramePr>
        <p:xfrm>
          <a:off x="457785" y="1651820"/>
          <a:ext cx="3000000" cy="3000000"/>
        </p:xfrm>
        <a:graphic>
          <a:graphicData uri="http://schemas.openxmlformats.org/drawingml/2006/table">
            <a:tbl>
              <a:tblPr>
                <a:noFill/>
                <a:tableStyleId>{EE982CF9-6F63-49E2-AD2F-75968D36D1C9}</a:tableStyleId>
              </a:tblPr>
              <a:tblGrid>
                <a:gridCol w="5428400">
                  <a:extLst>
                    <a:ext uri="{9D8B030D-6E8A-4147-A177-3AD203B41FA5}">
                      <a16:colId xmlns:a16="http://schemas.microsoft.com/office/drawing/2014/main" val="20000"/>
                    </a:ext>
                  </a:extLst>
                </a:gridCol>
                <a:gridCol w="5848025">
                  <a:extLst>
                    <a:ext uri="{9D8B030D-6E8A-4147-A177-3AD203B41FA5}">
                      <a16:colId xmlns:a16="http://schemas.microsoft.com/office/drawing/2014/main" val="20001"/>
                    </a:ext>
                  </a:extLst>
                </a:gridCol>
              </a:tblGrid>
              <a:tr h="471350">
                <a:tc>
                  <a:txBody>
                    <a:bodyPr/>
                    <a:lstStyle/>
                    <a:p>
                      <a:pPr marL="0" marR="0" lvl="0" indent="0" algn="ctr" rtl="0">
                        <a:lnSpc>
                          <a:spcPct val="100000"/>
                        </a:lnSpc>
                        <a:spcBef>
                          <a:spcPts val="0"/>
                        </a:spcBef>
                        <a:spcAft>
                          <a:spcPts val="0"/>
                        </a:spcAft>
                        <a:buClr>
                          <a:srgbClr val="000000"/>
                        </a:buClr>
                        <a:buSzPts val="1400"/>
                        <a:buFont typeface="Arial"/>
                        <a:buNone/>
                      </a:pPr>
                      <a:r>
                        <a:rPr lang="en-US" sz="2000" b="1" u="none" strike="noStrike" cap="none">
                          <a:solidFill>
                            <a:schemeClr val="lt1"/>
                          </a:solidFill>
                        </a:rPr>
                        <a:t>Indikator Level 1</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2000" b="1" u="none" strike="noStrike" cap="none">
                          <a:solidFill>
                            <a:schemeClr val="lt1"/>
                          </a:solidFill>
                        </a:rPr>
                        <a:t>Indikator Level 2</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extLst>
                  <a:ext uri="{0D108BD9-81ED-4DB2-BD59-A6C34878D82A}">
                    <a16:rowId xmlns:a16="http://schemas.microsoft.com/office/drawing/2014/main" val="10000"/>
                  </a:ext>
                </a:extLst>
              </a:tr>
              <a:tr h="471350">
                <a:tc>
                  <a:txBody>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a:solidFill>
                            <a:schemeClr val="dk1"/>
                          </a:solidFill>
                        </a:rPr>
                        <a:t>D.12 Kesenjangan fasilitas sekolah antar wilayah</a:t>
                      </a:r>
                      <a:endParaRPr sz="20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rowSpan="2">
                  <a:txBody>
                    <a:bodyPr/>
                    <a:lstStyle/>
                    <a:p>
                      <a:pPr marL="114300" marR="0" lvl="0" indent="-57150" algn="l" rtl="0">
                        <a:lnSpc>
                          <a:spcPct val="100000"/>
                        </a:lnSpc>
                        <a:spcBef>
                          <a:spcPts val="0"/>
                        </a:spcBef>
                        <a:spcAft>
                          <a:spcPts val="0"/>
                        </a:spcAft>
                        <a:buClr>
                          <a:srgbClr val="000000"/>
                        </a:buClr>
                        <a:buSzPts val="2000"/>
                        <a:buFont typeface="Arial"/>
                        <a:buNone/>
                      </a:pPr>
                      <a:r>
                        <a:rPr lang="en-US" sz="2000" u="none" strike="noStrike" cap="none">
                          <a:solidFill>
                            <a:schemeClr val="dk1"/>
                          </a:solidFill>
                        </a:rPr>
                        <a:t>Seluruh indikator yang  membandingkan antar wilayah adalah indikator khusus daerah</a:t>
                      </a:r>
                      <a:endParaRPr sz="20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accent3"/>
                    </a:solidFill>
                  </a:tcPr>
                </a:tc>
                <a:extLst>
                  <a:ext uri="{0D108BD9-81ED-4DB2-BD59-A6C34878D82A}">
                    <a16:rowId xmlns:a16="http://schemas.microsoft.com/office/drawing/2014/main" val="10001"/>
                  </a:ext>
                </a:extLst>
              </a:tr>
              <a:tr h="707075">
                <a:tc>
                  <a:txBody>
                    <a:bodyPr/>
                    <a:lstStyle/>
                    <a:p>
                      <a:pPr marL="342900" marR="0" lvl="0" indent="-342900" algn="l" rtl="0">
                        <a:lnSpc>
                          <a:spcPct val="100000"/>
                        </a:lnSpc>
                        <a:spcBef>
                          <a:spcPts val="0"/>
                        </a:spcBef>
                        <a:spcAft>
                          <a:spcPts val="0"/>
                        </a:spcAft>
                        <a:buClr>
                          <a:srgbClr val="000000"/>
                        </a:buClr>
                        <a:buSzPts val="2000"/>
                        <a:buFont typeface="Arial"/>
                        <a:buNone/>
                      </a:pPr>
                      <a:r>
                        <a:rPr lang="en-US" sz="2000" u="none" strike="noStrike" cap="none">
                          <a:solidFill>
                            <a:schemeClr val="dk1"/>
                          </a:solidFill>
                        </a:rPr>
                        <a:t>D.13 Kesenjangan kebersihan sekolah </a:t>
                      </a:r>
                      <a:r>
                        <a:rPr lang="en-US" sz="2000" u="none" strike="noStrike" cap="none">
                          <a:solidFill>
                            <a:schemeClr val="dk1"/>
                          </a:solidFill>
                          <a:latin typeface="Roboto"/>
                          <a:ea typeface="Roboto"/>
                          <a:cs typeface="Roboto"/>
                          <a:sym typeface="Roboto"/>
                        </a:rPr>
                        <a:t>(termasuk sanitasi) </a:t>
                      </a:r>
                      <a:r>
                        <a:rPr lang="en-US" sz="2000" u="none" strike="noStrike" cap="none">
                          <a:solidFill>
                            <a:schemeClr val="dk1"/>
                          </a:solidFill>
                        </a:rPr>
                        <a:t> antar wilayah</a:t>
                      </a:r>
                      <a:endParaRPr sz="20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707075">
                <a:tc>
                  <a:txBody>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a:solidFill>
                            <a:schemeClr val="dk1"/>
                          </a:solidFill>
                        </a:rPr>
                        <a:t>D.14 </a:t>
                      </a:r>
                      <a:r>
                        <a:rPr lang="en-US" sz="2000" u="none" strike="noStrike" cap="none">
                          <a:solidFill>
                            <a:schemeClr val="dk1"/>
                          </a:solidFill>
                          <a:latin typeface="Roboto"/>
                          <a:ea typeface="Roboto"/>
                          <a:cs typeface="Roboto"/>
                          <a:sym typeface="Roboto"/>
                        </a:rPr>
                        <a:t>Kesenjangan bahan dan fasilitas belajar literasi</a:t>
                      </a:r>
                      <a:endParaRPr sz="20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200"/>
                        <a:buFont typeface="Arial"/>
                        <a:buAutoNum type="arabicPeriod"/>
                      </a:pPr>
                      <a:r>
                        <a:rPr lang="en-US" sz="2000" u="none" strike="noStrike" cap="none">
                          <a:solidFill>
                            <a:schemeClr val="dk1"/>
                          </a:solidFill>
                        </a:rPr>
                        <a:t>Kesenjangan antar kelompok SES</a:t>
                      </a:r>
                      <a:endParaRPr sz="20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a:pPr>
                      <a:r>
                        <a:rPr lang="en-US" sz="2000" u="none" strike="noStrike" cap="none">
                          <a:solidFill>
                            <a:schemeClr val="dk1"/>
                          </a:solidFill>
                        </a:rPr>
                        <a:t>Kesenjangan antar wilayah</a:t>
                      </a:r>
                      <a:endParaRPr sz="20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707075">
                <a:tc>
                  <a:txBody>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a:solidFill>
                            <a:schemeClr val="dk1"/>
                          </a:solidFill>
                        </a:rPr>
                        <a:t>D.15 </a:t>
                      </a:r>
                      <a:r>
                        <a:rPr lang="en-US" sz="2000" u="none" strike="noStrike" cap="none">
                          <a:solidFill>
                            <a:schemeClr val="dk1"/>
                          </a:solidFill>
                          <a:latin typeface="Roboto"/>
                          <a:ea typeface="Roboto"/>
                          <a:cs typeface="Roboto"/>
                          <a:sym typeface="Roboto"/>
                        </a:rPr>
                        <a:t>Kesenjangan akses dan fasilitas belajar daring </a:t>
                      </a:r>
                      <a:endParaRPr sz="20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200"/>
                        <a:buFont typeface="Arial"/>
                        <a:buAutoNum type="arabicPeriod"/>
                      </a:pPr>
                      <a:r>
                        <a:rPr lang="en-US" sz="2000" u="none" strike="noStrike" cap="none">
                          <a:solidFill>
                            <a:schemeClr val="dk1"/>
                          </a:solidFill>
                        </a:rPr>
                        <a:t>Kesenjangan antar kelompok SES</a:t>
                      </a:r>
                      <a:endParaRPr sz="20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a:pPr>
                      <a:r>
                        <a:rPr lang="en-US" sz="2000" u="none" strike="noStrike" cap="none">
                          <a:solidFill>
                            <a:schemeClr val="dk1"/>
                          </a:solidFill>
                        </a:rPr>
                        <a:t>Kesenjangan antar wilayah</a:t>
                      </a:r>
                      <a:endParaRPr sz="20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864"/>
        <p:cNvGrpSpPr/>
        <p:nvPr/>
      </p:nvGrpSpPr>
      <p:grpSpPr>
        <a:xfrm>
          <a:off x="0" y="0"/>
          <a:ext cx="0" cy="0"/>
          <a:chOff x="0" y="0"/>
          <a:chExt cx="0" cy="0"/>
        </a:xfrm>
      </p:grpSpPr>
      <p:sp>
        <p:nvSpPr>
          <p:cNvPr id="865" name="Google Shape;865;p98"/>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D jenjang Dikdasmen (bagian 6)</a:t>
            </a:r>
            <a:endParaRPr sz="2000" b="1" i="0" u="none" strike="noStrike" cap="none">
              <a:solidFill>
                <a:schemeClr val="accent1"/>
              </a:solidFill>
              <a:latin typeface="Arial"/>
              <a:ea typeface="Arial"/>
              <a:cs typeface="Arial"/>
              <a:sym typeface="Arial"/>
            </a:endParaRPr>
          </a:p>
        </p:txBody>
      </p:sp>
      <p:graphicFrame>
        <p:nvGraphicFramePr>
          <p:cNvPr id="866" name="Google Shape;866;p98"/>
          <p:cNvGraphicFramePr/>
          <p:nvPr/>
        </p:nvGraphicFramePr>
        <p:xfrm>
          <a:off x="457785" y="1651820"/>
          <a:ext cx="3000000" cy="3000000"/>
        </p:xfrm>
        <a:graphic>
          <a:graphicData uri="http://schemas.openxmlformats.org/drawingml/2006/table">
            <a:tbl>
              <a:tblPr>
                <a:noFill/>
                <a:tableStyleId>{EE982CF9-6F63-49E2-AD2F-75968D36D1C9}</a:tableStyleId>
              </a:tblPr>
              <a:tblGrid>
                <a:gridCol w="5428400">
                  <a:extLst>
                    <a:ext uri="{9D8B030D-6E8A-4147-A177-3AD203B41FA5}">
                      <a16:colId xmlns:a16="http://schemas.microsoft.com/office/drawing/2014/main" val="20000"/>
                    </a:ext>
                  </a:extLst>
                </a:gridCol>
                <a:gridCol w="5848025">
                  <a:extLst>
                    <a:ext uri="{9D8B030D-6E8A-4147-A177-3AD203B41FA5}">
                      <a16:colId xmlns:a16="http://schemas.microsoft.com/office/drawing/2014/main" val="20001"/>
                    </a:ext>
                  </a:extLst>
                </a:gridCol>
              </a:tblGrid>
              <a:tr h="471350">
                <a:tc>
                  <a:txBody>
                    <a:bodyPr/>
                    <a:lstStyle/>
                    <a:p>
                      <a:pPr marL="0" marR="0" lvl="0" indent="0" algn="ctr" rtl="0">
                        <a:lnSpc>
                          <a:spcPct val="100000"/>
                        </a:lnSpc>
                        <a:spcBef>
                          <a:spcPts val="0"/>
                        </a:spcBef>
                        <a:spcAft>
                          <a:spcPts val="0"/>
                        </a:spcAft>
                        <a:buClr>
                          <a:srgbClr val="000000"/>
                        </a:buClr>
                        <a:buSzPts val="1400"/>
                        <a:buFont typeface="Arial"/>
                        <a:buNone/>
                      </a:pPr>
                      <a:r>
                        <a:rPr lang="en-US" sz="2000" b="1" u="none" strike="noStrike" cap="none">
                          <a:solidFill>
                            <a:schemeClr val="lt1"/>
                          </a:solidFill>
                        </a:rPr>
                        <a:t>Indikator Level 1</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2000" b="1" u="none" strike="noStrike" cap="none">
                          <a:solidFill>
                            <a:schemeClr val="lt1"/>
                          </a:solidFill>
                        </a:rPr>
                        <a:t>Indikator Level 2</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extLst>
                  <a:ext uri="{0D108BD9-81ED-4DB2-BD59-A6C34878D82A}">
                    <a16:rowId xmlns:a16="http://schemas.microsoft.com/office/drawing/2014/main" val="10000"/>
                  </a:ext>
                </a:extLst>
              </a:tr>
              <a:tr h="707075">
                <a:tc>
                  <a:txBody>
                    <a:bodyPr/>
                    <a:lstStyle/>
                    <a:p>
                      <a:pPr marL="0" marR="0" lvl="0" indent="0" algn="l" rtl="0">
                        <a:lnSpc>
                          <a:spcPct val="100000"/>
                        </a:lnSpc>
                        <a:spcBef>
                          <a:spcPts val="0"/>
                        </a:spcBef>
                        <a:spcAft>
                          <a:spcPts val="0"/>
                        </a:spcAft>
                        <a:buClr>
                          <a:schemeClr val="dk1"/>
                        </a:buClr>
                        <a:buSzPts val="1400"/>
                        <a:buFont typeface="Arial"/>
                        <a:buNone/>
                      </a:pPr>
                      <a:r>
                        <a:rPr lang="en-US" sz="2000" u="none" strike="noStrike" cap="none">
                          <a:solidFill>
                            <a:schemeClr val="dk1"/>
                          </a:solidFill>
                          <a:latin typeface="Calibri"/>
                          <a:ea typeface="Calibri"/>
                          <a:cs typeface="Calibri"/>
                          <a:sym typeface="Calibri"/>
                        </a:rPr>
                        <a:t>D.16 Pemanfaatan TIK untuk pembelajaran</a:t>
                      </a:r>
                      <a:endParaRPr sz="2000" u="none" strike="noStrike" cap="none">
                        <a:solidFill>
                          <a:schemeClr val="dk1"/>
                        </a:solidFill>
                        <a:latin typeface="Calibri"/>
                        <a:ea typeface="Calibri"/>
                        <a:cs typeface="Calibri"/>
                        <a:sym typeface="Calibri"/>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200"/>
                        <a:buFont typeface="Arial"/>
                        <a:buAutoNum type="arabicPeriod"/>
                      </a:pPr>
                      <a:r>
                        <a:rPr lang="en-US" sz="2000" u="none" strike="noStrike" cap="none">
                          <a:solidFill>
                            <a:schemeClr val="dk1"/>
                          </a:solidFill>
                          <a:latin typeface="Calibri"/>
                          <a:ea typeface="Calibri"/>
                          <a:cs typeface="Calibri"/>
                          <a:sym typeface="Calibri"/>
                        </a:rPr>
                        <a:t>Platform guru mengajar</a:t>
                      </a:r>
                      <a:endParaRPr sz="2000" u="none" strike="noStrike" cap="none">
                        <a:solidFill>
                          <a:schemeClr val="dk1"/>
                        </a:solidFill>
                        <a:latin typeface="Calibri"/>
                        <a:ea typeface="Calibri"/>
                        <a:cs typeface="Calibri"/>
                        <a:sym typeface="Calibri"/>
                      </a:endParaRPr>
                    </a:p>
                    <a:p>
                      <a:pPr marL="114300" marR="0" lvl="0" indent="-114300" algn="l" rtl="0">
                        <a:lnSpc>
                          <a:spcPct val="100000"/>
                        </a:lnSpc>
                        <a:spcBef>
                          <a:spcPts val="0"/>
                        </a:spcBef>
                        <a:spcAft>
                          <a:spcPts val="0"/>
                        </a:spcAft>
                        <a:buClr>
                          <a:schemeClr val="dk1"/>
                        </a:buClr>
                        <a:buSzPts val="1200"/>
                        <a:buFont typeface="Arial"/>
                        <a:buAutoNum type="arabicPeriod"/>
                      </a:pPr>
                      <a:r>
                        <a:rPr lang="en-US" sz="2000" u="none" strike="noStrike" cap="none">
                          <a:solidFill>
                            <a:schemeClr val="dk1"/>
                          </a:solidFill>
                          <a:latin typeface="Calibri"/>
                          <a:ea typeface="Calibri"/>
                          <a:cs typeface="Calibri"/>
                          <a:sym typeface="Calibri"/>
                        </a:rPr>
                        <a:t>Platform guru karir</a:t>
                      </a:r>
                      <a:endParaRPr sz="2000" u="none" strike="noStrike" cap="none">
                        <a:solidFill>
                          <a:schemeClr val="dk1"/>
                        </a:solidFill>
                        <a:latin typeface="Calibri"/>
                        <a:ea typeface="Calibri"/>
                        <a:cs typeface="Calibri"/>
                        <a:sym typeface="Calibri"/>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707075">
                <a:tc>
                  <a:txBody>
                    <a:bodyPr/>
                    <a:lstStyle/>
                    <a:p>
                      <a:pPr marL="0" marR="0" lvl="0" indent="0" algn="l" rtl="0">
                        <a:lnSpc>
                          <a:spcPct val="100000"/>
                        </a:lnSpc>
                        <a:spcBef>
                          <a:spcPts val="0"/>
                        </a:spcBef>
                        <a:spcAft>
                          <a:spcPts val="0"/>
                        </a:spcAft>
                        <a:buClr>
                          <a:schemeClr val="dk1"/>
                        </a:buClr>
                        <a:buSzPts val="1400"/>
                        <a:buFont typeface="Arial"/>
                        <a:buNone/>
                      </a:pPr>
                      <a:r>
                        <a:rPr lang="en-US" sz="2000" u="none" strike="noStrike" cap="none">
                          <a:solidFill>
                            <a:schemeClr val="dk1"/>
                          </a:solidFill>
                          <a:latin typeface="Calibri"/>
                          <a:ea typeface="Calibri"/>
                          <a:cs typeface="Calibri"/>
                          <a:sym typeface="Calibri"/>
                        </a:rPr>
                        <a:t>D.17 Link and match dengan Dunia Kerja</a:t>
                      </a:r>
                      <a:endParaRPr sz="2000" u="none" strike="noStrike" cap="none">
                        <a:solidFill>
                          <a:schemeClr val="dk1"/>
                        </a:solidFill>
                        <a:latin typeface="Calibri"/>
                        <a:ea typeface="Calibri"/>
                        <a:cs typeface="Calibri"/>
                        <a:sym typeface="Calibri"/>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200"/>
                        <a:buFont typeface="Roboto"/>
                        <a:buAutoNum type="arabicPeriod"/>
                      </a:pPr>
                      <a:r>
                        <a:rPr lang="en-US" sz="2000" u="none" strike="noStrike" cap="none">
                          <a:solidFill>
                            <a:schemeClr val="dk1"/>
                          </a:solidFill>
                          <a:latin typeface="Calibri"/>
                          <a:ea typeface="Calibri"/>
                          <a:cs typeface="Calibri"/>
                          <a:sym typeface="Calibri"/>
                        </a:rPr>
                        <a:t>Proporsi SMK sebagai Pusat Keunggulan</a:t>
                      </a:r>
                      <a:endParaRPr sz="2000" u="none" strike="noStrike" cap="none">
                        <a:solidFill>
                          <a:schemeClr val="dk1"/>
                        </a:solidFill>
                        <a:latin typeface="Calibri"/>
                        <a:ea typeface="Calibri"/>
                        <a:cs typeface="Calibri"/>
                        <a:sym typeface="Calibri"/>
                      </a:endParaRPr>
                    </a:p>
                    <a:p>
                      <a:pPr marL="114300" marR="0" lvl="0" indent="-114300" algn="l" rtl="0">
                        <a:lnSpc>
                          <a:spcPct val="100000"/>
                        </a:lnSpc>
                        <a:spcBef>
                          <a:spcPts val="0"/>
                        </a:spcBef>
                        <a:spcAft>
                          <a:spcPts val="0"/>
                        </a:spcAft>
                        <a:buClr>
                          <a:schemeClr val="dk1"/>
                        </a:buClr>
                        <a:buSzPts val="1200"/>
                        <a:buFont typeface="Roboto"/>
                        <a:buAutoNum type="arabicPeriod"/>
                      </a:pPr>
                      <a:r>
                        <a:rPr lang="en-US" sz="2000" u="none" strike="noStrike" cap="none">
                          <a:solidFill>
                            <a:schemeClr val="dk1"/>
                          </a:solidFill>
                          <a:latin typeface="Calibri"/>
                          <a:ea typeface="Calibri"/>
                          <a:cs typeface="Calibri"/>
                          <a:sym typeface="Calibri"/>
                        </a:rPr>
                        <a:t>Proporsi SMK yang kurikulumnya disusun bersama dengan Dunia Kerja</a:t>
                      </a:r>
                      <a:endParaRPr sz="2000" u="none" strike="noStrike" cap="none">
                        <a:solidFill>
                          <a:schemeClr val="dk1"/>
                        </a:solidFill>
                        <a:latin typeface="Calibri"/>
                        <a:ea typeface="Calibri"/>
                        <a:cs typeface="Calibri"/>
                        <a:sym typeface="Calibri"/>
                      </a:endParaRPr>
                    </a:p>
                    <a:p>
                      <a:pPr marL="114300" marR="0" lvl="0" indent="-114300" algn="l" rtl="0">
                        <a:lnSpc>
                          <a:spcPct val="100000"/>
                        </a:lnSpc>
                        <a:spcBef>
                          <a:spcPts val="0"/>
                        </a:spcBef>
                        <a:spcAft>
                          <a:spcPts val="0"/>
                        </a:spcAft>
                        <a:buClr>
                          <a:schemeClr val="dk1"/>
                        </a:buClr>
                        <a:buSzPts val="1200"/>
                        <a:buFont typeface="Roboto"/>
                        <a:buAutoNum type="arabicPeriod"/>
                      </a:pPr>
                      <a:r>
                        <a:rPr lang="en-US" sz="2000" u="none" strike="noStrike" cap="none">
                          <a:solidFill>
                            <a:schemeClr val="dk1"/>
                          </a:solidFill>
                          <a:latin typeface="Calibri"/>
                          <a:ea typeface="Calibri"/>
                          <a:cs typeface="Calibri"/>
                          <a:sym typeface="Calibri"/>
                        </a:rPr>
                        <a:t>Proporsi SMK yang ada pengajar dari dunia kerja</a:t>
                      </a:r>
                      <a:endParaRPr sz="2000" u="none" strike="noStrike" cap="none">
                        <a:solidFill>
                          <a:schemeClr val="dk1"/>
                        </a:solidFill>
                        <a:latin typeface="Calibri"/>
                        <a:ea typeface="Calibri"/>
                        <a:cs typeface="Calibri"/>
                        <a:sym typeface="Calibri"/>
                      </a:endParaRPr>
                    </a:p>
                    <a:p>
                      <a:pPr marL="114300" marR="0" lvl="0" indent="-114300" algn="l" rtl="0">
                        <a:lnSpc>
                          <a:spcPct val="100000"/>
                        </a:lnSpc>
                        <a:spcBef>
                          <a:spcPts val="0"/>
                        </a:spcBef>
                        <a:spcAft>
                          <a:spcPts val="0"/>
                        </a:spcAft>
                        <a:buClr>
                          <a:schemeClr val="dk1"/>
                        </a:buClr>
                        <a:buSzPts val="1200"/>
                        <a:buFont typeface="Roboto"/>
                        <a:buAutoNum type="arabicPeriod"/>
                      </a:pPr>
                      <a:r>
                        <a:rPr lang="en-US" sz="2000" u="none" strike="noStrike" cap="none">
                          <a:solidFill>
                            <a:schemeClr val="dk1"/>
                          </a:solidFill>
                          <a:latin typeface="Calibri"/>
                          <a:ea typeface="Calibri"/>
                          <a:cs typeface="Calibri"/>
                          <a:sym typeface="Calibri"/>
                        </a:rPr>
                        <a:t>Proporsi SMK yang melakukan praktek kerja bersama dengan dunia kerja</a:t>
                      </a:r>
                      <a:endParaRPr sz="2000" u="none" strike="noStrike" cap="none">
                        <a:solidFill>
                          <a:schemeClr val="dk1"/>
                        </a:solidFill>
                        <a:latin typeface="Calibri"/>
                        <a:ea typeface="Calibri"/>
                        <a:cs typeface="Calibri"/>
                        <a:sym typeface="Calibri"/>
                      </a:endParaRPr>
                    </a:p>
                    <a:p>
                      <a:pPr marL="114300" marR="0" lvl="0" indent="-114300" algn="l" rtl="0">
                        <a:lnSpc>
                          <a:spcPct val="100000"/>
                        </a:lnSpc>
                        <a:spcBef>
                          <a:spcPts val="0"/>
                        </a:spcBef>
                        <a:spcAft>
                          <a:spcPts val="0"/>
                        </a:spcAft>
                        <a:buClr>
                          <a:schemeClr val="dk1"/>
                        </a:buClr>
                        <a:buSzPts val="1200"/>
                        <a:buFont typeface="Roboto"/>
                        <a:buAutoNum type="arabicPeriod"/>
                      </a:pPr>
                      <a:r>
                        <a:rPr lang="en-US" sz="2000" u="none" strike="noStrike" cap="none">
                          <a:solidFill>
                            <a:schemeClr val="dk1"/>
                          </a:solidFill>
                          <a:latin typeface="Calibri"/>
                          <a:ea typeface="Calibri"/>
                          <a:cs typeface="Calibri"/>
                          <a:sym typeface="Calibri"/>
                        </a:rPr>
                        <a:t>Proporsi siswa SMK yang mendapat sertifikat kompetensi dari lembaga sertifikasi mandiri dan/atau dunia kerja</a:t>
                      </a:r>
                      <a:endParaRPr sz="2000" u="none" strike="noStrike" cap="none">
                        <a:solidFill>
                          <a:schemeClr val="dk1"/>
                        </a:solidFill>
                        <a:latin typeface="Calibri"/>
                        <a:ea typeface="Calibri"/>
                        <a:cs typeface="Calibri"/>
                        <a:sym typeface="Calibri"/>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sp>
        <p:nvSpPr>
          <p:cNvPr id="871" name="Google Shape;871;p99"/>
          <p:cNvSpPr txBox="1"/>
          <p:nvPr/>
        </p:nvSpPr>
        <p:spPr>
          <a:xfrm>
            <a:off x="1170039" y="1319376"/>
            <a:ext cx="9851922" cy="1482817"/>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Indikator dimensi E jenjang Dikdasmen Pengelolaan Sekolah yang Partisipatif, Transparan, dan Akuntabel</a:t>
            </a:r>
            <a:endParaRPr sz="3200" b="1" i="0" u="none" strike="noStrike" cap="none">
              <a:solidFill>
                <a:schemeClr val="accent1"/>
              </a:solidFill>
              <a:latin typeface="Arial"/>
              <a:ea typeface="Arial"/>
              <a:cs typeface="Arial"/>
              <a:sym typeface="Arial"/>
            </a:endParaRPr>
          </a:p>
        </p:txBody>
      </p:sp>
      <p:sp>
        <p:nvSpPr>
          <p:cNvPr id="872" name="Google Shape;872;p99"/>
          <p:cNvSpPr txBox="1">
            <a:spLocks noGrp="1"/>
          </p:cNvSpPr>
          <p:nvPr>
            <p:ph type="body" idx="1"/>
          </p:nvPr>
        </p:nvSpPr>
        <p:spPr>
          <a:xfrm>
            <a:off x="682388" y="3753458"/>
            <a:ext cx="10713491" cy="1270000"/>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SzPts val="1800"/>
              <a:buNone/>
            </a:pPr>
            <a:r>
              <a:rPr lang="en-US" sz="2400"/>
              <a:t>Untuk keperluan akreditasi dan memeriksa akuntabilitas dan transparansi pengelolaan sekolah, perlu diukur </a:t>
            </a:r>
            <a:r>
              <a:rPr lang="en-US" sz="2400" b="1"/>
              <a:t>aspek-aspek administrasi, perencanaan, dan pemanfaatan anggaran sekolah</a:t>
            </a:r>
            <a:r>
              <a:rPr lang="en-US" sz="2400"/>
              <a:t>.</a:t>
            </a:r>
            <a:endParaRPr/>
          </a:p>
          <a:p>
            <a:pPr marL="0" lvl="0" indent="0" algn="ctr" rtl="0">
              <a:lnSpc>
                <a:spcPct val="90000"/>
              </a:lnSpc>
              <a:spcBef>
                <a:spcPts val="0"/>
              </a:spcBef>
              <a:spcAft>
                <a:spcPts val="0"/>
              </a:spcAft>
              <a:buSzPts val="1800"/>
              <a:buNone/>
            </a:pPr>
            <a:endParaRPr sz="2400"/>
          </a:p>
          <a:p>
            <a:pPr marL="0" lvl="0" indent="0" algn="ctr" rtl="0">
              <a:lnSpc>
                <a:spcPct val="90000"/>
              </a:lnSpc>
              <a:spcBef>
                <a:spcPts val="0"/>
              </a:spcBef>
              <a:spcAft>
                <a:spcPts val="0"/>
              </a:spcAft>
              <a:buSzPts val="1800"/>
              <a:buNone/>
            </a:pPr>
            <a:r>
              <a:rPr lang="en-US" sz="2400"/>
              <a:t>Pemanfaatan anggaran sekolah dapat dilihat apakah digunakan untuk pengadaan fasilitas sekolah yang mendukung proses belajar, untuk peningkatan mutu. </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pic>
        <p:nvPicPr>
          <p:cNvPr id="877" name="Google Shape;877;p100"/>
          <p:cNvPicPr preferRelativeResize="0"/>
          <p:nvPr/>
        </p:nvPicPr>
        <p:blipFill rotWithShape="1">
          <a:blip r:embed="rId3">
            <a:alphaModFix/>
          </a:blip>
          <a:srcRect l="3024" t="20631" r="4194" b="27516"/>
          <a:stretch/>
        </p:blipFill>
        <p:spPr>
          <a:xfrm>
            <a:off x="439993" y="1651819"/>
            <a:ext cx="11312013" cy="3554361"/>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881"/>
        <p:cNvGrpSpPr/>
        <p:nvPr/>
      </p:nvGrpSpPr>
      <p:grpSpPr>
        <a:xfrm>
          <a:off x="0" y="0"/>
          <a:ext cx="0" cy="0"/>
          <a:chOff x="0" y="0"/>
          <a:chExt cx="0" cy="0"/>
        </a:xfrm>
      </p:grpSpPr>
      <p:sp>
        <p:nvSpPr>
          <p:cNvPr id="882" name="Google Shape;882;p101"/>
          <p:cNvSpPr txBox="1"/>
          <p:nvPr/>
        </p:nvSpPr>
        <p:spPr>
          <a:xfrm>
            <a:off x="457785" y="876715"/>
            <a:ext cx="11276429" cy="53950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2400" b="1" i="0" u="none" strike="noStrike" cap="none">
                <a:solidFill>
                  <a:schemeClr val="accent1"/>
                </a:solidFill>
                <a:latin typeface="Arial"/>
                <a:ea typeface="Arial"/>
                <a:cs typeface="Arial"/>
                <a:sym typeface="Arial"/>
              </a:rPr>
              <a:t>Struktur pohon indikator dimensi E jenjang Dikdasmen</a:t>
            </a:r>
            <a:endParaRPr sz="2000" b="1" i="0" u="none" strike="noStrike" cap="none">
              <a:solidFill>
                <a:schemeClr val="accent1"/>
              </a:solidFill>
              <a:latin typeface="Arial"/>
              <a:ea typeface="Arial"/>
              <a:cs typeface="Arial"/>
              <a:sym typeface="Arial"/>
            </a:endParaRPr>
          </a:p>
        </p:txBody>
      </p:sp>
      <p:graphicFrame>
        <p:nvGraphicFramePr>
          <p:cNvPr id="883" name="Google Shape;883;p101"/>
          <p:cNvGraphicFramePr/>
          <p:nvPr/>
        </p:nvGraphicFramePr>
        <p:xfrm>
          <a:off x="457785" y="1651820"/>
          <a:ext cx="3000000" cy="3000000"/>
        </p:xfrm>
        <a:graphic>
          <a:graphicData uri="http://schemas.openxmlformats.org/drawingml/2006/table">
            <a:tbl>
              <a:tblPr>
                <a:noFill/>
                <a:tableStyleId>{EE982CF9-6F63-49E2-AD2F-75968D36D1C9}</a:tableStyleId>
              </a:tblPr>
              <a:tblGrid>
                <a:gridCol w="5428400">
                  <a:extLst>
                    <a:ext uri="{9D8B030D-6E8A-4147-A177-3AD203B41FA5}">
                      <a16:colId xmlns:a16="http://schemas.microsoft.com/office/drawing/2014/main" val="20000"/>
                    </a:ext>
                  </a:extLst>
                </a:gridCol>
                <a:gridCol w="5848025">
                  <a:extLst>
                    <a:ext uri="{9D8B030D-6E8A-4147-A177-3AD203B41FA5}">
                      <a16:colId xmlns:a16="http://schemas.microsoft.com/office/drawing/2014/main" val="20001"/>
                    </a:ext>
                  </a:extLst>
                </a:gridCol>
              </a:tblGrid>
              <a:tr h="471350">
                <a:tc>
                  <a:txBody>
                    <a:bodyPr/>
                    <a:lstStyle/>
                    <a:p>
                      <a:pPr marL="0" marR="0" lvl="0" indent="0" algn="ctr" rtl="0">
                        <a:lnSpc>
                          <a:spcPct val="100000"/>
                        </a:lnSpc>
                        <a:spcBef>
                          <a:spcPts val="0"/>
                        </a:spcBef>
                        <a:spcAft>
                          <a:spcPts val="0"/>
                        </a:spcAft>
                        <a:buClr>
                          <a:srgbClr val="000000"/>
                        </a:buClr>
                        <a:buSzPts val="1400"/>
                        <a:buFont typeface="Arial"/>
                        <a:buNone/>
                      </a:pPr>
                      <a:r>
                        <a:rPr lang="en-US" sz="2000" b="1" u="none" strike="noStrike" cap="none">
                          <a:solidFill>
                            <a:schemeClr val="lt1"/>
                          </a:solidFill>
                        </a:rPr>
                        <a:t>Indikator Level 1</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2000" b="1" u="none" strike="noStrike" cap="none">
                          <a:solidFill>
                            <a:schemeClr val="lt1"/>
                          </a:solidFill>
                        </a:rPr>
                        <a:t>Indikator Level 2</a:t>
                      </a:r>
                      <a:endParaRPr sz="2000" b="1" u="none" strike="noStrike" cap="none">
                        <a:solidFill>
                          <a:schemeClr val="lt1"/>
                        </a:solidFill>
                      </a:endParaRPr>
                    </a:p>
                  </a:txBody>
                  <a:tcPr marL="91425" marR="91425" marT="91425" marB="91425" anchor="ctr">
                    <a:lnB w="9525" cap="flat" cmpd="sng">
                      <a:solidFill>
                        <a:srgbClr val="9E9E9E"/>
                      </a:solidFill>
                      <a:prstDash val="solid"/>
                      <a:round/>
                      <a:headEnd type="none" w="sm" len="sm"/>
                      <a:tailEnd type="none" w="sm" len="sm"/>
                    </a:lnB>
                    <a:solidFill>
                      <a:srgbClr val="00B050"/>
                    </a:solidFill>
                  </a:tcPr>
                </a:tc>
                <a:extLst>
                  <a:ext uri="{0D108BD9-81ED-4DB2-BD59-A6C34878D82A}">
                    <a16:rowId xmlns:a16="http://schemas.microsoft.com/office/drawing/2014/main" val="10000"/>
                  </a:ext>
                </a:extLst>
              </a:tr>
              <a:tr h="707075">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solidFill>
                            <a:schemeClr val="dk1"/>
                          </a:solidFill>
                        </a:rPr>
                        <a:t>E.1 Partisipasi warga sekolah</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Partisipasi orang tua</a:t>
                      </a:r>
                      <a:endParaRPr sz="18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Partisipasi murid</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707075">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solidFill>
                            <a:schemeClr val="dk1"/>
                          </a:solidFill>
                        </a:rPr>
                        <a:t>E.2 Proporsi pemanfaatan sumber daya sekolah untuk peningkatan mutu</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Proporsi pembelanjaan peningkatan mutu guru dan tenaga kependidikan</a:t>
                      </a:r>
                      <a:endParaRPr sz="1800" u="none" strike="sng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Proporsi pembelanjaan non personil mutu pembelajaran</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707075">
                <a:tc>
                  <a:txBody>
                    <a:bodyPr/>
                    <a:lstStyle/>
                    <a:p>
                      <a:pPr marL="0" marR="0" lvl="0" indent="0" algn="l" rtl="0">
                        <a:lnSpc>
                          <a:spcPct val="100000"/>
                        </a:lnSpc>
                        <a:spcBef>
                          <a:spcPts val="0"/>
                        </a:spcBef>
                        <a:spcAft>
                          <a:spcPts val="0"/>
                        </a:spcAft>
                        <a:buClr>
                          <a:schemeClr val="dk2"/>
                        </a:buClr>
                        <a:buSzPts val="1400"/>
                        <a:buFont typeface="Arial"/>
                        <a:buNone/>
                      </a:pPr>
                      <a:r>
                        <a:rPr lang="en-US" sz="1800" u="none" strike="noStrike" cap="none">
                          <a:solidFill>
                            <a:schemeClr val="dk1"/>
                          </a:solidFill>
                        </a:rPr>
                        <a:t>E.3 Pemanfaatan TIK untuk pengelolaan anggaran</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11430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Proporsi  pembelanjaan dana BOS secara daring</a:t>
                      </a:r>
                      <a:endParaRPr sz="1800" u="none" strike="noStrike" cap="none">
                        <a:solidFill>
                          <a:schemeClr val="dk1"/>
                        </a:solidFill>
                      </a:endParaRPr>
                    </a:p>
                    <a:p>
                      <a:pPr marL="114300" marR="0" lvl="0" indent="-114300" algn="l" rtl="0">
                        <a:lnSpc>
                          <a:spcPct val="100000"/>
                        </a:lnSpc>
                        <a:spcBef>
                          <a:spcPts val="0"/>
                        </a:spcBef>
                        <a:spcAft>
                          <a:spcPts val="0"/>
                        </a:spcAft>
                        <a:buClr>
                          <a:schemeClr val="dk1"/>
                        </a:buClr>
                        <a:buSzPts val="1200"/>
                        <a:buFont typeface="Arial"/>
                        <a:buAutoNum type="arabicPeriod"/>
                      </a:pPr>
                      <a:r>
                        <a:rPr lang="en-US" sz="1800" u="none" strike="noStrike" cap="none">
                          <a:solidFill>
                            <a:schemeClr val="dk1"/>
                          </a:solidFill>
                        </a:rPr>
                        <a:t>Penggunaan SDS: Ketepatan waktu dan kelengkapan laporan</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707075">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solidFill>
                            <a:schemeClr val="dk1"/>
                          </a:solidFill>
                        </a:rPr>
                        <a:t>E4. </a:t>
                      </a:r>
                      <a:r>
                        <a:rPr lang="en-US" sz="1800" u="none" strike="noStrike" cap="none">
                          <a:solidFill>
                            <a:schemeClr val="dk1"/>
                          </a:solidFill>
                          <a:highlight>
                            <a:srgbClr val="FFFFFF"/>
                          </a:highlight>
                        </a:rPr>
                        <a:t>Proporsi pemanfaatan APBD untuk pendidikan</a:t>
                      </a: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114300" marR="0" lvl="0" indent="-57150" algn="l" rtl="0">
                        <a:lnSpc>
                          <a:spcPct val="100000"/>
                        </a:lnSpc>
                        <a:spcBef>
                          <a:spcPts val="0"/>
                        </a:spcBef>
                        <a:spcAft>
                          <a:spcPts val="0"/>
                        </a:spcAft>
                        <a:buClr>
                          <a:srgbClr val="000000"/>
                        </a:buClr>
                        <a:buSzPts val="1800"/>
                        <a:buFont typeface="Arial"/>
                        <a:buNone/>
                      </a:pPr>
                      <a:endParaRPr sz="1800" u="none" strike="noStrike" cap="none">
                        <a:solidFill>
                          <a:schemeClr val="dk1"/>
                        </a:solidFill>
                      </a:endParaRP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3F3F3F"/>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887"/>
        <p:cNvGrpSpPr/>
        <p:nvPr/>
      </p:nvGrpSpPr>
      <p:grpSpPr>
        <a:xfrm>
          <a:off x="0" y="0"/>
          <a:ext cx="0" cy="0"/>
          <a:chOff x="0" y="0"/>
          <a:chExt cx="0" cy="0"/>
        </a:xfrm>
      </p:grpSpPr>
      <p:sp>
        <p:nvSpPr>
          <p:cNvPr id="888" name="Google Shape;888;p102"/>
          <p:cNvSpPr txBox="1">
            <a:spLocks noGrp="1"/>
          </p:cNvSpPr>
          <p:nvPr>
            <p:ph type="title"/>
          </p:nvPr>
        </p:nvSpPr>
        <p:spPr>
          <a:xfrm>
            <a:off x="838101" y="1807890"/>
            <a:ext cx="9278356" cy="1117677"/>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SzPts val="1800"/>
              <a:buNone/>
            </a:pPr>
            <a:r>
              <a:rPr lang="en-US" sz="4000" b="1">
                <a:solidFill>
                  <a:schemeClr val="accent1"/>
                </a:solidFill>
              </a:rPr>
              <a:t>Tanya Jawab</a:t>
            </a:r>
            <a:endParaRPr sz="4000" b="1">
              <a:solidFill>
                <a:schemeClr val="accent1"/>
              </a:solidFill>
            </a:endParaRPr>
          </a:p>
        </p:txBody>
      </p:sp>
      <p:sp>
        <p:nvSpPr>
          <p:cNvPr id="889" name="Google Shape;889;p102"/>
          <p:cNvSpPr txBox="1">
            <a:spLocks noGrp="1"/>
          </p:cNvSpPr>
          <p:nvPr>
            <p:ph type="body" idx="1"/>
          </p:nvPr>
        </p:nvSpPr>
        <p:spPr>
          <a:xfrm>
            <a:off x="2888344" y="3194945"/>
            <a:ext cx="7228114" cy="1117677"/>
          </a:xfrm>
          <a:prstGeom prst="rect">
            <a:avLst/>
          </a:prstGeom>
          <a:noFill/>
          <a:ln>
            <a:noFill/>
          </a:ln>
        </p:spPr>
        <p:txBody>
          <a:bodyPr spcFirstLastPara="1" wrap="square" lIns="91425" tIns="45700" rIns="91425" bIns="45700" anchor="t" anchorCtr="0">
            <a:normAutofit/>
          </a:bodyPr>
          <a:lstStyle/>
          <a:p>
            <a:pPr marL="114300" lvl="0" indent="0" algn="r" rtl="0">
              <a:lnSpc>
                <a:spcPct val="90000"/>
              </a:lnSpc>
              <a:spcBef>
                <a:spcPts val="1000"/>
              </a:spcBef>
              <a:spcAft>
                <a:spcPts val="0"/>
              </a:spcAft>
              <a:buSzPts val="1800"/>
              <a:buNone/>
            </a:pPr>
            <a:r>
              <a:rPr lang="en-US" sz="2400" b="1">
                <a:solidFill>
                  <a:srgbClr val="00B050"/>
                </a:solidFill>
              </a:rPr>
              <a:t>Sila sampaikan pertanyaan,</a:t>
            </a:r>
            <a:endParaRPr/>
          </a:p>
          <a:p>
            <a:pPr marL="114300" lvl="0" indent="0" algn="r" rtl="0">
              <a:lnSpc>
                <a:spcPct val="90000"/>
              </a:lnSpc>
              <a:spcBef>
                <a:spcPts val="1000"/>
              </a:spcBef>
              <a:spcAft>
                <a:spcPts val="0"/>
              </a:spcAft>
              <a:buSzPts val="1800"/>
              <a:buNone/>
            </a:pPr>
            <a:r>
              <a:rPr lang="en-US" sz="2400" b="1">
                <a:solidFill>
                  <a:srgbClr val="00B050"/>
                </a:solidFill>
              </a:rPr>
              <a:t>atau hal-hal yang perlu diklarifikasi lagi.</a:t>
            </a:r>
            <a:endParaRPr sz="2400" b="1">
              <a:solidFill>
                <a:srgbClr val="00B050"/>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103"/>
          <p:cNvSpPr txBox="1">
            <a:spLocks noGrp="1"/>
          </p:cNvSpPr>
          <p:nvPr>
            <p:ph type="title"/>
          </p:nvPr>
        </p:nvSpPr>
        <p:spPr>
          <a:xfrm>
            <a:off x="838200" y="3200399"/>
            <a:ext cx="10515600" cy="870155"/>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1200"/>
              </a:spcAft>
              <a:buClr>
                <a:srgbClr val="013066"/>
              </a:buClr>
              <a:buSzPts val="2100"/>
              <a:buNone/>
            </a:pPr>
            <a:r>
              <a:rPr lang="en-US" sz="4000" b="1">
                <a:solidFill>
                  <a:srgbClr val="00B050"/>
                </a:solidFill>
              </a:rPr>
              <a:t>Bagian 2d</a:t>
            </a:r>
            <a:br>
              <a:rPr lang="en-US" sz="4000" b="1">
                <a:solidFill>
                  <a:srgbClr val="00B050"/>
                </a:solidFill>
              </a:rPr>
            </a:br>
            <a:r>
              <a:rPr lang="en-US" sz="4000" b="1">
                <a:solidFill>
                  <a:srgbClr val="00B050"/>
                </a:solidFill>
              </a:rPr>
              <a:t/>
            </a:r>
            <a:br>
              <a:rPr lang="en-US" sz="4000" b="1">
                <a:solidFill>
                  <a:srgbClr val="00B050"/>
                </a:solidFill>
              </a:rPr>
            </a:br>
            <a:r>
              <a:rPr lang="en-US" sz="4800" b="1">
                <a:solidFill>
                  <a:schemeClr val="accent1"/>
                </a:solidFill>
              </a:rPr>
              <a:t>Profil dan Rapor Pendidikan</a:t>
            </a:r>
            <a:br>
              <a:rPr lang="en-US" sz="4800" b="1">
                <a:solidFill>
                  <a:schemeClr val="accent1"/>
                </a:solidFill>
              </a:rPr>
            </a:br>
            <a:r>
              <a:rPr lang="en-US" sz="4800" b="1">
                <a:solidFill>
                  <a:schemeClr val="accent1"/>
                </a:solidFill>
              </a:rPr>
              <a:t/>
            </a:r>
            <a:br>
              <a:rPr lang="en-US" sz="4800" b="1">
                <a:solidFill>
                  <a:schemeClr val="accent1"/>
                </a:solidFill>
              </a:rPr>
            </a:br>
            <a:r>
              <a:rPr lang="en-US" sz="4000" b="1" i="1">
                <a:solidFill>
                  <a:schemeClr val="dk1"/>
                </a:solidFill>
              </a:rPr>
              <a:t>- Platform Rapor Pendidikan-</a:t>
            </a:r>
            <a:endParaRPr b="1" i="1">
              <a:solidFill>
                <a:schemeClr val="dk1"/>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sp>
        <p:nvSpPr>
          <p:cNvPr id="899" name="Google Shape;899;p104"/>
          <p:cNvSpPr txBox="1"/>
          <p:nvPr/>
        </p:nvSpPr>
        <p:spPr>
          <a:xfrm>
            <a:off x="943898" y="1216137"/>
            <a:ext cx="9851922" cy="11382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3200" b="1" i="0" u="none" strike="noStrike" cap="none">
                <a:solidFill>
                  <a:schemeClr val="accent1"/>
                </a:solidFill>
                <a:latin typeface="Arial"/>
                <a:ea typeface="Arial"/>
                <a:cs typeface="Arial"/>
                <a:sym typeface="Arial"/>
              </a:rPr>
              <a:t>Pernyataan modul Platform Rapor Pendidikan</a:t>
            </a:r>
            <a:endParaRPr sz="3200" b="1" i="0" u="none" strike="noStrike" cap="none">
              <a:solidFill>
                <a:schemeClr val="accent1"/>
              </a:solidFill>
              <a:latin typeface="Arial"/>
              <a:ea typeface="Arial"/>
              <a:cs typeface="Arial"/>
              <a:sym typeface="Arial"/>
            </a:endParaRPr>
          </a:p>
        </p:txBody>
      </p:sp>
      <p:sp>
        <p:nvSpPr>
          <p:cNvPr id="900" name="Google Shape;900;p104"/>
          <p:cNvSpPr txBox="1">
            <a:spLocks noGrp="1"/>
          </p:cNvSpPr>
          <p:nvPr>
            <p:ph type="body" idx="1"/>
          </p:nvPr>
        </p:nvSpPr>
        <p:spPr>
          <a:xfrm>
            <a:off x="1150374" y="3233664"/>
            <a:ext cx="10216008" cy="1270000"/>
          </a:xfrm>
          <a:prstGeom prst="rect">
            <a:avLst/>
          </a:prstGeom>
          <a:noFill/>
          <a:ln>
            <a:noFill/>
          </a:ln>
        </p:spPr>
        <p:txBody>
          <a:bodyPr spcFirstLastPara="1" wrap="square" lIns="91425" tIns="91425" rIns="91425" bIns="91425" anchor="ctr" anchorCtr="0">
            <a:noAutofit/>
          </a:bodyPr>
          <a:lstStyle/>
          <a:p>
            <a:pPr marL="457200" lvl="0" indent="-317500" algn="l" rtl="0">
              <a:lnSpc>
                <a:spcPct val="90000"/>
              </a:lnSpc>
              <a:spcBef>
                <a:spcPts val="0"/>
              </a:spcBef>
              <a:spcAft>
                <a:spcPts val="0"/>
              </a:spcAft>
              <a:buSzPts val="1400"/>
              <a:buChar char="●"/>
            </a:pPr>
            <a:r>
              <a:rPr lang="en-US" sz="2400"/>
              <a:t>Rekam layar (screenshot) tampilan aplikasi Rapor Pendidikan dalam materi paparan ini </a:t>
            </a:r>
            <a:r>
              <a:rPr lang="en-US" sz="2400" b="1"/>
              <a:t>masih dapat berubah</a:t>
            </a:r>
            <a:r>
              <a:rPr lang="en-US" sz="2400"/>
              <a:t>. </a:t>
            </a:r>
            <a:endParaRPr/>
          </a:p>
          <a:p>
            <a:pPr marL="457200" lvl="0" indent="-228600" algn="l" rtl="0">
              <a:lnSpc>
                <a:spcPct val="90000"/>
              </a:lnSpc>
              <a:spcBef>
                <a:spcPts val="0"/>
              </a:spcBef>
              <a:spcAft>
                <a:spcPts val="0"/>
              </a:spcAft>
              <a:buSzPts val="1400"/>
              <a:buNone/>
            </a:pPr>
            <a:endParaRPr sz="2400"/>
          </a:p>
          <a:p>
            <a:pPr marL="457200" lvl="0" indent="-317500" algn="l" rtl="0">
              <a:lnSpc>
                <a:spcPct val="90000"/>
              </a:lnSpc>
              <a:spcBef>
                <a:spcPts val="0"/>
              </a:spcBef>
              <a:spcAft>
                <a:spcPts val="0"/>
              </a:spcAft>
              <a:buSzPts val="1400"/>
              <a:buChar char="●"/>
            </a:pPr>
            <a:r>
              <a:rPr lang="en-US" sz="2400" b="1"/>
              <a:t>Perubahan akan disesuaikan setelah aplikasi Rapor Pendidikan diluncurkan</a:t>
            </a:r>
            <a:r>
              <a:rPr lang="en-US" sz="2400"/>
              <a:t> dan apabila terdapat pemutakhiran (update) tampilan, fitur, dan konten.</a:t>
            </a:r>
            <a:endParaRPr/>
          </a:p>
          <a:p>
            <a:pPr marL="457200" lvl="0" indent="-228600" algn="l" rtl="0">
              <a:lnSpc>
                <a:spcPct val="90000"/>
              </a:lnSpc>
              <a:spcBef>
                <a:spcPts val="0"/>
              </a:spcBef>
              <a:spcAft>
                <a:spcPts val="0"/>
              </a:spcAft>
              <a:buSzPts val="1400"/>
              <a:buNone/>
            </a:pPr>
            <a:endParaRPr sz="2400"/>
          </a:p>
          <a:p>
            <a:pPr marL="457200" lvl="0" indent="-317500" algn="l" rtl="0">
              <a:lnSpc>
                <a:spcPct val="90000"/>
              </a:lnSpc>
              <a:spcBef>
                <a:spcPts val="0"/>
              </a:spcBef>
              <a:spcAft>
                <a:spcPts val="0"/>
              </a:spcAft>
              <a:buSzPts val="1400"/>
              <a:buChar char="●"/>
            </a:pPr>
            <a:r>
              <a:rPr lang="en-US" sz="2400"/>
              <a:t>Data, grafik dan penilaian indikator </a:t>
            </a:r>
            <a:r>
              <a:rPr lang="en-US" sz="2400" b="1"/>
              <a:t>masif bersifat contoh atau ilustrasi</a:t>
            </a:r>
            <a:r>
              <a:rPr lang="en-US" sz="2400"/>
              <a:t>, belum menunjukkan data sesungguhnya.</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7707</Words>
  <Application>Microsoft Office PowerPoint</Application>
  <PresentationFormat>Widescreen</PresentationFormat>
  <Paragraphs>1271</Paragraphs>
  <Slides>161</Slides>
  <Notes>161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161</vt:i4>
      </vt:variant>
    </vt:vector>
  </HeadingPairs>
  <TitlesOfParts>
    <vt:vector size="166" baseType="lpstr">
      <vt:lpstr>Candara</vt:lpstr>
      <vt:lpstr>Arial</vt:lpstr>
      <vt:lpstr>Calibri</vt:lpstr>
      <vt:lpstr>Roboto</vt:lpstr>
      <vt:lpstr>Office Theme</vt:lpstr>
      <vt:lpstr>PERENCANAAN BERBASIS DATA</vt:lpstr>
      <vt:lpstr>PowerPoint Presentation</vt:lpstr>
      <vt:lpstr>PowerPoint Presentation</vt:lpstr>
      <vt:lpstr>PowerPoint Presentation</vt:lpstr>
      <vt:lpstr>PowerPoint Presentation</vt:lpstr>
      <vt:lpstr>Mulai dari Diri</vt:lpstr>
      <vt:lpstr>Pertanyaan Reflektif</vt:lpstr>
      <vt:lpstr>Terima kasih atas jawabannya!  Mari kita lihat hasil refleksi Kemendikbud</vt:lpstr>
      <vt:lpstr>Program atau kegiatan belum berdampak kepada peningkatan mutu disebabkan perencanaan belum berbasis data sesuai dengan masalah yang dihadapi</vt:lpstr>
      <vt:lpstr>Eksplorasi Konsep</vt:lpstr>
      <vt:lpstr>Bagian 1  Transformasi Sekolah dan Pendidikan Daerah dalam Kerangka Merdeka Belajar</vt:lpstr>
      <vt:lpstr>Pendahuluan</vt:lpstr>
      <vt:lpstr>Elemen-elemen pendidikan yang berperan penting guna menciptakan masyarakat maju antara lain adalah, tingginya angka partisipasi siswa dan distribusi kualitas pendidikan yang merata di semua jenjang pendidikan</vt:lpstr>
      <vt:lpstr>Cita-cita kebijakan Merdeka Belajar adalah untuk mewujudkan pendidikan berkualitas bagi seluruh rakyat Indonesia</vt:lpstr>
      <vt:lpstr>Cita-cita Merdeka Belajar dan Peran Evaluasi Sistem Pendidikan</vt:lpstr>
      <vt:lpstr>PowerPoint Presentation</vt:lpstr>
      <vt:lpstr>PowerPoint Presentation</vt:lpstr>
      <vt:lpstr>PowerPoint Presentation</vt:lpstr>
      <vt:lpstr>PowerPoint Presentation</vt:lpstr>
      <vt:lpstr>Transformasi Sekolah dan Pendidikan Daerah dalam Kerangka Merdeka Belajar</vt:lpstr>
      <vt:lpstr>PowerPoint Presentation</vt:lpstr>
      <vt:lpstr>PowerPoint Presentation</vt:lpstr>
      <vt:lpstr>Tanya Jawab</vt:lpstr>
      <vt:lpstr>Bagian 2a  Profil dan Rapor Pendidikan  - Latar Belakang, Kerangka, dan Struktur Profil Pendidikan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Tanya Jawab</vt:lpstr>
      <vt:lpstr>Bagian 2b  Profil dan Rapor Pendidikan  - Indikator Pendidikan Anak Usia Dini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Tanya Jawab</vt:lpstr>
      <vt:lpstr>Bagian 2c  Profil dan Rapor Pendidikan  - Indikator Pendidikan Dasar dan Pendidikan Menengah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Tanya Jawab</vt:lpstr>
      <vt:lpstr>Bagian 2d  Profil dan Rapor Pendidikan  - Platform Rapor Pendidikan-</vt:lpstr>
      <vt:lpstr>PowerPoint Presentation</vt:lpstr>
      <vt:lpstr>Dashboard profil dan rapor pendidikan dapat diakses melalui situs web</vt:lpstr>
      <vt:lpstr>PowerPoint Presentation</vt:lpstr>
      <vt:lpstr>Rapor Pendidikan untuk satuan pendidikan</vt:lpstr>
      <vt:lpstr>Tiap indikator akan memiliki nilai, standar setting, label, deskripsi pengertian dari label sehingga memudahkan pengguna untuk memaknai indikator tersebut </vt:lpstr>
      <vt:lpstr>Ringkasan eksekutif akan tampil pertama kali untuk memperlihatkan secara umum mutu hasil belajar rata-rata peserta didik... </vt:lpstr>
      <vt:lpstr>...iklim keamanan dan inklusivitas...</vt:lpstr>
      <vt:lpstr>...dan gambaran kompetensi GTK di satuan pendidikan</vt:lpstr>
      <vt:lpstr>Analisa tiap indikator dari masing masing kerangka penilaian dapat ditelusuri lebih rinci dengan mengeksplorasi masing-masing indikator di tiap dimensi </vt:lpstr>
      <vt:lpstr>Berikut adalah tampilan indikator level 1 dari mutu hasil belajar murid</vt:lpstr>
      <vt:lpstr>Nilai indikator sekolah Anda dapat dibandingkan dengan rata-rata nilai sekolah setara, nasional, dan daerah</vt:lpstr>
      <vt:lpstr>Berikut adalah tampilan indikator level 1 dari iklim keamanan dan inklusivitas </vt:lpstr>
      <vt:lpstr>Berikut tampilan indikator untuk kualitas pengajaran</vt:lpstr>
      <vt:lpstr>Berikut tampilan indikator untuk kompetensi dan kinerja GTK 1/2</vt:lpstr>
      <vt:lpstr>Berikut tampilan indikator untuk kompetensi dan kinerja GTK 2/2</vt:lpstr>
      <vt:lpstr>Berikut tampilan indikator untuk pengelolaan sekolah</vt:lpstr>
      <vt:lpstr>Rapor Pendidikan untuk pemerintah daerah</vt:lpstr>
      <vt:lpstr>Di awal laman, pemerintah daerah dapat memilih profil pendidikan sesuai dengan jenjangnya</vt:lpstr>
      <vt:lpstr>Ringkasan eksekutif akan tampil pertama kali untuk memperlihatkan secara umum nilai partisipasi murid...  </vt:lpstr>
      <vt:lpstr>...mutu dan relevansi hasil belajar murid dan pemerataannya...</vt:lpstr>
      <vt:lpstr>...iklim keamanan dan inklusivitas rata-rata di jenjang sekolah tertentu...</vt:lpstr>
      <vt:lpstr>...pemerataan fasilitas dan kebersihan rata-rata di jenjang sekolah tertentu...</vt:lpstr>
      <vt:lpstr>...dan gambaran kompetensi Guru dan Tenaga Kependidikan di suatu jenjang</vt:lpstr>
      <vt:lpstr>Berikut tampilan ringkasan eksekutif rapor pendidikan kabupaten/kota </vt:lpstr>
      <vt:lpstr>...tampilan mutu dan relevansi hasil belajar murid kabupaten/kota</vt:lpstr>
      <vt:lpstr>Indikator dalam Rapor Pendidikan dapat diunduh dalam format Excel</vt:lpstr>
      <vt:lpstr>Berikut format hasil unduhan Rapor Pendidikan</vt:lpstr>
      <vt:lpstr>Tanya Jawab</vt:lpstr>
      <vt:lpstr>Bagian 3a  Perencanaan Berbasis Data  di Satuan Pendidikan  - Permasalahan Perencanaan di Satuan Pendidikan -</vt:lpstr>
      <vt:lpstr>Permasalahan perencanaan di satuan pendidikan meliputi Sumber Daya Manusia, data, anggaran, dan kebijakan  </vt:lpstr>
      <vt:lpstr>Bagian 3b  Perencanaan Berbasis Data  di Satuan Pendidikan  Mekanisme Perencanaan Berbasis Data di Satuan Pendidikan</vt:lpstr>
      <vt:lpstr>Perencanaan berbasis data adalah solusi bagi masalah perencanaan saat ini</vt:lpstr>
      <vt:lpstr>Perencanaan di satuan pendidikan merupakan suatu siklus yang menghubungkan antara analisis akar masalah dengan pelaksanaan program penyelesaiannya</vt:lpstr>
      <vt:lpstr>1. Analisis Profil Satuan Pendidikan untuk memahami potret mutu  </vt:lpstr>
      <vt:lpstr>2. Lakukan refleksi diri berbasis Profil Pendidikan untuk menetapkan akar masalah</vt:lpstr>
      <vt:lpstr>Contoh analisis untuk menetapkan masalah</vt:lpstr>
      <vt:lpstr>3. Menyusun program kerja peningkatan mutu dalam dokumen perencanaan </vt:lpstr>
      <vt:lpstr>Contoh penyusunan program kerja berdasarkan hasil analisis masalah dan akar masalah</vt:lpstr>
      <vt:lpstr>4. Pelaksanaan program sesuai dokumen perencanaan</vt:lpstr>
      <vt:lpstr>Refleksi Singkat</vt:lpstr>
      <vt:lpstr>Perencanaan berbasis data adalah solusi bagi permasalahan perencanaan</vt:lpstr>
      <vt:lpstr>Tanya Jawab</vt:lpstr>
      <vt:lpstr>Bagian 3c  Perencanaan Berbasis Data di Satuan Pendidikan  Metode Identifikasi Masalah dan Akar Masalah</vt:lpstr>
      <vt:lpstr>Indikator dimensi D dan E  sebagai Transformasi Sekolah menuju PAUD Berkualitas</vt:lpstr>
      <vt:lpstr>Satuan pendidikan dasar dan menengah berkualitas hasil belajar muridnya melebihi level yang diharapkan dan merata </vt:lpstr>
      <vt:lpstr>Satuan pendidikan khusus berkualitas hasil belajar muridnya sesuai dengan ragam disabilitasnya dan memiliki kemandirian </vt:lpstr>
      <vt:lpstr>Program kesetaraan berkualitas hasil belajar muridnya melebihi level yang diharapkan, merata, dan memiliki keterampilan fungsional </vt:lpstr>
      <vt:lpstr>Satuan pendidikan SMK berkualitas hasil belajar muridnya melebihi level yang diharapkan, merata, dan lulusannya terserap oleh dunia kerja </vt:lpstr>
      <vt:lpstr>Profil Pendidikan akan dimanfaatkan sebagai sumber utama agar perencanaan berbasis data sesuai masalah yang dihadapi satuan pendidikan</vt:lpstr>
      <vt:lpstr>Pemahaman terhadap Profil Pendidikan sebagai “Faktor Kunci” penerapan Perencanaan berbasis Data</vt:lpstr>
      <vt:lpstr>Analisis dimensi A: Mutu dan relevansi hasil belajar murid untuk mengidentifikasi masalah dalam capaian hasil belajar (Dasmen)</vt:lpstr>
      <vt:lpstr>Masalah dan Akar masalah dapat diidentifikasi dengan menganalisis indikator mana yang sudah baik dan yang belum baik (Jenjang Dasmen)</vt:lpstr>
      <vt:lpstr>PowerPoint Presentation</vt:lpstr>
      <vt:lpstr>PowerPoint Presentation</vt:lpstr>
      <vt:lpstr>PowerPoint Presentation</vt:lpstr>
      <vt:lpstr>PowerPoint Presentation</vt:lpstr>
      <vt:lpstr>PowerPoint Presentation</vt:lpstr>
      <vt:lpstr>Tanya Jawab</vt:lpstr>
      <vt:lpstr>RUANG KOLABORASI</vt:lpstr>
      <vt:lpstr>Instruksi</vt:lpstr>
      <vt:lpstr>Pembagian Kelompok</vt:lpstr>
      <vt:lpstr>Tanya Jawab</vt:lpstr>
      <vt:lpstr>Terima kasih.  Sampai jumpa di sesi sinkronus selanjutnya!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PERENCANAAN BERBASIS DATA</dc:title>
  <dc:creator>Patrick Samuel</dc:creator>
  <cp:lastModifiedBy>Lab_UNIMED</cp:lastModifiedBy>
  <cp:revision>1</cp:revision>
  <dcterms:created xsi:type="dcterms:W3CDTF">2021-03-23T00:52:12Z</dcterms:created>
  <dcterms:modified xsi:type="dcterms:W3CDTF">2022-06-08T04:15:36Z</dcterms:modified>
</cp:coreProperties>
</file>