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6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Lst>
  <p:sldSz cx="12192000" cy="6858000"/>
  <p:notesSz cx="6858000" cy="9144000"/>
  <p:embeddedFontLst>
    <p:embeddedFont>
      <p:font typeface="Architects Daughter" panose="020B0604020202020204" charset="0"/>
      <p:regular r:id="rId61"/>
    </p:embeddedFont>
    <p:embeddedFont>
      <p:font typeface="Calibri" panose="020F0502020204030204" pitchFamily="34" charset="0"/>
      <p:regular r:id="rId62"/>
      <p:bold r:id="rId63"/>
      <p:italic r:id="rId64"/>
      <p:boldItalic r:id="rId65"/>
    </p:embeddedFont>
    <p:embeddedFont>
      <p:font typeface="Candara" panose="020E0502030303020204" pitchFamily="34" charset="0"/>
      <p:regular r:id="rId66"/>
      <p:bold r:id="rId67"/>
      <p:italic r:id="rId68"/>
      <p:boldItalic r:id="rId69"/>
    </p:embeddedFont>
    <p:embeddedFont>
      <p:font typeface="Lato" panose="020F0502020204030203" pitchFamily="34" charset="0"/>
      <p:regular r:id="rId70"/>
      <p:bold r:id="rId71"/>
      <p:italic r:id="rId72"/>
      <p:boldItalic r:id="rId73"/>
    </p:embeddedFont>
    <p:embeddedFont>
      <p:font typeface="Raleway" pitchFamily="2" charset="0"/>
      <p:regular r:id="rId74"/>
      <p:bold r:id="rId75"/>
      <p:italic r:id="rId76"/>
      <p:boldItalic r:id="rId77"/>
    </p:embeddedFont>
    <p:embeddedFont>
      <p:font typeface="Raleway SemiBold" pitchFamily="2" charset="0"/>
      <p:regular r:id="rId78"/>
      <p:bold r:id="rId79"/>
      <p:italic r:id="rId80"/>
      <p:boldItalic r:id="rId81"/>
    </p:embeddedFont>
    <p:embeddedFont>
      <p:font typeface="Roboto" panose="02000000000000000000" pitchFamily="2" charset="0"/>
      <p:regular r:id="rId82"/>
      <p:bold r:id="rId83"/>
      <p:italic r:id="rId84"/>
      <p:boldItalic r:id="rId85"/>
    </p:embeddedFont>
    <p:embeddedFont>
      <p:font typeface="Spartan" panose="020B0604020202020204" charset="0"/>
      <p:regular r:id="rId86"/>
      <p:bold r:id="rId8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88" roundtripDataSignature="AMtx7mhIupCsATjacQYtw80URz3uhQXr5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6902B83-4667-4B7A-A6B4-24D92DEC58F5}">
  <a:tblStyle styleId="{46902B83-4667-4B7A-A6B4-24D92DEC58F5}"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DB8BE1FA-6D5F-40E5-8540-5FDCE90132F1}" styleName="Table_1">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A9201D6B-BBE0-4E4A-A707-3588E86271F6}" styleName="Table_2">
    <a:wholeTbl>
      <a:tcTxStyle>
        <a:font>
          <a:latin typeface="Arial"/>
          <a:ea typeface="Arial"/>
          <a:cs typeface="Arial"/>
        </a:font>
        <a:srgbClr val="000000"/>
      </a:tcTxStyle>
      <a:tcStyle>
        <a:tcBdr>
          <a:left>
            <a:ln w="12700" cap="flat" cmpd="sng">
              <a:solidFill>
                <a:srgbClr val="000000"/>
              </a:solidFill>
              <a:prstDash val="solid"/>
              <a:round/>
              <a:headEnd type="none" w="sm" len="sm"/>
              <a:tailEnd type="none" w="sm" len="sm"/>
            </a:ln>
          </a:left>
          <a:right>
            <a:ln w="12700" cap="flat" cmpd="sng">
              <a:solidFill>
                <a:srgbClr val="000000"/>
              </a:solidFill>
              <a:prstDash val="solid"/>
              <a:round/>
              <a:headEnd type="none" w="sm" len="sm"/>
              <a:tailEnd type="none" w="sm" len="sm"/>
            </a:ln>
          </a:right>
          <a:top>
            <a:ln w="12700" cap="flat" cmpd="sng">
              <a:solidFill>
                <a:srgbClr val="000000"/>
              </a:solidFill>
              <a:prstDash val="solid"/>
              <a:round/>
              <a:headEnd type="none" w="sm" len="sm"/>
              <a:tailEnd type="none" w="sm" len="sm"/>
            </a:ln>
          </a:top>
          <a:bottom>
            <a:ln w="12700" cap="flat" cmpd="sng">
              <a:solidFill>
                <a:srgbClr val="000000"/>
              </a:solidFill>
              <a:prstDash val="solid"/>
              <a:round/>
              <a:headEnd type="none" w="sm" len="sm"/>
              <a:tailEnd type="none" w="sm" len="sm"/>
            </a:ln>
          </a:bottom>
          <a:insideH>
            <a:ln w="12700" cap="flat" cmpd="sng">
              <a:solidFill>
                <a:srgbClr val="000000"/>
              </a:solidFill>
              <a:prstDash val="solid"/>
              <a:round/>
              <a:headEnd type="none" w="sm" len="sm"/>
              <a:tailEnd type="none" w="sm" len="sm"/>
            </a:ln>
          </a:insideH>
          <a:insideV>
            <a:ln w="12700"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5C91BECE-0C15-4673-9657-EFBA474BDC60}" styleName="Table_3">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BF5"/>
          </a:solidFill>
        </a:fill>
      </a:tcStyle>
    </a:wholeTbl>
    <a:band1H>
      <a:tcTxStyle b="off" i="off"/>
      <a:tcStyle>
        <a:tcBdr/>
        <a:fill>
          <a:solidFill>
            <a:srgbClr val="CDD4EA"/>
          </a:solidFill>
        </a:fill>
      </a:tcStyle>
    </a:band1H>
    <a:band2H>
      <a:tcTxStyle b="off" i="off"/>
      <a:tcStyle>
        <a:tcBdr/>
      </a:tcStyle>
    </a:band2H>
    <a:band1V>
      <a:tcTxStyle b="off" i="off"/>
      <a:tcStyle>
        <a:tcBdr/>
        <a:fill>
          <a:solidFill>
            <a:srgbClr val="CDD4EA"/>
          </a:solidFill>
        </a:fill>
      </a:tcStyle>
    </a:band1V>
    <a:band2V>
      <a:tcTxStyle b="off" i="off"/>
      <a:tcStyle>
        <a:tcBdr/>
      </a:tcStyle>
    </a:band2V>
    <a:lastCol>
      <a:tcTxStyle b="on" i="off">
        <a:font>
          <a:latin typeface="Arial"/>
          <a:ea typeface="Arial"/>
          <a:cs typeface="Arial"/>
        </a:font>
        <a:schemeClr val="lt1"/>
      </a:tcTxStyle>
      <a:tcStyle>
        <a:tcBdr/>
        <a:fill>
          <a:solidFill>
            <a:schemeClr val="accent1"/>
          </a:solidFill>
        </a:fill>
      </a:tcStyle>
    </a:lastCol>
    <a:firstCol>
      <a:tcTxStyle b="on" i="off">
        <a:font>
          <a:latin typeface="Arial"/>
          <a:ea typeface="Arial"/>
          <a:cs typeface="Arial"/>
        </a:font>
        <a:schemeClr val="lt1"/>
      </a:tcTxStyle>
      <a:tcStyle>
        <a:tcBdr/>
        <a:fill>
          <a:solidFill>
            <a:schemeClr val="accent1"/>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9" d="100"/>
          <a:sy n="59" d="100"/>
        </p:scale>
        <p:origin x="940" y="5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font" Target="fonts/font3.fntdata"/><Relationship Id="rId68" Type="http://schemas.openxmlformats.org/officeDocument/2006/relationships/font" Target="fonts/font8.fntdata"/><Relationship Id="rId76" Type="http://schemas.openxmlformats.org/officeDocument/2006/relationships/font" Target="fonts/font16.fntdata"/><Relationship Id="rId84" Type="http://schemas.openxmlformats.org/officeDocument/2006/relationships/font" Target="fonts/font24.fntdata"/><Relationship Id="rId89"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font" Target="fonts/font11.fntdata"/><Relationship Id="rId92"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font" Target="fonts/font6.fntdata"/><Relationship Id="rId74" Type="http://schemas.openxmlformats.org/officeDocument/2006/relationships/font" Target="fonts/font14.fntdata"/><Relationship Id="rId79" Type="http://schemas.openxmlformats.org/officeDocument/2006/relationships/font" Target="fonts/font19.fntdata"/><Relationship Id="rId87" Type="http://schemas.openxmlformats.org/officeDocument/2006/relationships/font" Target="fonts/font27.fntdata"/><Relationship Id="rId5" Type="http://schemas.openxmlformats.org/officeDocument/2006/relationships/slide" Target="slides/slide4.xml"/><Relationship Id="rId61" Type="http://schemas.openxmlformats.org/officeDocument/2006/relationships/font" Target="fonts/font1.fntdata"/><Relationship Id="rId82" Type="http://schemas.openxmlformats.org/officeDocument/2006/relationships/font" Target="fonts/font22.fntdata"/><Relationship Id="rId90"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font" Target="fonts/font4.fntdata"/><Relationship Id="rId69" Type="http://schemas.openxmlformats.org/officeDocument/2006/relationships/font" Target="fonts/font9.fntdata"/><Relationship Id="rId77" Type="http://schemas.openxmlformats.org/officeDocument/2006/relationships/font" Target="fonts/font17.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12.fntdata"/><Relationship Id="rId80" Type="http://schemas.openxmlformats.org/officeDocument/2006/relationships/font" Target="fonts/font20.fntdata"/><Relationship Id="rId85" Type="http://schemas.openxmlformats.org/officeDocument/2006/relationships/font" Target="fonts/font25.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font" Target="fonts/font7.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2.fntdata"/><Relationship Id="rId70" Type="http://schemas.openxmlformats.org/officeDocument/2006/relationships/font" Target="fonts/font10.fntdata"/><Relationship Id="rId75" Type="http://schemas.openxmlformats.org/officeDocument/2006/relationships/font" Target="fonts/font15.fntdata"/><Relationship Id="rId83" Type="http://schemas.openxmlformats.org/officeDocument/2006/relationships/font" Target="fonts/font23.fntdata"/><Relationship Id="rId88" Type="http://customschemas.google.com/relationships/presentationmetadata" Target="metadata"/><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65" Type="http://schemas.openxmlformats.org/officeDocument/2006/relationships/font" Target="fonts/font5.fntdata"/><Relationship Id="rId73" Type="http://schemas.openxmlformats.org/officeDocument/2006/relationships/font" Target="fonts/font13.fntdata"/><Relationship Id="rId78" Type="http://schemas.openxmlformats.org/officeDocument/2006/relationships/font" Target="fonts/font18.fntdata"/><Relationship Id="rId81" Type="http://schemas.openxmlformats.org/officeDocument/2006/relationships/font" Target="fonts/font21.fntdata"/><Relationship Id="rId86" Type="http://schemas.openxmlformats.org/officeDocument/2006/relationships/font" Target="fonts/font26.fntdata"/><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drive.google.com/file/d/1Gv4xMlCdBisWC4qrffkU2poKMBpJ4Vve/view?usp=sharing"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s://www.youtube.com/watch?v=dhwuQU2-g5g" TargetMode="External"/><Relationship Id="rId2" Type="http://schemas.openxmlformats.org/officeDocument/2006/relationships/slide" Target="../slides/slide46.xml"/><Relationship Id="rId1" Type="http://schemas.openxmlformats.org/officeDocument/2006/relationships/notesMaster" Target="../notesMasters/notesMaster1.xml"/><Relationship Id="rId4" Type="http://schemas.openxmlformats.org/officeDocument/2006/relationships/hyperlink" Target="https://www.youtube.com/watch?v=dVkR1AYINTg" TargetMode="Externa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(Pembukaan 10 menit)</a:t>
            </a:r>
            <a:endParaRPr/>
          </a:p>
        </p:txBody>
      </p:sp>
      <p:sp>
        <p:nvSpPr>
          <p:cNvPr id="94" name="Google Shape;94;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116fa2f74de_0_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3" name="Google Shape;193;g116fa2f74d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a:solidFill>
                  <a:schemeClr val="dk1"/>
                </a:solidFill>
              </a:rPr>
              <a:t>Minta peserta untuk menuliskan jawabannya di kolom chat</a:t>
            </a:r>
            <a:endParaRPr>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11e5ba836cd_0_1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9" name="Google Shape;199;g11e5ba836cd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a:solidFill>
                  <a:schemeClr val="dk1"/>
                </a:solidFill>
              </a:rPr>
              <a:t>Minta peserta untuk menuliskan jawabannya di kolom chat</a:t>
            </a:r>
            <a:endParaRPr>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116fa2f74de_0_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5" name="Google Shape;205;g116fa2f74de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a:solidFill>
                  <a:schemeClr val="dk1"/>
                </a:solidFill>
              </a:rPr>
              <a:t>Minta peserta untuk menuliskan jawabannya di kolom chat</a:t>
            </a:r>
            <a:endParaRPr>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102627f53f4_0_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1" name="Google Shape;211;g102627f53f4_0_6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Eksplorasi Konsep (60 menit)</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10a29828c48_0_874: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7" name="Google Shape;217;g10a29828c48_0_87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Mengapa peserta didik di satuan pendidikan perlu mencapai Profil Pelajar Pancasila?</a:t>
            </a:r>
            <a:endParaRPr/>
          </a:p>
          <a:p>
            <a:pPr marL="0" lvl="0" indent="0" algn="l" rtl="0">
              <a:lnSpc>
                <a:spcPct val="100000"/>
              </a:lnSpc>
              <a:spcBef>
                <a:spcPts val="0"/>
              </a:spcBef>
              <a:spcAft>
                <a:spcPts val="0"/>
              </a:spcAft>
              <a:buSzPts val="1100"/>
              <a:buNone/>
            </a:pPr>
            <a:r>
              <a:rPr lang="en-US"/>
              <a:t>Jawaban-jawaban yang relevan seperti:</a:t>
            </a:r>
            <a:endParaRPr/>
          </a:p>
          <a:p>
            <a:pPr marL="457200" lvl="0" indent="-298450" algn="l" rtl="0">
              <a:lnSpc>
                <a:spcPct val="100000"/>
              </a:lnSpc>
              <a:spcBef>
                <a:spcPts val="0"/>
              </a:spcBef>
              <a:spcAft>
                <a:spcPts val="0"/>
              </a:spcAft>
              <a:buSzPts val="1100"/>
              <a:buChar char="●"/>
            </a:pPr>
            <a:r>
              <a:rPr lang="en-US"/>
              <a:t>Untuk membangun keterampilan dalam menghadapi abad ke-21</a:t>
            </a:r>
            <a:endParaRPr/>
          </a:p>
          <a:p>
            <a:pPr marL="457200" lvl="0" indent="-298450" algn="l" rtl="0">
              <a:lnSpc>
                <a:spcPct val="100000"/>
              </a:lnSpc>
              <a:spcBef>
                <a:spcPts val="0"/>
              </a:spcBef>
              <a:spcAft>
                <a:spcPts val="0"/>
              </a:spcAft>
              <a:buSzPts val="1100"/>
              <a:buChar char="●"/>
            </a:pPr>
            <a:r>
              <a:rPr lang="en-US"/>
              <a:t>Untuk meraih pencapaian bersama</a:t>
            </a:r>
            <a:endParaRPr/>
          </a:p>
          <a:p>
            <a:pPr marL="457200" lvl="0" indent="-298450" algn="l" rtl="0">
              <a:lnSpc>
                <a:spcPct val="100000"/>
              </a:lnSpc>
              <a:spcBef>
                <a:spcPts val="0"/>
              </a:spcBef>
              <a:spcAft>
                <a:spcPts val="0"/>
              </a:spcAft>
              <a:buSzPts val="1100"/>
              <a:buChar char="●"/>
            </a:pPr>
            <a:r>
              <a:rPr lang="en-US"/>
              <a:t>Untuk melahirkan pelajar Indonesia yang kompeten</a:t>
            </a:r>
            <a:endParaRPr/>
          </a:p>
          <a:p>
            <a:pPr marL="457200" lvl="0" indent="-298450" algn="l" rtl="0">
              <a:lnSpc>
                <a:spcPct val="100000"/>
              </a:lnSpc>
              <a:spcBef>
                <a:spcPts val="0"/>
              </a:spcBef>
              <a:spcAft>
                <a:spcPts val="0"/>
              </a:spcAft>
              <a:buSzPts val="1100"/>
              <a:buChar char="●"/>
            </a:pPr>
            <a:r>
              <a:rPr lang="en-US"/>
              <a:t>Untuk membangun karakter yang </a:t>
            </a:r>
            <a:r>
              <a:rPr lang="en-US">
                <a:solidFill>
                  <a:schemeClr val="dk1"/>
                </a:solidFill>
              </a:rPr>
              <a:t>sesuai dengan identitas Pancasila</a:t>
            </a:r>
            <a:endParaRPr>
              <a:solidFill>
                <a:schemeClr val="dk1"/>
              </a:solidFill>
            </a:endParaRPr>
          </a:p>
          <a:p>
            <a:pPr marL="457200" lvl="0" indent="-298450" algn="l" rtl="0">
              <a:lnSpc>
                <a:spcPct val="100000"/>
              </a:lnSpc>
              <a:spcBef>
                <a:spcPts val="0"/>
              </a:spcBef>
              <a:spcAft>
                <a:spcPts val="0"/>
              </a:spcAft>
              <a:buClr>
                <a:schemeClr val="dk1"/>
              </a:buClr>
              <a:buSzPts val="1100"/>
              <a:buChar char="●"/>
            </a:pPr>
            <a:r>
              <a:rPr lang="en-US">
                <a:solidFill>
                  <a:schemeClr val="dk1"/>
                </a:solidFill>
              </a:rPr>
              <a:t>dsb.</a:t>
            </a:r>
            <a:endParaRPr>
              <a:solidFill>
                <a:schemeClr val="dk1"/>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10a29828c48_0_88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4" name="Google Shape;224;g10a29828c48_0_88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g10a29828c48_0_8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1" name="Google Shape;231;g10a29828c48_0_89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270510" lvl="0" indent="0" algn="just" rtl="0">
              <a:lnSpc>
                <a:spcPct val="115000"/>
              </a:lnSpc>
              <a:spcBef>
                <a:spcPts val="0"/>
              </a:spcBef>
              <a:spcAft>
                <a:spcPts val="0"/>
              </a:spcAft>
              <a:buSzPts val="1100"/>
              <a:buNone/>
            </a:pPr>
            <a:r>
              <a:rPr lang="en-US">
                <a:solidFill>
                  <a:schemeClr val="dk1"/>
                </a:solidFill>
                <a:latin typeface="Candara"/>
                <a:ea typeface="Candara"/>
                <a:cs typeface="Candara"/>
                <a:sym typeface="Candara"/>
              </a:rPr>
              <a:t>Keenam dimensi profil pelajar Pancasila perlu dilihat secara utuh sebagai satu kesatuan agar setiap individu dapat menjadi pelajar sepanjang hayat yang kompeten, berkarakter, dan berperilaku sesuai nilai-nilai Pancasila. Pendidik perlu mengembangkan keenam dimensi tersebut secara menyeluruh sejak pendidikan anak usia dini. Karena saling berkaitan, maka mengabaikan salah satunya akan menghambat perkembangan dimensi lainnya. (Nasmik Profil Pelajar Pancasila, 2020). </a:t>
            </a:r>
            <a:endParaRPr>
              <a:solidFill>
                <a:schemeClr val="dk1"/>
              </a:solidFill>
              <a:latin typeface="Candara"/>
              <a:ea typeface="Candara"/>
              <a:cs typeface="Candara"/>
              <a:sym typeface="Candara"/>
            </a:endParaRPr>
          </a:p>
          <a:p>
            <a:pPr marL="270510" lvl="0" indent="0" algn="just" rtl="0">
              <a:lnSpc>
                <a:spcPct val="115000"/>
              </a:lnSpc>
              <a:spcBef>
                <a:spcPts val="0"/>
              </a:spcBef>
              <a:spcAft>
                <a:spcPts val="0"/>
              </a:spcAft>
              <a:buSzPts val="1100"/>
              <a:buNone/>
            </a:pPr>
            <a:endParaRPr>
              <a:solidFill>
                <a:schemeClr val="dk1"/>
              </a:solidFill>
              <a:latin typeface="Candara"/>
              <a:ea typeface="Candara"/>
              <a:cs typeface="Candara"/>
              <a:sym typeface="Candara"/>
            </a:endParaRPr>
          </a:p>
          <a:p>
            <a:pPr marL="270510" lvl="0" indent="0" algn="just" rtl="0">
              <a:lnSpc>
                <a:spcPct val="115000"/>
              </a:lnSpc>
              <a:spcBef>
                <a:spcPts val="0"/>
              </a:spcBef>
              <a:spcAft>
                <a:spcPts val="0"/>
              </a:spcAft>
              <a:buClr>
                <a:schemeClr val="dk1"/>
              </a:buClr>
              <a:buSzPts val="1100"/>
              <a:buFont typeface="Arial"/>
              <a:buNone/>
            </a:pPr>
            <a:r>
              <a:rPr lang="en-US">
                <a:solidFill>
                  <a:schemeClr val="dk1"/>
                </a:solidFill>
                <a:latin typeface="Candara"/>
                <a:ea typeface="Candara"/>
                <a:cs typeface="Candara"/>
                <a:sym typeface="Candara"/>
              </a:rPr>
              <a:t>Bagaimana keterkaitan spesifik antar dimensi dapat disimpulkan sendiri oleh peserta. Contoh: Elemen beriman dapat mendukung berkebinekaan global, sementara berkebinekaan dapat mendukung dimensi gotong royong, dsb.</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10a29828c48_0_899: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9" name="Google Shape;239;g10a29828c48_0_89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solidFill>
                  <a:schemeClr val="dk1"/>
                </a:solidFill>
                <a:latin typeface="Candara"/>
                <a:ea typeface="Candara"/>
                <a:cs typeface="Candara"/>
                <a:sym typeface="Candara"/>
              </a:rPr>
              <a:t>Tekankan bahwa </a:t>
            </a:r>
            <a:r>
              <a:rPr lang="en-US" b="1">
                <a:solidFill>
                  <a:schemeClr val="dk1"/>
                </a:solidFill>
                <a:latin typeface="Candara"/>
                <a:ea typeface="Candara"/>
                <a:cs typeface="Candara"/>
                <a:sym typeface="Candara"/>
              </a:rPr>
              <a:t>rumusan kompetensi tersebutlah yang menjadi tujuan kegiatan projek di setiap fase, jadi guru-guru/pengembang projek perlu merujuk ke bagian ini untuk memilih tujuan projek yang akan disasar.</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g10a29828c48_0_9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0" name="Google Shape;250;g10a29828c48_0_9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just" rtl="0">
              <a:lnSpc>
                <a:spcPct val="115000"/>
              </a:lnSpc>
              <a:spcBef>
                <a:spcPts val="0"/>
              </a:spcBef>
              <a:spcAft>
                <a:spcPts val="0"/>
              </a:spcAft>
              <a:buSzPts val="1100"/>
              <a:buNone/>
            </a:pPr>
            <a:r>
              <a:rPr lang="en-US">
                <a:solidFill>
                  <a:schemeClr val="dk1"/>
                </a:solidFill>
                <a:latin typeface="Candara"/>
                <a:ea typeface="Candara"/>
                <a:cs typeface="Candara"/>
                <a:sym typeface="Candara"/>
              </a:rPr>
              <a:t>Jawaban:</a:t>
            </a:r>
            <a:endParaRPr>
              <a:solidFill>
                <a:schemeClr val="dk1"/>
              </a:solidFill>
              <a:latin typeface="Candara"/>
              <a:ea typeface="Candara"/>
              <a:cs typeface="Candara"/>
              <a:sym typeface="Candara"/>
            </a:endParaRPr>
          </a:p>
          <a:p>
            <a:pPr marL="457200" lvl="0" indent="-298450" algn="just" rtl="0">
              <a:lnSpc>
                <a:spcPct val="115000"/>
              </a:lnSpc>
              <a:spcBef>
                <a:spcPts val="0"/>
              </a:spcBef>
              <a:spcAft>
                <a:spcPts val="0"/>
              </a:spcAft>
              <a:buClr>
                <a:schemeClr val="dk1"/>
              </a:buClr>
              <a:buSzPts val="1100"/>
              <a:buFont typeface="Candara"/>
              <a:buAutoNum type="arabicPeriod"/>
            </a:pPr>
            <a:r>
              <a:rPr lang="en-US">
                <a:solidFill>
                  <a:schemeClr val="dk1"/>
                </a:solidFill>
                <a:latin typeface="Candara"/>
                <a:ea typeface="Candara"/>
                <a:cs typeface="Candara"/>
                <a:sym typeface="Candara"/>
              </a:rPr>
              <a:t>Slide 14</a:t>
            </a:r>
            <a:endParaRPr>
              <a:solidFill>
                <a:schemeClr val="dk1"/>
              </a:solidFill>
              <a:latin typeface="Candara"/>
              <a:ea typeface="Candara"/>
              <a:cs typeface="Candara"/>
              <a:sym typeface="Candara"/>
            </a:endParaRPr>
          </a:p>
          <a:p>
            <a:pPr marL="457200" lvl="0" indent="-298450" algn="just" rtl="0">
              <a:lnSpc>
                <a:spcPct val="115000"/>
              </a:lnSpc>
              <a:spcBef>
                <a:spcPts val="0"/>
              </a:spcBef>
              <a:spcAft>
                <a:spcPts val="0"/>
              </a:spcAft>
              <a:buClr>
                <a:schemeClr val="dk1"/>
              </a:buClr>
              <a:buSzPts val="1100"/>
              <a:buFont typeface="Candara"/>
              <a:buAutoNum type="arabicPeriod"/>
            </a:pPr>
            <a:r>
              <a:rPr lang="en-US">
                <a:solidFill>
                  <a:schemeClr val="dk1"/>
                </a:solidFill>
                <a:latin typeface="Candara"/>
                <a:ea typeface="Candara"/>
                <a:cs typeface="Candara"/>
                <a:sym typeface="Candara"/>
              </a:rPr>
              <a:t>Jawaban-jawaban yang relevan seperti: Untuk membangun keterampilan dalam menghadapi abad ke-21, untuk meraih pencapaian bersama, untuk melahirkan pelajar Indonesia yang kompeten, untuk membangun karakter yang sesuai dengan identitas Pancasila, dsb.</a:t>
            </a:r>
            <a:endParaRPr>
              <a:solidFill>
                <a:schemeClr val="dk1"/>
              </a:solidFill>
              <a:latin typeface="Candara"/>
              <a:ea typeface="Candara"/>
              <a:cs typeface="Candara"/>
              <a:sym typeface="Candara"/>
            </a:endParaRPr>
          </a:p>
          <a:p>
            <a:pPr marL="457200" lvl="0" indent="-298450" algn="just" rtl="0">
              <a:lnSpc>
                <a:spcPct val="115000"/>
              </a:lnSpc>
              <a:spcBef>
                <a:spcPts val="0"/>
              </a:spcBef>
              <a:spcAft>
                <a:spcPts val="0"/>
              </a:spcAft>
              <a:buClr>
                <a:schemeClr val="dk1"/>
              </a:buClr>
              <a:buSzPts val="1100"/>
              <a:buFont typeface="Candara"/>
              <a:buAutoNum type="arabicPeriod"/>
            </a:pPr>
            <a:r>
              <a:rPr lang="en-US">
                <a:solidFill>
                  <a:schemeClr val="dk1"/>
                </a:solidFill>
                <a:latin typeface="Candara"/>
                <a:ea typeface="Candara"/>
                <a:cs typeface="Candara"/>
                <a:sym typeface="Candara"/>
              </a:rPr>
              <a:t>Slide 15 &amp; 16. Bagaimana keterkaitan spesifik antar dimensi dapat disimpulkan sendiri oleh peserta. Contoh: Elemen beriman dapat mendukung berkebinekaan global, sementara berkebinekaan dapat mendukung dimensi gotong royong, dsb.</a:t>
            </a:r>
            <a:endParaRPr>
              <a:solidFill>
                <a:schemeClr val="dk1"/>
              </a:solidFill>
              <a:latin typeface="Candara"/>
              <a:ea typeface="Candara"/>
              <a:cs typeface="Candara"/>
              <a:sym typeface="Candara"/>
            </a:endParaRPr>
          </a:p>
          <a:p>
            <a:pPr marL="457200" lvl="0" indent="-298450" algn="just" rtl="0">
              <a:lnSpc>
                <a:spcPct val="115000"/>
              </a:lnSpc>
              <a:spcBef>
                <a:spcPts val="0"/>
              </a:spcBef>
              <a:spcAft>
                <a:spcPts val="0"/>
              </a:spcAft>
              <a:buClr>
                <a:schemeClr val="dk1"/>
              </a:buClr>
              <a:buSzPts val="1100"/>
              <a:buFont typeface="Candara"/>
              <a:buAutoNum type="arabicPeriod"/>
            </a:pPr>
            <a:r>
              <a:rPr lang="en-US">
                <a:solidFill>
                  <a:schemeClr val="dk1"/>
                </a:solidFill>
                <a:latin typeface="Candara"/>
                <a:ea typeface="Candara"/>
                <a:cs typeface="Candara"/>
                <a:sym typeface="Candara"/>
              </a:rPr>
              <a:t>Slide 17 </a:t>
            </a:r>
            <a:endParaRPr>
              <a:solidFill>
                <a:schemeClr val="dk1"/>
              </a:solidFill>
              <a:latin typeface="Candara"/>
              <a:ea typeface="Candara"/>
              <a:cs typeface="Candara"/>
              <a:sym typeface="Candara"/>
            </a:endParaRPr>
          </a:p>
          <a:p>
            <a:pPr marL="457200" lvl="0" indent="0" algn="just" rtl="0">
              <a:lnSpc>
                <a:spcPct val="115000"/>
              </a:lnSpc>
              <a:spcBef>
                <a:spcPts val="0"/>
              </a:spcBef>
              <a:spcAft>
                <a:spcPts val="0"/>
              </a:spcAft>
              <a:buNone/>
            </a:pPr>
            <a:r>
              <a:rPr lang="en-US">
                <a:solidFill>
                  <a:schemeClr val="dk1"/>
                </a:solidFill>
                <a:latin typeface="Candara"/>
                <a:ea typeface="Candara"/>
                <a:cs typeface="Candara"/>
                <a:sym typeface="Candara"/>
              </a:rPr>
              <a:t>(Versi lengkap: </a:t>
            </a:r>
            <a:r>
              <a:rPr lang="en-US" u="sng">
                <a:solidFill>
                  <a:srgbClr val="1155CC"/>
                </a:solidFill>
                <a:latin typeface="Candara"/>
                <a:ea typeface="Candara"/>
                <a:cs typeface="Candara"/>
                <a:sym typeface="Candara"/>
                <a:hlinkClick r:id="rId3">
                  <a:extLst>
                    <a:ext uri="{A12FA001-AC4F-418D-AE19-62706E023703}">
                      <ahyp:hlinkClr xmlns:ahyp="http://schemas.microsoft.com/office/drawing/2018/hyperlinkcolor" val="tx"/>
                    </a:ext>
                  </a:extLst>
                </a:hlinkClick>
              </a:rPr>
              <a:t>https://drive.google.com/file/d/1Gv4xMlCdBisWC4qrffkU2poKMBpJ4Vve/view?usp=sharing</a:t>
            </a:r>
            <a:r>
              <a:rPr lang="en-US">
                <a:solidFill>
                  <a:schemeClr val="dk1"/>
                </a:solidFill>
                <a:latin typeface="Candara"/>
                <a:ea typeface="Candara"/>
                <a:cs typeface="Candara"/>
                <a:sym typeface="Candara"/>
              </a:rPr>
              <a:t>)</a:t>
            </a:r>
            <a:endParaRPr>
              <a:solidFill>
                <a:schemeClr val="dk1"/>
              </a:solidFill>
              <a:latin typeface="Candara"/>
              <a:ea typeface="Candara"/>
              <a:cs typeface="Candara"/>
              <a:sym typeface="Candara"/>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g10a29828c48_0_92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6" name="Google Shape;256;g10a29828c48_0_9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a:solidFill>
                  <a:schemeClr val="dk1"/>
                </a:solidFill>
              </a:rPr>
              <a:t>Mengapa projek penguatan Profil Pelajar Pancasila perlu dilakukan?</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a:solidFill>
                  <a:schemeClr val="dk1"/>
                </a:solidFill>
              </a:rPr>
              <a:t>Jawaban-jawaban yang relevan seperti:</a:t>
            </a:r>
            <a:endParaRPr>
              <a:solidFill>
                <a:schemeClr val="dk1"/>
              </a:solidFill>
            </a:endParaRPr>
          </a:p>
          <a:p>
            <a:pPr marL="457200" lvl="0" indent="-298450" algn="l" rtl="0">
              <a:lnSpc>
                <a:spcPct val="100000"/>
              </a:lnSpc>
              <a:spcBef>
                <a:spcPts val="0"/>
              </a:spcBef>
              <a:spcAft>
                <a:spcPts val="0"/>
              </a:spcAft>
              <a:buClr>
                <a:schemeClr val="dk1"/>
              </a:buClr>
              <a:buSzPts val="1100"/>
              <a:buChar char="●"/>
            </a:pPr>
            <a:r>
              <a:rPr lang="en-US">
                <a:solidFill>
                  <a:schemeClr val="dk1"/>
                </a:solidFill>
              </a:rPr>
              <a:t>Untuk membangun keterampilan dalam menghadapi abad ke-21</a:t>
            </a:r>
            <a:endParaRPr>
              <a:solidFill>
                <a:schemeClr val="dk1"/>
              </a:solidFill>
            </a:endParaRPr>
          </a:p>
          <a:p>
            <a:pPr marL="457200" lvl="0" indent="-298450" algn="l" rtl="0">
              <a:lnSpc>
                <a:spcPct val="100000"/>
              </a:lnSpc>
              <a:spcBef>
                <a:spcPts val="0"/>
              </a:spcBef>
              <a:spcAft>
                <a:spcPts val="0"/>
              </a:spcAft>
              <a:buClr>
                <a:schemeClr val="dk1"/>
              </a:buClr>
              <a:buSzPts val="1100"/>
              <a:buChar char="●"/>
            </a:pPr>
            <a:r>
              <a:rPr lang="en-US">
                <a:solidFill>
                  <a:schemeClr val="dk1"/>
                </a:solidFill>
              </a:rPr>
              <a:t>Untuk melahirkan pelajar Indonesia yang kompeten</a:t>
            </a:r>
            <a:endParaRPr>
              <a:solidFill>
                <a:schemeClr val="dk1"/>
              </a:solidFill>
            </a:endParaRPr>
          </a:p>
          <a:p>
            <a:pPr marL="457200" lvl="0" indent="-298450" algn="l" rtl="0">
              <a:lnSpc>
                <a:spcPct val="100000"/>
              </a:lnSpc>
              <a:spcBef>
                <a:spcPts val="0"/>
              </a:spcBef>
              <a:spcAft>
                <a:spcPts val="0"/>
              </a:spcAft>
              <a:buClr>
                <a:schemeClr val="dk1"/>
              </a:buClr>
              <a:buSzPts val="1100"/>
              <a:buChar char="●"/>
            </a:pPr>
            <a:r>
              <a:rPr lang="en-US">
                <a:solidFill>
                  <a:schemeClr val="dk1"/>
                </a:solidFill>
              </a:rPr>
              <a:t>Untuk memberikan kesempatan bagi murid mengeksplorasi pembelajaran di luar struktur formal intrakurikuler</a:t>
            </a:r>
            <a:endParaRPr>
              <a:solidFill>
                <a:schemeClr val="dk1"/>
              </a:solidFill>
            </a:endParaRPr>
          </a:p>
          <a:p>
            <a:pPr marL="457200" lvl="0" indent="-298450" algn="l" rtl="0">
              <a:lnSpc>
                <a:spcPct val="100000"/>
              </a:lnSpc>
              <a:spcBef>
                <a:spcPts val="0"/>
              </a:spcBef>
              <a:spcAft>
                <a:spcPts val="0"/>
              </a:spcAft>
              <a:buClr>
                <a:schemeClr val="dk1"/>
              </a:buClr>
              <a:buSzPts val="1100"/>
              <a:buChar char="●"/>
            </a:pPr>
            <a:r>
              <a:rPr lang="en-US">
                <a:solidFill>
                  <a:schemeClr val="dk1"/>
                </a:solidFill>
              </a:rPr>
              <a:t>Untuk menguatkan pencapaian peserta didik terhadap kompetensi Profil Pelajar Pancasila</a:t>
            </a:r>
            <a:endParaRPr>
              <a:solidFill>
                <a:schemeClr val="dk1"/>
              </a:solidFill>
            </a:endParaRPr>
          </a:p>
          <a:p>
            <a:pPr marL="457200" lvl="0" indent="-298450" algn="l" rtl="0">
              <a:lnSpc>
                <a:spcPct val="100000"/>
              </a:lnSpc>
              <a:spcBef>
                <a:spcPts val="0"/>
              </a:spcBef>
              <a:spcAft>
                <a:spcPts val="0"/>
              </a:spcAft>
              <a:buClr>
                <a:schemeClr val="dk1"/>
              </a:buClr>
              <a:buSzPts val="1100"/>
              <a:buChar char="●"/>
            </a:pPr>
            <a:r>
              <a:rPr lang="en-US">
                <a:solidFill>
                  <a:schemeClr val="dk1"/>
                </a:solidFill>
              </a:rPr>
              <a:t>dsb</a:t>
            </a:r>
            <a:endParaRPr>
              <a:solidFill>
                <a:schemeClr val="dk1"/>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g102627f52b7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0" name="Google Shape;100;g102627f52b7_0_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g10a29828c48_0_93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3" name="Google Shape;263;g10a29828c48_0_9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just" rtl="0">
              <a:lnSpc>
                <a:spcPct val="115000"/>
              </a:lnSpc>
              <a:spcBef>
                <a:spcPts val="0"/>
              </a:spcBef>
              <a:spcAft>
                <a:spcPts val="0"/>
              </a:spcAft>
              <a:buClr>
                <a:schemeClr val="dk1"/>
              </a:buClr>
              <a:buSzPts val="1100"/>
              <a:buFont typeface="Arial"/>
              <a:buNone/>
            </a:pPr>
            <a:r>
              <a:rPr lang="en-US">
                <a:solidFill>
                  <a:schemeClr val="dk1"/>
                </a:solidFill>
                <a:latin typeface="Candara"/>
                <a:ea typeface="Candara"/>
                <a:cs typeface="Candara"/>
                <a:sym typeface="Candara"/>
              </a:rPr>
              <a:t>Perbedaan projek penguatan Profil Pelajar Pancasila dengan projek pada kegiatan intrakulikuler tergambar di nomor 1, 4, dan 5.</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10a29828c48_0_937: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9" name="Google Shape;269;g10a29828c48_0_9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11e5ba836cd_0_17: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6" name="Google Shape;276;g11e5ba836cd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g11e5ba836cd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2" name="Google Shape;282;g11e5ba836cd_0_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g10b35eec44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8" name="Google Shape;288;g10b35eec44f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gcfdfe658f9_0_16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95" name="Google Shape;295;gcfdfe658f9_0_164: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g10757b5bd8e_0_73: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2" name="Google Shape;302;g10757b5bd8e_0_7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Cek kembali keterangannya di dokumen panduan pengembangan projek.</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gcfdfe658f9_0_65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9" name="Google Shape;319;gcfdfe658f9_0_65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just" rtl="0">
              <a:lnSpc>
                <a:spcPct val="115000"/>
              </a:lnSpc>
              <a:spcBef>
                <a:spcPts val="0"/>
              </a:spcBef>
              <a:spcAft>
                <a:spcPts val="0"/>
              </a:spcAft>
              <a:buSzPts val="1100"/>
              <a:buNone/>
            </a:pPr>
            <a:r>
              <a:rPr lang="en-US">
                <a:solidFill>
                  <a:schemeClr val="dk1"/>
                </a:solidFill>
                <a:latin typeface="Candara"/>
                <a:ea typeface="Candara"/>
                <a:cs typeface="Candara"/>
                <a:sym typeface="Candara"/>
              </a:rPr>
              <a:t>Tekankan bahwa perancangan kegiatan projek menggunakan skema </a:t>
            </a:r>
            <a:r>
              <a:rPr lang="en-US" i="1">
                <a:solidFill>
                  <a:schemeClr val="dk1"/>
                </a:solidFill>
                <a:latin typeface="Candara"/>
                <a:ea typeface="Candara"/>
                <a:cs typeface="Candara"/>
                <a:sym typeface="Candara"/>
              </a:rPr>
              <a:t>backward design</a:t>
            </a:r>
            <a:r>
              <a:rPr lang="en-US">
                <a:solidFill>
                  <a:schemeClr val="dk1"/>
                </a:solidFill>
                <a:latin typeface="Candara"/>
                <a:ea typeface="Candara"/>
                <a:cs typeface="Candara"/>
                <a:sym typeface="Candara"/>
              </a:rPr>
              <a:t> di mana setelah menentukan tujuan pembelajaran, langkah berikutnya adalah merancang asesmen lalu kemudian mengembangkan aktivitas yang sesuai untuk mencapai tujuan yang ingin dicapai. </a:t>
            </a:r>
            <a:endParaRPr>
              <a:solidFill>
                <a:schemeClr val="dk1"/>
              </a:solidFill>
              <a:latin typeface="Candara"/>
              <a:ea typeface="Candara"/>
              <a:cs typeface="Candara"/>
              <a:sym typeface="Candara"/>
            </a:endParaRPr>
          </a:p>
          <a:p>
            <a:pPr marL="0" lvl="0" indent="0" algn="just" rtl="0">
              <a:lnSpc>
                <a:spcPct val="115000"/>
              </a:lnSpc>
              <a:spcBef>
                <a:spcPts val="0"/>
              </a:spcBef>
              <a:spcAft>
                <a:spcPts val="0"/>
              </a:spcAft>
              <a:buClr>
                <a:schemeClr val="dk1"/>
              </a:buClr>
              <a:buSzPts val="1100"/>
              <a:buFont typeface="Arial"/>
              <a:buNone/>
            </a:pPr>
            <a:r>
              <a:rPr lang="en-US">
                <a:solidFill>
                  <a:schemeClr val="dk1"/>
                </a:solidFill>
                <a:latin typeface="Candara"/>
                <a:ea typeface="Candara"/>
                <a:cs typeface="Candara"/>
                <a:sym typeface="Candara"/>
              </a:rPr>
              <a:t>Jadi polanya Tujuan → Asesmen → Aktivitas, </a:t>
            </a:r>
            <a:r>
              <a:rPr lang="en-US" b="1">
                <a:solidFill>
                  <a:schemeClr val="dk1"/>
                </a:solidFill>
                <a:latin typeface="Candara"/>
                <a:ea typeface="Candara"/>
                <a:cs typeface="Candara"/>
                <a:sym typeface="Candara"/>
              </a:rPr>
              <a:t>bukan </a:t>
            </a:r>
            <a:r>
              <a:rPr lang="en-US">
                <a:solidFill>
                  <a:schemeClr val="dk1"/>
                </a:solidFill>
                <a:latin typeface="Candara"/>
                <a:ea typeface="Candara"/>
                <a:cs typeface="Candara"/>
                <a:sym typeface="Candara"/>
              </a:rPr>
              <a:t>Tujuan → Aktivitas → Asesmen.</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g10a29828c48_0_9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33" name="Google Shape;333;g10a29828c48_0_94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just" rtl="0">
              <a:lnSpc>
                <a:spcPct val="107916"/>
              </a:lnSpc>
              <a:spcBef>
                <a:spcPts val="0"/>
              </a:spcBef>
              <a:spcAft>
                <a:spcPts val="800"/>
              </a:spcAft>
              <a:buClr>
                <a:schemeClr val="dk1"/>
              </a:buClr>
              <a:buSzPts val="1500"/>
              <a:buFont typeface="Arial"/>
              <a:buNone/>
            </a:pPr>
            <a:r>
              <a:rPr lang="en-US" sz="1000">
                <a:solidFill>
                  <a:schemeClr val="dk1"/>
                </a:solidFill>
                <a:latin typeface="Lato"/>
                <a:ea typeface="Lato"/>
                <a:cs typeface="Lato"/>
                <a:sym typeface="Lato"/>
              </a:rPr>
              <a:t>Guru di satuan pendidikan diberi kebebasan untuk mengembangkan komponen dalam modul projek sesuai dengan konteks lingkungan, visi sekolah, kesiapan sekolah dan kebutuhan belajar peserta didik. Sekolah/pendidik boleh mengurangi atau menambah jumlah komponen sesuai dengan konteks masing-masing.</a:t>
            </a:r>
            <a:endParaRPr sz="100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Google Shape;339;g10a29828c48_0_10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40" name="Google Shape;340;g10a29828c48_0_100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Ajak peserta merefleksikan posisi saat ini di tengah rangkaian pelatihan Sekolah Penggerak Angkatan 2.</a:t>
            </a:r>
            <a:endParaRPr/>
          </a:p>
        </p:txBody>
      </p:sp>
      <p:sp>
        <p:nvSpPr>
          <p:cNvPr id="107" name="Google Shape;107;p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Google Shape;351;g11e5ba836cd_0_3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2" name="Google Shape;352;g11e5ba836cd_0_3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Google Shape;358;g10a2bce3d15_0_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9" name="Google Shape;359;g10a2bce3d15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g10a2bce3d15_0_14: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6" name="Google Shape;366;g10a2bce3d15_0_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Tekankan bahwa rumusan kompetensi tersebutlah yang menjadi tujuan kegiatan projek di setiap fase, jadi guru-guru/pengembang projek perlu merujuk ke bagian ini untuk memilih tujuan projek yang akan disasar.</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Google Shape;377;g10a2bce3d15_0_3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8" name="Google Shape;378;g10a2bce3d15_0_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1000">
                <a:solidFill>
                  <a:schemeClr val="dk1"/>
                </a:solidFill>
              </a:rPr>
              <a:t>Guru pada layanan pendidikan khusus perlu menyesuaikan kompetensi dengan tingkat kemampuan peserta didik sesuai usia mentalnya.</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3"/>
        <p:cNvGrpSpPr/>
        <p:nvPr/>
      </p:nvGrpSpPr>
      <p:grpSpPr>
        <a:xfrm>
          <a:off x="0" y="0"/>
          <a:ext cx="0" cy="0"/>
          <a:chOff x="0" y="0"/>
          <a:chExt cx="0" cy="0"/>
        </a:xfrm>
      </p:grpSpPr>
      <p:sp>
        <p:nvSpPr>
          <p:cNvPr id="384" name="Google Shape;384;g10a2bce3d15_0_5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85" name="Google Shape;385;g10a2bce3d15_0_5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1000">
                <a:solidFill>
                  <a:schemeClr val="dk1"/>
                </a:solidFill>
              </a:rPr>
              <a:t>Guru pada layanan pendidikan khusus perlu menyesuaikan kompetensi dengan tingkat kemampuan peserta didik sesuai usia mentalnya.</a:t>
            </a:r>
            <a:endParaRPr>
              <a:solidFill>
                <a:schemeClr val="dk1"/>
              </a:solidFill>
            </a:endParaRPr>
          </a:p>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g10a2bce3d15_0_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92" name="Google Shape;392;g10a2bce3d15_0_6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sz="1000"/>
              <a:t>Perlu disampaikan bahwa pengolahan antara pemetaan tujuan di awal dan penyusunan rapor projek di akhir adalah ruang eksplorasi bebas bagi setiap guru. Di dalamnya guru dapat mengembangkan berbagai variasi bentuk (diagnostik, formatif, dan sumatif) dan instrumen asesmen (tes, lembar ceklis, rubrik, dsb). Sehingga dari rangkaian aktivitas yang dilakukan, guru dapat membuat kesimpulan akhir mengenai pencapaian peserta didik seperti yang tergambar di dalam gambaran rapor di slide ini. </a:t>
            </a:r>
            <a:endParaRPr sz="100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
        <p:cNvGrpSpPr/>
        <p:nvPr/>
      </p:nvGrpSpPr>
      <p:grpSpPr>
        <a:xfrm>
          <a:off x="0" y="0"/>
          <a:ext cx="0" cy="0"/>
          <a:chOff x="0" y="0"/>
          <a:chExt cx="0" cy="0"/>
        </a:xfrm>
      </p:grpSpPr>
      <p:sp>
        <p:nvSpPr>
          <p:cNvPr id="400" name="Google Shape;400;g10a29828c48_0_9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01" name="Google Shape;401;g10a29828c48_0_9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just" rtl="0">
              <a:lnSpc>
                <a:spcPct val="115000"/>
              </a:lnSpc>
              <a:spcBef>
                <a:spcPts val="0"/>
              </a:spcBef>
              <a:spcAft>
                <a:spcPts val="0"/>
              </a:spcAft>
              <a:buClr>
                <a:schemeClr val="dk1"/>
              </a:buClr>
              <a:buSzPts val="1100"/>
              <a:buFont typeface="Arial"/>
              <a:buNone/>
            </a:pPr>
            <a:r>
              <a:rPr lang="en-US" sz="1000">
                <a:solidFill>
                  <a:schemeClr val="dk1"/>
                </a:solidFill>
                <a:latin typeface="Candara"/>
                <a:ea typeface="Candara"/>
                <a:cs typeface="Candara"/>
                <a:sym typeface="Candara"/>
              </a:rPr>
              <a:t>Jawaban:</a:t>
            </a:r>
            <a:endParaRPr sz="1000">
              <a:solidFill>
                <a:schemeClr val="dk1"/>
              </a:solidFill>
              <a:latin typeface="Candara"/>
              <a:ea typeface="Candara"/>
              <a:cs typeface="Candara"/>
              <a:sym typeface="Candara"/>
            </a:endParaRPr>
          </a:p>
          <a:p>
            <a:pPr marL="0" lvl="0" indent="0" algn="just" rtl="0">
              <a:lnSpc>
                <a:spcPct val="115000"/>
              </a:lnSpc>
              <a:spcBef>
                <a:spcPts val="0"/>
              </a:spcBef>
              <a:spcAft>
                <a:spcPts val="0"/>
              </a:spcAft>
              <a:buClr>
                <a:schemeClr val="dk1"/>
              </a:buClr>
              <a:buSzPts val="1100"/>
              <a:buFont typeface="Arial"/>
              <a:buNone/>
            </a:pPr>
            <a:r>
              <a:rPr lang="en-US" sz="1000" b="1">
                <a:solidFill>
                  <a:schemeClr val="dk1"/>
                </a:solidFill>
                <a:latin typeface="Candara"/>
                <a:ea typeface="Candara"/>
                <a:cs typeface="Candara"/>
                <a:sym typeface="Candara"/>
              </a:rPr>
              <a:t>Projek Penguatan Profil Pelajar Pancasila</a:t>
            </a:r>
            <a:endParaRPr sz="1000" b="1">
              <a:solidFill>
                <a:schemeClr val="dk1"/>
              </a:solidFill>
              <a:latin typeface="Candara"/>
              <a:ea typeface="Candara"/>
              <a:cs typeface="Candara"/>
              <a:sym typeface="Candara"/>
            </a:endParaRPr>
          </a:p>
          <a:p>
            <a:pPr marL="0" lvl="0" indent="0" algn="just" rtl="0">
              <a:lnSpc>
                <a:spcPct val="115000"/>
              </a:lnSpc>
              <a:spcBef>
                <a:spcPts val="0"/>
              </a:spcBef>
              <a:spcAft>
                <a:spcPts val="0"/>
              </a:spcAft>
              <a:buClr>
                <a:schemeClr val="dk1"/>
              </a:buClr>
              <a:buSzPts val="1100"/>
              <a:buFont typeface="Arial"/>
              <a:buNone/>
            </a:pPr>
            <a:r>
              <a:rPr lang="en-US" sz="1000">
                <a:solidFill>
                  <a:schemeClr val="dk1"/>
                </a:solidFill>
                <a:latin typeface="Candara"/>
                <a:ea typeface="Candara"/>
                <a:cs typeface="Candara"/>
                <a:sym typeface="Candara"/>
              </a:rPr>
              <a:t>1. Slide 15 &amp; 16. Pengertian sederhana: Projek Penguatan Profil Pelajar Pancasila adalah pembelajaran lintas disiplin ilmu untuk  mengamati dan memikirkan solusi terhadap permasalahan di lingkungan sekitarnya. Projek ini menggunakan pendekatan pembelajaran berbasis projek (project based learning) yang didesain khsusus untuk menguatkan berbagai kompetensi dalam Profil Pelajar Pancasila.</a:t>
            </a:r>
            <a:endParaRPr sz="1000">
              <a:solidFill>
                <a:schemeClr val="dk1"/>
              </a:solidFill>
              <a:latin typeface="Candara"/>
              <a:ea typeface="Candara"/>
              <a:cs typeface="Candara"/>
              <a:sym typeface="Candara"/>
            </a:endParaRPr>
          </a:p>
          <a:p>
            <a:pPr marL="0" lvl="0" indent="0" algn="just" rtl="0">
              <a:lnSpc>
                <a:spcPct val="115000"/>
              </a:lnSpc>
              <a:spcBef>
                <a:spcPts val="0"/>
              </a:spcBef>
              <a:spcAft>
                <a:spcPts val="0"/>
              </a:spcAft>
              <a:buClr>
                <a:schemeClr val="dk1"/>
              </a:buClr>
              <a:buSzPts val="1100"/>
              <a:buFont typeface="Arial"/>
              <a:buNone/>
            </a:pPr>
            <a:r>
              <a:rPr lang="en-US" sz="1000">
                <a:solidFill>
                  <a:schemeClr val="dk1"/>
                </a:solidFill>
                <a:latin typeface="Candara"/>
                <a:ea typeface="Candara"/>
                <a:cs typeface="Candara"/>
                <a:sym typeface="Candara"/>
              </a:rPr>
              <a:t>2.  Jawaban-jawaban yang relevan seperti: Untuk membangun keterampilan dalam menghadapi abad ke-21, untuk melahirkan pelajar Indonesia yang kompeten, untuk memberikan kesempatan bagi murid mengeksplorasi pembelajaran di luar struktur formal intrakurikuler, untuk menguatkan pencapaian peserta didik terhadap kompetensi Profil Pelajar Pancasila, dsb.</a:t>
            </a:r>
            <a:endParaRPr sz="1000">
              <a:solidFill>
                <a:schemeClr val="dk1"/>
              </a:solidFill>
              <a:latin typeface="Candara"/>
              <a:ea typeface="Candara"/>
              <a:cs typeface="Candara"/>
              <a:sym typeface="Candara"/>
            </a:endParaRPr>
          </a:p>
          <a:p>
            <a:pPr marL="0" lvl="0" indent="0" algn="just" rtl="0">
              <a:lnSpc>
                <a:spcPct val="115000"/>
              </a:lnSpc>
              <a:spcBef>
                <a:spcPts val="0"/>
              </a:spcBef>
              <a:spcAft>
                <a:spcPts val="0"/>
              </a:spcAft>
              <a:buClr>
                <a:schemeClr val="dk1"/>
              </a:buClr>
              <a:buSzPts val="1100"/>
              <a:buFont typeface="Arial"/>
              <a:buNone/>
            </a:pPr>
            <a:r>
              <a:rPr lang="en-US" sz="1000">
                <a:solidFill>
                  <a:schemeClr val="dk1"/>
                </a:solidFill>
                <a:latin typeface="Candara"/>
                <a:ea typeface="Candara"/>
                <a:cs typeface="Candara"/>
                <a:sym typeface="Candara"/>
              </a:rPr>
              <a:t>3.  Slide 18</a:t>
            </a:r>
            <a:endParaRPr sz="1000">
              <a:solidFill>
                <a:schemeClr val="dk1"/>
              </a:solidFill>
              <a:latin typeface="Candara"/>
              <a:ea typeface="Candara"/>
              <a:cs typeface="Candara"/>
              <a:sym typeface="Candara"/>
            </a:endParaRPr>
          </a:p>
          <a:p>
            <a:pPr marL="0" lvl="0" indent="0" algn="just" rtl="0">
              <a:lnSpc>
                <a:spcPct val="115000"/>
              </a:lnSpc>
              <a:spcBef>
                <a:spcPts val="0"/>
              </a:spcBef>
              <a:spcAft>
                <a:spcPts val="0"/>
              </a:spcAft>
              <a:buClr>
                <a:schemeClr val="dk1"/>
              </a:buClr>
              <a:buSzPts val="1100"/>
              <a:buFont typeface="Arial"/>
              <a:buNone/>
            </a:pPr>
            <a:r>
              <a:rPr lang="en-US" sz="1000">
                <a:solidFill>
                  <a:schemeClr val="dk1"/>
                </a:solidFill>
                <a:latin typeface="Candara"/>
                <a:ea typeface="Candara"/>
                <a:cs typeface="Candara"/>
                <a:sym typeface="Candara"/>
              </a:rPr>
              <a:t>4. Slide 16 &amp; 19</a:t>
            </a:r>
            <a:endParaRPr sz="1000">
              <a:solidFill>
                <a:schemeClr val="dk1"/>
              </a:solidFill>
              <a:latin typeface="Candara"/>
              <a:ea typeface="Candara"/>
              <a:cs typeface="Candara"/>
              <a:sym typeface="Candara"/>
            </a:endParaRPr>
          </a:p>
          <a:p>
            <a:pPr marL="0" lvl="0" indent="0" algn="just" rtl="0">
              <a:lnSpc>
                <a:spcPct val="115000"/>
              </a:lnSpc>
              <a:spcBef>
                <a:spcPts val="0"/>
              </a:spcBef>
              <a:spcAft>
                <a:spcPts val="0"/>
              </a:spcAft>
              <a:buClr>
                <a:schemeClr val="dk1"/>
              </a:buClr>
              <a:buSzPts val="1100"/>
              <a:buFont typeface="Arial"/>
              <a:buNone/>
            </a:pPr>
            <a:r>
              <a:rPr lang="en-US" sz="1000" b="1">
                <a:solidFill>
                  <a:schemeClr val="dk1"/>
                </a:solidFill>
                <a:latin typeface="Candara"/>
                <a:ea typeface="Candara"/>
                <a:cs typeface="Candara"/>
                <a:sym typeface="Candara"/>
              </a:rPr>
              <a:t>Modul Projek</a:t>
            </a:r>
            <a:endParaRPr sz="1000" b="1">
              <a:solidFill>
                <a:schemeClr val="dk1"/>
              </a:solidFill>
              <a:latin typeface="Candara"/>
              <a:ea typeface="Candara"/>
              <a:cs typeface="Candara"/>
              <a:sym typeface="Candara"/>
            </a:endParaRPr>
          </a:p>
          <a:p>
            <a:pPr marL="0" lvl="0" indent="0" algn="just" rtl="0">
              <a:lnSpc>
                <a:spcPct val="115000"/>
              </a:lnSpc>
              <a:spcBef>
                <a:spcPts val="0"/>
              </a:spcBef>
              <a:spcAft>
                <a:spcPts val="0"/>
              </a:spcAft>
              <a:buClr>
                <a:schemeClr val="dk1"/>
              </a:buClr>
              <a:buSzPts val="1100"/>
              <a:buFont typeface="Arial"/>
              <a:buNone/>
            </a:pPr>
            <a:r>
              <a:rPr lang="en-US" sz="1000">
                <a:solidFill>
                  <a:schemeClr val="dk1"/>
                </a:solidFill>
                <a:latin typeface="Candara"/>
                <a:ea typeface="Candara"/>
                <a:cs typeface="Candara"/>
                <a:sym typeface="Candara"/>
              </a:rPr>
              <a:t>1. Slide 21</a:t>
            </a:r>
            <a:endParaRPr sz="1000">
              <a:solidFill>
                <a:schemeClr val="dk1"/>
              </a:solidFill>
              <a:latin typeface="Candara"/>
              <a:ea typeface="Candara"/>
              <a:cs typeface="Candara"/>
              <a:sym typeface="Candara"/>
            </a:endParaRPr>
          </a:p>
          <a:p>
            <a:pPr marL="0" lvl="0" indent="0" algn="just" rtl="0">
              <a:lnSpc>
                <a:spcPct val="115000"/>
              </a:lnSpc>
              <a:spcBef>
                <a:spcPts val="0"/>
              </a:spcBef>
              <a:spcAft>
                <a:spcPts val="0"/>
              </a:spcAft>
              <a:buClr>
                <a:schemeClr val="dk1"/>
              </a:buClr>
              <a:buSzPts val="1100"/>
              <a:buFont typeface="Arial"/>
              <a:buNone/>
            </a:pPr>
            <a:r>
              <a:rPr lang="en-US" sz="1000">
                <a:solidFill>
                  <a:schemeClr val="dk1"/>
                </a:solidFill>
                <a:latin typeface="Candara"/>
                <a:ea typeface="Candara"/>
                <a:cs typeface="Candara"/>
                <a:sym typeface="Candara"/>
              </a:rPr>
              <a:t>2. Slide 22</a:t>
            </a:r>
            <a:endParaRPr sz="1000">
              <a:solidFill>
                <a:schemeClr val="dk1"/>
              </a:solidFill>
              <a:latin typeface="Candara"/>
              <a:ea typeface="Candara"/>
              <a:cs typeface="Candara"/>
              <a:sym typeface="Candara"/>
            </a:endParaRPr>
          </a:p>
          <a:p>
            <a:pPr marL="0" lvl="0" indent="0" algn="just" rtl="0">
              <a:lnSpc>
                <a:spcPct val="115000"/>
              </a:lnSpc>
              <a:spcBef>
                <a:spcPts val="0"/>
              </a:spcBef>
              <a:spcAft>
                <a:spcPts val="0"/>
              </a:spcAft>
              <a:buClr>
                <a:schemeClr val="dk1"/>
              </a:buClr>
              <a:buSzPts val="1100"/>
              <a:buFont typeface="Arial"/>
              <a:buNone/>
            </a:pPr>
            <a:r>
              <a:rPr lang="en-US" sz="1000">
                <a:solidFill>
                  <a:schemeClr val="dk1"/>
                </a:solidFill>
                <a:latin typeface="Candara"/>
                <a:ea typeface="Candara"/>
                <a:cs typeface="Candara"/>
                <a:sym typeface="Candara"/>
              </a:rPr>
              <a:t>3. Slide 23-27</a:t>
            </a:r>
            <a:endParaRPr sz="100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5"/>
        <p:cNvGrpSpPr/>
        <p:nvPr/>
      </p:nvGrpSpPr>
      <p:grpSpPr>
        <a:xfrm>
          <a:off x="0" y="0"/>
          <a:ext cx="0" cy="0"/>
          <a:chOff x="0" y="0"/>
          <a:chExt cx="0" cy="0"/>
        </a:xfrm>
      </p:grpSpPr>
      <p:sp>
        <p:nvSpPr>
          <p:cNvPr id="406" name="Google Shape;406;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07" name="Google Shape;407;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Google Shape;412;g10b8133cab4_0_3: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13" name="Google Shape;413;g10b8133cab4_0_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7"/>
        <p:cNvGrpSpPr/>
        <p:nvPr/>
      </p:nvGrpSpPr>
      <p:grpSpPr>
        <a:xfrm>
          <a:off x="0" y="0"/>
          <a:ext cx="0" cy="0"/>
          <a:chOff x="0" y="0"/>
          <a:chExt cx="0" cy="0"/>
        </a:xfrm>
      </p:grpSpPr>
      <p:sp>
        <p:nvSpPr>
          <p:cNvPr id="418" name="Google Shape;418;g10757b5bd8e_0_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19" name="Google Shape;419;g10757b5bd8e_0_2: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13" name="Google Shape;113;p3: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2"/>
        <p:cNvGrpSpPr/>
        <p:nvPr/>
      </p:nvGrpSpPr>
      <p:grpSpPr>
        <a:xfrm>
          <a:off x="0" y="0"/>
          <a:ext cx="0" cy="0"/>
          <a:chOff x="0" y="0"/>
          <a:chExt cx="0" cy="0"/>
        </a:xfrm>
      </p:grpSpPr>
      <p:sp>
        <p:nvSpPr>
          <p:cNvPr id="423" name="Google Shape;423;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24" name="Google Shape;424;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8"/>
        <p:cNvGrpSpPr/>
        <p:nvPr/>
      </p:nvGrpSpPr>
      <p:grpSpPr>
        <a:xfrm>
          <a:off x="0" y="0"/>
          <a:ext cx="0" cy="0"/>
          <a:chOff x="0" y="0"/>
          <a:chExt cx="0" cy="0"/>
        </a:xfrm>
      </p:grpSpPr>
      <p:sp>
        <p:nvSpPr>
          <p:cNvPr id="429" name="Google Shape;429;g10b8133cab4_0_9: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30" name="Google Shape;430;g10b8133cab4_0_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Google Shape;435;g10a2bce3d15_0_8: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36" name="Google Shape;436;g10a2bce3d15_0_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9"/>
        <p:cNvGrpSpPr/>
        <p:nvPr/>
      </p:nvGrpSpPr>
      <p:grpSpPr>
        <a:xfrm>
          <a:off x="0" y="0"/>
          <a:ext cx="0" cy="0"/>
          <a:chOff x="0" y="0"/>
          <a:chExt cx="0" cy="0"/>
        </a:xfrm>
      </p:grpSpPr>
      <p:sp>
        <p:nvSpPr>
          <p:cNvPr id="440" name="Google Shape;440;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41" name="Google Shape;441;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5"/>
        <p:cNvGrpSpPr/>
        <p:nvPr/>
      </p:nvGrpSpPr>
      <p:grpSpPr>
        <a:xfrm>
          <a:off x="0" y="0"/>
          <a:ext cx="0" cy="0"/>
          <a:chOff x="0" y="0"/>
          <a:chExt cx="0" cy="0"/>
        </a:xfrm>
      </p:grpSpPr>
      <p:sp>
        <p:nvSpPr>
          <p:cNvPr id="446" name="Google Shape;446;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47" name="Google Shape;447;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3"/>
        <p:cNvGrpSpPr/>
        <p:nvPr/>
      </p:nvGrpSpPr>
      <p:grpSpPr>
        <a:xfrm>
          <a:off x="0" y="0"/>
          <a:ext cx="0" cy="0"/>
          <a:chOff x="0" y="0"/>
          <a:chExt cx="0" cy="0"/>
        </a:xfrm>
      </p:grpSpPr>
      <p:sp>
        <p:nvSpPr>
          <p:cNvPr id="454" name="Google Shape;454;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55" name="Google Shape;455;p19: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8"/>
        <p:cNvGrpSpPr/>
        <p:nvPr/>
      </p:nvGrpSpPr>
      <p:grpSpPr>
        <a:xfrm>
          <a:off x="0" y="0"/>
          <a:ext cx="0" cy="0"/>
          <a:chOff x="0" y="0"/>
          <a:chExt cx="0" cy="0"/>
        </a:xfrm>
      </p:grpSpPr>
      <p:sp>
        <p:nvSpPr>
          <p:cNvPr id="459" name="Google Shape;459;gcfdfe658f9_0_539: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60" name="Google Shape;460;gcfdfe658f9_0_53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Salah, karena pembelajaran berbasis projek (PBL) bukan hanya kegiatan membuat karya, namun kegiatan belajar yang didasarkan (berbasis) pada sebuah isu yang kontekstual dalam kehidupan nyata. Jadi penekanannya kepada proses, bukan kepada produk.</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US"/>
              <a:t>Ajak peserta untuk bisa membedakan antara pembelajaran projek dan pembelajaran berbasis projek. </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US"/>
              <a:t>Referensi gambaran: </a:t>
            </a:r>
            <a:r>
              <a:rPr lang="en-US" u="sng">
                <a:solidFill>
                  <a:schemeClr val="hlink"/>
                </a:solidFill>
                <a:hlinkClick r:id="rId3"/>
              </a:rPr>
              <a:t>https://www.youtube.com/watch?v=dhwuQU2-g5g</a:t>
            </a:r>
            <a:endParaRPr/>
          </a:p>
          <a:p>
            <a:pPr marL="0" lvl="0" indent="0" algn="l" rtl="0">
              <a:lnSpc>
                <a:spcPct val="100000"/>
              </a:lnSpc>
              <a:spcBef>
                <a:spcPts val="0"/>
              </a:spcBef>
              <a:spcAft>
                <a:spcPts val="0"/>
              </a:spcAft>
              <a:buSzPts val="1100"/>
              <a:buNone/>
            </a:pPr>
            <a:r>
              <a:rPr lang="en-US" u="sng">
                <a:solidFill>
                  <a:schemeClr val="hlink"/>
                </a:solidFill>
                <a:hlinkClick r:id="rId4"/>
              </a:rPr>
              <a:t>https://www.youtube.com/watch?v=dVkR1AYINTg</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5"/>
        <p:cNvGrpSpPr/>
        <p:nvPr/>
      </p:nvGrpSpPr>
      <p:grpSpPr>
        <a:xfrm>
          <a:off x="0" y="0"/>
          <a:ext cx="0" cy="0"/>
          <a:chOff x="0" y="0"/>
          <a:chExt cx="0" cy="0"/>
        </a:xfrm>
      </p:grpSpPr>
      <p:sp>
        <p:nvSpPr>
          <p:cNvPr id="466" name="Google Shape;466;gcfdfe658f9_0_54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67" name="Google Shape;467;gcfdfe658f9_0_54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Salah. Prinsip pembelajarannya sama, namun bentuk pengembangannya berbeda. Projek penguatan profil pelajar pancasila tidak mengacu pada CP seperti intra. Projek juga tidak terikat pada struktur formal mata pelajaran tertentu.</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p:cNvGrpSpPr/>
        <p:nvPr/>
      </p:nvGrpSpPr>
      <p:grpSpPr>
        <a:xfrm>
          <a:off x="0" y="0"/>
          <a:ext cx="0" cy="0"/>
          <a:chOff x="0" y="0"/>
          <a:chExt cx="0" cy="0"/>
        </a:xfrm>
      </p:grpSpPr>
      <p:sp>
        <p:nvSpPr>
          <p:cNvPr id="473" name="Google Shape;473;gcfdfe658f9_0_55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74" name="Google Shape;474;gcfdfe658f9_0_55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Benar, karena kolaborasi adalah kunci kesuksesan penyelenggaraan projek.</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9"/>
        <p:cNvGrpSpPr/>
        <p:nvPr/>
      </p:nvGrpSpPr>
      <p:grpSpPr>
        <a:xfrm>
          <a:off x="0" y="0"/>
          <a:ext cx="0" cy="0"/>
          <a:chOff x="0" y="0"/>
          <a:chExt cx="0" cy="0"/>
        </a:xfrm>
      </p:grpSpPr>
      <p:sp>
        <p:nvSpPr>
          <p:cNvPr id="480" name="Google Shape;480;gcfdfe658f9_0_563: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81" name="Google Shape;481;gcfdfe658f9_0_56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Salah, karena wadah untuk mencapai Profil Pelajar Pancasila juga dilakukan di program intra, ekstra, dan budaya sekolah.</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g107cc87877d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0" name="Google Shape;120;g107cc87877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
        <p:cNvGrpSpPr/>
        <p:nvPr/>
      </p:nvGrpSpPr>
      <p:grpSpPr>
        <a:xfrm>
          <a:off x="0" y="0"/>
          <a:ext cx="0" cy="0"/>
          <a:chOff x="0" y="0"/>
          <a:chExt cx="0" cy="0"/>
        </a:xfrm>
      </p:grpSpPr>
      <p:sp>
        <p:nvSpPr>
          <p:cNvPr id="487" name="Google Shape;487;g10b8133cab4_0_19: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88" name="Google Shape;488;g10b8133cab4_0_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Salah, karena perancangan modul projek perlu disesuaikan dengan tingkat kesiapan sekolah. Bagi sekolah yang belum terbiasa melakukan kegiatan projek, di tahun pertama mereka diharapkan dapat mengadaptasi contoh modul projek yang sudah ada sebelum di tahun-tahun berikutnya diharapkan sudah dapat merancang modul projeknya secara mandiri.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3"/>
        <p:cNvGrpSpPr/>
        <p:nvPr/>
      </p:nvGrpSpPr>
      <p:grpSpPr>
        <a:xfrm>
          <a:off x="0" y="0"/>
          <a:ext cx="0" cy="0"/>
          <a:chOff x="0" y="0"/>
          <a:chExt cx="0" cy="0"/>
        </a:xfrm>
      </p:grpSpPr>
      <p:sp>
        <p:nvSpPr>
          <p:cNvPr id="494" name="Google Shape;494;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95" name="Google Shape;495;p23: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8"/>
        <p:cNvGrpSpPr/>
        <p:nvPr/>
      </p:nvGrpSpPr>
      <p:grpSpPr>
        <a:xfrm>
          <a:off x="0" y="0"/>
          <a:ext cx="0" cy="0"/>
          <a:chOff x="0" y="0"/>
          <a:chExt cx="0" cy="0"/>
        </a:xfrm>
      </p:grpSpPr>
      <p:sp>
        <p:nvSpPr>
          <p:cNvPr id="499" name="Google Shape;499;g10b8133cab4_0_14: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00" name="Google Shape;500;g10b8133cab4_0_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just" rtl="0">
              <a:lnSpc>
                <a:spcPct val="115000"/>
              </a:lnSpc>
              <a:spcBef>
                <a:spcPts val="0"/>
              </a:spcBef>
              <a:spcAft>
                <a:spcPts val="0"/>
              </a:spcAft>
              <a:buSzPts val="1100"/>
              <a:buNone/>
            </a:pPr>
            <a:r>
              <a:rPr lang="en-US">
                <a:solidFill>
                  <a:schemeClr val="dk1"/>
                </a:solidFill>
                <a:latin typeface="Candara"/>
                <a:ea typeface="Candara"/>
                <a:cs typeface="Candara"/>
                <a:sym typeface="Candara"/>
              </a:rPr>
              <a:t>Selama sesi sharing, pelatih sedapat mungkin memberikan penguatan-penguatan kepada peserta dengan mengonfirmasi atau menambahkan informasi mengenai konsep dasar projek agar tidak terjadi kesalahpahaman.</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4"/>
        <p:cNvGrpSpPr/>
        <p:nvPr/>
      </p:nvGrpSpPr>
      <p:grpSpPr>
        <a:xfrm>
          <a:off x="0" y="0"/>
          <a:ext cx="0" cy="0"/>
          <a:chOff x="0" y="0"/>
          <a:chExt cx="0" cy="0"/>
        </a:xfrm>
      </p:grpSpPr>
      <p:sp>
        <p:nvSpPr>
          <p:cNvPr id="505" name="Google Shape;505;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06" name="Google Shape;506;p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0"/>
        <p:cNvGrpSpPr/>
        <p:nvPr/>
      </p:nvGrpSpPr>
      <p:grpSpPr>
        <a:xfrm>
          <a:off x="0" y="0"/>
          <a:ext cx="0" cy="0"/>
          <a:chOff x="0" y="0"/>
          <a:chExt cx="0" cy="0"/>
        </a:xfrm>
      </p:grpSpPr>
      <p:sp>
        <p:nvSpPr>
          <p:cNvPr id="511" name="Google Shape;511;g116fa2f74de_0_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endParaRPr/>
          </a:p>
        </p:txBody>
      </p:sp>
      <p:sp>
        <p:nvSpPr>
          <p:cNvPr id="512" name="Google Shape;512;g116fa2f74de_0_16: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5"/>
        <p:cNvGrpSpPr/>
        <p:nvPr/>
      </p:nvGrpSpPr>
      <p:grpSpPr>
        <a:xfrm>
          <a:off x="0" y="0"/>
          <a:ext cx="0" cy="0"/>
          <a:chOff x="0" y="0"/>
          <a:chExt cx="0" cy="0"/>
        </a:xfrm>
      </p:grpSpPr>
      <p:sp>
        <p:nvSpPr>
          <p:cNvPr id="516" name="Google Shape;516;p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Char char="●"/>
            </a:pPr>
            <a:r>
              <a:rPr lang="en-US"/>
              <a:t>Ditulis sesuai peran peserta. Menuliskan rencana pengembangan modul projek di satuan pendidikan (bagi guru dan kepala sekolah) atau menyiapkan rencana pendampingan satuan pendidikan dalam mengembangkan modul projek (bagi pengawas).</a:t>
            </a:r>
            <a:endParaRPr/>
          </a:p>
        </p:txBody>
      </p:sp>
      <p:sp>
        <p:nvSpPr>
          <p:cNvPr id="517" name="Google Shape;517;p31: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0"/>
        <p:cNvGrpSpPr/>
        <p:nvPr/>
      </p:nvGrpSpPr>
      <p:grpSpPr>
        <a:xfrm>
          <a:off x="0" y="0"/>
          <a:ext cx="0" cy="0"/>
          <a:chOff x="0" y="0"/>
          <a:chExt cx="0" cy="0"/>
        </a:xfrm>
      </p:grpSpPr>
      <p:sp>
        <p:nvSpPr>
          <p:cNvPr id="521" name="Google Shape;521;g10757b5bd8e_0_138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2" name="Google Shape;522;g10757b5bd8e_0_138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6"/>
        <p:cNvGrpSpPr/>
        <p:nvPr/>
      </p:nvGrpSpPr>
      <p:grpSpPr>
        <a:xfrm>
          <a:off x="0" y="0"/>
          <a:ext cx="0" cy="0"/>
          <a:chOff x="0" y="0"/>
          <a:chExt cx="0" cy="0"/>
        </a:xfrm>
      </p:grpSpPr>
      <p:sp>
        <p:nvSpPr>
          <p:cNvPr id="527" name="Google Shape;527;g10757b5bd8e_0_139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Peserta dipersilakan menuliskan refleksinya di catatan pribadi masing-masing. Jika masih tersedia waktu, pelatih dapat mempersilakan beberapa peserta untuk membagikan hasil refleksinya.</a:t>
            </a:r>
            <a:endParaRPr/>
          </a:p>
        </p:txBody>
      </p:sp>
      <p:sp>
        <p:nvSpPr>
          <p:cNvPr id="528" name="Google Shape;528;g10757b5bd8e_0_1393: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2"/>
        <p:cNvGrpSpPr/>
        <p:nvPr/>
      </p:nvGrpSpPr>
      <p:grpSpPr>
        <a:xfrm>
          <a:off x="0" y="0"/>
          <a:ext cx="0" cy="0"/>
          <a:chOff x="0" y="0"/>
          <a:chExt cx="0" cy="0"/>
        </a:xfrm>
      </p:grpSpPr>
      <p:sp>
        <p:nvSpPr>
          <p:cNvPr id="533" name="Google Shape;533;p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34" name="Google Shape;534;p3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g10a29828c48_0_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6" name="Google Shape;126;g10a29828c48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5" name="Google Shape;175;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US"/>
              <a:t>Mulai dari Diri (20 menit)</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11e5ba836cd_0_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1" name="Google Shape;181;g11e5ba836cd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a:solidFill>
                  <a:schemeClr val="dk1"/>
                </a:solidFill>
              </a:rPr>
              <a:t>Minta peserta untuk menuliskan jawabannya di kolom chat</a:t>
            </a:r>
            <a:endParaRPr>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11e5ba836cd_0_6: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 name="Google Shape;187;g11e5ba836cd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a:solidFill>
                  <a:schemeClr val="dk1"/>
                </a:solidFill>
              </a:rPr>
              <a:t>Minta peserta untuk menuliskan jawabannya di kolom chat</a:t>
            </a:r>
            <a:endParaRPr>
              <a:solidFill>
                <a:schemeClr val="dk1"/>
              </a:solidFill>
            </a:endParaRPr>
          </a:p>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25"/>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073763"/>
              </a:buClr>
              <a:buSzPts val="6000"/>
              <a:buFont typeface="Candara"/>
              <a:buNone/>
              <a:defRPr sz="6000">
                <a:solidFill>
                  <a:srgbClr val="07376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25"/>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1" name="Google Shape;21;p25"/>
          <p:cNvSpPr/>
          <p:nvPr/>
        </p:nvSpPr>
        <p:spPr>
          <a:xfrm>
            <a:off x="10811435" y="5647765"/>
            <a:ext cx="1380565" cy="1207546"/>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22" name="Google Shape;22;p25"/>
          <p:cNvCxnSpPr/>
          <p:nvPr/>
        </p:nvCxnSpPr>
        <p:spPr>
          <a:xfrm>
            <a:off x="1524000" y="3509963"/>
            <a:ext cx="9144000" cy="0"/>
          </a:xfrm>
          <a:prstGeom prst="straightConnector1">
            <a:avLst/>
          </a:prstGeom>
          <a:noFill/>
          <a:ln w="12700" cap="flat" cmpd="sng">
            <a:solidFill>
              <a:schemeClr val="accent2"/>
            </a:solidFill>
            <a:prstDash val="solid"/>
            <a:miter lim="800000"/>
            <a:headEnd type="none" w="sm" len="sm"/>
            <a:tailEnd type="none" w="sm" len="sm"/>
          </a:ln>
        </p:spPr>
      </p:cxnSp>
      <p:pic>
        <p:nvPicPr>
          <p:cNvPr id="23" name="Google Shape;23;p25"/>
          <p:cNvPicPr preferRelativeResize="0"/>
          <p:nvPr/>
        </p:nvPicPr>
        <p:blipFill rotWithShape="1">
          <a:blip r:embed="rId2">
            <a:alphaModFix/>
          </a:blip>
          <a:srcRect/>
          <a:stretch/>
        </p:blipFill>
        <p:spPr>
          <a:xfrm>
            <a:off x="7725638" y="4295125"/>
            <a:ext cx="4513126" cy="2562874"/>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 Header 1">
  <p:cSld name="SECTION_HEADER_1">
    <p:spTree>
      <p:nvGrpSpPr>
        <p:cNvPr id="1" name="Shape 67"/>
        <p:cNvGrpSpPr/>
        <p:nvPr/>
      </p:nvGrpSpPr>
      <p:grpSpPr>
        <a:xfrm>
          <a:off x="0" y="0"/>
          <a:ext cx="0" cy="0"/>
          <a:chOff x="0" y="0"/>
          <a:chExt cx="0" cy="0"/>
        </a:xfrm>
      </p:grpSpPr>
      <p:sp>
        <p:nvSpPr>
          <p:cNvPr id="68" name="Google Shape;68;g102627f53f4_0_33"/>
          <p:cNvSpPr/>
          <p:nvPr/>
        </p:nvSpPr>
        <p:spPr>
          <a:xfrm>
            <a:off x="6096000" y="0"/>
            <a:ext cx="60960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9" name="Google Shape;69;g102627f53f4_0_33"/>
          <p:cNvSpPr/>
          <p:nvPr/>
        </p:nvSpPr>
        <p:spPr>
          <a:xfrm>
            <a:off x="1" y="842481"/>
            <a:ext cx="6096000" cy="6015600"/>
          </a:xfrm>
          <a:prstGeom prst="rect">
            <a:avLst/>
          </a:prstGeom>
          <a:solidFill>
            <a:srgbClr val="F0FBFF"/>
          </a:solidFill>
          <a:ln w="12700" cap="flat" cmpd="sng">
            <a:solidFill>
              <a:srgbClr val="F0FB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0" name="Google Shape;70;g102627f53f4_0_33"/>
          <p:cNvSpPr txBox="1">
            <a:spLocks noGrp="1"/>
          </p:cNvSpPr>
          <p:nvPr>
            <p:ph type="title"/>
          </p:nvPr>
        </p:nvSpPr>
        <p:spPr>
          <a:xfrm>
            <a:off x="7001700" y="842463"/>
            <a:ext cx="4284600" cy="28527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ndara"/>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g102627f53f4_0_33"/>
          <p:cNvSpPr txBox="1">
            <a:spLocks noGrp="1"/>
          </p:cNvSpPr>
          <p:nvPr>
            <p:ph type="body" idx="1"/>
          </p:nvPr>
        </p:nvSpPr>
        <p:spPr>
          <a:xfrm>
            <a:off x="7001688" y="3695163"/>
            <a:ext cx="4284600" cy="15003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72" name="Google Shape;72;g102627f53f4_0_3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73" name="Google Shape;73;g102627f53f4_0_33"/>
          <p:cNvPicPr preferRelativeResize="0"/>
          <p:nvPr/>
        </p:nvPicPr>
        <p:blipFill rotWithShape="1">
          <a:blip r:embed="rId2">
            <a:alphaModFix/>
          </a:blip>
          <a:srcRect/>
          <a:stretch/>
        </p:blipFill>
        <p:spPr>
          <a:xfrm>
            <a:off x="424075" y="1882213"/>
            <a:ext cx="5450024" cy="3936125"/>
          </a:xfrm>
          <a:prstGeom prst="rect">
            <a:avLst/>
          </a:prstGeom>
          <a:noFill/>
          <a:ln w="12700" cap="flat" cmpd="sng">
            <a:solidFill>
              <a:srgbClr val="F0FBFF"/>
            </a:solidFill>
            <a:prstDash val="solid"/>
            <a:miter lim="8000"/>
            <a:headEnd type="none" w="sm" len="sm"/>
            <a:tailEnd type="none" w="sm" len="sm"/>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Content 1">
  <p:cSld name="OBJECT_1">
    <p:spTree>
      <p:nvGrpSpPr>
        <p:cNvPr id="1" name="Shape 74"/>
        <p:cNvGrpSpPr/>
        <p:nvPr/>
      </p:nvGrpSpPr>
      <p:grpSpPr>
        <a:xfrm>
          <a:off x="0" y="0"/>
          <a:ext cx="0" cy="0"/>
          <a:chOff x="0" y="0"/>
          <a:chExt cx="0" cy="0"/>
        </a:xfrm>
      </p:grpSpPr>
      <p:sp>
        <p:nvSpPr>
          <p:cNvPr id="75" name="Google Shape;75;g102627f53f4_0_15"/>
          <p:cNvSpPr txBox="1">
            <a:spLocks noGrp="1"/>
          </p:cNvSpPr>
          <p:nvPr>
            <p:ph type="title"/>
          </p:nvPr>
        </p:nvSpPr>
        <p:spPr>
          <a:xfrm>
            <a:off x="838100" y="1013225"/>
            <a:ext cx="7023000" cy="11178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g102627f53f4_0_15"/>
          <p:cNvSpPr txBox="1">
            <a:spLocks noGrp="1"/>
          </p:cNvSpPr>
          <p:nvPr>
            <p:ph type="body" idx="1"/>
          </p:nvPr>
        </p:nvSpPr>
        <p:spPr>
          <a:xfrm>
            <a:off x="838200" y="2338600"/>
            <a:ext cx="6935700" cy="38385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g102627f53f4_0_1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g102627f53f4_0_1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g102627f53f4_0_1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80" name="Google Shape;80;g102627f53f4_0_15"/>
          <p:cNvPicPr preferRelativeResize="0"/>
          <p:nvPr/>
        </p:nvPicPr>
        <p:blipFill rotWithShape="1">
          <a:blip r:embed="rId2">
            <a:alphaModFix/>
          </a:blip>
          <a:srcRect/>
          <a:stretch/>
        </p:blipFill>
        <p:spPr>
          <a:xfrm>
            <a:off x="7861062" y="1403888"/>
            <a:ext cx="4242275" cy="4050213"/>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81"/>
        <p:cNvGrpSpPr/>
        <p:nvPr/>
      </p:nvGrpSpPr>
      <p:grpSpPr>
        <a:xfrm>
          <a:off x="0" y="0"/>
          <a:ext cx="0" cy="0"/>
          <a:chOff x="0" y="0"/>
          <a:chExt cx="0" cy="0"/>
        </a:xfrm>
      </p:grpSpPr>
      <p:sp>
        <p:nvSpPr>
          <p:cNvPr id="82" name="Google Shape;82;p3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3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4" name="Google Shape;84;p3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85"/>
        <p:cNvGrpSpPr/>
        <p:nvPr/>
      </p:nvGrpSpPr>
      <p:grpSpPr>
        <a:xfrm>
          <a:off x="0" y="0"/>
          <a:ext cx="0" cy="0"/>
          <a:chOff x="0" y="0"/>
          <a:chExt cx="0" cy="0"/>
        </a:xfrm>
      </p:grpSpPr>
      <p:sp>
        <p:nvSpPr>
          <p:cNvPr id="86" name="Google Shape;86;p33"/>
          <p:cNvSpPr txBox="1">
            <a:spLocks noGrp="1"/>
          </p:cNvSpPr>
          <p:nvPr>
            <p:ph type="title"/>
          </p:nvPr>
        </p:nvSpPr>
        <p:spPr>
          <a:xfrm>
            <a:off x="839788" y="987424"/>
            <a:ext cx="3932237" cy="173426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ndara"/>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7" name="Google Shape;87;p33"/>
          <p:cNvSpPr>
            <a:spLocks noGrp="1"/>
          </p:cNvSpPr>
          <p:nvPr>
            <p:ph type="pic" idx="2"/>
          </p:nvPr>
        </p:nvSpPr>
        <p:spPr>
          <a:xfrm>
            <a:off x="5183188" y="987425"/>
            <a:ext cx="6172200" cy="4873625"/>
          </a:xfrm>
          <a:prstGeom prst="rect">
            <a:avLst/>
          </a:prstGeom>
          <a:noFill/>
          <a:ln>
            <a:noFill/>
          </a:ln>
        </p:spPr>
      </p:sp>
      <p:sp>
        <p:nvSpPr>
          <p:cNvPr id="88" name="Google Shape;88;p33"/>
          <p:cNvSpPr txBox="1">
            <a:spLocks noGrp="1"/>
          </p:cNvSpPr>
          <p:nvPr>
            <p:ph type="body" idx="1"/>
          </p:nvPr>
        </p:nvSpPr>
        <p:spPr>
          <a:xfrm>
            <a:off x="839788" y="2721684"/>
            <a:ext cx="3932237" cy="314730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89" name="Google Shape;89;p3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0" name="Google Shape;90;p3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1" name="Google Shape;91;p3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4"/>
        <p:cNvGrpSpPr/>
        <p:nvPr/>
      </p:nvGrpSpPr>
      <p:grpSpPr>
        <a:xfrm>
          <a:off x="0" y="0"/>
          <a:ext cx="0" cy="0"/>
          <a:chOff x="0" y="0"/>
          <a:chExt cx="0" cy="0"/>
        </a:xfrm>
      </p:grpSpPr>
      <p:sp>
        <p:nvSpPr>
          <p:cNvPr id="25" name="Google Shape;25;p26"/>
          <p:cNvSpPr txBox="1">
            <a:spLocks noGrp="1"/>
          </p:cNvSpPr>
          <p:nvPr>
            <p:ph type="title"/>
          </p:nvPr>
        </p:nvSpPr>
        <p:spPr>
          <a:xfrm>
            <a:off x="838101" y="937034"/>
            <a:ext cx="10515600" cy="111767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26"/>
          <p:cNvSpPr txBox="1">
            <a:spLocks noGrp="1"/>
          </p:cNvSpPr>
          <p:nvPr>
            <p:ph type="body" idx="1"/>
          </p:nvPr>
        </p:nvSpPr>
        <p:spPr>
          <a:xfrm>
            <a:off x="838200" y="2338603"/>
            <a:ext cx="10515600" cy="383836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 name="Google Shape;27;p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2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0"/>
        <p:cNvGrpSpPr/>
        <p:nvPr/>
      </p:nvGrpSpPr>
      <p:grpSpPr>
        <a:xfrm>
          <a:off x="0" y="0"/>
          <a:ext cx="0" cy="0"/>
          <a:chOff x="0" y="0"/>
          <a:chExt cx="0" cy="0"/>
        </a:xfrm>
      </p:grpSpPr>
      <p:sp>
        <p:nvSpPr>
          <p:cNvPr id="31" name="Google Shape;31;p27"/>
          <p:cNvSpPr/>
          <p:nvPr/>
        </p:nvSpPr>
        <p:spPr>
          <a:xfrm>
            <a:off x="1" y="842481"/>
            <a:ext cx="6095999" cy="6015518"/>
          </a:xfrm>
          <a:prstGeom prst="rect">
            <a:avLst/>
          </a:prstGeom>
          <a:solidFill>
            <a:srgbClr val="F0FBFF"/>
          </a:solidFill>
          <a:ln w="12700" cap="flat" cmpd="sng">
            <a:solidFill>
              <a:srgbClr val="F0FB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2" name="Google Shape;32;p27"/>
          <p:cNvSpPr txBox="1">
            <a:spLocks noGrp="1"/>
          </p:cNvSpPr>
          <p:nvPr>
            <p:ph type="title"/>
          </p:nvPr>
        </p:nvSpPr>
        <p:spPr>
          <a:xfrm>
            <a:off x="831850" y="1259538"/>
            <a:ext cx="4284600" cy="28527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ndara"/>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 name="Google Shape;33;p27"/>
          <p:cNvSpPr txBox="1">
            <a:spLocks noGrp="1"/>
          </p:cNvSpPr>
          <p:nvPr>
            <p:ph type="body" idx="1"/>
          </p:nvPr>
        </p:nvSpPr>
        <p:spPr>
          <a:xfrm>
            <a:off x="831813" y="4112238"/>
            <a:ext cx="4284600" cy="15003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4" name="Google Shape;34;p2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5" name="Google Shape;35;p27"/>
          <p:cNvSpPr/>
          <p:nvPr/>
        </p:nvSpPr>
        <p:spPr>
          <a:xfrm>
            <a:off x="6096000" y="0"/>
            <a:ext cx="6095999" cy="6857999"/>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36" name="Google Shape;36;p27"/>
          <p:cNvPicPr preferRelativeResize="0"/>
          <p:nvPr/>
        </p:nvPicPr>
        <p:blipFill rotWithShape="1">
          <a:blip r:embed="rId2">
            <a:alphaModFix/>
          </a:blip>
          <a:srcRect/>
          <a:stretch/>
        </p:blipFill>
        <p:spPr>
          <a:xfrm>
            <a:off x="6430450" y="1259550"/>
            <a:ext cx="5427101" cy="5181374"/>
          </a:xfrm>
          <a:prstGeom prst="rect">
            <a:avLst/>
          </a:prstGeom>
          <a:noFill/>
          <a:ln w="12700" cap="flat" cmpd="sng">
            <a:solidFill>
              <a:schemeClr val="lt1"/>
            </a:solidFill>
            <a:prstDash val="solid"/>
            <a:miter lim="8000"/>
            <a:headEnd type="none" w="sm" len="sm"/>
            <a:tailEnd type="none" w="sm" len="sm"/>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7"/>
        <p:cNvGrpSpPr/>
        <p:nvPr/>
      </p:nvGrpSpPr>
      <p:grpSpPr>
        <a:xfrm>
          <a:off x="0" y="0"/>
          <a:ext cx="0" cy="0"/>
          <a:chOff x="0" y="0"/>
          <a:chExt cx="0" cy="0"/>
        </a:xfrm>
      </p:grpSpPr>
      <p:sp>
        <p:nvSpPr>
          <p:cNvPr id="38" name="Google Shape;38;p28"/>
          <p:cNvSpPr txBox="1">
            <a:spLocks noGrp="1"/>
          </p:cNvSpPr>
          <p:nvPr>
            <p:ph type="title"/>
          </p:nvPr>
        </p:nvSpPr>
        <p:spPr>
          <a:xfrm>
            <a:off x="838101" y="937034"/>
            <a:ext cx="10515600" cy="111767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28"/>
          <p:cNvSpPr txBox="1">
            <a:spLocks noGrp="1"/>
          </p:cNvSpPr>
          <p:nvPr>
            <p:ph type="body" idx="1"/>
          </p:nvPr>
        </p:nvSpPr>
        <p:spPr>
          <a:xfrm>
            <a:off x="838200" y="2355925"/>
            <a:ext cx="5181600" cy="3821037"/>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28"/>
          <p:cNvSpPr txBox="1">
            <a:spLocks noGrp="1"/>
          </p:cNvSpPr>
          <p:nvPr>
            <p:ph type="body" idx="2"/>
          </p:nvPr>
        </p:nvSpPr>
        <p:spPr>
          <a:xfrm>
            <a:off x="6172200" y="2355925"/>
            <a:ext cx="5181600" cy="3821037"/>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44"/>
        <p:cNvGrpSpPr/>
        <p:nvPr/>
      </p:nvGrpSpPr>
      <p:grpSpPr>
        <a:xfrm>
          <a:off x="0" y="0"/>
          <a:ext cx="0" cy="0"/>
          <a:chOff x="0" y="0"/>
          <a:chExt cx="0" cy="0"/>
        </a:xfrm>
      </p:grpSpPr>
      <p:sp>
        <p:nvSpPr>
          <p:cNvPr id="45" name="Google Shape;45;g10757b5bd8e_0_68"/>
          <p:cNvSpPr txBox="1">
            <a:spLocks noGrp="1"/>
          </p:cNvSpPr>
          <p:nvPr>
            <p:ph type="title"/>
          </p:nvPr>
        </p:nvSpPr>
        <p:spPr>
          <a:xfrm>
            <a:off x="415600" y="593367"/>
            <a:ext cx="11360700" cy="7635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SzPts val="4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6" name="Google Shape;46;g10757b5bd8e_0_68"/>
          <p:cNvSpPr txBox="1">
            <a:spLocks noGrp="1"/>
          </p:cNvSpPr>
          <p:nvPr>
            <p:ph type="body" idx="1"/>
          </p:nvPr>
        </p:nvSpPr>
        <p:spPr>
          <a:xfrm>
            <a:off x="415600" y="1536633"/>
            <a:ext cx="11360700" cy="45552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SzPts val="2800"/>
              <a:buChar char="•"/>
              <a:defRPr/>
            </a:lvl1pPr>
            <a:lvl2pPr marL="914400" lvl="1" indent="-381000" algn="l">
              <a:lnSpc>
                <a:spcPct val="90000"/>
              </a:lnSpc>
              <a:spcBef>
                <a:spcPts val="500"/>
              </a:spcBef>
              <a:spcAft>
                <a:spcPts val="0"/>
              </a:spcAft>
              <a:buSzPts val="2400"/>
              <a:buChar char="•"/>
              <a:defRPr/>
            </a:lvl2pPr>
            <a:lvl3pPr marL="1371600" lvl="2" indent="-355600" algn="l">
              <a:lnSpc>
                <a:spcPct val="90000"/>
              </a:lnSpc>
              <a:spcBef>
                <a:spcPts val="500"/>
              </a:spcBef>
              <a:spcAft>
                <a:spcPts val="0"/>
              </a:spcAft>
              <a:buSzPts val="20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a:p>
        </p:txBody>
      </p:sp>
      <p:sp>
        <p:nvSpPr>
          <p:cNvPr id="47" name="Google Shape;47;g10757b5bd8e_0_68"/>
          <p:cNvSpPr txBox="1">
            <a:spLocks noGrp="1"/>
          </p:cNvSpPr>
          <p:nvPr>
            <p:ph type="sldNum" idx="12"/>
          </p:nvPr>
        </p:nvSpPr>
        <p:spPr>
          <a:xfrm>
            <a:off x="11296610" y="6217622"/>
            <a:ext cx="731700" cy="5247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ustom Layout 2 1">
  <p:cSld name="CUSTOM_1_1">
    <p:spTree>
      <p:nvGrpSpPr>
        <p:cNvPr id="1" name="Shape 48"/>
        <p:cNvGrpSpPr/>
        <p:nvPr/>
      </p:nvGrpSpPr>
      <p:grpSpPr>
        <a:xfrm>
          <a:off x="0" y="0"/>
          <a:ext cx="0" cy="0"/>
          <a:chOff x="0" y="0"/>
          <a:chExt cx="0" cy="0"/>
        </a:xfrm>
      </p:grpSpPr>
      <p:sp>
        <p:nvSpPr>
          <p:cNvPr id="49" name="Google Shape;49;g102627f53f4_0_53"/>
          <p:cNvSpPr/>
          <p:nvPr/>
        </p:nvSpPr>
        <p:spPr>
          <a:xfrm>
            <a:off x="6082850" y="946200"/>
            <a:ext cx="6109200" cy="591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0" name="Google Shape;50;g102627f53f4_0_53"/>
          <p:cNvSpPr txBox="1">
            <a:spLocks noGrp="1"/>
          </p:cNvSpPr>
          <p:nvPr>
            <p:ph type="title"/>
          </p:nvPr>
        </p:nvSpPr>
        <p:spPr>
          <a:xfrm>
            <a:off x="7001700" y="1252523"/>
            <a:ext cx="4284600" cy="24426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ndara"/>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g102627f53f4_0_53"/>
          <p:cNvSpPr txBox="1">
            <a:spLocks noGrp="1"/>
          </p:cNvSpPr>
          <p:nvPr>
            <p:ph type="body" idx="1"/>
          </p:nvPr>
        </p:nvSpPr>
        <p:spPr>
          <a:xfrm>
            <a:off x="7001688" y="3695163"/>
            <a:ext cx="4284600" cy="15003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pic>
        <p:nvPicPr>
          <p:cNvPr id="52" name="Google Shape;52;g102627f53f4_0_53"/>
          <p:cNvPicPr preferRelativeResize="0"/>
          <p:nvPr/>
        </p:nvPicPr>
        <p:blipFill rotWithShape="1">
          <a:blip r:embed="rId2">
            <a:alphaModFix/>
          </a:blip>
          <a:srcRect/>
          <a:stretch/>
        </p:blipFill>
        <p:spPr>
          <a:xfrm>
            <a:off x="1142325" y="1370450"/>
            <a:ext cx="4940524" cy="4117100"/>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ustom Layout 2">
  <p:cSld name="CUSTOM_1">
    <p:spTree>
      <p:nvGrpSpPr>
        <p:cNvPr id="1" name="Shape 53"/>
        <p:cNvGrpSpPr/>
        <p:nvPr/>
      </p:nvGrpSpPr>
      <p:grpSpPr>
        <a:xfrm>
          <a:off x="0" y="0"/>
          <a:ext cx="0" cy="0"/>
          <a:chOff x="0" y="0"/>
          <a:chExt cx="0" cy="0"/>
        </a:xfrm>
      </p:grpSpPr>
      <p:sp>
        <p:nvSpPr>
          <p:cNvPr id="54" name="Google Shape;54;g102627f53f4_0_42"/>
          <p:cNvSpPr/>
          <p:nvPr/>
        </p:nvSpPr>
        <p:spPr>
          <a:xfrm>
            <a:off x="6082850" y="946200"/>
            <a:ext cx="6109200" cy="591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55" name="Google Shape;55;g102627f53f4_0_42"/>
          <p:cNvPicPr preferRelativeResize="0"/>
          <p:nvPr/>
        </p:nvPicPr>
        <p:blipFill rotWithShape="1">
          <a:blip r:embed="rId2">
            <a:alphaModFix/>
          </a:blip>
          <a:srcRect/>
          <a:stretch/>
        </p:blipFill>
        <p:spPr>
          <a:xfrm>
            <a:off x="1573325" y="1252534"/>
            <a:ext cx="4352925" cy="4352925"/>
          </a:xfrm>
          <a:prstGeom prst="rect">
            <a:avLst/>
          </a:prstGeom>
          <a:noFill/>
          <a:ln>
            <a:noFill/>
          </a:ln>
        </p:spPr>
      </p:pic>
      <p:sp>
        <p:nvSpPr>
          <p:cNvPr id="56" name="Google Shape;56;g102627f53f4_0_42"/>
          <p:cNvSpPr txBox="1">
            <a:spLocks noGrp="1"/>
          </p:cNvSpPr>
          <p:nvPr>
            <p:ph type="title"/>
          </p:nvPr>
        </p:nvSpPr>
        <p:spPr>
          <a:xfrm>
            <a:off x="7001700" y="1252523"/>
            <a:ext cx="4284600" cy="24426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ndara"/>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g102627f53f4_0_42"/>
          <p:cNvSpPr txBox="1">
            <a:spLocks noGrp="1"/>
          </p:cNvSpPr>
          <p:nvPr>
            <p:ph type="body" idx="1"/>
          </p:nvPr>
        </p:nvSpPr>
        <p:spPr>
          <a:xfrm>
            <a:off x="7001688" y="3695163"/>
            <a:ext cx="4284600" cy="15003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8"/>
        <p:cNvGrpSpPr/>
        <p:nvPr/>
      </p:nvGrpSpPr>
      <p:grpSpPr>
        <a:xfrm>
          <a:off x="0" y="0"/>
          <a:ext cx="0" cy="0"/>
          <a:chOff x="0" y="0"/>
          <a:chExt cx="0" cy="0"/>
        </a:xfrm>
      </p:grpSpPr>
      <p:sp>
        <p:nvSpPr>
          <p:cNvPr id="59" name="Google Shape;59;gcfdfe658f9_0_644"/>
          <p:cNvSpPr txBox="1">
            <a:spLocks noGrp="1"/>
          </p:cNvSpPr>
          <p:nvPr>
            <p:ph type="title"/>
          </p:nvPr>
        </p:nvSpPr>
        <p:spPr>
          <a:xfrm>
            <a:off x="838101" y="937034"/>
            <a:ext cx="10515600" cy="11178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gcfdfe658f9_0_64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gcfdfe658f9_0_64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2" name="Google Shape;62;gcfdfe658f9_0_64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ustom Layout 1">
  <p:cSld name="CUSTOM">
    <p:bg>
      <p:bgPr>
        <a:solidFill>
          <a:srgbClr val="F0FBFF"/>
        </a:solidFill>
        <a:effectLst/>
      </p:bgPr>
    </p:bg>
    <p:spTree>
      <p:nvGrpSpPr>
        <p:cNvPr id="1" name="Shape 63"/>
        <p:cNvGrpSpPr/>
        <p:nvPr/>
      </p:nvGrpSpPr>
      <p:grpSpPr>
        <a:xfrm>
          <a:off x="0" y="0"/>
          <a:ext cx="0" cy="0"/>
          <a:chOff x="0" y="0"/>
          <a:chExt cx="0" cy="0"/>
        </a:xfrm>
      </p:grpSpPr>
      <p:sp>
        <p:nvSpPr>
          <p:cNvPr id="64" name="Google Shape;64;g102627f53f4_0_22"/>
          <p:cNvSpPr/>
          <p:nvPr/>
        </p:nvSpPr>
        <p:spPr>
          <a:xfrm>
            <a:off x="0" y="0"/>
            <a:ext cx="121920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65" name="Google Shape;65;g102627f53f4_0_22" descr="Sekolah Penggerak | Sekolah Penggerak"/>
          <p:cNvPicPr preferRelativeResize="0"/>
          <p:nvPr/>
        </p:nvPicPr>
        <p:blipFill rotWithShape="1">
          <a:blip r:embed="rId2">
            <a:alphaModFix/>
          </a:blip>
          <a:srcRect/>
          <a:stretch/>
        </p:blipFill>
        <p:spPr>
          <a:xfrm>
            <a:off x="76200" y="34025"/>
            <a:ext cx="12083602" cy="6789949"/>
          </a:xfrm>
          <a:prstGeom prst="rect">
            <a:avLst/>
          </a:prstGeom>
          <a:noFill/>
          <a:ln>
            <a:noFill/>
          </a:ln>
        </p:spPr>
      </p:pic>
      <p:sp>
        <p:nvSpPr>
          <p:cNvPr id="66" name="Google Shape;66;g102627f53f4_0_22"/>
          <p:cNvSpPr txBox="1">
            <a:spLocks noGrp="1"/>
          </p:cNvSpPr>
          <p:nvPr>
            <p:ph type="title"/>
          </p:nvPr>
        </p:nvSpPr>
        <p:spPr>
          <a:xfrm>
            <a:off x="5848000" y="3717575"/>
            <a:ext cx="5566200" cy="2935800"/>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SzPts val="4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pic>
        <p:nvPicPr>
          <p:cNvPr id="6" name="Google Shape;6;p24"/>
          <p:cNvPicPr preferRelativeResize="0"/>
          <p:nvPr/>
        </p:nvPicPr>
        <p:blipFill rotWithShape="1">
          <a:blip r:embed="rId15">
            <a:alphaModFix/>
          </a:blip>
          <a:srcRect/>
          <a:stretch/>
        </p:blipFill>
        <p:spPr>
          <a:xfrm>
            <a:off x="501" y="0"/>
            <a:ext cx="12190801" cy="6858002"/>
          </a:xfrm>
          <a:prstGeom prst="rect">
            <a:avLst/>
          </a:prstGeom>
          <a:noFill/>
          <a:ln>
            <a:noFill/>
          </a:ln>
        </p:spPr>
      </p:pic>
      <p:sp>
        <p:nvSpPr>
          <p:cNvPr id="7" name="Google Shape;7;p24"/>
          <p:cNvSpPr/>
          <p:nvPr/>
        </p:nvSpPr>
        <p:spPr>
          <a:xfrm>
            <a:off x="8244114" y="0"/>
            <a:ext cx="3947885" cy="653143"/>
          </a:xfrm>
          <a:prstGeom prst="rect">
            <a:avLst/>
          </a:prstGeom>
          <a:solidFill>
            <a:srgbClr val="F0FB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 name="Google Shape;8;p24"/>
          <p:cNvSpPr txBox="1">
            <a:spLocks noGrp="1"/>
          </p:cNvSpPr>
          <p:nvPr>
            <p:ph type="title"/>
          </p:nvPr>
        </p:nvSpPr>
        <p:spPr>
          <a:xfrm>
            <a:off x="838101" y="937034"/>
            <a:ext cx="10515600" cy="1117677"/>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9" name="Google Shape;9;p24"/>
          <p:cNvSpPr txBox="1">
            <a:spLocks noGrp="1"/>
          </p:cNvSpPr>
          <p:nvPr>
            <p:ph type="body" idx="1"/>
          </p:nvPr>
        </p:nvSpPr>
        <p:spPr>
          <a:xfrm>
            <a:off x="838200" y="2338603"/>
            <a:ext cx="10515600" cy="3838360"/>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0" name="Google Shape;10;p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1" name="Google Shape;11;p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2" name="Google Shape;12;p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3" name="Google Shape;13;p24" descr="programsekolahpenggerak | Program Sekolah Penggerak"/>
          <p:cNvPicPr preferRelativeResize="0"/>
          <p:nvPr/>
        </p:nvPicPr>
        <p:blipFill rotWithShape="1">
          <a:blip r:embed="rId16">
            <a:alphaModFix/>
          </a:blip>
          <a:srcRect/>
          <a:stretch/>
        </p:blipFill>
        <p:spPr>
          <a:xfrm>
            <a:off x="9057839" y="0"/>
            <a:ext cx="3133461" cy="917600"/>
          </a:xfrm>
          <a:prstGeom prst="rect">
            <a:avLst/>
          </a:prstGeom>
          <a:noFill/>
          <a:ln>
            <a:noFill/>
          </a:ln>
        </p:spPr>
      </p:pic>
      <p:sp>
        <p:nvSpPr>
          <p:cNvPr id="14" name="Google Shape;14;p24"/>
          <p:cNvSpPr/>
          <p:nvPr/>
        </p:nvSpPr>
        <p:spPr>
          <a:xfrm>
            <a:off x="958200" y="190588"/>
            <a:ext cx="3080400" cy="552000"/>
          </a:xfrm>
          <a:prstGeom prst="rect">
            <a:avLst/>
          </a:prstGeom>
          <a:solidFill>
            <a:srgbClr val="F0FB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000000"/>
                </a:solidFill>
                <a:latin typeface="Arial"/>
                <a:ea typeface="Arial"/>
                <a:cs typeface="Arial"/>
                <a:sym typeface="Arial"/>
              </a:rPr>
              <a:t>Kementerian Pendidikan, Kebudayaan, Riset, dan Teknologi</a:t>
            </a:r>
            <a:endParaRPr sz="1200" b="0" i="0" u="none" strike="noStrike" cap="none">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drive.google.com/file/d/1-5UzkXJXQjZJ5UNMmeBIoJfD1RQF1Sza/view?usp=sharing"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drive.google.com/file/d/1-5UzkXJXQjZJ5UNMmeBIoJfD1RQF1Sza/view?usp=sharing"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6.xml"/><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7.xml"/><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8.xml"/><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9.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0.xml"/><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1"/>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rgbClr val="1D81F7"/>
              </a:buClr>
              <a:buSzPts val="6000"/>
              <a:buFont typeface="Candara"/>
              <a:buNone/>
            </a:pPr>
            <a:r>
              <a:rPr lang="en-US" sz="4400"/>
              <a:t>Merancang Projek Penguatan </a:t>
            </a:r>
            <a:br>
              <a:rPr lang="en-US" sz="4400"/>
            </a:br>
            <a:r>
              <a:rPr lang="en-US" sz="4400"/>
              <a:t>Profil Pelajar Pancasila</a:t>
            </a:r>
            <a:endParaRPr sz="4400"/>
          </a:p>
        </p:txBody>
      </p:sp>
      <p:sp>
        <p:nvSpPr>
          <p:cNvPr id="97" name="Google Shape;97;p1"/>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2400"/>
              <a:buNone/>
            </a:pPr>
            <a:r>
              <a:rPr lang="en-US"/>
              <a:t>Workshop Sekolah Penggerak Angkatan 2</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g116fa2f74de_0_0"/>
          <p:cNvSpPr txBox="1">
            <a:spLocks noGrp="1"/>
          </p:cNvSpPr>
          <p:nvPr>
            <p:ph type="title"/>
          </p:nvPr>
        </p:nvSpPr>
        <p:spPr>
          <a:xfrm>
            <a:off x="761901" y="2003834"/>
            <a:ext cx="10515600" cy="11178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sz="2800"/>
              <a:t>Sejauh mana Anda mengetahui apa yang dimaksud dengan projek penguatan Profil Pelajar Pancasila?</a:t>
            </a:r>
            <a:endParaRPr sz="2800"/>
          </a:p>
        </p:txBody>
      </p:sp>
      <p:sp>
        <p:nvSpPr>
          <p:cNvPr id="196" name="Google Shape;196;g116fa2f74de_0_0"/>
          <p:cNvSpPr txBox="1">
            <a:spLocks noGrp="1"/>
          </p:cNvSpPr>
          <p:nvPr>
            <p:ph type="body" idx="1"/>
          </p:nvPr>
        </p:nvSpPr>
        <p:spPr>
          <a:xfrm>
            <a:off x="838200" y="3295051"/>
            <a:ext cx="10515600" cy="2882100"/>
          </a:xfrm>
          <a:prstGeom prst="rect">
            <a:avLst/>
          </a:prstGeom>
        </p:spPr>
        <p:txBody>
          <a:bodyPr spcFirstLastPara="1" wrap="square" lIns="91425" tIns="45700" rIns="91425" bIns="45700" anchor="t" anchorCtr="0">
            <a:normAutofit/>
          </a:bodyPr>
          <a:lstStyle/>
          <a:p>
            <a:pPr marL="457200" lvl="0" indent="-406400" algn="l" rtl="0">
              <a:spcBef>
                <a:spcPts val="1000"/>
              </a:spcBef>
              <a:spcAft>
                <a:spcPts val="0"/>
              </a:spcAft>
              <a:buSzPts val="2800"/>
              <a:buAutoNum type="arabicPeriod"/>
            </a:pPr>
            <a:r>
              <a:rPr lang="en-US"/>
              <a:t>Belum tahu</a:t>
            </a:r>
            <a:endParaRPr/>
          </a:p>
          <a:p>
            <a:pPr marL="457200" lvl="0" indent="-406400" algn="l" rtl="0">
              <a:spcBef>
                <a:spcPts val="0"/>
              </a:spcBef>
              <a:spcAft>
                <a:spcPts val="0"/>
              </a:spcAft>
              <a:buSzPts val="2800"/>
              <a:buAutoNum type="arabicPeriod"/>
            </a:pPr>
            <a:r>
              <a:rPr lang="en-US"/>
              <a:t>Sudah tahu tapi belum paham</a:t>
            </a:r>
            <a:endParaRPr/>
          </a:p>
          <a:p>
            <a:pPr marL="457200" lvl="0" indent="-406400" algn="l" rtl="0">
              <a:spcBef>
                <a:spcPts val="0"/>
              </a:spcBef>
              <a:spcAft>
                <a:spcPts val="0"/>
              </a:spcAft>
              <a:buSzPts val="2800"/>
              <a:buAutoNum type="arabicPeriod"/>
            </a:pPr>
            <a:r>
              <a:rPr lang="en-US"/>
              <a:t>Sudah paham</a:t>
            </a:r>
            <a:endParaRPr/>
          </a:p>
          <a:p>
            <a:pPr marL="457200" lvl="0" indent="-406400" algn="l" rtl="0">
              <a:spcBef>
                <a:spcPts val="0"/>
              </a:spcBef>
              <a:spcAft>
                <a:spcPts val="0"/>
              </a:spcAft>
              <a:buSzPts val="2800"/>
              <a:buAutoNum type="arabicPeriod"/>
            </a:pPr>
            <a:r>
              <a:rPr lang="en-US"/>
              <a:t>Sudah sangat paham</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g11e5ba836cd_0_11"/>
          <p:cNvSpPr txBox="1">
            <a:spLocks noGrp="1"/>
          </p:cNvSpPr>
          <p:nvPr>
            <p:ph type="title"/>
          </p:nvPr>
        </p:nvSpPr>
        <p:spPr>
          <a:xfrm>
            <a:off x="761901" y="2537234"/>
            <a:ext cx="10515600" cy="11178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sz="2800"/>
              <a:t>Apa yang Anda ketahui mengenai projek penguatan Profil Pelajar Pancasila?</a:t>
            </a:r>
            <a:endParaRPr sz="2800"/>
          </a:p>
        </p:txBody>
      </p:sp>
      <p:sp>
        <p:nvSpPr>
          <p:cNvPr id="202" name="Google Shape;202;g11e5ba836cd_0_11"/>
          <p:cNvSpPr txBox="1">
            <a:spLocks noGrp="1"/>
          </p:cNvSpPr>
          <p:nvPr>
            <p:ph type="title"/>
          </p:nvPr>
        </p:nvSpPr>
        <p:spPr>
          <a:xfrm>
            <a:off x="761900" y="4168075"/>
            <a:ext cx="10591800" cy="11178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sz="2800"/>
              <a:t>(2 menit)</a:t>
            </a:r>
            <a:endParaRPr sz="28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g116fa2f74de_0_5"/>
          <p:cNvSpPr txBox="1">
            <a:spLocks noGrp="1"/>
          </p:cNvSpPr>
          <p:nvPr>
            <p:ph type="title"/>
          </p:nvPr>
        </p:nvSpPr>
        <p:spPr>
          <a:xfrm>
            <a:off x="761901" y="2537234"/>
            <a:ext cx="10515600" cy="11178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sz="2800"/>
              <a:t>Melalui kegiatan di modul ini, apa hal-hal yang ingin Anda pelajari mengenai penyusunan modul projek penguatan Profil Pelajar Pancasila?</a:t>
            </a:r>
            <a:endParaRPr sz="2800"/>
          </a:p>
        </p:txBody>
      </p:sp>
      <p:sp>
        <p:nvSpPr>
          <p:cNvPr id="208" name="Google Shape;208;g116fa2f74de_0_5"/>
          <p:cNvSpPr txBox="1">
            <a:spLocks noGrp="1"/>
          </p:cNvSpPr>
          <p:nvPr>
            <p:ph type="title"/>
          </p:nvPr>
        </p:nvSpPr>
        <p:spPr>
          <a:xfrm>
            <a:off x="761900" y="4168075"/>
            <a:ext cx="10591800" cy="11178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sz="2800"/>
              <a:t>(2 menit)</a:t>
            </a:r>
            <a:endParaRPr sz="28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g102627f53f4_0_64"/>
          <p:cNvSpPr txBox="1">
            <a:spLocks noGrp="1"/>
          </p:cNvSpPr>
          <p:nvPr>
            <p:ph type="title"/>
          </p:nvPr>
        </p:nvSpPr>
        <p:spPr>
          <a:xfrm>
            <a:off x="831850" y="1259538"/>
            <a:ext cx="4284600" cy="2852700"/>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SzPts val="6000"/>
              <a:buNone/>
            </a:pPr>
            <a:r>
              <a:rPr lang="en-US" sz="5400"/>
              <a:t>Eksplorasi Konsep</a:t>
            </a:r>
            <a:endParaRPr sz="5400"/>
          </a:p>
        </p:txBody>
      </p:sp>
      <p:sp>
        <p:nvSpPr>
          <p:cNvPr id="214" name="Google Shape;214;g102627f53f4_0_64"/>
          <p:cNvSpPr txBox="1">
            <a:spLocks noGrp="1"/>
          </p:cNvSpPr>
          <p:nvPr>
            <p:ph type="body" idx="1"/>
          </p:nvPr>
        </p:nvSpPr>
        <p:spPr>
          <a:xfrm>
            <a:off x="831813" y="4112238"/>
            <a:ext cx="4284600" cy="15003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1000"/>
              </a:spcBef>
              <a:spcAft>
                <a:spcPts val="0"/>
              </a:spcAft>
              <a:buSzPts val="2400"/>
              <a:buNone/>
            </a:pP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g10a29828c48_0_874"/>
          <p:cNvSpPr txBox="1">
            <a:spLocks noGrp="1"/>
          </p:cNvSpPr>
          <p:nvPr>
            <p:ph type="title"/>
          </p:nvPr>
        </p:nvSpPr>
        <p:spPr>
          <a:xfrm>
            <a:off x="838101" y="937034"/>
            <a:ext cx="10515600" cy="1117800"/>
          </a:xfrm>
          <a:prstGeom prst="rect">
            <a:avLst/>
          </a:prstGeom>
          <a:noFill/>
          <a:ln>
            <a:noFill/>
          </a:ln>
        </p:spPr>
        <p:txBody>
          <a:bodyPr spcFirstLastPara="1" wrap="square" lIns="91425" tIns="45700" rIns="91425" bIns="45700" anchor="ctr" anchorCtr="0">
            <a:normAutofit/>
          </a:bodyPr>
          <a:lstStyle/>
          <a:p>
            <a:pPr marL="457200" lvl="0" indent="-406400" algn="l" rtl="0">
              <a:lnSpc>
                <a:spcPct val="90000"/>
              </a:lnSpc>
              <a:spcBef>
                <a:spcPts val="0"/>
              </a:spcBef>
              <a:spcAft>
                <a:spcPts val="0"/>
              </a:spcAft>
              <a:buSzPts val="2800"/>
              <a:buAutoNum type="alphaUcPeriod"/>
            </a:pPr>
            <a:r>
              <a:rPr lang="en-US" sz="2800"/>
              <a:t>Profil Pelajar Pancasila</a:t>
            </a:r>
            <a:endParaRPr/>
          </a:p>
        </p:txBody>
      </p:sp>
      <p:sp>
        <p:nvSpPr>
          <p:cNvPr id="220" name="Google Shape;220;g10a29828c48_0_874"/>
          <p:cNvSpPr txBox="1">
            <a:spLocks noGrp="1"/>
          </p:cNvSpPr>
          <p:nvPr>
            <p:ph type="body" idx="1"/>
          </p:nvPr>
        </p:nvSpPr>
        <p:spPr>
          <a:xfrm>
            <a:off x="706850" y="2054825"/>
            <a:ext cx="10708200" cy="40416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1000"/>
              </a:spcBef>
              <a:spcAft>
                <a:spcPts val="0"/>
              </a:spcAft>
              <a:buSzPts val="1800"/>
              <a:buNone/>
            </a:pPr>
            <a:r>
              <a:rPr lang="en-US" sz="1800"/>
              <a:t>Profil Pelajar Pancasila merupakan pelajar sepanjang hayat yang kompeten dan memiliki karakter sesuai nilai-nilai Pancasila.” Pernyataan ini memuat tiga kata kunci: pelajar sepanjang hayat, kompeten, dan nilai-nilai Pancasila. Hal ini menunjukkan adanya paduan antara penguatan identitas khas bangsa Indonesia, yaitu Pancasila, sebagai rujukan karakter pelajar Indonesia; dengan kompetensi yang sesuai dengan kebutuhan pengembangan sumber daya manusia Indonesia dalam konteks perkembangan Abad 21.</a:t>
            </a:r>
            <a:endParaRPr sz="1800"/>
          </a:p>
          <a:p>
            <a:pPr marL="0" lvl="0" indent="0" algn="l" rtl="0">
              <a:lnSpc>
                <a:spcPct val="90000"/>
              </a:lnSpc>
              <a:spcBef>
                <a:spcPts val="1000"/>
              </a:spcBef>
              <a:spcAft>
                <a:spcPts val="0"/>
              </a:spcAft>
              <a:buSzPts val="1800"/>
              <a:buNone/>
            </a:pPr>
            <a:endParaRPr sz="1800"/>
          </a:p>
          <a:p>
            <a:pPr marL="0" lvl="0" indent="0" algn="l" rtl="0">
              <a:lnSpc>
                <a:spcPct val="90000"/>
              </a:lnSpc>
              <a:spcBef>
                <a:spcPts val="1000"/>
              </a:spcBef>
              <a:spcAft>
                <a:spcPts val="0"/>
              </a:spcAft>
              <a:buClr>
                <a:schemeClr val="dk1"/>
              </a:buClr>
              <a:buSzPts val="1100"/>
              <a:buFont typeface="Arial"/>
              <a:buNone/>
            </a:pPr>
            <a:r>
              <a:rPr lang="en-US" sz="1800"/>
              <a:t>Profil pelajar Pancasila merupakan bentuk penerjemahan tujuan pendidikan nasional. Profil pelajar Pancasila berperan sebagai referensi utama yang mengarahkan kebijakan-kebijakan pendidikan termasuk menjadi acuan untuk para pendidik dalam membangun karakter serta kompetensi peserta didik.</a:t>
            </a:r>
            <a:endParaRPr sz="1800"/>
          </a:p>
          <a:p>
            <a:pPr marL="0" lvl="0" indent="0" algn="l" rtl="0">
              <a:lnSpc>
                <a:spcPct val="90000"/>
              </a:lnSpc>
              <a:spcBef>
                <a:spcPts val="1000"/>
              </a:spcBef>
              <a:spcAft>
                <a:spcPts val="0"/>
              </a:spcAft>
              <a:buSzPts val="1800"/>
              <a:buNone/>
            </a:pPr>
            <a:endParaRPr sz="1800"/>
          </a:p>
        </p:txBody>
      </p:sp>
      <p:sp>
        <p:nvSpPr>
          <p:cNvPr id="221" name="Google Shape;221;g10a29828c48_0_874"/>
          <p:cNvSpPr txBox="1">
            <a:spLocks noGrp="1"/>
          </p:cNvSpPr>
          <p:nvPr>
            <p:ph type="body" idx="1"/>
          </p:nvPr>
        </p:nvSpPr>
        <p:spPr>
          <a:xfrm>
            <a:off x="6108925" y="6046875"/>
            <a:ext cx="4771500" cy="7200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1000"/>
              </a:spcBef>
              <a:spcAft>
                <a:spcPts val="0"/>
              </a:spcAft>
              <a:buSzPts val="1800"/>
              <a:buNone/>
            </a:pPr>
            <a:r>
              <a:rPr lang="en-US" sz="1500" i="1"/>
              <a:t>Sumber: Naskah Akademik Profil Pelajar Pancasila, Kemendikbud 2020</a:t>
            </a:r>
            <a:endParaRPr sz="1500" i="1"/>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g10a29828c48_0_881"/>
          <p:cNvSpPr txBox="1">
            <a:spLocks noGrp="1"/>
          </p:cNvSpPr>
          <p:nvPr>
            <p:ph type="title"/>
          </p:nvPr>
        </p:nvSpPr>
        <p:spPr>
          <a:xfrm>
            <a:off x="838101" y="937034"/>
            <a:ext cx="10515600" cy="1117800"/>
          </a:xfrm>
          <a:prstGeom prst="rect">
            <a:avLst/>
          </a:prstGeom>
          <a:noFill/>
          <a:ln>
            <a:noFill/>
          </a:ln>
        </p:spPr>
        <p:txBody>
          <a:bodyPr spcFirstLastPara="1" wrap="square" lIns="91425" tIns="45700" rIns="91425" bIns="45700" anchor="ctr" anchorCtr="0">
            <a:normAutofit/>
          </a:bodyPr>
          <a:lstStyle/>
          <a:p>
            <a:pPr marL="457200" lvl="0" indent="-406400" algn="l" rtl="0">
              <a:lnSpc>
                <a:spcPct val="90000"/>
              </a:lnSpc>
              <a:spcBef>
                <a:spcPts val="0"/>
              </a:spcBef>
              <a:spcAft>
                <a:spcPts val="0"/>
              </a:spcAft>
              <a:buSzPts val="2800"/>
              <a:buAutoNum type="alphaUcPeriod"/>
            </a:pPr>
            <a:r>
              <a:rPr lang="en-US" sz="2800"/>
              <a:t>Profil Pelajar Pancasila</a:t>
            </a:r>
            <a:endParaRPr/>
          </a:p>
        </p:txBody>
      </p:sp>
      <p:sp>
        <p:nvSpPr>
          <p:cNvPr id="227" name="Google Shape;227;g10a29828c48_0_881"/>
          <p:cNvSpPr txBox="1">
            <a:spLocks noGrp="1"/>
          </p:cNvSpPr>
          <p:nvPr>
            <p:ph type="body" idx="1"/>
          </p:nvPr>
        </p:nvSpPr>
        <p:spPr>
          <a:xfrm>
            <a:off x="706850" y="2054825"/>
            <a:ext cx="10708200" cy="40416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1000"/>
              </a:spcBef>
              <a:spcAft>
                <a:spcPts val="0"/>
              </a:spcAft>
              <a:buSzPts val="1800"/>
              <a:buNone/>
            </a:pPr>
            <a:r>
              <a:rPr lang="en-US" sz="1800"/>
              <a:t>Profil Pelajar Pancasila terdiri dari enam dimensi, yaitu: </a:t>
            </a:r>
            <a:endParaRPr sz="1800"/>
          </a:p>
          <a:p>
            <a:pPr marL="457200" lvl="0" indent="-342900" algn="l" rtl="0">
              <a:lnSpc>
                <a:spcPct val="90000"/>
              </a:lnSpc>
              <a:spcBef>
                <a:spcPts val="1000"/>
              </a:spcBef>
              <a:spcAft>
                <a:spcPts val="0"/>
              </a:spcAft>
              <a:buSzPts val="1800"/>
              <a:buChar char="★"/>
            </a:pPr>
            <a:r>
              <a:rPr lang="en-US" sz="1800"/>
              <a:t>Beriman, bertakwa kepada Tuhan Yang Maha Esa, dan berakhlak mulia, </a:t>
            </a:r>
            <a:endParaRPr sz="1800"/>
          </a:p>
          <a:p>
            <a:pPr marL="457200" lvl="0" indent="-342900" algn="l" rtl="0">
              <a:lnSpc>
                <a:spcPct val="90000"/>
              </a:lnSpc>
              <a:spcBef>
                <a:spcPts val="0"/>
              </a:spcBef>
              <a:spcAft>
                <a:spcPts val="0"/>
              </a:spcAft>
              <a:buSzPts val="1800"/>
              <a:buChar char="★"/>
            </a:pPr>
            <a:r>
              <a:rPr lang="en-US" sz="1800"/>
              <a:t>Mandiri.</a:t>
            </a:r>
            <a:endParaRPr sz="1800"/>
          </a:p>
          <a:p>
            <a:pPr marL="457200" lvl="0" indent="-342900" algn="l" rtl="0">
              <a:lnSpc>
                <a:spcPct val="90000"/>
              </a:lnSpc>
              <a:spcBef>
                <a:spcPts val="0"/>
              </a:spcBef>
              <a:spcAft>
                <a:spcPts val="0"/>
              </a:spcAft>
              <a:buSzPts val="1800"/>
              <a:buChar char="★"/>
            </a:pPr>
            <a:r>
              <a:rPr lang="en-US" sz="1800"/>
              <a:t>Bergotong-royong. </a:t>
            </a:r>
            <a:endParaRPr sz="1800"/>
          </a:p>
          <a:p>
            <a:pPr marL="457200" lvl="0" indent="-342900" algn="l" rtl="0">
              <a:lnSpc>
                <a:spcPct val="90000"/>
              </a:lnSpc>
              <a:spcBef>
                <a:spcPts val="0"/>
              </a:spcBef>
              <a:spcAft>
                <a:spcPts val="0"/>
              </a:spcAft>
              <a:buSzPts val="1800"/>
              <a:buChar char="★"/>
            </a:pPr>
            <a:r>
              <a:rPr lang="en-US" sz="1800"/>
              <a:t>Berkebinekaan global. </a:t>
            </a:r>
            <a:endParaRPr sz="1800"/>
          </a:p>
          <a:p>
            <a:pPr marL="457200" lvl="0" indent="-342900" algn="l" rtl="0">
              <a:lnSpc>
                <a:spcPct val="90000"/>
              </a:lnSpc>
              <a:spcBef>
                <a:spcPts val="0"/>
              </a:spcBef>
              <a:spcAft>
                <a:spcPts val="0"/>
              </a:spcAft>
              <a:buSzPts val="1800"/>
              <a:buChar char="★"/>
            </a:pPr>
            <a:r>
              <a:rPr lang="en-US" sz="1800"/>
              <a:t>Bernalar kritis. </a:t>
            </a:r>
            <a:endParaRPr sz="1800"/>
          </a:p>
          <a:p>
            <a:pPr marL="457200" lvl="0" indent="-342900" algn="l" rtl="0">
              <a:lnSpc>
                <a:spcPct val="90000"/>
              </a:lnSpc>
              <a:spcBef>
                <a:spcPts val="0"/>
              </a:spcBef>
              <a:spcAft>
                <a:spcPts val="0"/>
              </a:spcAft>
              <a:buSzPts val="1800"/>
              <a:buChar char="★"/>
            </a:pPr>
            <a:r>
              <a:rPr lang="en-US" sz="1800"/>
              <a:t>Kreatif.</a:t>
            </a:r>
            <a:endParaRPr sz="1800"/>
          </a:p>
          <a:p>
            <a:pPr marL="0" lvl="0" indent="0" algn="l" rtl="0">
              <a:lnSpc>
                <a:spcPct val="90000"/>
              </a:lnSpc>
              <a:spcBef>
                <a:spcPts val="1000"/>
              </a:spcBef>
              <a:spcAft>
                <a:spcPts val="0"/>
              </a:spcAft>
              <a:buSzPts val="1800"/>
              <a:buNone/>
            </a:pPr>
            <a:endParaRPr sz="1800"/>
          </a:p>
          <a:p>
            <a:pPr marL="0" lvl="0" indent="0" algn="l" rtl="0">
              <a:lnSpc>
                <a:spcPct val="90000"/>
              </a:lnSpc>
              <a:spcBef>
                <a:spcPts val="1000"/>
              </a:spcBef>
              <a:spcAft>
                <a:spcPts val="0"/>
              </a:spcAft>
              <a:buSzPts val="1800"/>
              <a:buNone/>
            </a:pPr>
            <a:r>
              <a:rPr lang="en-US" sz="1800"/>
              <a:t>Keenam dimensi tersebut perlu dilihat secara utuh sebagai satu kesatuan agar setiap individu dapat menjadi pelajar sepanjang hayat yang kompeten, berkarakter, dan berperilaku sesuai nilai-nilai Pancasila.</a:t>
            </a:r>
            <a:endParaRPr sz="1800"/>
          </a:p>
        </p:txBody>
      </p:sp>
      <p:sp>
        <p:nvSpPr>
          <p:cNvPr id="228" name="Google Shape;228;g10a29828c48_0_881"/>
          <p:cNvSpPr txBox="1">
            <a:spLocks noGrp="1"/>
          </p:cNvSpPr>
          <p:nvPr>
            <p:ph type="body" idx="1"/>
          </p:nvPr>
        </p:nvSpPr>
        <p:spPr>
          <a:xfrm>
            <a:off x="6108925" y="6046875"/>
            <a:ext cx="4771500" cy="7200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1000"/>
              </a:spcBef>
              <a:spcAft>
                <a:spcPts val="0"/>
              </a:spcAft>
              <a:buSzPts val="1800"/>
              <a:buNone/>
            </a:pPr>
            <a:r>
              <a:rPr lang="en-US" sz="1500" i="1"/>
              <a:t>Sumber: Naskah Akademik Profil Pelajar Pancasila, Kemendikbud 2020</a:t>
            </a:r>
            <a:endParaRPr sz="1500" i="1"/>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g10a29828c48_0_891"/>
          <p:cNvSpPr txBox="1">
            <a:spLocks noGrp="1"/>
          </p:cNvSpPr>
          <p:nvPr>
            <p:ph type="title"/>
          </p:nvPr>
        </p:nvSpPr>
        <p:spPr>
          <a:xfrm>
            <a:off x="838101" y="937034"/>
            <a:ext cx="10515600" cy="1117800"/>
          </a:xfrm>
          <a:prstGeom prst="rect">
            <a:avLst/>
          </a:prstGeom>
          <a:noFill/>
          <a:ln>
            <a:noFill/>
          </a:ln>
        </p:spPr>
        <p:txBody>
          <a:bodyPr spcFirstLastPara="1" wrap="square" lIns="91425" tIns="45700" rIns="91425" bIns="45700" anchor="ctr" anchorCtr="0">
            <a:normAutofit/>
          </a:bodyPr>
          <a:lstStyle/>
          <a:p>
            <a:pPr marL="457200" lvl="0" indent="-406400" algn="l" rtl="0">
              <a:lnSpc>
                <a:spcPct val="90000"/>
              </a:lnSpc>
              <a:spcBef>
                <a:spcPts val="0"/>
              </a:spcBef>
              <a:spcAft>
                <a:spcPts val="0"/>
              </a:spcAft>
              <a:buSzPts val="2800"/>
              <a:buAutoNum type="alphaUcPeriod"/>
            </a:pPr>
            <a:r>
              <a:rPr lang="en-US" sz="2800"/>
              <a:t>Profil Pelajar Pancasila</a:t>
            </a:r>
            <a:endParaRPr/>
          </a:p>
        </p:txBody>
      </p:sp>
      <p:sp>
        <p:nvSpPr>
          <p:cNvPr id="234" name="Google Shape;234;g10a29828c48_0_891"/>
          <p:cNvSpPr txBox="1">
            <a:spLocks noGrp="1"/>
          </p:cNvSpPr>
          <p:nvPr>
            <p:ph type="body" idx="1"/>
          </p:nvPr>
        </p:nvSpPr>
        <p:spPr>
          <a:xfrm>
            <a:off x="706850" y="1902425"/>
            <a:ext cx="10708200" cy="938100"/>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90000"/>
              </a:lnSpc>
              <a:spcBef>
                <a:spcPts val="1000"/>
              </a:spcBef>
              <a:spcAft>
                <a:spcPts val="0"/>
              </a:spcAft>
              <a:buSzPts val="1800"/>
              <a:buNone/>
            </a:pPr>
            <a:r>
              <a:rPr lang="en-US" sz="1800"/>
              <a:t>Di dalam setiap dimensi Profil Pelajar Pancasila terdapat beberapa elemen, di dalam sebagian besar elemen terdapat beberapa sub elemen, dan di setiap sub elemen terdapat rangkaian alur perkembangan kompetensi setiap fase pembelajaran. </a:t>
            </a:r>
            <a:endParaRPr sz="1800"/>
          </a:p>
        </p:txBody>
      </p:sp>
      <p:sp>
        <p:nvSpPr>
          <p:cNvPr id="235" name="Google Shape;235;g10a29828c48_0_891"/>
          <p:cNvSpPr txBox="1">
            <a:spLocks noGrp="1"/>
          </p:cNvSpPr>
          <p:nvPr>
            <p:ph type="body" idx="1"/>
          </p:nvPr>
        </p:nvSpPr>
        <p:spPr>
          <a:xfrm>
            <a:off x="6946225" y="4252350"/>
            <a:ext cx="3466200" cy="938100"/>
          </a:xfrm>
          <a:prstGeom prst="rect">
            <a:avLst/>
          </a:prstGeom>
          <a:solidFill>
            <a:schemeClr val="lt2"/>
          </a:solidFill>
          <a:ln>
            <a:noFill/>
          </a:ln>
        </p:spPr>
        <p:txBody>
          <a:bodyPr spcFirstLastPara="1" wrap="square" lIns="91425" tIns="45700" rIns="91425" bIns="45700" anchor="t" anchorCtr="0">
            <a:normAutofit fontScale="85000" lnSpcReduction="20000"/>
          </a:bodyPr>
          <a:lstStyle/>
          <a:p>
            <a:pPr marL="0" lvl="0" indent="0" algn="l" rtl="0">
              <a:lnSpc>
                <a:spcPct val="90000"/>
              </a:lnSpc>
              <a:spcBef>
                <a:spcPts val="1000"/>
              </a:spcBef>
              <a:spcAft>
                <a:spcPts val="0"/>
              </a:spcAft>
              <a:buSzPts val="1800"/>
              <a:buNone/>
            </a:pPr>
            <a:r>
              <a:rPr lang="en-US" sz="1500" dirty="0" err="1"/>
              <a:t>Tautan</a:t>
            </a:r>
            <a:r>
              <a:rPr lang="en-US" sz="1500" dirty="0"/>
              <a:t> </a:t>
            </a:r>
            <a:r>
              <a:rPr lang="en-US" sz="1500" dirty="0" err="1"/>
              <a:t>dokumen</a:t>
            </a:r>
            <a:r>
              <a:rPr lang="en-US" sz="1500" dirty="0"/>
              <a:t>:</a:t>
            </a:r>
          </a:p>
          <a:p>
            <a:pPr marL="0" lvl="0" indent="0" algn="l" rtl="0">
              <a:lnSpc>
                <a:spcPct val="90000"/>
              </a:lnSpc>
              <a:spcBef>
                <a:spcPts val="1000"/>
              </a:spcBef>
              <a:spcAft>
                <a:spcPts val="0"/>
              </a:spcAft>
              <a:buSzPts val="1800"/>
              <a:buNone/>
            </a:pPr>
            <a:r>
              <a:rPr lang="en-ID" sz="1500" dirty="0">
                <a:hlinkClick r:id="rId3"/>
              </a:rPr>
              <a:t>https://drive.google.com/file/d/1-5UzkXJXQjZJ5UNMmeBIoJfD1RQF1Sza/view?usp=sharing</a:t>
            </a:r>
            <a:r>
              <a:rPr lang="en-ID" sz="1500" dirty="0"/>
              <a:t> </a:t>
            </a:r>
            <a:endParaRPr sz="1500" dirty="0"/>
          </a:p>
        </p:txBody>
      </p:sp>
      <p:pic>
        <p:nvPicPr>
          <p:cNvPr id="236" name="Google Shape;236;g10a29828c48_0_891"/>
          <p:cNvPicPr preferRelativeResize="0"/>
          <p:nvPr/>
        </p:nvPicPr>
        <p:blipFill rotWithShape="1">
          <a:blip r:embed="rId4">
            <a:alphaModFix/>
          </a:blip>
          <a:srcRect/>
          <a:stretch/>
        </p:blipFill>
        <p:spPr>
          <a:xfrm>
            <a:off x="838100" y="2889600"/>
            <a:ext cx="5257902" cy="3663601"/>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g10a29828c48_0_899"/>
          <p:cNvSpPr txBox="1">
            <a:spLocks noGrp="1"/>
          </p:cNvSpPr>
          <p:nvPr>
            <p:ph type="title"/>
          </p:nvPr>
        </p:nvSpPr>
        <p:spPr>
          <a:xfrm>
            <a:off x="838101" y="937034"/>
            <a:ext cx="10515600" cy="1117800"/>
          </a:xfrm>
          <a:prstGeom prst="rect">
            <a:avLst/>
          </a:prstGeom>
          <a:noFill/>
          <a:ln>
            <a:noFill/>
          </a:ln>
        </p:spPr>
        <p:txBody>
          <a:bodyPr spcFirstLastPara="1" wrap="square" lIns="91425" tIns="45700" rIns="91425" bIns="45700" anchor="ctr" anchorCtr="0">
            <a:normAutofit/>
          </a:bodyPr>
          <a:lstStyle/>
          <a:p>
            <a:pPr marL="457200" lvl="0" indent="-406400" algn="l" rtl="0">
              <a:lnSpc>
                <a:spcPct val="90000"/>
              </a:lnSpc>
              <a:spcBef>
                <a:spcPts val="0"/>
              </a:spcBef>
              <a:spcAft>
                <a:spcPts val="0"/>
              </a:spcAft>
              <a:buSzPts val="2800"/>
              <a:buAutoNum type="alphaUcPeriod"/>
            </a:pPr>
            <a:r>
              <a:rPr lang="en-US" sz="2800"/>
              <a:t>Profil Pelajar Pancasila</a:t>
            </a:r>
            <a:endParaRPr/>
          </a:p>
        </p:txBody>
      </p:sp>
      <p:sp>
        <p:nvSpPr>
          <p:cNvPr id="242" name="Google Shape;242;g10a29828c48_0_899"/>
          <p:cNvSpPr txBox="1">
            <a:spLocks noGrp="1"/>
          </p:cNvSpPr>
          <p:nvPr>
            <p:ph type="body" idx="1"/>
          </p:nvPr>
        </p:nvSpPr>
        <p:spPr>
          <a:xfrm>
            <a:off x="706850" y="1902425"/>
            <a:ext cx="10708200" cy="9381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1000"/>
              </a:spcBef>
              <a:spcAft>
                <a:spcPts val="0"/>
              </a:spcAft>
              <a:buSzPts val="1800"/>
              <a:buNone/>
            </a:pPr>
            <a:r>
              <a:rPr lang="en-US" sz="1800"/>
              <a:t>Contoh alur perkembangan kompetensi Profil Pelajar Pancasila</a:t>
            </a:r>
            <a:endParaRPr sz="1800"/>
          </a:p>
        </p:txBody>
      </p:sp>
      <p:sp>
        <p:nvSpPr>
          <p:cNvPr id="243" name="Google Shape;243;g10a29828c48_0_899"/>
          <p:cNvSpPr/>
          <p:nvPr/>
        </p:nvSpPr>
        <p:spPr>
          <a:xfrm>
            <a:off x="2474895" y="2445929"/>
            <a:ext cx="1488600" cy="290100"/>
          </a:xfrm>
          <a:prstGeom prst="rect">
            <a:avLst/>
          </a:prstGeom>
          <a:solidFill>
            <a:srgbClr val="EEEEEE"/>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244" name="Google Shape;244;g10a29828c48_0_899"/>
          <p:cNvPicPr preferRelativeResize="0"/>
          <p:nvPr/>
        </p:nvPicPr>
        <p:blipFill rotWithShape="1">
          <a:blip r:embed="rId3">
            <a:alphaModFix/>
          </a:blip>
          <a:srcRect/>
          <a:stretch/>
        </p:blipFill>
        <p:spPr>
          <a:xfrm>
            <a:off x="907869" y="2323675"/>
            <a:ext cx="7240504" cy="4292700"/>
          </a:xfrm>
          <a:prstGeom prst="rect">
            <a:avLst/>
          </a:prstGeom>
          <a:noFill/>
          <a:ln>
            <a:noFill/>
          </a:ln>
        </p:spPr>
      </p:pic>
      <p:sp>
        <p:nvSpPr>
          <p:cNvPr id="245" name="Google Shape;245;g10a29828c48_0_899"/>
          <p:cNvSpPr/>
          <p:nvPr/>
        </p:nvSpPr>
        <p:spPr>
          <a:xfrm>
            <a:off x="865446" y="3462630"/>
            <a:ext cx="7282800" cy="1780500"/>
          </a:xfrm>
          <a:prstGeom prst="rect">
            <a:avLst/>
          </a:prstGeom>
          <a:noFill/>
          <a:ln w="9525" cap="flat" cmpd="sng">
            <a:solidFill>
              <a:srgbClr val="0000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6" name="Google Shape;246;g10a29828c48_0_899"/>
          <p:cNvSpPr txBox="1"/>
          <p:nvPr/>
        </p:nvSpPr>
        <p:spPr>
          <a:xfrm>
            <a:off x="8653950" y="3806000"/>
            <a:ext cx="2596500" cy="1108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000000"/>
                </a:solidFill>
                <a:latin typeface="Arial"/>
                <a:ea typeface="Arial"/>
                <a:cs typeface="Arial"/>
                <a:sym typeface="Arial"/>
              </a:rPr>
              <a:t>Capaian fase dari dimensi </a:t>
            </a:r>
            <a:r>
              <a:rPr lang="en-US" sz="1200" b="1" i="0" u="none" strike="noStrike" cap="none">
                <a:solidFill>
                  <a:srgbClr val="000000"/>
                </a:solidFill>
                <a:latin typeface="Arial"/>
                <a:ea typeface="Arial"/>
                <a:cs typeface="Arial"/>
                <a:sym typeface="Arial"/>
              </a:rPr>
              <a:t>Berkebinekaan Global,</a:t>
            </a:r>
            <a:r>
              <a:rPr lang="en-US" sz="1200" b="0" i="0" u="none" strike="noStrike" cap="none">
                <a:solidFill>
                  <a:srgbClr val="000000"/>
                </a:solidFill>
                <a:latin typeface="Arial"/>
                <a:ea typeface="Arial"/>
                <a:cs typeface="Arial"/>
                <a:sym typeface="Arial"/>
              </a:rPr>
              <a:t> elemen </a:t>
            </a:r>
            <a:r>
              <a:rPr lang="en-US" sz="1200" b="1" i="0" u="none" strike="noStrike" cap="none">
                <a:solidFill>
                  <a:srgbClr val="000000"/>
                </a:solidFill>
                <a:latin typeface="Arial"/>
                <a:ea typeface="Arial"/>
                <a:cs typeface="Arial"/>
                <a:sym typeface="Arial"/>
              </a:rPr>
              <a:t>Mengenal dan Menghargai Budaya</a:t>
            </a:r>
            <a:r>
              <a:rPr lang="en-US" sz="1200" b="0" i="0" u="none" strike="noStrike" cap="none">
                <a:solidFill>
                  <a:srgbClr val="000000"/>
                </a:solidFill>
                <a:latin typeface="Arial"/>
                <a:ea typeface="Arial"/>
                <a:cs typeface="Arial"/>
                <a:sym typeface="Arial"/>
              </a:rPr>
              <a:t>, sub elemen </a:t>
            </a:r>
            <a:r>
              <a:rPr lang="en-US" sz="1200" b="1" i="0" u="none" strike="noStrike" cap="none">
                <a:solidFill>
                  <a:srgbClr val="000000"/>
                </a:solidFill>
                <a:latin typeface="Arial"/>
                <a:ea typeface="Arial"/>
                <a:cs typeface="Arial"/>
                <a:sym typeface="Arial"/>
              </a:rPr>
              <a:t>Mendalami Budaya dan Identitas Budaya</a:t>
            </a:r>
            <a:endParaRPr sz="1200" b="1" i="0" u="none" strike="noStrike" cap="none">
              <a:solidFill>
                <a:srgbClr val="000000"/>
              </a:solidFill>
              <a:latin typeface="Arial"/>
              <a:ea typeface="Arial"/>
              <a:cs typeface="Arial"/>
              <a:sym typeface="Arial"/>
            </a:endParaRPr>
          </a:p>
        </p:txBody>
      </p:sp>
      <p:cxnSp>
        <p:nvCxnSpPr>
          <p:cNvPr id="247" name="Google Shape;247;g10a29828c48_0_899"/>
          <p:cNvCxnSpPr>
            <a:stCxn id="245" idx="3"/>
            <a:endCxn id="246" idx="1"/>
          </p:cNvCxnSpPr>
          <p:nvPr/>
        </p:nvCxnSpPr>
        <p:spPr>
          <a:xfrm>
            <a:off x="8148246" y="4352880"/>
            <a:ext cx="505800" cy="7200"/>
          </a:xfrm>
          <a:prstGeom prst="straightConnector1">
            <a:avLst/>
          </a:prstGeom>
          <a:noFill/>
          <a:ln w="9525" cap="flat" cmpd="sng">
            <a:solidFill>
              <a:srgbClr val="595959"/>
            </a:solidFill>
            <a:prstDash val="solid"/>
            <a:round/>
            <a:headEnd type="none" w="sm" len="sm"/>
            <a:tailEnd type="triangle" w="med" len="med"/>
          </a:ln>
        </p:spPr>
      </p:cxn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g10a29828c48_0_912"/>
          <p:cNvSpPr txBox="1">
            <a:spLocks noGrp="1"/>
          </p:cNvSpPr>
          <p:nvPr>
            <p:ph type="title"/>
          </p:nvPr>
        </p:nvSpPr>
        <p:spPr>
          <a:xfrm>
            <a:off x="838101" y="937034"/>
            <a:ext cx="10515600" cy="1117800"/>
          </a:xfrm>
          <a:prstGeom prst="rect">
            <a:avLst/>
          </a:prstGeom>
          <a:noFill/>
          <a:ln>
            <a:noFill/>
          </a:ln>
        </p:spPr>
        <p:txBody>
          <a:bodyPr spcFirstLastPara="1" wrap="square" lIns="91425" tIns="45700" rIns="91425" bIns="45700" anchor="ctr" anchorCtr="0">
            <a:normAutofit/>
          </a:bodyPr>
          <a:lstStyle/>
          <a:p>
            <a:pPr marL="457200" lvl="0" indent="-406400" algn="l" rtl="0">
              <a:lnSpc>
                <a:spcPct val="90000"/>
              </a:lnSpc>
              <a:spcBef>
                <a:spcPts val="0"/>
              </a:spcBef>
              <a:spcAft>
                <a:spcPts val="0"/>
              </a:spcAft>
              <a:buSzPts val="2800"/>
              <a:buAutoNum type="alphaUcPeriod"/>
            </a:pPr>
            <a:r>
              <a:rPr lang="en-US" sz="2800"/>
              <a:t>Profil Pelajar Pancasila</a:t>
            </a:r>
            <a:endParaRPr/>
          </a:p>
        </p:txBody>
      </p:sp>
      <p:sp>
        <p:nvSpPr>
          <p:cNvPr id="253" name="Google Shape;253;g10a29828c48_0_912"/>
          <p:cNvSpPr txBox="1">
            <a:spLocks noGrp="1"/>
          </p:cNvSpPr>
          <p:nvPr>
            <p:ph type="body" idx="1"/>
          </p:nvPr>
        </p:nvSpPr>
        <p:spPr>
          <a:xfrm>
            <a:off x="706850" y="2054825"/>
            <a:ext cx="10708200" cy="40416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1000"/>
              </a:spcBef>
              <a:spcAft>
                <a:spcPts val="0"/>
              </a:spcAft>
              <a:buSzPts val="1800"/>
              <a:buNone/>
            </a:pPr>
            <a:r>
              <a:rPr lang="en-US" sz="1800" b="1" dirty="0" err="1"/>
              <a:t>Dokumen</a:t>
            </a:r>
            <a:r>
              <a:rPr lang="en-US" sz="1800" b="1" dirty="0"/>
              <a:t> </a:t>
            </a:r>
            <a:r>
              <a:rPr lang="en-US" sz="1800" b="1" dirty="0" err="1"/>
              <a:t>bacaan</a:t>
            </a:r>
            <a:endParaRPr sz="1800" b="1" dirty="0"/>
          </a:p>
          <a:p>
            <a:pPr marL="0" lvl="0" indent="0" algn="l" rtl="0">
              <a:lnSpc>
                <a:spcPct val="90000"/>
              </a:lnSpc>
              <a:spcBef>
                <a:spcPts val="1000"/>
              </a:spcBef>
              <a:spcAft>
                <a:spcPts val="0"/>
              </a:spcAft>
              <a:buSzPts val="1800"/>
              <a:buNone/>
            </a:pPr>
            <a:r>
              <a:rPr lang="en-US" sz="1800" dirty="0"/>
              <a:t>Alur </a:t>
            </a:r>
            <a:r>
              <a:rPr lang="en-US" sz="1800" dirty="0" err="1"/>
              <a:t>Perkembangan</a:t>
            </a:r>
            <a:r>
              <a:rPr lang="en-US" sz="1800" dirty="0"/>
              <a:t> </a:t>
            </a:r>
            <a:r>
              <a:rPr lang="en-US" sz="1800" dirty="0" err="1"/>
              <a:t>Profil</a:t>
            </a:r>
            <a:r>
              <a:rPr lang="en-US" sz="1800" dirty="0"/>
              <a:t> </a:t>
            </a:r>
            <a:r>
              <a:rPr lang="en-US" sz="1800" dirty="0" err="1"/>
              <a:t>Pelajar</a:t>
            </a:r>
            <a:r>
              <a:rPr lang="en-US" sz="1800" dirty="0"/>
              <a:t> Pancasila. </a:t>
            </a:r>
            <a:endParaRPr sz="1800" dirty="0"/>
          </a:p>
          <a:p>
            <a:pPr marL="0" lvl="0" indent="0" algn="l" rtl="0">
              <a:lnSpc>
                <a:spcPct val="90000"/>
              </a:lnSpc>
              <a:spcBef>
                <a:spcPts val="1000"/>
              </a:spcBef>
              <a:spcAft>
                <a:spcPts val="0"/>
              </a:spcAft>
              <a:buSzPts val="1800"/>
              <a:buNone/>
            </a:pPr>
            <a:r>
              <a:rPr lang="en-US" sz="1800" dirty="0" err="1"/>
              <a:t>Tautan</a:t>
            </a:r>
            <a:r>
              <a:rPr lang="en-US" sz="1800" dirty="0"/>
              <a:t>: </a:t>
            </a:r>
            <a:r>
              <a:rPr lang="en-US" sz="1800" dirty="0">
                <a:hlinkClick r:id="rId3"/>
              </a:rPr>
              <a:t>https://drive.google.com/file/d/1-5UzkXJXQjZJ5UNMmeBIoJfD1RQF1Sza/view?usp=sharing</a:t>
            </a:r>
            <a:r>
              <a:rPr lang="en-US" sz="1800" u="sng" dirty="0">
                <a:solidFill>
                  <a:schemeClr val="hlink"/>
                </a:solidFill>
              </a:rPr>
              <a:t> </a:t>
            </a:r>
            <a:endParaRPr sz="1800" dirty="0"/>
          </a:p>
          <a:p>
            <a:pPr marL="0" lvl="0" indent="0" algn="l" rtl="0">
              <a:lnSpc>
                <a:spcPct val="90000"/>
              </a:lnSpc>
              <a:spcBef>
                <a:spcPts val="1000"/>
              </a:spcBef>
              <a:spcAft>
                <a:spcPts val="0"/>
              </a:spcAft>
              <a:buSzPts val="1800"/>
              <a:buNone/>
            </a:pPr>
            <a:endParaRPr sz="1800" dirty="0"/>
          </a:p>
          <a:p>
            <a:pPr marL="0" lvl="0" indent="0" algn="l" rtl="0">
              <a:lnSpc>
                <a:spcPct val="90000"/>
              </a:lnSpc>
              <a:spcBef>
                <a:spcPts val="1000"/>
              </a:spcBef>
              <a:spcAft>
                <a:spcPts val="0"/>
              </a:spcAft>
              <a:buSzPts val="1800"/>
              <a:buNone/>
            </a:pPr>
            <a:r>
              <a:rPr lang="en-US" sz="1800" b="1" dirty="0" err="1"/>
              <a:t>Pertanyaan</a:t>
            </a:r>
            <a:r>
              <a:rPr lang="en-US" sz="1800" b="1" dirty="0"/>
              <a:t> </a:t>
            </a:r>
            <a:r>
              <a:rPr lang="en-US" sz="1800" b="1" dirty="0" err="1"/>
              <a:t>ulasan</a:t>
            </a:r>
            <a:endParaRPr sz="1800" b="1" dirty="0"/>
          </a:p>
          <a:p>
            <a:pPr marL="457200" lvl="0" indent="-342900" algn="l" rtl="0">
              <a:lnSpc>
                <a:spcPct val="90000"/>
              </a:lnSpc>
              <a:spcBef>
                <a:spcPts val="1000"/>
              </a:spcBef>
              <a:spcAft>
                <a:spcPts val="0"/>
              </a:spcAft>
              <a:buSzPts val="1800"/>
              <a:buAutoNum type="arabicPeriod"/>
            </a:pPr>
            <a:r>
              <a:rPr lang="en-US" sz="1800" dirty="0" err="1"/>
              <a:t>Apa</a:t>
            </a:r>
            <a:r>
              <a:rPr lang="en-US" sz="1800" dirty="0"/>
              <a:t> yang </a:t>
            </a:r>
            <a:r>
              <a:rPr lang="en-US" sz="1800" dirty="0" err="1"/>
              <a:t>dimaksud</a:t>
            </a:r>
            <a:r>
              <a:rPr lang="en-US" sz="1800" dirty="0"/>
              <a:t> </a:t>
            </a:r>
            <a:r>
              <a:rPr lang="en-US" sz="1800" dirty="0" err="1"/>
              <a:t>dengan</a:t>
            </a:r>
            <a:r>
              <a:rPr lang="en-US" sz="1800" dirty="0"/>
              <a:t> </a:t>
            </a:r>
            <a:r>
              <a:rPr lang="en-US" sz="1800" dirty="0" err="1"/>
              <a:t>Profil</a:t>
            </a:r>
            <a:r>
              <a:rPr lang="en-US" sz="1800" dirty="0"/>
              <a:t> </a:t>
            </a:r>
            <a:r>
              <a:rPr lang="en-US" sz="1800" dirty="0" err="1"/>
              <a:t>Pelajar</a:t>
            </a:r>
            <a:r>
              <a:rPr lang="en-US" sz="1800" dirty="0"/>
              <a:t> Pancasila?</a:t>
            </a:r>
            <a:endParaRPr sz="1800" dirty="0"/>
          </a:p>
          <a:p>
            <a:pPr marL="457200" lvl="0" indent="-342900" algn="l" rtl="0">
              <a:lnSpc>
                <a:spcPct val="90000"/>
              </a:lnSpc>
              <a:spcBef>
                <a:spcPts val="0"/>
              </a:spcBef>
              <a:spcAft>
                <a:spcPts val="0"/>
              </a:spcAft>
              <a:buSzPts val="1800"/>
              <a:buAutoNum type="arabicPeriod"/>
            </a:pPr>
            <a:r>
              <a:rPr lang="en-US" sz="1800" dirty="0" err="1"/>
              <a:t>Mengapa</a:t>
            </a:r>
            <a:r>
              <a:rPr lang="en-US" sz="1800" dirty="0"/>
              <a:t> </a:t>
            </a:r>
            <a:r>
              <a:rPr lang="en-US" sz="1800" dirty="0" err="1"/>
              <a:t>peserta</a:t>
            </a:r>
            <a:r>
              <a:rPr lang="en-US" sz="1800" dirty="0"/>
              <a:t> </a:t>
            </a:r>
            <a:r>
              <a:rPr lang="en-US" sz="1800" dirty="0" err="1"/>
              <a:t>didik</a:t>
            </a:r>
            <a:r>
              <a:rPr lang="en-US" sz="1800" dirty="0"/>
              <a:t> di </a:t>
            </a:r>
            <a:r>
              <a:rPr lang="en-US" sz="1800" dirty="0" err="1"/>
              <a:t>satuan</a:t>
            </a:r>
            <a:r>
              <a:rPr lang="en-US" sz="1800" dirty="0"/>
              <a:t> </a:t>
            </a:r>
            <a:r>
              <a:rPr lang="en-US" sz="1800" dirty="0" err="1"/>
              <a:t>pendidikan</a:t>
            </a:r>
            <a:r>
              <a:rPr lang="en-US" sz="1800" dirty="0"/>
              <a:t> </a:t>
            </a:r>
            <a:r>
              <a:rPr lang="en-US" sz="1800" dirty="0" err="1"/>
              <a:t>perlu</a:t>
            </a:r>
            <a:r>
              <a:rPr lang="en-US" sz="1800" dirty="0"/>
              <a:t> </a:t>
            </a:r>
            <a:r>
              <a:rPr lang="en-US" sz="1800" dirty="0" err="1"/>
              <a:t>mencapai</a:t>
            </a:r>
            <a:r>
              <a:rPr lang="en-US" sz="1800" dirty="0"/>
              <a:t> </a:t>
            </a:r>
            <a:r>
              <a:rPr lang="en-US" sz="1800" dirty="0" err="1"/>
              <a:t>Profil</a:t>
            </a:r>
            <a:r>
              <a:rPr lang="en-US" sz="1800" dirty="0"/>
              <a:t> </a:t>
            </a:r>
            <a:r>
              <a:rPr lang="en-US" sz="1800" dirty="0" err="1"/>
              <a:t>Pelajar</a:t>
            </a:r>
            <a:r>
              <a:rPr lang="en-US" sz="1800" dirty="0"/>
              <a:t> Pancasila?</a:t>
            </a:r>
            <a:endParaRPr sz="1800" dirty="0"/>
          </a:p>
          <a:p>
            <a:pPr marL="457200" lvl="0" indent="-342900" algn="l" rtl="0">
              <a:lnSpc>
                <a:spcPct val="90000"/>
              </a:lnSpc>
              <a:spcBef>
                <a:spcPts val="0"/>
              </a:spcBef>
              <a:spcAft>
                <a:spcPts val="0"/>
              </a:spcAft>
              <a:buSzPts val="1800"/>
              <a:buAutoNum type="arabicPeriod"/>
            </a:pPr>
            <a:r>
              <a:rPr lang="en-US" sz="1800" dirty="0" err="1"/>
              <a:t>Apa</a:t>
            </a:r>
            <a:r>
              <a:rPr lang="en-US" sz="1800" dirty="0"/>
              <a:t> </a:t>
            </a:r>
            <a:r>
              <a:rPr lang="en-US" sz="1800" dirty="0" err="1"/>
              <a:t>saja</a:t>
            </a:r>
            <a:r>
              <a:rPr lang="en-US" sz="1800" dirty="0"/>
              <a:t> </a:t>
            </a:r>
            <a:r>
              <a:rPr lang="en-US" sz="1800" dirty="0" err="1"/>
              <a:t>dimensi</a:t>
            </a:r>
            <a:r>
              <a:rPr lang="en-US" sz="1800" dirty="0"/>
              <a:t>, </a:t>
            </a:r>
            <a:r>
              <a:rPr lang="en-US" sz="1800" dirty="0" err="1"/>
              <a:t>elemen</a:t>
            </a:r>
            <a:r>
              <a:rPr lang="en-US" sz="1800" dirty="0"/>
              <a:t>, dan sub </a:t>
            </a:r>
            <a:r>
              <a:rPr lang="en-US" sz="1800" dirty="0" err="1"/>
              <a:t>elemen</a:t>
            </a:r>
            <a:r>
              <a:rPr lang="en-US" sz="1800" dirty="0"/>
              <a:t> </a:t>
            </a:r>
            <a:r>
              <a:rPr lang="en-US" sz="1800" dirty="0" err="1"/>
              <a:t>dari</a:t>
            </a:r>
            <a:r>
              <a:rPr lang="en-US" sz="1800" dirty="0"/>
              <a:t> </a:t>
            </a:r>
            <a:r>
              <a:rPr lang="en-US" sz="1800" dirty="0" err="1"/>
              <a:t>Profil</a:t>
            </a:r>
            <a:r>
              <a:rPr lang="en-US" sz="1800" dirty="0"/>
              <a:t> </a:t>
            </a:r>
            <a:r>
              <a:rPr lang="en-US" sz="1800" dirty="0" err="1"/>
              <a:t>Pelajar</a:t>
            </a:r>
            <a:r>
              <a:rPr lang="en-US" sz="1800" dirty="0"/>
              <a:t> Pancasila </a:t>
            </a:r>
            <a:r>
              <a:rPr lang="en-US" sz="1800" dirty="0" err="1"/>
              <a:t>serta</a:t>
            </a:r>
            <a:r>
              <a:rPr lang="en-US" sz="1800" dirty="0"/>
              <a:t> </a:t>
            </a:r>
            <a:r>
              <a:rPr lang="en-US" sz="1800" dirty="0" err="1"/>
              <a:t>bagaimana</a:t>
            </a:r>
            <a:r>
              <a:rPr lang="en-US" sz="1800" dirty="0"/>
              <a:t> </a:t>
            </a:r>
            <a:r>
              <a:rPr lang="en-US" sz="1800" dirty="0" err="1"/>
              <a:t>keterkaitannya</a:t>
            </a:r>
            <a:r>
              <a:rPr lang="en-US" sz="1800" dirty="0"/>
              <a:t> </a:t>
            </a:r>
            <a:r>
              <a:rPr lang="en-US" sz="1800" dirty="0" err="1"/>
              <a:t>satu</a:t>
            </a:r>
            <a:r>
              <a:rPr lang="en-US" sz="1800" dirty="0"/>
              <a:t> </a:t>
            </a:r>
            <a:r>
              <a:rPr lang="en-US" sz="1800" dirty="0" err="1"/>
              <a:t>sama</a:t>
            </a:r>
            <a:r>
              <a:rPr lang="en-US" sz="1800" dirty="0"/>
              <a:t> lain? </a:t>
            </a:r>
            <a:endParaRPr sz="1800" dirty="0"/>
          </a:p>
          <a:p>
            <a:pPr marL="457200" lvl="0" indent="-342900" algn="l" rtl="0">
              <a:lnSpc>
                <a:spcPct val="90000"/>
              </a:lnSpc>
              <a:spcBef>
                <a:spcPts val="0"/>
              </a:spcBef>
              <a:spcAft>
                <a:spcPts val="0"/>
              </a:spcAft>
              <a:buSzPts val="1800"/>
              <a:buAutoNum type="arabicPeriod"/>
            </a:pPr>
            <a:r>
              <a:rPr lang="en-US" sz="1800" dirty="0" err="1"/>
              <a:t>Bagaimana</a:t>
            </a:r>
            <a:r>
              <a:rPr lang="en-US" sz="1800" dirty="0"/>
              <a:t> </a:t>
            </a:r>
            <a:r>
              <a:rPr lang="en-US" sz="1800" dirty="0" err="1"/>
              <a:t>pemetaan</a:t>
            </a:r>
            <a:r>
              <a:rPr lang="en-US" sz="1800" dirty="0"/>
              <a:t> </a:t>
            </a:r>
            <a:r>
              <a:rPr lang="en-US" sz="1800" dirty="0" err="1"/>
              <a:t>alur</a:t>
            </a:r>
            <a:r>
              <a:rPr lang="en-US" sz="1800" dirty="0"/>
              <a:t> </a:t>
            </a:r>
            <a:r>
              <a:rPr lang="en-US" sz="1800" dirty="0" err="1"/>
              <a:t>perkembangan</a:t>
            </a:r>
            <a:r>
              <a:rPr lang="en-US" sz="1800" dirty="0"/>
              <a:t> </a:t>
            </a:r>
            <a:r>
              <a:rPr lang="en-US" sz="1800" dirty="0" err="1"/>
              <a:t>kompetensi</a:t>
            </a:r>
            <a:r>
              <a:rPr lang="en-US" sz="1800" dirty="0"/>
              <a:t> </a:t>
            </a:r>
            <a:r>
              <a:rPr lang="en-US" sz="1800" dirty="0" err="1"/>
              <a:t>dalam</a:t>
            </a:r>
            <a:r>
              <a:rPr lang="en-US" sz="1800" dirty="0"/>
              <a:t> </a:t>
            </a:r>
            <a:r>
              <a:rPr lang="en-US" sz="1800" dirty="0" err="1"/>
              <a:t>Profil</a:t>
            </a:r>
            <a:r>
              <a:rPr lang="en-US" sz="1800" dirty="0"/>
              <a:t> </a:t>
            </a:r>
            <a:r>
              <a:rPr lang="en-US" sz="1800" dirty="0" err="1"/>
              <a:t>Pelajar</a:t>
            </a:r>
            <a:r>
              <a:rPr lang="en-US" sz="1800" dirty="0"/>
              <a:t> Pancasila? </a:t>
            </a:r>
            <a:endParaRPr sz="18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g10a29828c48_0_920"/>
          <p:cNvSpPr txBox="1">
            <a:spLocks noGrp="1"/>
          </p:cNvSpPr>
          <p:nvPr>
            <p:ph type="title"/>
          </p:nvPr>
        </p:nvSpPr>
        <p:spPr>
          <a:xfrm>
            <a:off x="838101" y="937034"/>
            <a:ext cx="10515600" cy="1117800"/>
          </a:xfrm>
          <a:prstGeom prst="rect">
            <a:avLst/>
          </a:prstGeom>
          <a:noFill/>
          <a:ln>
            <a:noFill/>
          </a:ln>
        </p:spPr>
        <p:txBody>
          <a:bodyPr spcFirstLastPara="1" wrap="square" lIns="91425" tIns="45700" rIns="91425" bIns="45700" anchor="ctr" anchorCtr="0">
            <a:normAutofit/>
          </a:bodyPr>
          <a:lstStyle/>
          <a:p>
            <a:pPr marL="457200" lvl="0" indent="-406400" algn="l" rtl="0">
              <a:lnSpc>
                <a:spcPct val="90000"/>
              </a:lnSpc>
              <a:spcBef>
                <a:spcPts val="0"/>
              </a:spcBef>
              <a:spcAft>
                <a:spcPts val="0"/>
              </a:spcAft>
              <a:buSzPts val="2800"/>
              <a:buAutoNum type="alphaUcPeriod" startAt="2"/>
            </a:pPr>
            <a:r>
              <a:rPr lang="en-US" sz="2800"/>
              <a:t>Projek Penguatan Profil Pelajar Pancasila</a:t>
            </a:r>
            <a:endParaRPr/>
          </a:p>
        </p:txBody>
      </p:sp>
      <p:sp>
        <p:nvSpPr>
          <p:cNvPr id="259" name="Google Shape;259;g10a29828c48_0_920"/>
          <p:cNvSpPr txBox="1">
            <a:spLocks noGrp="1"/>
          </p:cNvSpPr>
          <p:nvPr>
            <p:ph type="body" idx="1"/>
          </p:nvPr>
        </p:nvSpPr>
        <p:spPr>
          <a:xfrm>
            <a:off x="706850" y="2054825"/>
            <a:ext cx="10708200" cy="38256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SzPts val="1800"/>
              <a:buNone/>
            </a:pPr>
            <a:r>
              <a:rPr lang="en-US" sz="1800"/>
              <a:t>Projek Penguatan Profil Pelajar Pancasila adalah pembelajaran lintas disiplin ilmu untuk  mengamati dan memikirkan solusi terhadap permasalahan di lingkungan sekitarnya. Projek Penguatan Profil Pelajar Pancasila menggunakan pendekatan pembelajaran berbasis projek (</a:t>
            </a:r>
            <a:r>
              <a:rPr lang="en-US" sz="1800" i="1"/>
              <a:t>project based learning</a:t>
            </a:r>
            <a:r>
              <a:rPr lang="en-US" sz="1800"/>
              <a:t>) yang berbeda  dengan pembelajaran berbasis projek dalam program intrakurikuler di dalam kelas. Projek Penguatan Profil Pelajar Pancasila memberikan kesempatan bagi peserta didik untuk belajar dalam situasi tidak formal, struktur belajar yang fleksibel, kegiatan belajar yang lebih interaktif, dan juga terlibat langsung dengan lingkungan sekitar untuk menguatkan berbagai kompetensi dalam Profil Pelajar Pancasila.</a:t>
            </a:r>
            <a:endParaRPr sz="1800"/>
          </a:p>
        </p:txBody>
      </p:sp>
      <p:sp>
        <p:nvSpPr>
          <p:cNvPr id="260" name="Google Shape;260;g10a29828c48_0_920"/>
          <p:cNvSpPr txBox="1">
            <a:spLocks noGrp="1"/>
          </p:cNvSpPr>
          <p:nvPr>
            <p:ph type="body" idx="1"/>
          </p:nvPr>
        </p:nvSpPr>
        <p:spPr>
          <a:xfrm>
            <a:off x="6108925" y="6046875"/>
            <a:ext cx="4771500" cy="7200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1000"/>
              </a:spcBef>
              <a:spcAft>
                <a:spcPts val="0"/>
              </a:spcAft>
              <a:buSzPts val="1800"/>
              <a:buNone/>
            </a:pPr>
            <a:r>
              <a:rPr lang="en-US" sz="1500" i="1"/>
              <a:t>Sumber: Panduan Pengembangan Projek Penguatan Profil Pelajar Pancasila, Kemendikbud 2021.</a:t>
            </a:r>
            <a:endParaRPr sz="1500" i="1"/>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g102627f52b7_0_1"/>
          <p:cNvSpPr txBox="1">
            <a:spLocks noGrp="1"/>
          </p:cNvSpPr>
          <p:nvPr>
            <p:ph type="title"/>
          </p:nvPr>
        </p:nvSpPr>
        <p:spPr>
          <a:xfrm>
            <a:off x="838101" y="937034"/>
            <a:ext cx="10515600" cy="1117677"/>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1800"/>
              <a:buNone/>
            </a:pPr>
            <a:r>
              <a:rPr lang="en-US" sz="3200"/>
              <a:t>Perkenalan</a:t>
            </a:r>
            <a:endParaRPr sz="3200"/>
          </a:p>
        </p:txBody>
      </p:sp>
      <p:sp>
        <p:nvSpPr>
          <p:cNvPr id="103" name="Google Shape;103;g102627f52b7_0_1"/>
          <p:cNvSpPr txBox="1">
            <a:spLocks noGrp="1"/>
          </p:cNvSpPr>
          <p:nvPr>
            <p:ph type="body" idx="1"/>
          </p:nvPr>
        </p:nvSpPr>
        <p:spPr>
          <a:xfrm>
            <a:off x="4427621" y="2338603"/>
            <a:ext cx="6926179" cy="3838360"/>
          </a:xfrm>
          <a:prstGeom prst="rect">
            <a:avLst/>
          </a:prstGeom>
          <a:noFill/>
          <a:ln>
            <a:noFill/>
          </a:ln>
        </p:spPr>
        <p:txBody>
          <a:bodyPr spcFirstLastPara="1" wrap="square" lIns="91425" tIns="45700" rIns="91425" bIns="45700" anchor="t" anchorCtr="0">
            <a:normAutofit/>
          </a:bodyPr>
          <a:lstStyle/>
          <a:p>
            <a:pPr marL="457200" lvl="0" indent="-342900" algn="l" rtl="0">
              <a:lnSpc>
                <a:spcPct val="90000"/>
              </a:lnSpc>
              <a:spcBef>
                <a:spcPts val="1000"/>
              </a:spcBef>
              <a:spcAft>
                <a:spcPts val="0"/>
              </a:spcAft>
              <a:buClr>
                <a:schemeClr val="dk1"/>
              </a:buClr>
              <a:buSzPts val="1800"/>
              <a:buChar char="•"/>
            </a:pPr>
            <a:r>
              <a:rPr lang="en-US" sz="2400"/>
              <a:t>Profil Pelatih</a:t>
            </a:r>
            <a:endParaRPr sz="2400"/>
          </a:p>
        </p:txBody>
      </p:sp>
      <p:sp>
        <p:nvSpPr>
          <p:cNvPr id="104" name="Google Shape;104;g102627f52b7_0_1"/>
          <p:cNvSpPr/>
          <p:nvPr/>
        </p:nvSpPr>
        <p:spPr>
          <a:xfrm>
            <a:off x="978568" y="2338603"/>
            <a:ext cx="2807369" cy="3228008"/>
          </a:xfrm>
          <a:prstGeom prst="rect">
            <a:avLst/>
          </a:prstGeom>
          <a:solidFill>
            <a:schemeClr val="accent1"/>
          </a:solidFill>
          <a:ln w="25400" cap="flat" cmpd="sng">
            <a:solidFill>
              <a:srgbClr val="31538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g10a29828c48_0_931"/>
          <p:cNvSpPr txBox="1">
            <a:spLocks noGrp="1"/>
          </p:cNvSpPr>
          <p:nvPr>
            <p:ph type="title"/>
          </p:nvPr>
        </p:nvSpPr>
        <p:spPr>
          <a:xfrm>
            <a:off x="838101" y="937034"/>
            <a:ext cx="10515600" cy="1117800"/>
          </a:xfrm>
          <a:prstGeom prst="rect">
            <a:avLst/>
          </a:prstGeom>
          <a:noFill/>
          <a:ln>
            <a:noFill/>
          </a:ln>
        </p:spPr>
        <p:txBody>
          <a:bodyPr spcFirstLastPara="1" wrap="square" lIns="91425" tIns="45700" rIns="91425" bIns="45700" anchor="ctr" anchorCtr="0">
            <a:normAutofit/>
          </a:bodyPr>
          <a:lstStyle/>
          <a:p>
            <a:pPr marL="457200" lvl="0" indent="-406400" algn="l" rtl="0">
              <a:lnSpc>
                <a:spcPct val="90000"/>
              </a:lnSpc>
              <a:spcBef>
                <a:spcPts val="0"/>
              </a:spcBef>
              <a:spcAft>
                <a:spcPts val="0"/>
              </a:spcAft>
              <a:buSzPts val="2800"/>
              <a:buAutoNum type="alphaUcPeriod" startAt="2"/>
            </a:pPr>
            <a:r>
              <a:rPr lang="en-US" sz="2800"/>
              <a:t>Projek Penguatan Profil Pelajar Pancasila</a:t>
            </a:r>
            <a:endParaRPr/>
          </a:p>
        </p:txBody>
      </p:sp>
      <p:sp>
        <p:nvSpPr>
          <p:cNvPr id="266" name="Google Shape;266;g10a29828c48_0_931"/>
          <p:cNvSpPr txBox="1">
            <a:spLocks noGrp="1"/>
          </p:cNvSpPr>
          <p:nvPr>
            <p:ph type="body" idx="1"/>
          </p:nvPr>
        </p:nvSpPr>
        <p:spPr>
          <a:xfrm>
            <a:off x="706850" y="1750025"/>
            <a:ext cx="10708200" cy="44010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SzPts val="1800"/>
              <a:buNone/>
            </a:pPr>
            <a:endParaRPr sz="1800"/>
          </a:p>
          <a:p>
            <a:pPr marL="0" lvl="0" indent="0" algn="l" rtl="0">
              <a:lnSpc>
                <a:spcPct val="90000"/>
              </a:lnSpc>
              <a:spcBef>
                <a:spcPts val="0"/>
              </a:spcBef>
              <a:spcAft>
                <a:spcPts val="0"/>
              </a:spcAft>
              <a:buSzPts val="1800"/>
              <a:buNone/>
            </a:pPr>
            <a:r>
              <a:rPr lang="en-US" sz="1800"/>
              <a:t>Berdasarkan penjelasan di slide sebelumnya, kita dapat menyimpulkan beberapa hal mengenai projek penguatan Profil Pelajar Pancasila, di antaranya:</a:t>
            </a:r>
            <a:endParaRPr sz="1800"/>
          </a:p>
          <a:p>
            <a:pPr marL="0" lvl="0" indent="0" algn="l" rtl="0">
              <a:lnSpc>
                <a:spcPct val="90000"/>
              </a:lnSpc>
              <a:spcBef>
                <a:spcPts val="0"/>
              </a:spcBef>
              <a:spcAft>
                <a:spcPts val="0"/>
              </a:spcAft>
              <a:buSzPts val="1800"/>
              <a:buNone/>
            </a:pPr>
            <a:endParaRPr sz="1800"/>
          </a:p>
          <a:p>
            <a:pPr marL="457200" lvl="0" indent="-342900" algn="l" rtl="0">
              <a:lnSpc>
                <a:spcPct val="90000"/>
              </a:lnSpc>
              <a:spcBef>
                <a:spcPts val="0"/>
              </a:spcBef>
              <a:spcAft>
                <a:spcPts val="0"/>
              </a:spcAft>
              <a:buSzPts val="1800"/>
              <a:buAutoNum type="arabicPeriod"/>
            </a:pPr>
            <a:r>
              <a:rPr lang="en-US" sz="1800"/>
              <a:t>Bersifat lintas disiplin (Tidak terikat pada satu mata pelajaran).</a:t>
            </a:r>
            <a:endParaRPr sz="1800"/>
          </a:p>
          <a:p>
            <a:pPr marL="457200" lvl="0" indent="-342900" algn="l" rtl="0">
              <a:lnSpc>
                <a:spcPct val="90000"/>
              </a:lnSpc>
              <a:spcBef>
                <a:spcPts val="0"/>
              </a:spcBef>
              <a:spcAft>
                <a:spcPts val="0"/>
              </a:spcAft>
              <a:buSzPts val="1800"/>
              <a:buAutoNum type="arabicPeriod"/>
            </a:pPr>
            <a:r>
              <a:rPr lang="en-US" sz="1800"/>
              <a:t>Merupakan model pembelajaran yang melibatkan murid dalam proses mengamati dan memikirkan solusi terhadap pemasalahan di lingkungan sekitarnya.</a:t>
            </a:r>
            <a:endParaRPr sz="1800"/>
          </a:p>
          <a:p>
            <a:pPr marL="457200" lvl="0" indent="-342900" algn="l" rtl="0">
              <a:lnSpc>
                <a:spcPct val="90000"/>
              </a:lnSpc>
              <a:spcBef>
                <a:spcPts val="0"/>
              </a:spcBef>
              <a:spcAft>
                <a:spcPts val="0"/>
              </a:spcAft>
              <a:buSzPts val="1800"/>
              <a:buAutoNum type="arabicPeriod"/>
            </a:pPr>
            <a:r>
              <a:rPr lang="en-US" sz="1800"/>
              <a:t>Menggunakan pendekatan pembelajaran berbasis projek (</a:t>
            </a:r>
            <a:r>
              <a:rPr lang="en-US" sz="1800" i="1"/>
              <a:t>project based learning</a:t>
            </a:r>
            <a:r>
              <a:rPr lang="en-US" sz="1800"/>
              <a:t>).</a:t>
            </a:r>
            <a:endParaRPr sz="1800"/>
          </a:p>
          <a:p>
            <a:pPr marL="457200" lvl="0" indent="-342900" algn="l" rtl="0">
              <a:lnSpc>
                <a:spcPct val="90000"/>
              </a:lnSpc>
              <a:spcBef>
                <a:spcPts val="0"/>
              </a:spcBef>
              <a:spcAft>
                <a:spcPts val="0"/>
              </a:spcAft>
              <a:buSzPts val="1800"/>
              <a:buAutoNum type="arabicPeriod"/>
            </a:pPr>
            <a:r>
              <a:rPr lang="en-US" sz="1800"/>
              <a:t>Memiliki perbedaan dengan pembelajaran berbasis projek di program intrakulikuler dalam hal fleksibilitas struktur pembelajaran.</a:t>
            </a:r>
            <a:endParaRPr sz="1800"/>
          </a:p>
          <a:p>
            <a:pPr marL="457200" lvl="0" indent="-342900" algn="l" rtl="0">
              <a:lnSpc>
                <a:spcPct val="90000"/>
              </a:lnSpc>
              <a:spcBef>
                <a:spcPts val="0"/>
              </a:spcBef>
              <a:spcAft>
                <a:spcPts val="0"/>
              </a:spcAft>
              <a:buSzPts val="1800"/>
              <a:buAutoNum type="arabicPeriod"/>
            </a:pPr>
            <a:r>
              <a:rPr lang="en-US" sz="1800"/>
              <a:t>Bertujuan menguatkan berbagai kompetensi dalam Profil Pelajar Pancasila (bukan untuk mencapai CP Bidang Studi).</a:t>
            </a:r>
            <a:endParaRPr sz="1800"/>
          </a:p>
          <a:p>
            <a:pPr marL="0" lvl="0" indent="0" algn="l" rtl="0">
              <a:lnSpc>
                <a:spcPct val="90000"/>
              </a:lnSpc>
              <a:spcBef>
                <a:spcPts val="0"/>
              </a:spcBef>
              <a:spcAft>
                <a:spcPts val="0"/>
              </a:spcAft>
              <a:buSzPts val="1800"/>
              <a:buNone/>
            </a:pPr>
            <a:endParaRPr sz="1800"/>
          </a:p>
          <a:p>
            <a:pPr marL="0" lvl="0" indent="0" algn="l" rtl="0">
              <a:lnSpc>
                <a:spcPct val="90000"/>
              </a:lnSpc>
              <a:spcBef>
                <a:spcPts val="0"/>
              </a:spcBef>
              <a:spcAft>
                <a:spcPts val="0"/>
              </a:spcAft>
              <a:buSzPts val="1800"/>
              <a:buNone/>
            </a:pPr>
            <a:endParaRPr sz="1800"/>
          </a:p>
          <a:p>
            <a:pPr marL="0" lvl="0" indent="0" algn="l" rtl="0">
              <a:lnSpc>
                <a:spcPct val="90000"/>
              </a:lnSpc>
              <a:spcBef>
                <a:spcPts val="0"/>
              </a:spcBef>
              <a:spcAft>
                <a:spcPts val="0"/>
              </a:spcAft>
              <a:buSzPts val="1800"/>
              <a:buNone/>
            </a:pPr>
            <a:endParaRPr sz="1800"/>
          </a:p>
          <a:p>
            <a:pPr marL="0" lvl="0" indent="0" algn="l" rtl="0">
              <a:lnSpc>
                <a:spcPct val="90000"/>
              </a:lnSpc>
              <a:spcBef>
                <a:spcPts val="0"/>
              </a:spcBef>
              <a:spcAft>
                <a:spcPts val="0"/>
              </a:spcAft>
              <a:buSzPts val="1800"/>
              <a:buNone/>
            </a:pPr>
            <a:r>
              <a:rPr lang="en-US" sz="1800">
                <a:highlight>
                  <a:schemeClr val="accent4"/>
                </a:highlight>
              </a:rPr>
              <a:t>Apakah Anda sudah memahami perbedaan projek penguatan Profil Pelajar Pancasila dengan projek pada kegiatan intrakulikuler?</a:t>
            </a:r>
            <a:endParaRPr sz="1800">
              <a:highlight>
                <a:schemeClr val="accent4"/>
              </a:highlight>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g10a29828c48_0_937"/>
          <p:cNvSpPr txBox="1">
            <a:spLocks noGrp="1"/>
          </p:cNvSpPr>
          <p:nvPr>
            <p:ph type="title"/>
          </p:nvPr>
        </p:nvSpPr>
        <p:spPr>
          <a:xfrm>
            <a:off x="838101" y="937034"/>
            <a:ext cx="10515600" cy="1117800"/>
          </a:xfrm>
          <a:prstGeom prst="rect">
            <a:avLst/>
          </a:prstGeom>
          <a:noFill/>
          <a:ln>
            <a:noFill/>
          </a:ln>
        </p:spPr>
        <p:txBody>
          <a:bodyPr spcFirstLastPara="1" wrap="square" lIns="91425" tIns="45700" rIns="91425" bIns="45700" anchor="ctr" anchorCtr="0">
            <a:normAutofit/>
          </a:bodyPr>
          <a:lstStyle/>
          <a:p>
            <a:pPr marL="457200" lvl="0" indent="-406400" algn="l" rtl="0">
              <a:lnSpc>
                <a:spcPct val="90000"/>
              </a:lnSpc>
              <a:spcBef>
                <a:spcPts val="0"/>
              </a:spcBef>
              <a:spcAft>
                <a:spcPts val="0"/>
              </a:spcAft>
              <a:buSzPts val="2800"/>
              <a:buAutoNum type="alphaUcPeriod" startAt="2"/>
            </a:pPr>
            <a:r>
              <a:rPr lang="en-US" sz="2800"/>
              <a:t>Projek Penguatan Profil Pelajar Pancasila</a:t>
            </a:r>
            <a:endParaRPr/>
          </a:p>
        </p:txBody>
      </p:sp>
      <p:sp>
        <p:nvSpPr>
          <p:cNvPr id="272" name="Google Shape;272;g10a29828c48_0_937"/>
          <p:cNvSpPr txBox="1">
            <a:spLocks noGrp="1"/>
          </p:cNvSpPr>
          <p:nvPr>
            <p:ph type="body" idx="1"/>
          </p:nvPr>
        </p:nvSpPr>
        <p:spPr>
          <a:xfrm>
            <a:off x="706850" y="2054825"/>
            <a:ext cx="10708200" cy="38256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SzPts val="1800"/>
              <a:buNone/>
            </a:pPr>
            <a:r>
              <a:rPr lang="en-US" sz="1800"/>
              <a:t>Hal-hal yang perlu diketahui mengenai projek penguatan Profil Pelajar Pancasila</a:t>
            </a:r>
            <a:endParaRPr sz="1800"/>
          </a:p>
          <a:p>
            <a:pPr marL="0" lvl="0" indent="0" algn="l" rtl="0">
              <a:lnSpc>
                <a:spcPct val="90000"/>
              </a:lnSpc>
              <a:spcBef>
                <a:spcPts val="0"/>
              </a:spcBef>
              <a:spcAft>
                <a:spcPts val="0"/>
              </a:spcAft>
              <a:buSzPts val="1800"/>
              <a:buNone/>
            </a:pPr>
            <a:endParaRPr sz="1800"/>
          </a:p>
          <a:p>
            <a:pPr marL="457200" lvl="0" indent="-342900" algn="l" rtl="0">
              <a:lnSpc>
                <a:spcPct val="90000"/>
              </a:lnSpc>
              <a:spcBef>
                <a:spcPts val="0"/>
              </a:spcBef>
              <a:spcAft>
                <a:spcPts val="0"/>
              </a:spcAft>
              <a:buSzPts val="1800"/>
              <a:buAutoNum type="arabicPeriod"/>
            </a:pPr>
            <a:r>
              <a:rPr lang="en-US" sz="1800"/>
              <a:t>Dilaksanakan setiap tahun di semua tingkatan kelas.</a:t>
            </a:r>
            <a:endParaRPr sz="1800"/>
          </a:p>
          <a:p>
            <a:pPr marL="457200" lvl="0" indent="-342900" algn="l" rtl="0">
              <a:lnSpc>
                <a:spcPct val="90000"/>
              </a:lnSpc>
              <a:spcBef>
                <a:spcPts val="0"/>
              </a:spcBef>
              <a:spcAft>
                <a:spcPts val="0"/>
              </a:spcAft>
              <a:buSzPts val="1800"/>
              <a:buAutoNum type="arabicPeriod"/>
            </a:pPr>
            <a:r>
              <a:rPr lang="en-US" sz="1800"/>
              <a:t>Total alokasi waktu projek di jenjang dasar, menengah, diksus, dan kejuruan adalah 20-30% dari keseluruhan total JP dalam satu tahun, sementara di PAUD alokasi kegiatan projek dilaksanakan sesuai dengan kebutuhan. (Projek di PAUD dilakukan dalam konteks perayaan tradisi lokal, hari besar nasional, dan internasional.)</a:t>
            </a:r>
            <a:endParaRPr sz="1800"/>
          </a:p>
          <a:p>
            <a:pPr marL="457200" lvl="0" indent="-342900" algn="l" rtl="0">
              <a:lnSpc>
                <a:spcPct val="90000"/>
              </a:lnSpc>
              <a:spcBef>
                <a:spcPts val="0"/>
              </a:spcBef>
              <a:spcAft>
                <a:spcPts val="0"/>
              </a:spcAft>
              <a:buSzPts val="1800"/>
              <a:buAutoNum type="arabicPeriod"/>
            </a:pPr>
            <a:r>
              <a:rPr lang="en-US" sz="1800"/>
              <a:t>Tema-tema projek sudah ditentukan oleh pemerintah. Berangkat dari tema tersebut, sekolah dapat mengembangkan topik spesifik yang sesuai dengan konteks kebutuhan.</a:t>
            </a:r>
            <a:endParaRPr sz="1800"/>
          </a:p>
          <a:p>
            <a:pPr marL="457200" lvl="0" indent="-342900" algn="l" rtl="0">
              <a:lnSpc>
                <a:spcPct val="90000"/>
              </a:lnSpc>
              <a:spcBef>
                <a:spcPts val="0"/>
              </a:spcBef>
              <a:spcAft>
                <a:spcPts val="0"/>
              </a:spcAft>
              <a:buSzPts val="1800"/>
              <a:buAutoNum type="arabicPeriod"/>
            </a:pPr>
            <a:r>
              <a:rPr lang="en-US" sz="1800"/>
              <a:t>Sekolah berwenang untuk merancang alokasi waktu kegiatan projek dan menyusun tim kepanitiaan yang akan memfasilitasi kegiatan projek.</a:t>
            </a:r>
            <a:endParaRPr sz="1800"/>
          </a:p>
          <a:p>
            <a:pPr marL="457200" lvl="0" indent="-342900" algn="l" rtl="0">
              <a:lnSpc>
                <a:spcPct val="90000"/>
              </a:lnSpc>
              <a:spcBef>
                <a:spcPts val="0"/>
              </a:spcBef>
              <a:spcAft>
                <a:spcPts val="0"/>
              </a:spcAft>
              <a:buSzPts val="1800"/>
              <a:buAutoNum type="arabicPeriod"/>
            </a:pPr>
            <a:r>
              <a:rPr lang="en-US" sz="1800"/>
              <a:t>Pemerintah menyediakan beragam contoh modul projek. Pada tahap awal guru diharapkan dapat mengadaptasi modul tersebut sesuai dengan kondisi dan kebutuhan sekolah, sementara pada tahap lanjutan guru diharapkan dapat merancangnya secara mandiri.</a:t>
            </a:r>
            <a:endParaRPr sz="1800"/>
          </a:p>
        </p:txBody>
      </p:sp>
      <p:sp>
        <p:nvSpPr>
          <p:cNvPr id="273" name="Google Shape;273;g10a29828c48_0_937"/>
          <p:cNvSpPr txBox="1">
            <a:spLocks noGrp="1"/>
          </p:cNvSpPr>
          <p:nvPr>
            <p:ph type="body" idx="1"/>
          </p:nvPr>
        </p:nvSpPr>
        <p:spPr>
          <a:xfrm>
            <a:off x="6108925" y="6046875"/>
            <a:ext cx="4771500" cy="7200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1000"/>
              </a:spcBef>
              <a:spcAft>
                <a:spcPts val="0"/>
              </a:spcAft>
              <a:buSzPts val="1800"/>
              <a:buNone/>
            </a:pPr>
            <a:r>
              <a:rPr lang="en-US" sz="1500" i="1"/>
              <a:t>Sumber: Panduan Pengembangan Projek Penguatan Profil Pelajar Pancasila, Kemendikbud 2021.</a:t>
            </a:r>
            <a:endParaRPr sz="1500" i="1"/>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g11e5ba836cd_0_17"/>
          <p:cNvSpPr txBox="1">
            <a:spLocks noGrp="1"/>
          </p:cNvSpPr>
          <p:nvPr>
            <p:ph type="title"/>
          </p:nvPr>
        </p:nvSpPr>
        <p:spPr>
          <a:xfrm>
            <a:off x="838101" y="1241834"/>
            <a:ext cx="10515600" cy="11178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sz="2000"/>
              <a:t>Dalam 1 tahun ajaran, projek penguatan profil pelajar Pancasila </a:t>
            </a:r>
            <a:endParaRPr sz="2000"/>
          </a:p>
          <a:p>
            <a:pPr marL="0" lvl="0" indent="0" algn="l" rtl="0">
              <a:spcBef>
                <a:spcPts val="0"/>
              </a:spcBef>
              <a:spcAft>
                <a:spcPts val="0"/>
              </a:spcAft>
              <a:buNone/>
            </a:pPr>
            <a:r>
              <a:rPr lang="en-US" sz="2000"/>
              <a:t>dilakukan sekurang-kurangnya:</a:t>
            </a:r>
            <a:endParaRPr sz="2000"/>
          </a:p>
        </p:txBody>
      </p:sp>
      <p:sp>
        <p:nvSpPr>
          <p:cNvPr id="279" name="Google Shape;279;g11e5ba836cd_0_17"/>
          <p:cNvSpPr txBox="1">
            <a:spLocks noGrp="1"/>
          </p:cNvSpPr>
          <p:nvPr>
            <p:ph type="body" idx="1"/>
          </p:nvPr>
        </p:nvSpPr>
        <p:spPr>
          <a:xfrm>
            <a:off x="838200" y="2338603"/>
            <a:ext cx="10515600" cy="3838500"/>
          </a:xfrm>
          <a:prstGeom prst="rect">
            <a:avLst/>
          </a:prstGeom>
        </p:spPr>
        <p:txBody>
          <a:bodyPr spcFirstLastPara="1" wrap="square" lIns="91425" tIns="45700" rIns="91425" bIns="45700" anchor="t" anchorCtr="0">
            <a:normAutofit/>
          </a:bodyPr>
          <a:lstStyle/>
          <a:p>
            <a:pPr marL="0" lvl="0" indent="0" algn="l" rtl="0">
              <a:lnSpc>
                <a:spcPct val="115000"/>
              </a:lnSpc>
              <a:spcBef>
                <a:spcPts val="0"/>
              </a:spcBef>
              <a:spcAft>
                <a:spcPts val="0"/>
              </a:spcAft>
              <a:buNone/>
            </a:pPr>
            <a:r>
              <a:rPr lang="en-US" sz="1800"/>
              <a:t>PAUD</a:t>
            </a:r>
            <a:endParaRPr sz="1800"/>
          </a:p>
          <a:p>
            <a:pPr marL="342900" lvl="0" indent="-342900" algn="l" rtl="0">
              <a:lnSpc>
                <a:spcPct val="115000"/>
              </a:lnSpc>
              <a:spcBef>
                <a:spcPts val="0"/>
              </a:spcBef>
              <a:spcAft>
                <a:spcPts val="0"/>
              </a:spcAft>
              <a:buSzPts val="1800"/>
              <a:buChar char="-"/>
            </a:pPr>
            <a:r>
              <a:rPr lang="en-US" sz="1800"/>
              <a:t>2 projek dengan 2 tema berbeda di jenjang PAUD</a:t>
            </a:r>
            <a:endParaRPr sz="1800"/>
          </a:p>
          <a:p>
            <a:pPr marL="0" lvl="0" indent="0" algn="l" rtl="0">
              <a:lnSpc>
                <a:spcPct val="115000"/>
              </a:lnSpc>
              <a:spcBef>
                <a:spcPts val="0"/>
              </a:spcBef>
              <a:spcAft>
                <a:spcPts val="0"/>
              </a:spcAft>
              <a:buNone/>
            </a:pPr>
            <a:r>
              <a:rPr lang="en-US" sz="1800"/>
              <a:t>Umum &amp; Diksus</a:t>
            </a:r>
            <a:endParaRPr sz="1800"/>
          </a:p>
          <a:p>
            <a:pPr marL="342900" lvl="0" indent="-342900" algn="l" rtl="0">
              <a:lnSpc>
                <a:spcPct val="115000"/>
              </a:lnSpc>
              <a:spcBef>
                <a:spcPts val="0"/>
              </a:spcBef>
              <a:spcAft>
                <a:spcPts val="0"/>
              </a:spcAft>
              <a:buSzPts val="1800"/>
              <a:buChar char="-"/>
            </a:pPr>
            <a:r>
              <a:rPr lang="en-US" sz="1800"/>
              <a:t>2 projek dengan 2 tema berbeda di SD/MI</a:t>
            </a:r>
            <a:endParaRPr sz="1800"/>
          </a:p>
          <a:p>
            <a:pPr marL="342900" lvl="0" indent="-342900" algn="l" rtl="0">
              <a:lnSpc>
                <a:spcPct val="115000"/>
              </a:lnSpc>
              <a:spcBef>
                <a:spcPts val="0"/>
              </a:spcBef>
              <a:spcAft>
                <a:spcPts val="0"/>
              </a:spcAft>
              <a:buSzPts val="1800"/>
              <a:buChar char="-"/>
            </a:pPr>
            <a:r>
              <a:rPr lang="en-US" sz="1800"/>
              <a:t>3 projek dengan 3 tema berbeda di SMP/MTs dan SMA/MA kelas X</a:t>
            </a:r>
            <a:endParaRPr sz="1800"/>
          </a:p>
          <a:p>
            <a:pPr marL="342900" lvl="0" indent="-342900" algn="l" rtl="0">
              <a:lnSpc>
                <a:spcPct val="115000"/>
              </a:lnSpc>
              <a:spcBef>
                <a:spcPts val="0"/>
              </a:spcBef>
              <a:spcAft>
                <a:spcPts val="0"/>
              </a:spcAft>
              <a:buSzPts val="1800"/>
              <a:buChar char="-"/>
            </a:pPr>
            <a:r>
              <a:rPr lang="en-US" sz="1800"/>
              <a:t>2 projek dengan 2 tema berbeda di kelas XI dan XII SMA/MA</a:t>
            </a:r>
            <a:endParaRPr sz="1800"/>
          </a:p>
          <a:p>
            <a:pPr marL="0" lvl="0" indent="0" algn="l" rtl="0">
              <a:lnSpc>
                <a:spcPct val="115000"/>
              </a:lnSpc>
              <a:spcBef>
                <a:spcPts val="0"/>
              </a:spcBef>
              <a:spcAft>
                <a:spcPts val="0"/>
              </a:spcAft>
              <a:buNone/>
            </a:pPr>
            <a:r>
              <a:rPr lang="en-US" sz="1800"/>
              <a:t>SMK</a:t>
            </a:r>
            <a:endParaRPr sz="1800"/>
          </a:p>
          <a:p>
            <a:pPr marL="342900" lvl="0" indent="-342900" algn="l" rtl="0">
              <a:lnSpc>
                <a:spcPct val="115000"/>
              </a:lnSpc>
              <a:spcBef>
                <a:spcPts val="0"/>
              </a:spcBef>
              <a:spcAft>
                <a:spcPts val="0"/>
              </a:spcAft>
              <a:buSzPts val="1800"/>
              <a:buChar char="-"/>
            </a:pPr>
            <a:r>
              <a:rPr lang="en-US" sz="1800"/>
              <a:t>3 projek dengan 2 tema pilihan dan 1 tema Kebekerjaan di kelas X</a:t>
            </a:r>
            <a:endParaRPr sz="1800"/>
          </a:p>
          <a:p>
            <a:pPr marL="342900" lvl="0" indent="-342900" algn="l" rtl="0">
              <a:lnSpc>
                <a:spcPct val="115000"/>
              </a:lnSpc>
              <a:spcBef>
                <a:spcPts val="0"/>
              </a:spcBef>
              <a:spcAft>
                <a:spcPts val="0"/>
              </a:spcAft>
              <a:buSzPts val="1800"/>
              <a:buChar char="-"/>
            </a:pPr>
            <a:r>
              <a:rPr lang="en-US" sz="1800"/>
              <a:t>2 projek dengan 1 tema pilihan dan 1 tema Kebekerjaan di kelas XI</a:t>
            </a:r>
            <a:endParaRPr sz="1800"/>
          </a:p>
          <a:p>
            <a:pPr marL="342900" lvl="0" indent="-342900" algn="l" rtl="0">
              <a:lnSpc>
                <a:spcPct val="115000"/>
              </a:lnSpc>
              <a:spcBef>
                <a:spcPts val="0"/>
              </a:spcBef>
              <a:spcAft>
                <a:spcPts val="0"/>
              </a:spcAft>
              <a:buSzPts val="1800"/>
              <a:buChar char="-"/>
            </a:pPr>
            <a:r>
              <a:rPr lang="en-US" sz="1800"/>
              <a:t>1 projek dengan tema Kebekerjaan di kelas XII SMK/MAK. (Kelas XIII pada SMK program 4 tahun tidak mengambil projek penguatan profil pelajar Pancasila.) </a:t>
            </a:r>
            <a:endParaRPr sz="180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g11e5ba836cd_0_22"/>
          <p:cNvSpPr txBox="1">
            <a:spLocks noGrp="1"/>
          </p:cNvSpPr>
          <p:nvPr>
            <p:ph type="title"/>
          </p:nvPr>
        </p:nvSpPr>
        <p:spPr>
          <a:xfrm>
            <a:off x="796600" y="1126767"/>
            <a:ext cx="11360700" cy="7635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sz="3000"/>
              <a:t>Tema-Tema Projek Dasmen, Diksus, &amp; Kejuruan.</a:t>
            </a:r>
            <a:endParaRPr sz="3000"/>
          </a:p>
        </p:txBody>
      </p:sp>
      <p:graphicFrame>
        <p:nvGraphicFramePr>
          <p:cNvPr id="285" name="Google Shape;285;g11e5ba836cd_0_22"/>
          <p:cNvGraphicFramePr/>
          <p:nvPr/>
        </p:nvGraphicFramePr>
        <p:xfrm>
          <a:off x="952500" y="1956055"/>
          <a:ext cx="10642200" cy="4454200"/>
        </p:xfrm>
        <a:graphic>
          <a:graphicData uri="http://schemas.openxmlformats.org/drawingml/2006/table">
            <a:tbl>
              <a:tblPr>
                <a:noFill/>
                <a:tableStyleId>{DB8BE1FA-6D5F-40E5-8540-5FDCE90132F1}</a:tableStyleId>
              </a:tblPr>
              <a:tblGrid>
                <a:gridCol w="2660550">
                  <a:extLst>
                    <a:ext uri="{9D8B030D-6E8A-4147-A177-3AD203B41FA5}">
                      <a16:colId xmlns:a16="http://schemas.microsoft.com/office/drawing/2014/main" val="20000"/>
                    </a:ext>
                  </a:extLst>
                </a:gridCol>
                <a:gridCol w="2660550">
                  <a:extLst>
                    <a:ext uri="{9D8B030D-6E8A-4147-A177-3AD203B41FA5}">
                      <a16:colId xmlns:a16="http://schemas.microsoft.com/office/drawing/2014/main" val="20001"/>
                    </a:ext>
                  </a:extLst>
                </a:gridCol>
                <a:gridCol w="2660550">
                  <a:extLst>
                    <a:ext uri="{9D8B030D-6E8A-4147-A177-3AD203B41FA5}">
                      <a16:colId xmlns:a16="http://schemas.microsoft.com/office/drawing/2014/main" val="20002"/>
                    </a:ext>
                  </a:extLst>
                </a:gridCol>
                <a:gridCol w="2660550">
                  <a:extLst>
                    <a:ext uri="{9D8B030D-6E8A-4147-A177-3AD203B41FA5}">
                      <a16:colId xmlns:a16="http://schemas.microsoft.com/office/drawing/2014/main" val="20003"/>
                    </a:ext>
                  </a:extLst>
                </a:gridCol>
              </a:tblGrid>
              <a:tr h="2409800">
                <a:tc>
                  <a:txBody>
                    <a:bodyPr/>
                    <a:lstStyle/>
                    <a:p>
                      <a:pPr marL="0" marR="0" lvl="0" indent="0" algn="l" rtl="0">
                        <a:lnSpc>
                          <a:spcPct val="100000"/>
                        </a:lnSpc>
                        <a:spcBef>
                          <a:spcPts val="0"/>
                        </a:spcBef>
                        <a:spcAft>
                          <a:spcPts val="0"/>
                        </a:spcAft>
                        <a:buClr>
                          <a:srgbClr val="158158"/>
                        </a:buClr>
                        <a:buSzPts val="1100"/>
                        <a:buFont typeface="Arial"/>
                        <a:buNone/>
                      </a:pPr>
                      <a:r>
                        <a:rPr lang="en-US" sz="1500" b="1" u="none" strike="noStrike" cap="none">
                          <a:solidFill>
                            <a:srgbClr val="3D85C6"/>
                          </a:solidFill>
                          <a:latin typeface="Lato"/>
                          <a:ea typeface="Lato"/>
                          <a:cs typeface="Lato"/>
                          <a:sym typeface="Lato"/>
                        </a:rPr>
                        <a:t>Kearifan Lokal  </a:t>
                      </a:r>
                      <a:endParaRPr sz="1500" b="1" u="none" strike="noStrike" cap="none">
                        <a:solidFill>
                          <a:srgbClr val="3D85C6"/>
                        </a:solidFill>
                        <a:latin typeface="Lato"/>
                        <a:ea typeface="Lato"/>
                        <a:cs typeface="Lato"/>
                        <a:sym typeface="Lato"/>
                      </a:endParaRPr>
                    </a:p>
                    <a:p>
                      <a:pPr marL="0" marR="0" lvl="0" indent="0" algn="l" rtl="0">
                        <a:lnSpc>
                          <a:spcPct val="100000"/>
                        </a:lnSpc>
                        <a:spcBef>
                          <a:spcPts val="0"/>
                        </a:spcBef>
                        <a:spcAft>
                          <a:spcPts val="0"/>
                        </a:spcAft>
                        <a:buClr>
                          <a:srgbClr val="000000"/>
                        </a:buClr>
                        <a:buSzPts val="1300"/>
                        <a:buFont typeface="Arial"/>
                        <a:buNone/>
                      </a:pPr>
                      <a:r>
                        <a:rPr lang="en-US" sz="1300" u="none" strike="noStrike" cap="none">
                          <a:solidFill>
                            <a:srgbClr val="000000"/>
                          </a:solidFill>
                          <a:latin typeface="Lato"/>
                          <a:ea typeface="Lato"/>
                          <a:cs typeface="Lato"/>
                          <a:sym typeface="Lato"/>
                        </a:rPr>
                        <a:t>(SD/SDLB-SMA/SMALB/SMK)</a:t>
                      </a:r>
                      <a:endParaRPr sz="1300" u="none" strike="noStrike" cap="none">
                        <a:solidFill>
                          <a:srgbClr val="000000"/>
                        </a:solidFill>
                        <a:latin typeface="Lato"/>
                        <a:ea typeface="Lato"/>
                        <a:cs typeface="Lato"/>
                        <a:sym typeface="Lato"/>
                      </a:endParaRPr>
                    </a:p>
                    <a:p>
                      <a:pPr marL="0" marR="0" lvl="0" indent="0" algn="l" rtl="0">
                        <a:lnSpc>
                          <a:spcPct val="100000"/>
                        </a:lnSpc>
                        <a:spcBef>
                          <a:spcPts val="0"/>
                        </a:spcBef>
                        <a:spcAft>
                          <a:spcPts val="0"/>
                        </a:spcAft>
                        <a:buClr>
                          <a:srgbClr val="000000"/>
                        </a:buClr>
                        <a:buSzPts val="1300"/>
                        <a:buFont typeface="Arial"/>
                        <a:buNone/>
                      </a:pPr>
                      <a:endParaRPr sz="1300" u="none" strike="noStrike" cap="none">
                        <a:solidFill>
                          <a:srgbClr val="000000"/>
                        </a:solidFill>
                        <a:latin typeface="Lato"/>
                        <a:ea typeface="Lato"/>
                        <a:cs typeface="Lato"/>
                        <a:sym typeface="Lato"/>
                      </a:endParaRPr>
                    </a:p>
                    <a:p>
                      <a:pPr marL="0" marR="0" lvl="0" indent="0" algn="l" rtl="0">
                        <a:lnSpc>
                          <a:spcPct val="100000"/>
                        </a:lnSpc>
                        <a:spcBef>
                          <a:spcPts val="0"/>
                        </a:spcBef>
                        <a:spcAft>
                          <a:spcPts val="0"/>
                        </a:spcAft>
                        <a:buClr>
                          <a:srgbClr val="000000"/>
                        </a:buClr>
                        <a:buSzPts val="1100"/>
                        <a:buFont typeface="Arial"/>
                        <a:buNone/>
                      </a:pPr>
                      <a:r>
                        <a:rPr lang="en-US" sz="1100" b="1" u="none" strike="noStrike" cap="none">
                          <a:solidFill>
                            <a:srgbClr val="000000"/>
                          </a:solidFill>
                          <a:latin typeface="Lato"/>
                          <a:ea typeface="Lato"/>
                          <a:cs typeface="Lato"/>
                          <a:sym typeface="Lato"/>
                        </a:rPr>
                        <a:t>Membangun rasa ingin tahu dan kemampuan inkuiri melalui eksplorasi tentang budaya dan kearifan lokal masyarakat sekitar atau daerah tersebut, serta perkembangannya.</a:t>
                      </a:r>
                      <a:r>
                        <a:rPr lang="en-US" sz="1100" u="none" strike="noStrike" cap="none">
                          <a:solidFill>
                            <a:srgbClr val="000000"/>
                          </a:solidFill>
                          <a:latin typeface="Lato"/>
                          <a:ea typeface="Lato"/>
                          <a:cs typeface="Lato"/>
                          <a:sym typeface="Lato"/>
                        </a:rPr>
                        <a:t> </a:t>
                      </a:r>
                      <a:endParaRPr sz="1300" u="none" strike="noStrike" cap="none">
                        <a:solidFill>
                          <a:srgbClr val="000000"/>
                        </a:solidFill>
                        <a:latin typeface="Lato"/>
                        <a:ea typeface="Lato"/>
                        <a:cs typeface="Lato"/>
                        <a:sym typeface="Lato"/>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100"/>
                        <a:buFont typeface="Arial"/>
                        <a:buNone/>
                      </a:pPr>
                      <a:r>
                        <a:rPr lang="en-US" sz="1500" b="1">
                          <a:solidFill>
                            <a:srgbClr val="3D85C6"/>
                          </a:solidFill>
                          <a:latin typeface="Lato"/>
                          <a:ea typeface="Lato"/>
                          <a:cs typeface="Lato"/>
                          <a:sym typeface="Lato"/>
                        </a:rPr>
                        <a:t>Rekayasa </a:t>
                      </a:r>
                      <a:r>
                        <a:rPr lang="en-US" sz="1500" b="1" u="none" strike="noStrike" cap="none">
                          <a:solidFill>
                            <a:srgbClr val="3D85C6"/>
                          </a:solidFill>
                          <a:latin typeface="Lato"/>
                          <a:ea typeface="Lato"/>
                          <a:cs typeface="Lato"/>
                          <a:sym typeface="Lato"/>
                        </a:rPr>
                        <a:t>dan </a:t>
                      </a:r>
                      <a:r>
                        <a:rPr lang="en-US" sz="1500" b="1">
                          <a:solidFill>
                            <a:srgbClr val="3D85C6"/>
                          </a:solidFill>
                          <a:latin typeface="Lato"/>
                          <a:ea typeface="Lato"/>
                          <a:cs typeface="Lato"/>
                          <a:sym typeface="Lato"/>
                        </a:rPr>
                        <a:t>T</a:t>
                      </a:r>
                      <a:r>
                        <a:rPr lang="en-US" sz="1500" b="1" u="none" strike="noStrike" cap="none">
                          <a:solidFill>
                            <a:srgbClr val="3D85C6"/>
                          </a:solidFill>
                          <a:latin typeface="Lato"/>
                          <a:ea typeface="Lato"/>
                          <a:cs typeface="Lato"/>
                          <a:sym typeface="Lato"/>
                        </a:rPr>
                        <a:t>eknologi</a:t>
                      </a:r>
                      <a:endParaRPr sz="1500" b="1" u="none" strike="noStrike" cap="none">
                        <a:solidFill>
                          <a:srgbClr val="3D85C6"/>
                        </a:solidFill>
                        <a:latin typeface="Lato"/>
                        <a:ea typeface="Lato"/>
                        <a:cs typeface="Lato"/>
                        <a:sym typeface="Lato"/>
                      </a:endParaRPr>
                    </a:p>
                    <a:p>
                      <a:pPr marL="0" marR="0" lvl="0" indent="0" algn="l" rtl="0">
                        <a:lnSpc>
                          <a:spcPct val="100000"/>
                        </a:lnSpc>
                        <a:spcBef>
                          <a:spcPts val="0"/>
                        </a:spcBef>
                        <a:spcAft>
                          <a:spcPts val="0"/>
                        </a:spcAft>
                        <a:buClr>
                          <a:srgbClr val="000000"/>
                        </a:buClr>
                        <a:buSzPts val="1300"/>
                        <a:buFont typeface="Arial"/>
                        <a:buNone/>
                      </a:pPr>
                      <a:r>
                        <a:rPr lang="en-US" sz="1300" u="none" strike="noStrike" cap="none">
                          <a:solidFill>
                            <a:srgbClr val="000000"/>
                          </a:solidFill>
                          <a:latin typeface="Lato"/>
                          <a:ea typeface="Lato"/>
                          <a:cs typeface="Lato"/>
                          <a:sym typeface="Lato"/>
                        </a:rPr>
                        <a:t>(SD-SMA/SMK)</a:t>
                      </a:r>
                      <a:endParaRPr sz="1300" u="none" strike="noStrike" cap="none">
                        <a:solidFill>
                          <a:srgbClr val="000000"/>
                        </a:solidFill>
                        <a:latin typeface="Lato"/>
                        <a:ea typeface="Lato"/>
                        <a:cs typeface="Lato"/>
                        <a:sym typeface="Lato"/>
                      </a:endParaRPr>
                    </a:p>
                    <a:p>
                      <a:pPr marL="0" marR="50800" lvl="0" indent="0" algn="l" rtl="0">
                        <a:lnSpc>
                          <a:spcPct val="100000"/>
                        </a:lnSpc>
                        <a:spcBef>
                          <a:spcPts val="1200"/>
                        </a:spcBef>
                        <a:spcAft>
                          <a:spcPts val="0"/>
                        </a:spcAft>
                        <a:buClr>
                          <a:srgbClr val="158158"/>
                        </a:buClr>
                        <a:buSzPts val="1100"/>
                        <a:buFont typeface="Arial"/>
                        <a:buNone/>
                      </a:pPr>
                      <a:r>
                        <a:rPr lang="en-US" sz="1100" b="1" u="none" strike="noStrike" cap="none">
                          <a:solidFill>
                            <a:srgbClr val="000000"/>
                          </a:solidFill>
                          <a:latin typeface="Lato"/>
                          <a:ea typeface="Lato"/>
                          <a:cs typeface="Lato"/>
                          <a:sym typeface="Lato"/>
                        </a:rPr>
                        <a:t>Berkolaborasi dalam melatih daya pikir kritis, kreatif, inovatif, sekaligus kemampuan berempati untuk berekayasa membangun produk berteknologi yang memudahkan kegiatan dirinya dan juga sekitarnya. </a:t>
                      </a:r>
                      <a:endParaRPr sz="1300" u="none" strike="noStrike" cap="none">
                        <a:solidFill>
                          <a:srgbClr val="000000"/>
                        </a:solidFill>
                        <a:latin typeface="Lato"/>
                        <a:ea typeface="Lato"/>
                        <a:cs typeface="Lato"/>
                        <a:sym typeface="Lato"/>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100"/>
                        <a:buFont typeface="Arial"/>
                        <a:buNone/>
                      </a:pPr>
                      <a:r>
                        <a:rPr lang="en-US" sz="1500" b="1" u="none" strike="noStrike" cap="none">
                          <a:solidFill>
                            <a:srgbClr val="3D85C6"/>
                          </a:solidFill>
                          <a:latin typeface="Lato"/>
                          <a:ea typeface="Lato"/>
                          <a:cs typeface="Lato"/>
                          <a:sym typeface="Lato"/>
                        </a:rPr>
                        <a:t>Kewirausahaan </a:t>
                      </a:r>
                      <a:endParaRPr sz="1500" u="none" strike="noStrike" cap="none">
                        <a:solidFill>
                          <a:srgbClr val="3D85C6"/>
                        </a:solidFill>
                        <a:latin typeface="Lato"/>
                        <a:ea typeface="Lato"/>
                        <a:cs typeface="Lato"/>
                        <a:sym typeface="Lato"/>
                      </a:endParaRPr>
                    </a:p>
                    <a:p>
                      <a:pPr marL="0" marR="0" lvl="0" indent="0" algn="l" rtl="0">
                        <a:lnSpc>
                          <a:spcPct val="100000"/>
                        </a:lnSpc>
                        <a:spcBef>
                          <a:spcPts val="0"/>
                        </a:spcBef>
                        <a:spcAft>
                          <a:spcPts val="0"/>
                        </a:spcAft>
                        <a:buClr>
                          <a:srgbClr val="000000"/>
                        </a:buClr>
                        <a:buSzPts val="1300"/>
                        <a:buFont typeface="Arial"/>
                        <a:buNone/>
                      </a:pPr>
                      <a:r>
                        <a:rPr lang="en-US" sz="1300" u="none" strike="noStrike" cap="none">
                          <a:solidFill>
                            <a:srgbClr val="000000"/>
                          </a:solidFill>
                          <a:latin typeface="Lato"/>
                          <a:ea typeface="Lato"/>
                          <a:cs typeface="Lato"/>
                          <a:sym typeface="Lato"/>
                        </a:rPr>
                        <a:t>(SD-SMA/SMK) </a:t>
                      </a:r>
                      <a:endParaRPr sz="1300" u="none" strike="noStrike" cap="none">
                        <a:solidFill>
                          <a:srgbClr val="000000"/>
                        </a:solidFill>
                        <a:latin typeface="Lato"/>
                        <a:ea typeface="Lato"/>
                        <a:cs typeface="Lato"/>
                        <a:sym typeface="Lato"/>
                      </a:endParaRPr>
                    </a:p>
                    <a:p>
                      <a:pPr marL="0" marR="0" lvl="0" indent="0" algn="l" rtl="0">
                        <a:lnSpc>
                          <a:spcPct val="100000"/>
                        </a:lnSpc>
                        <a:spcBef>
                          <a:spcPts val="0"/>
                        </a:spcBef>
                        <a:spcAft>
                          <a:spcPts val="0"/>
                        </a:spcAft>
                        <a:buClr>
                          <a:srgbClr val="000000"/>
                        </a:buClr>
                        <a:buSzPts val="1300"/>
                        <a:buFont typeface="Arial"/>
                        <a:buNone/>
                      </a:pPr>
                      <a:endParaRPr sz="1300" u="none" strike="noStrike" cap="none">
                        <a:solidFill>
                          <a:srgbClr val="000000"/>
                        </a:solidFill>
                        <a:latin typeface="Lato"/>
                        <a:ea typeface="Lato"/>
                        <a:cs typeface="Lato"/>
                        <a:sym typeface="Lato"/>
                      </a:endParaRPr>
                    </a:p>
                    <a:p>
                      <a:pPr marL="0" marR="0" lvl="0" indent="0" algn="l" rtl="0">
                        <a:lnSpc>
                          <a:spcPct val="100000"/>
                        </a:lnSpc>
                        <a:spcBef>
                          <a:spcPts val="0"/>
                        </a:spcBef>
                        <a:spcAft>
                          <a:spcPts val="0"/>
                        </a:spcAft>
                        <a:buClr>
                          <a:srgbClr val="158158"/>
                        </a:buClr>
                        <a:buSzPts val="1100"/>
                        <a:buFont typeface="Arial"/>
                        <a:buNone/>
                      </a:pPr>
                      <a:r>
                        <a:rPr lang="en-US" sz="1100" b="1" u="none" strike="noStrike" cap="none">
                          <a:solidFill>
                            <a:srgbClr val="000000"/>
                          </a:solidFill>
                          <a:highlight>
                            <a:srgbClr val="FFFFFF"/>
                          </a:highlight>
                          <a:latin typeface="Lato"/>
                          <a:ea typeface="Lato"/>
                          <a:cs typeface="Lato"/>
                          <a:sym typeface="Lato"/>
                        </a:rPr>
                        <a:t>Mengidentifikasi potensi ekonomi di tingkat lokal dan masalah yang ada dalam pengembangan potensi tersebut, serta kaitannya dengan aspek lingkungan, sosial dan kesejahteraan masyarakat. </a:t>
                      </a:r>
                      <a:endParaRPr sz="1300" u="none" strike="noStrike" cap="none">
                        <a:solidFill>
                          <a:srgbClr val="000000"/>
                        </a:solidFill>
                        <a:latin typeface="Lato"/>
                        <a:ea typeface="Lato"/>
                        <a:cs typeface="Lato"/>
                        <a:sym typeface="Lato"/>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Clr>
                          <a:schemeClr val="dk1"/>
                        </a:buClr>
                        <a:buSzPts val="1500"/>
                        <a:buFont typeface="Arial"/>
                        <a:buNone/>
                      </a:pPr>
                      <a:r>
                        <a:rPr lang="en-US" sz="1500" b="1">
                          <a:solidFill>
                            <a:srgbClr val="3D85C6"/>
                          </a:solidFill>
                          <a:latin typeface="Lato"/>
                          <a:ea typeface="Lato"/>
                          <a:cs typeface="Lato"/>
                          <a:sym typeface="Lato"/>
                        </a:rPr>
                        <a:t>Bhinneka Tunggal Ika </a:t>
                      </a:r>
                      <a:r>
                        <a:rPr lang="en-US" sz="1300">
                          <a:solidFill>
                            <a:schemeClr val="dk1"/>
                          </a:solidFill>
                          <a:latin typeface="Lato"/>
                          <a:ea typeface="Lato"/>
                          <a:cs typeface="Lato"/>
                          <a:sym typeface="Lato"/>
                        </a:rPr>
                        <a:t>(SD-SMA/SMK)</a:t>
                      </a:r>
                      <a:endParaRPr sz="1300">
                        <a:solidFill>
                          <a:schemeClr val="dk1"/>
                        </a:solidFill>
                        <a:latin typeface="Lato"/>
                        <a:ea typeface="Lato"/>
                        <a:cs typeface="Lato"/>
                        <a:sym typeface="Lato"/>
                      </a:endParaRPr>
                    </a:p>
                    <a:p>
                      <a:pPr marL="0" lvl="0" indent="0" algn="l" rtl="0">
                        <a:spcBef>
                          <a:spcPts val="0"/>
                        </a:spcBef>
                        <a:spcAft>
                          <a:spcPts val="0"/>
                        </a:spcAft>
                        <a:buClr>
                          <a:schemeClr val="dk1"/>
                        </a:buClr>
                        <a:buSzPts val="1300"/>
                        <a:buFont typeface="Arial"/>
                        <a:buNone/>
                      </a:pPr>
                      <a:endParaRPr sz="1300">
                        <a:solidFill>
                          <a:schemeClr val="dk1"/>
                        </a:solidFill>
                        <a:latin typeface="Lato"/>
                        <a:ea typeface="Lato"/>
                        <a:cs typeface="Lato"/>
                        <a:sym typeface="Lato"/>
                      </a:endParaRPr>
                    </a:p>
                    <a:p>
                      <a:pPr marL="0" lvl="0" indent="0" algn="l" rtl="0">
                        <a:spcBef>
                          <a:spcPts val="0"/>
                        </a:spcBef>
                        <a:spcAft>
                          <a:spcPts val="0"/>
                        </a:spcAft>
                        <a:buClr>
                          <a:schemeClr val="dk1"/>
                        </a:buClr>
                        <a:buSzPts val="1100"/>
                        <a:buFont typeface="Arial"/>
                        <a:buNone/>
                      </a:pPr>
                      <a:r>
                        <a:rPr lang="en-US" sz="1100" b="1">
                          <a:solidFill>
                            <a:schemeClr val="dk1"/>
                          </a:solidFill>
                          <a:latin typeface="Lato"/>
                          <a:ea typeface="Lato"/>
                          <a:cs typeface="Lato"/>
                          <a:sym typeface="Lato"/>
                        </a:rPr>
                        <a:t>Mengenal belajar membangun dialog penuh hormat tentang keberagaman kelompok agama dan kepercayaan yang dianut oleh masyarakat sekitar dan di Indonesia serta nilai-nilai ajaran yang dianutnya.</a:t>
                      </a:r>
                      <a:r>
                        <a:rPr lang="en-US" sz="1100">
                          <a:solidFill>
                            <a:schemeClr val="dk1"/>
                          </a:solidFill>
                          <a:latin typeface="Lato"/>
                          <a:ea typeface="Lato"/>
                          <a:cs typeface="Lato"/>
                          <a:sym typeface="Lato"/>
                        </a:rPr>
                        <a:t> </a:t>
                      </a:r>
                      <a:endParaRPr sz="1500" b="1">
                        <a:solidFill>
                          <a:srgbClr val="3D85C6"/>
                        </a:solidFill>
                        <a:latin typeface="Lato"/>
                        <a:ea typeface="Lato"/>
                        <a:cs typeface="Lato"/>
                        <a:sym typeface="Lato"/>
                      </a:endParaRPr>
                    </a:p>
                  </a:txBody>
                  <a:tcPr marL="91425" marR="91425" marT="91425" marB="91425">
                    <a:lnL w="9525" cap="flat" cmpd="sng">
                      <a:solidFill>
                        <a:srgbClr val="9E9E9E"/>
                      </a:solidFill>
                      <a:prstDash val="solid"/>
                      <a:round/>
                      <a:headEnd type="none" w="sm" len="sm"/>
                      <a:tailEnd type="none" w="sm" len="sm"/>
                    </a:lnL>
                  </a:tcPr>
                </a:tc>
                <a:extLst>
                  <a:ext uri="{0D108BD9-81ED-4DB2-BD59-A6C34878D82A}">
                    <a16:rowId xmlns:a16="http://schemas.microsoft.com/office/drawing/2014/main" val="10000"/>
                  </a:ext>
                </a:extLst>
              </a:tr>
              <a:tr h="2044400">
                <a:tc>
                  <a:txBody>
                    <a:bodyPr/>
                    <a:lstStyle/>
                    <a:p>
                      <a:pPr marL="0" marR="0" lvl="0" indent="0" algn="l" rtl="0">
                        <a:lnSpc>
                          <a:spcPct val="100000"/>
                        </a:lnSpc>
                        <a:spcBef>
                          <a:spcPts val="0"/>
                        </a:spcBef>
                        <a:spcAft>
                          <a:spcPts val="0"/>
                        </a:spcAft>
                        <a:buClr>
                          <a:srgbClr val="000000"/>
                        </a:buClr>
                        <a:buSzPts val="1100"/>
                        <a:buFont typeface="Arial"/>
                        <a:buNone/>
                      </a:pPr>
                      <a:r>
                        <a:rPr lang="en-US" sz="1500" b="1" u="none" strike="noStrike" cap="none">
                          <a:solidFill>
                            <a:srgbClr val="3D85C6"/>
                          </a:solidFill>
                          <a:latin typeface="Lato"/>
                          <a:ea typeface="Lato"/>
                          <a:cs typeface="Lato"/>
                          <a:sym typeface="Lato"/>
                        </a:rPr>
                        <a:t>Gaya Hidup Berkelanjutan </a:t>
                      </a:r>
                      <a:r>
                        <a:rPr lang="en-US" sz="1300" u="none" strike="noStrike" cap="none">
                          <a:solidFill>
                            <a:srgbClr val="000000"/>
                          </a:solidFill>
                          <a:latin typeface="Lato"/>
                          <a:ea typeface="Lato"/>
                          <a:cs typeface="Lato"/>
                          <a:sym typeface="Lato"/>
                        </a:rPr>
                        <a:t>(SD-SMA/SMK)</a:t>
                      </a:r>
                      <a:endParaRPr sz="1300" u="none" strike="noStrike" cap="none">
                        <a:solidFill>
                          <a:srgbClr val="000000"/>
                        </a:solidFill>
                        <a:latin typeface="Lato"/>
                        <a:ea typeface="Lato"/>
                        <a:cs typeface="Lato"/>
                        <a:sym typeface="Lato"/>
                      </a:endParaRPr>
                    </a:p>
                    <a:p>
                      <a:pPr marL="0" marR="0" lvl="0" indent="0" algn="l" rtl="0">
                        <a:lnSpc>
                          <a:spcPct val="100000"/>
                        </a:lnSpc>
                        <a:spcBef>
                          <a:spcPts val="0"/>
                        </a:spcBef>
                        <a:spcAft>
                          <a:spcPts val="0"/>
                        </a:spcAft>
                        <a:buClr>
                          <a:srgbClr val="000000"/>
                        </a:buClr>
                        <a:buSzPts val="1100"/>
                        <a:buFont typeface="Arial"/>
                        <a:buNone/>
                      </a:pPr>
                      <a:endParaRPr sz="1300" u="none" strike="noStrike" cap="none">
                        <a:solidFill>
                          <a:srgbClr val="000000"/>
                        </a:solidFill>
                        <a:latin typeface="Lato"/>
                        <a:ea typeface="Lato"/>
                        <a:cs typeface="Lato"/>
                        <a:sym typeface="Lato"/>
                      </a:endParaRPr>
                    </a:p>
                    <a:p>
                      <a:pPr marL="0" marR="0" lvl="0" indent="0" algn="l" rtl="0">
                        <a:lnSpc>
                          <a:spcPct val="100000"/>
                        </a:lnSpc>
                        <a:spcBef>
                          <a:spcPts val="0"/>
                        </a:spcBef>
                        <a:spcAft>
                          <a:spcPts val="0"/>
                        </a:spcAft>
                        <a:buClr>
                          <a:srgbClr val="000000"/>
                        </a:buClr>
                        <a:buSzPts val="1100"/>
                        <a:buFont typeface="Arial"/>
                        <a:buNone/>
                      </a:pPr>
                      <a:r>
                        <a:rPr lang="en-US" sz="1100" b="1" u="none" strike="noStrike" cap="none">
                          <a:solidFill>
                            <a:srgbClr val="000000"/>
                          </a:solidFill>
                          <a:latin typeface="Lato"/>
                          <a:ea typeface="Lato"/>
                          <a:cs typeface="Lato"/>
                          <a:sym typeface="Lato"/>
                        </a:rPr>
                        <a:t>Memahami dampak dari aktivitas manusia, baik jangka pendek maupun panjang, terhadap kelangsungan kehidupan di dunia maupun lingkungan sekitarnya. </a:t>
                      </a:r>
                      <a:endParaRPr sz="1500" b="1" u="none" strike="noStrike" cap="none">
                        <a:solidFill>
                          <a:srgbClr val="3D85C6"/>
                        </a:solidFill>
                        <a:latin typeface="Lato"/>
                        <a:ea typeface="Lato"/>
                        <a:cs typeface="Lato"/>
                        <a:sym typeface="Lato"/>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Clr>
                          <a:schemeClr val="dk1"/>
                        </a:buClr>
                        <a:buSzPts val="1100"/>
                        <a:buFont typeface="Arial"/>
                        <a:buNone/>
                      </a:pPr>
                      <a:r>
                        <a:rPr lang="en-US" sz="1500" b="1">
                          <a:solidFill>
                            <a:srgbClr val="3D85C6"/>
                          </a:solidFill>
                          <a:latin typeface="Lato"/>
                          <a:ea typeface="Lato"/>
                          <a:cs typeface="Lato"/>
                          <a:sym typeface="Lato"/>
                        </a:rPr>
                        <a:t>Bangunlah Jiwa dan Raganya </a:t>
                      </a:r>
                      <a:r>
                        <a:rPr lang="en-US" sz="1300">
                          <a:solidFill>
                            <a:schemeClr val="dk1"/>
                          </a:solidFill>
                          <a:latin typeface="Lato"/>
                          <a:ea typeface="Lato"/>
                          <a:cs typeface="Lato"/>
                          <a:sym typeface="Lato"/>
                        </a:rPr>
                        <a:t>(SD- SMA/SMK)</a:t>
                      </a:r>
                      <a:endParaRPr sz="1300">
                        <a:solidFill>
                          <a:schemeClr val="dk1"/>
                        </a:solidFill>
                        <a:latin typeface="Lato"/>
                        <a:ea typeface="Lato"/>
                        <a:cs typeface="Lato"/>
                        <a:sym typeface="Lato"/>
                      </a:endParaRPr>
                    </a:p>
                    <a:p>
                      <a:pPr marL="0" lvl="0" indent="0" algn="l" rtl="0">
                        <a:spcBef>
                          <a:spcPts val="0"/>
                        </a:spcBef>
                        <a:spcAft>
                          <a:spcPts val="0"/>
                        </a:spcAft>
                        <a:buClr>
                          <a:schemeClr val="dk1"/>
                        </a:buClr>
                        <a:buSzPts val="1100"/>
                        <a:buFont typeface="Arial"/>
                        <a:buNone/>
                      </a:pPr>
                      <a:endParaRPr sz="1300">
                        <a:solidFill>
                          <a:schemeClr val="dk1"/>
                        </a:solidFill>
                        <a:latin typeface="Lato"/>
                        <a:ea typeface="Lato"/>
                        <a:cs typeface="Lato"/>
                        <a:sym typeface="Lato"/>
                      </a:endParaRPr>
                    </a:p>
                    <a:p>
                      <a:pPr marL="0" lvl="0" indent="0" algn="l" rtl="0">
                        <a:spcBef>
                          <a:spcPts val="0"/>
                        </a:spcBef>
                        <a:spcAft>
                          <a:spcPts val="0"/>
                        </a:spcAft>
                        <a:buClr>
                          <a:schemeClr val="dk1"/>
                        </a:buClr>
                        <a:buSzPts val="1100"/>
                        <a:buFont typeface="Arial"/>
                        <a:buNone/>
                      </a:pPr>
                      <a:r>
                        <a:rPr lang="en-US" sz="1100" b="1">
                          <a:solidFill>
                            <a:schemeClr val="dk1"/>
                          </a:solidFill>
                          <a:latin typeface="Lato"/>
                          <a:ea typeface="Lato"/>
                          <a:cs typeface="Lato"/>
                          <a:sym typeface="Lato"/>
                        </a:rPr>
                        <a:t>Membangun kesadaran dan keterampilan untuk memelihara kesehatan fisik dan mental, baik untuk dirinya maupun orang sekitarnya. </a:t>
                      </a:r>
                      <a:endParaRPr sz="1100" b="1">
                        <a:latin typeface="Lato"/>
                        <a:ea typeface="Lato"/>
                        <a:cs typeface="Lato"/>
                        <a:sym typeface="Lato"/>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Clr>
                          <a:schemeClr val="dk1"/>
                        </a:buClr>
                        <a:buSzPts val="1100"/>
                        <a:buFont typeface="Arial"/>
                        <a:buNone/>
                      </a:pPr>
                      <a:r>
                        <a:rPr lang="en-US" sz="1500" b="1">
                          <a:solidFill>
                            <a:srgbClr val="3D85C6"/>
                          </a:solidFill>
                          <a:latin typeface="Lato"/>
                          <a:ea typeface="Lato"/>
                          <a:cs typeface="Lato"/>
                          <a:sym typeface="Lato"/>
                        </a:rPr>
                        <a:t>Suara Demokrasi </a:t>
                      </a:r>
                      <a:endParaRPr sz="1500" b="1">
                        <a:solidFill>
                          <a:srgbClr val="3D85C6"/>
                        </a:solidFill>
                        <a:latin typeface="Lato"/>
                        <a:ea typeface="Lato"/>
                        <a:cs typeface="Lato"/>
                        <a:sym typeface="Lato"/>
                      </a:endParaRPr>
                    </a:p>
                    <a:p>
                      <a:pPr marL="0" lvl="0" indent="0" algn="l" rtl="0">
                        <a:spcBef>
                          <a:spcPts val="0"/>
                        </a:spcBef>
                        <a:spcAft>
                          <a:spcPts val="0"/>
                        </a:spcAft>
                        <a:buClr>
                          <a:schemeClr val="dk1"/>
                        </a:buClr>
                        <a:buSzPts val="1300"/>
                        <a:buFont typeface="Arial"/>
                        <a:buNone/>
                      </a:pPr>
                      <a:r>
                        <a:rPr lang="en-US" sz="1300">
                          <a:solidFill>
                            <a:schemeClr val="dk1"/>
                          </a:solidFill>
                          <a:latin typeface="Lato"/>
                          <a:ea typeface="Lato"/>
                          <a:cs typeface="Lato"/>
                          <a:sym typeface="Lato"/>
                        </a:rPr>
                        <a:t>(SMP-SMA/SMK)</a:t>
                      </a:r>
                      <a:endParaRPr sz="1300">
                        <a:solidFill>
                          <a:schemeClr val="dk1"/>
                        </a:solidFill>
                        <a:latin typeface="Lato"/>
                        <a:ea typeface="Lato"/>
                        <a:cs typeface="Lato"/>
                        <a:sym typeface="Lato"/>
                      </a:endParaRPr>
                    </a:p>
                    <a:p>
                      <a:pPr marL="0" lvl="0" indent="0" algn="l" rtl="0">
                        <a:spcBef>
                          <a:spcPts val="0"/>
                        </a:spcBef>
                        <a:spcAft>
                          <a:spcPts val="0"/>
                        </a:spcAft>
                        <a:buClr>
                          <a:schemeClr val="dk1"/>
                        </a:buClr>
                        <a:buSzPts val="1300"/>
                        <a:buFont typeface="Arial"/>
                        <a:buNone/>
                      </a:pPr>
                      <a:endParaRPr sz="1300">
                        <a:solidFill>
                          <a:schemeClr val="dk1"/>
                        </a:solidFill>
                        <a:latin typeface="Lato"/>
                        <a:ea typeface="Lato"/>
                        <a:cs typeface="Lato"/>
                        <a:sym typeface="Lato"/>
                      </a:endParaRPr>
                    </a:p>
                    <a:p>
                      <a:pPr marL="0" lvl="0" indent="0" algn="l" rtl="0">
                        <a:spcBef>
                          <a:spcPts val="0"/>
                        </a:spcBef>
                        <a:spcAft>
                          <a:spcPts val="0"/>
                        </a:spcAft>
                        <a:buClr>
                          <a:schemeClr val="dk1"/>
                        </a:buClr>
                        <a:buSzPts val="1100"/>
                        <a:buFont typeface="Arial"/>
                        <a:buNone/>
                      </a:pPr>
                      <a:r>
                        <a:rPr lang="en-US" sz="1100" b="1">
                          <a:solidFill>
                            <a:schemeClr val="dk1"/>
                          </a:solidFill>
                          <a:latin typeface="Lato"/>
                          <a:ea typeface="Lato"/>
                          <a:cs typeface="Lato"/>
                          <a:sym typeface="Lato"/>
                        </a:rPr>
                        <a:t>Merefleksikan makna demokrasi dan memahami implementasi demokrasi serta tantangannya dalam konteks yang</a:t>
                      </a:r>
                      <a:endParaRPr sz="1100" b="1">
                        <a:solidFill>
                          <a:schemeClr val="dk1"/>
                        </a:solidFill>
                        <a:latin typeface="Lato"/>
                        <a:ea typeface="Lato"/>
                        <a:cs typeface="Lato"/>
                        <a:sym typeface="Lato"/>
                      </a:endParaRPr>
                    </a:p>
                    <a:p>
                      <a:pPr marL="0" lvl="0" indent="0" algn="l" rtl="0">
                        <a:spcBef>
                          <a:spcPts val="0"/>
                        </a:spcBef>
                        <a:spcAft>
                          <a:spcPts val="0"/>
                        </a:spcAft>
                        <a:buClr>
                          <a:schemeClr val="dk1"/>
                        </a:buClr>
                        <a:buSzPts val="1100"/>
                        <a:buFont typeface="Arial"/>
                        <a:buNone/>
                      </a:pPr>
                      <a:r>
                        <a:rPr lang="en-US" sz="1100" b="1">
                          <a:solidFill>
                            <a:schemeClr val="dk1"/>
                          </a:solidFill>
                          <a:latin typeface="Lato"/>
                          <a:ea typeface="Lato"/>
                          <a:cs typeface="Lato"/>
                          <a:sym typeface="Lato"/>
                        </a:rPr>
                        <a:t>berbeda, termasuk dalam organisasi sekolah dan/atau dalam</a:t>
                      </a:r>
                      <a:endParaRPr sz="1100" b="1">
                        <a:solidFill>
                          <a:schemeClr val="dk1"/>
                        </a:solidFill>
                        <a:latin typeface="Lato"/>
                        <a:ea typeface="Lato"/>
                        <a:cs typeface="Lato"/>
                        <a:sym typeface="Lato"/>
                      </a:endParaRPr>
                    </a:p>
                    <a:p>
                      <a:pPr marL="0" lvl="0" indent="0" algn="l" rtl="0">
                        <a:spcBef>
                          <a:spcPts val="0"/>
                        </a:spcBef>
                        <a:spcAft>
                          <a:spcPts val="0"/>
                        </a:spcAft>
                        <a:buClr>
                          <a:schemeClr val="dk1"/>
                        </a:buClr>
                        <a:buSzPts val="1100"/>
                        <a:buFont typeface="Arial"/>
                        <a:buNone/>
                      </a:pPr>
                      <a:r>
                        <a:rPr lang="en-US" sz="1100" b="1">
                          <a:solidFill>
                            <a:schemeClr val="dk1"/>
                          </a:solidFill>
                          <a:latin typeface="Lato"/>
                          <a:ea typeface="Lato"/>
                          <a:cs typeface="Lato"/>
                          <a:sym typeface="Lato"/>
                        </a:rPr>
                        <a:t>dunia kerja.</a:t>
                      </a:r>
                      <a:endParaRPr sz="1500" b="1">
                        <a:solidFill>
                          <a:srgbClr val="3D85C6"/>
                        </a:solidFill>
                        <a:latin typeface="Lato"/>
                        <a:ea typeface="Lato"/>
                        <a:cs typeface="Lato"/>
                        <a:sym typeface="Lato"/>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None/>
                      </a:pPr>
                      <a:r>
                        <a:rPr lang="en-US" sz="1500" b="1">
                          <a:solidFill>
                            <a:srgbClr val="3D85C6"/>
                          </a:solidFill>
                          <a:latin typeface="Lato"/>
                          <a:ea typeface="Lato"/>
                          <a:cs typeface="Lato"/>
                          <a:sym typeface="Lato"/>
                        </a:rPr>
                        <a:t>Kebekerjaan</a:t>
                      </a:r>
                      <a:endParaRPr sz="1500" b="1">
                        <a:solidFill>
                          <a:srgbClr val="3D85C6"/>
                        </a:solidFill>
                        <a:latin typeface="Lato"/>
                        <a:ea typeface="Lato"/>
                        <a:cs typeface="Lato"/>
                        <a:sym typeface="Lato"/>
                      </a:endParaRPr>
                    </a:p>
                    <a:p>
                      <a:pPr marL="0" lvl="0" indent="0" algn="l" rtl="0">
                        <a:spcBef>
                          <a:spcPts val="0"/>
                        </a:spcBef>
                        <a:spcAft>
                          <a:spcPts val="0"/>
                        </a:spcAft>
                        <a:buClr>
                          <a:schemeClr val="dk1"/>
                        </a:buClr>
                        <a:buSzPts val="1100"/>
                        <a:buFont typeface="Arial"/>
                        <a:buNone/>
                      </a:pPr>
                      <a:r>
                        <a:rPr lang="en-US" sz="1300">
                          <a:solidFill>
                            <a:schemeClr val="dk1"/>
                          </a:solidFill>
                          <a:latin typeface="Lato"/>
                          <a:ea typeface="Lato"/>
                          <a:cs typeface="Lato"/>
                          <a:sym typeface="Lato"/>
                        </a:rPr>
                        <a:t>(Tema wajib di SMK)</a:t>
                      </a:r>
                      <a:endParaRPr sz="1300">
                        <a:solidFill>
                          <a:schemeClr val="dk1"/>
                        </a:solidFill>
                        <a:latin typeface="Lato"/>
                        <a:ea typeface="Lato"/>
                        <a:cs typeface="Lato"/>
                        <a:sym typeface="Lato"/>
                      </a:endParaRPr>
                    </a:p>
                    <a:p>
                      <a:pPr marL="0" lvl="0" indent="0" algn="l" rtl="0">
                        <a:spcBef>
                          <a:spcPts val="0"/>
                        </a:spcBef>
                        <a:spcAft>
                          <a:spcPts val="0"/>
                        </a:spcAft>
                        <a:buClr>
                          <a:schemeClr val="dk1"/>
                        </a:buClr>
                        <a:buSzPts val="1100"/>
                        <a:buFont typeface="Arial"/>
                        <a:buNone/>
                      </a:pPr>
                      <a:endParaRPr sz="1300">
                        <a:solidFill>
                          <a:schemeClr val="dk1"/>
                        </a:solidFill>
                        <a:latin typeface="Lato"/>
                        <a:ea typeface="Lato"/>
                        <a:cs typeface="Lato"/>
                        <a:sym typeface="Lato"/>
                      </a:endParaRPr>
                    </a:p>
                    <a:p>
                      <a:pPr marL="0" lvl="0" indent="0" algn="l" rtl="0">
                        <a:spcBef>
                          <a:spcPts val="0"/>
                        </a:spcBef>
                        <a:spcAft>
                          <a:spcPts val="0"/>
                        </a:spcAft>
                        <a:buNone/>
                      </a:pPr>
                      <a:r>
                        <a:rPr lang="en-US" sz="1100" b="1">
                          <a:solidFill>
                            <a:schemeClr val="dk1"/>
                          </a:solidFill>
                          <a:latin typeface="Lato"/>
                          <a:ea typeface="Lato"/>
                          <a:cs typeface="Lato"/>
                          <a:sym typeface="Lato"/>
                        </a:rPr>
                        <a:t>Membangun pemahaman terhadap ketenagakerjaan, peluang kerja, serta kesiapan kerja untuk meningkatkan</a:t>
                      </a:r>
                      <a:endParaRPr sz="1100" b="1">
                        <a:solidFill>
                          <a:schemeClr val="dk1"/>
                        </a:solidFill>
                        <a:latin typeface="Lato"/>
                        <a:ea typeface="Lato"/>
                        <a:cs typeface="Lato"/>
                        <a:sym typeface="Lato"/>
                      </a:endParaRPr>
                    </a:p>
                    <a:p>
                      <a:pPr marL="0" lvl="0" indent="0" algn="l" rtl="0">
                        <a:spcBef>
                          <a:spcPts val="0"/>
                        </a:spcBef>
                        <a:spcAft>
                          <a:spcPts val="0"/>
                        </a:spcAft>
                        <a:buNone/>
                      </a:pPr>
                      <a:r>
                        <a:rPr lang="en-US" sz="1100" b="1">
                          <a:solidFill>
                            <a:schemeClr val="dk1"/>
                          </a:solidFill>
                          <a:latin typeface="Lato"/>
                          <a:ea typeface="Lato"/>
                          <a:cs typeface="Lato"/>
                          <a:sym typeface="Lato"/>
                        </a:rPr>
                        <a:t>kapabilitas yang sesuai dengan keahliannya, mengacu pada</a:t>
                      </a:r>
                      <a:endParaRPr sz="1100" b="1">
                        <a:solidFill>
                          <a:schemeClr val="dk1"/>
                        </a:solidFill>
                        <a:latin typeface="Lato"/>
                        <a:ea typeface="Lato"/>
                        <a:cs typeface="Lato"/>
                        <a:sym typeface="Lato"/>
                      </a:endParaRPr>
                    </a:p>
                    <a:p>
                      <a:pPr marL="0" lvl="0" indent="0" algn="l" rtl="0">
                        <a:spcBef>
                          <a:spcPts val="0"/>
                        </a:spcBef>
                        <a:spcAft>
                          <a:spcPts val="0"/>
                        </a:spcAft>
                        <a:buClr>
                          <a:schemeClr val="dk1"/>
                        </a:buClr>
                        <a:buSzPts val="1100"/>
                        <a:buFont typeface="Arial"/>
                        <a:buNone/>
                      </a:pPr>
                      <a:r>
                        <a:rPr lang="en-US" sz="1100" b="1">
                          <a:solidFill>
                            <a:schemeClr val="dk1"/>
                          </a:solidFill>
                          <a:latin typeface="Lato"/>
                          <a:ea typeface="Lato"/>
                          <a:cs typeface="Lato"/>
                          <a:sym typeface="Lato"/>
                        </a:rPr>
                        <a:t>kebutuhan dunia kerja terkini.</a:t>
                      </a:r>
                      <a:endParaRPr sz="1100" b="1">
                        <a:solidFill>
                          <a:schemeClr val="dk1"/>
                        </a:solidFill>
                        <a:latin typeface="Lato"/>
                        <a:ea typeface="Lato"/>
                        <a:cs typeface="Lato"/>
                        <a:sym typeface="Lato"/>
                      </a:endParaRPr>
                    </a:p>
                  </a:txBody>
                  <a:tcPr marL="91425" marR="91425" marT="91425" marB="91425">
                    <a:lnL w="9525" cap="flat" cmpd="sng">
                      <a:solidFill>
                        <a:srgbClr val="9E9E9E"/>
                      </a:solidFill>
                      <a:prstDash val="solid"/>
                      <a:round/>
                      <a:headEnd type="none" w="sm" len="sm"/>
                      <a:tailEnd type="none" w="sm" len="sm"/>
                    </a:lnL>
                  </a:tcPr>
                </a:tc>
                <a:extLst>
                  <a:ext uri="{0D108BD9-81ED-4DB2-BD59-A6C34878D82A}">
                    <a16:rowId xmlns:a16="http://schemas.microsoft.com/office/drawing/2014/main" val="10001"/>
                  </a:ext>
                </a:extLst>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g10b35eec44f_0_0"/>
          <p:cNvSpPr txBox="1">
            <a:spLocks noGrp="1"/>
          </p:cNvSpPr>
          <p:nvPr>
            <p:ph type="title"/>
          </p:nvPr>
        </p:nvSpPr>
        <p:spPr>
          <a:xfrm>
            <a:off x="796600" y="1126767"/>
            <a:ext cx="11360700" cy="7635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sz="3000"/>
              <a:t>Tema-Tema Projek PAUD</a:t>
            </a:r>
            <a:endParaRPr sz="3000"/>
          </a:p>
        </p:txBody>
      </p:sp>
      <p:sp>
        <p:nvSpPr>
          <p:cNvPr id="291" name="Google Shape;291;g10b35eec44f_0_0"/>
          <p:cNvSpPr txBox="1"/>
          <p:nvPr/>
        </p:nvSpPr>
        <p:spPr>
          <a:xfrm>
            <a:off x="838200" y="1844175"/>
            <a:ext cx="10515600" cy="635700"/>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rgbClr val="000000"/>
              </a:buClr>
              <a:buSzPts val="1500"/>
              <a:buFont typeface="Arial"/>
              <a:buNone/>
            </a:pPr>
            <a:endParaRPr sz="1600" b="1" i="0" u="none" strike="noStrike" cap="none">
              <a:solidFill>
                <a:srgbClr val="000000"/>
              </a:solidFill>
            </a:endParaRPr>
          </a:p>
        </p:txBody>
      </p:sp>
      <p:graphicFrame>
        <p:nvGraphicFramePr>
          <p:cNvPr id="292" name="Google Shape;292;g10b35eec44f_0_0"/>
          <p:cNvGraphicFramePr/>
          <p:nvPr/>
        </p:nvGraphicFramePr>
        <p:xfrm>
          <a:off x="914400" y="2184655"/>
          <a:ext cx="10642200" cy="2653127"/>
        </p:xfrm>
        <a:graphic>
          <a:graphicData uri="http://schemas.openxmlformats.org/drawingml/2006/table">
            <a:tbl>
              <a:tblPr>
                <a:noFill/>
                <a:tableStyleId>{DB8BE1FA-6D5F-40E5-8540-5FDCE90132F1}</a:tableStyleId>
              </a:tblPr>
              <a:tblGrid>
                <a:gridCol w="2660550">
                  <a:extLst>
                    <a:ext uri="{9D8B030D-6E8A-4147-A177-3AD203B41FA5}">
                      <a16:colId xmlns:a16="http://schemas.microsoft.com/office/drawing/2014/main" val="20000"/>
                    </a:ext>
                  </a:extLst>
                </a:gridCol>
                <a:gridCol w="2660550">
                  <a:extLst>
                    <a:ext uri="{9D8B030D-6E8A-4147-A177-3AD203B41FA5}">
                      <a16:colId xmlns:a16="http://schemas.microsoft.com/office/drawing/2014/main" val="20001"/>
                    </a:ext>
                  </a:extLst>
                </a:gridCol>
                <a:gridCol w="2660550">
                  <a:extLst>
                    <a:ext uri="{9D8B030D-6E8A-4147-A177-3AD203B41FA5}">
                      <a16:colId xmlns:a16="http://schemas.microsoft.com/office/drawing/2014/main" val="20002"/>
                    </a:ext>
                  </a:extLst>
                </a:gridCol>
                <a:gridCol w="2660550">
                  <a:extLst>
                    <a:ext uri="{9D8B030D-6E8A-4147-A177-3AD203B41FA5}">
                      <a16:colId xmlns:a16="http://schemas.microsoft.com/office/drawing/2014/main" val="20003"/>
                    </a:ext>
                  </a:extLst>
                </a:gridCol>
              </a:tblGrid>
              <a:tr h="2409800">
                <a:tc>
                  <a:txBody>
                    <a:bodyPr/>
                    <a:lstStyle/>
                    <a:p>
                      <a:pPr marL="0" marR="0" lvl="0" indent="0" algn="l" rtl="0">
                        <a:lnSpc>
                          <a:spcPct val="115000"/>
                        </a:lnSpc>
                        <a:spcBef>
                          <a:spcPts val="0"/>
                        </a:spcBef>
                        <a:spcAft>
                          <a:spcPts val="0"/>
                        </a:spcAft>
                        <a:buClr>
                          <a:srgbClr val="158158"/>
                        </a:buClr>
                        <a:buSzPts val="1100"/>
                        <a:buFont typeface="Arial"/>
                        <a:buNone/>
                      </a:pPr>
                      <a:r>
                        <a:rPr lang="en-US" sz="1500" b="1">
                          <a:solidFill>
                            <a:srgbClr val="3D85C6"/>
                          </a:solidFill>
                          <a:latin typeface="Lato"/>
                          <a:ea typeface="Lato"/>
                          <a:cs typeface="Lato"/>
                          <a:sym typeface="Lato"/>
                        </a:rPr>
                        <a:t>Aku Sayang Bumi</a:t>
                      </a:r>
                      <a:r>
                        <a:rPr lang="en-US" sz="1500" b="1" u="none" strike="noStrike" cap="none">
                          <a:solidFill>
                            <a:srgbClr val="3D85C6"/>
                          </a:solidFill>
                          <a:latin typeface="Lato"/>
                          <a:ea typeface="Lato"/>
                          <a:cs typeface="Lato"/>
                          <a:sym typeface="Lato"/>
                        </a:rPr>
                        <a:t>  </a:t>
                      </a:r>
                      <a:endParaRPr sz="1300" u="none" strike="noStrike" cap="none">
                        <a:solidFill>
                          <a:srgbClr val="000000"/>
                        </a:solidFill>
                        <a:latin typeface="Lato"/>
                        <a:ea typeface="Lato"/>
                        <a:cs typeface="Lato"/>
                        <a:sym typeface="Lato"/>
                      </a:endParaRPr>
                    </a:p>
                    <a:p>
                      <a:pPr marL="0" marR="0" lvl="0" indent="0" algn="l" rtl="0">
                        <a:lnSpc>
                          <a:spcPct val="115000"/>
                        </a:lnSpc>
                        <a:spcBef>
                          <a:spcPts val="0"/>
                        </a:spcBef>
                        <a:spcAft>
                          <a:spcPts val="0"/>
                        </a:spcAft>
                        <a:buClr>
                          <a:srgbClr val="000000"/>
                        </a:buClr>
                        <a:buSzPts val="1300"/>
                        <a:buFont typeface="Arial"/>
                        <a:buNone/>
                      </a:pPr>
                      <a:endParaRPr sz="1300" u="none" strike="noStrike" cap="none">
                        <a:solidFill>
                          <a:srgbClr val="000000"/>
                        </a:solidFill>
                        <a:latin typeface="Lato"/>
                        <a:ea typeface="Lato"/>
                        <a:cs typeface="Lato"/>
                        <a:sym typeface="Lato"/>
                      </a:endParaRPr>
                    </a:p>
                    <a:p>
                      <a:pPr marL="0" marR="0" lvl="0" indent="0" algn="l" rtl="0">
                        <a:lnSpc>
                          <a:spcPct val="115000"/>
                        </a:lnSpc>
                        <a:spcBef>
                          <a:spcPts val="0"/>
                        </a:spcBef>
                        <a:spcAft>
                          <a:spcPts val="0"/>
                        </a:spcAft>
                        <a:buClr>
                          <a:srgbClr val="000000"/>
                        </a:buClr>
                        <a:buSzPts val="1100"/>
                        <a:buFont typeface="Arial"/>
                        <a:buNone/>
                      </a:pPr>
                      <a:r>
                        <a:rPr lang="en-US" sz="1100" b="1">
                          <a:latin typeface="Lato"/>
                          <a:ea typeface="Lato"/>
                          <a:cs typeface="Lato"/>
                          <a:sym typeface="Lato"/>
                        </a:rPr>
                        <a:t>Tema ini bertujuan untuk mengenalkan peserta didik pada isu lingkungan, eksplorasi dalam mencari solusi kreatif</a:t>
                      </a:r>
                      <a:endParaRPr sz="1100" b="1">
                        <a:latin typeface="Lato"/>
                        <a:ea typeface="Lato"/>
                        <a:cs typeface="Lato"/>
                        <a:sym typeface="Lato"/>
                      </a:endParaRPr>
                    </a:p>
                    <a:p>
                      <a:pPr marL="0" marR="0" lvl="0" indent="0" algn="l" rtl="0">
                        <a:lnSpc>
                          <a:spcPct val="115000"/>
                        </a:lnSpc>
                        <a:spcBef>
                          <a:spcPts val="0"/>
                        </a:spcBef>
                        <a:spcAft>
                          <a:spcPts val="0"/>
                        </a:spcAft>
                        <a:buClr>
                          <a:srgbClr val="000000"/>
                        </a:buClr>
                        <a:buSzPts val="1100"/>
                        <a:buFont typeface="Arial"/>
                        <a:buNone/>
                      </a:pPr>
                      <a:r>
                        <a:rPr lang="en-US" sz="1100" b="1">
                          <a:latin typeface="Lato"/>
                          <a:ea typeface="Lato"/>
                          <a:cs typeface="Lato"/>
                          <a:sym typeface="Lato"/>
                        </a:rPr>
                        <a:t>yang dapat dilakukan oleh peserta didik, serta memupuk kepedulian terhadap alam sebagai perwujudan rasa sayang terhadap ciptaan Tuhan YME.</a:t>
                      </a:r>
                      <a:endParaRPr sz="1100" b="1">
                        <a:latin typeface="Lato"/>
                        <a:ea typeface="Lato"/>
                        <a:cs typeface="Lato"/>
                        <a:sym typeface="Lato"/>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100"/>
                        <a:buFont typeface="Arial"/>
                        <a:buNone/>
                      </a:pPr>
                      <a:r>
                        <a:rPr lang="en-US" sz="1500" b="1">
                          <a:solidFill>
                            <a:srgbClr val="3D85C6"/>
                          </a:solidFill>
                          <a:latin typeface="Lato"/>
                          <a:ea typeface="Lato"/>
                          <a:cs typeface="Lato"/>
                          <a:sym typeface="Lato"/>
                        </a:rPr>
                        <a:t>Aku Cinta Indonesia</a:t>
                      </a:r>
                      <a:endParaRPr sz="1300" u="none" strike="noStrike" cap="none">
                        <a:solidFill>
                          <a:srgbClr val="000000"/>
                        </a:solidFill>
                        <a:latin typeface="Lato"/>
                        <a:ea typeface="Lato"/>
                        <a:cs typeface="Lato"/>
                        <a:sym typeface="Lato"/>
                      </a:endParaRPr>
                    </a:p>
                    <a:p>
                      <a:pPr marL="0" marR="50800" lvl="0" indent="0" algn="l" rtl="0">
                        <a:lnSpc>
                          <a:spcPct val="115000"/>
                        </a:lnSpc>
                        <a:spcBef>
                          <a:spcPts val="0"/>
                        </a:spcBef>
                        <a:spcAft>
                          <a:spcPts val="0"/>
                        </a:spcAft>
                        <a:buClr>
                          <a:srgbClr val="158158"/>
                        </a:buClr>
                        <a:buSzPts val="1100"/>
                        <a:buFont typeface="Arial"/>
                        <a:buNone/>
                      </a:pPr>
                      <a:endParaRPr sz="1100" b="1">
                        <a:latin typeface="Lato"/>
                        <a:ea typeface="Lato"/>
                        <a:cs typeface="Lato"/>
                        <a:sym typeface="Lato"/>
                      </a:endParaRPr>
                    </a:p>
                    <a:p>
                      <a:pPr marL="0" marR="50800" lvl="0" indent="0" algn="l" rtl="0">
                        <a:lnSpc>
                          <a:spcPct val="115000"/>
                        </a:lnSpc>
                        <a:spcBef>
                          <a:spcPts val="0"/>
                        </a:spcBef>
                        <a:spcAft>
                          <a:spcPts val="0"/>
                        </a:spcAft>
                        <a:buClr>
                          <a:srgbClr val="158158"/>
                        </a:buClr>
                        <a:buSzPts val="1100"/>
                        <a:buFont typeface="Arial"/>
                        <a:buNone/>
                      </a:pPr>
                      <a:r>
                        <a:rPr lang="en-US" sz="1100" b="1">
                          <a:latin typeface="Lato"/>
                          <a:ea typeface="Lato"/>
                          <a:cs typeface="Lato"/>
                          <a:sym typeface="Lato"/>
                        </a:rPr>
                        <a:t>Tema ini bertujuan agar peserta didik mengenal identitas dan karakteristik negara, keberagaman budaya dan ciri khas lainnya tentang Indonesia sehingga mereka memahami identitas dirinya sebagai anak Indonesia, serta bangga menjadi anak Indonesia.</a:t>
                      </a:r>
                      <a:endParaRPr sz="1100" b="1">
                        <a:latin typeface="Lato"/>
                        <a:ea typeface="Lato"/>
                        <a:cs typeface="Lato"/>
                        <a:sym typeface="Lato"/>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100"/>
                        <a:buFont typeface="Arial"/>
                        <a:buNone/>
                      </a:pPr>
                      <a:r>
                        <a:rPr lang="en-US" sz="1500" b="1">
                          <a:solidFill>
                            <a:srgbClr val="3D85C6"/>
                          </a:solidFill>
                          <a:latin typeface="Lato"/>
                          <a:ea typeface="Lato"/>
                          <a:cs typeface="Lato"/>
                          <a:sym typeface="Lato"/>
                        </a:rPr>
                        <a:t>Bermain dan Bekerja sama/Kita Semua Bersaudara</a:t>
                      </a:r>
                      <a:endParaRPr sz="1300" u="none" strike="noStrike" cap="none">
                        <a:solidFill>
                          <a:srgbClr val="000000"/>
                        </a:solidFill>
                        <a:latin typeface="Lato"/>
                        <a:ea typeface="Lato"/>
                        <a:cs typeface="Lato"/>
                        <a:sym typeface="Lato"/>
                      </a:endParaRPr>
                    </a:p>
                    <a:p>
                      <a:pPr marL="0" marR="0" lvl="0" indent="0" algn="l" rtl="0">
                        <a:lnSpc>
                          <a:spcPct val="115000"/>
                        </a:lnSpc>
                        <a:spcBef>
                          <a:spcPts val="0"/>
                        </a:spcBef>
                        <a:spcAft>
                          <a:spcPts val="0"/>
                        </a:spcAft>
                        <a:buClr>
                          <a:srgbClr val="158158"/>
                        </a:buClr>
                        <a:buSzPts val="1100"/>
                        <a:buFont typeface="Arial"/>
                        <a:buNone/>
                      </a:pPr>
                      <a:endParaRPr sz="1300">
                        <a:latin typeface="Lato"/>
                        <a:ea typeface="Lato"/>
                        <a:cs typeface="Lato"/>
                        <a:sym typeface="Lato"/>
                      </a:endParaRPr>
                    </a:p>
                    <a:p>
                      <a:pPr marL="0" marR="0" lvl="0" indent="0" algn="l" rtl="0">
                        <a:lnSpc>
                          <a:spcPct val="115000"/>
                        </a:lnSpc>
                        <a:spcBef>
                          <a:spcPts val="0"/>
                        </a:spcBef>
                        <a:spcAft>
                          <a:spcPts val="0"/>
                        </a:spcAft>
                        <a:buClr>
                          <a:srgbClr val="158158"/>
                        </a:buClr>
                        <a:buSzPts val="1100"/>
                        <a:buFont typeface="Arial"/>
                        <a:buNone/>
                      </a:pPr>
                      <a:r>
                        <a:rPr lang="en-US" sz="1100" b="1">
                          <a:highlight>
                            <a:srgbClr val="FFFFFF"/>
                          </a:highlight>
                          <a:latin typeface="Lato"/>
                          <a:ea typeface="Lato"/>
                          <a:cs typeface="Lato"/>
                          <a:sym typeface="Lato"/>
                        </a:rPr>
                        <a:t>Tema ini bertujuan untuk mengajak peserta didik untuk mampu berinteraksi dengan teman sebaya, menghargai perbedaan, mau</a:t>
                      </a:r>
                      <a:endParaRPr sz="1100" b="1">
                        <a:highlight>
                          <a:srgbClr val="FFFFFF"/>
                        </a:highlight>
                        <a:latin typeface="Lato"/>
                        <a:ea typeface="Lato"/>
                        <a:cs typeface="Lato"/>
                        <a:sym typeface="Lato"/>
                      </a:endParaRPr>
                    </a:p>
                    <a:p>
                      <a:pPr marL="0" marR="0" lvl="0" indent="0" algn="l" rtl="0">
                        <a:lnSpc>
                          <a:spcPct val="115000"/>
                        </a:lnSpc>
                        <a:spcBef>
                          <a:spcPts val="0"/>
                        </a:spcBef>
                        <a:spcAft>
                          <a:spcPts val="0"/>
                        </a:spcAft>
                        <a:buClr>
                          <a:srgbClr val="158158"/>
                        </a:buClr>
                        <a:buSzPts val="1100"/>
                        <a:buFont typeface="Arial"/>
                        <a:buNone/>
                      </a:pPr>
                      <a:r>
                        <a:rPr lang="en-US" sz="1100" b="1">
                          <a:highlight>
                            <a:srgbClr val="FFFFFF"/>
                          </a:highlight>
                          <a:latin typeface="Lato"/>
                          <a:ea typeface="Lato"/>
                          <a:cs typeface="Lato"/>
                          <a:sym typeface="Lato"/>
                        </a:rPr>
                        <a:t>berbagi, dan mampu bekerja sama.</a:t>
                      </a:r>
                      <a:endParaRPr sz="1100" b="1">
                        <a:highlight>
                          <a:srgbClr val="FFFFFF"/>
                        </a:highlight>
                        <a:latin typeface="Lato"/>
                        <a:ea typeface="Lato"/>
                        <a:cs typeface="Lato"/>
                        <a:sym typeface="Lato"/>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l" rtl="0">
                        <a:lnSpc>
                          <a:spcPct val="115000"/>
                        </a:lnSpc>
                        <a:spcBef>
                          <a:spcPts val="0"/>
                        </a:spcBef>
                        <a:spcAft>
                          <a:spcPts val="0"/>
                        </a:spcAft>
                        <a:buClr>
                          <a:schemeClr val="dk1"/>
                        </a:buClr>
                        <a:buSzPts val="1500"/>
                        <a:buFont typeface="Arial"/>
                        <a:buNone/>
                      </a:pPr>
                      <a:r>
                        <a:rPr lang="en-US" sz="1500" b="1">
                          <a:solidFill>
                            <a:srgbClr val="3D85C6"/>
                          </a:solidFill>
                          <a:latin typeface="Lato"/>
                          <a:ea typeface="Lato"/>
                          <a:cs typeface="Lato"/>
                          <a:sym typeface="Lato"/>
                        </a:rPr>
                        <a:t>Imajinasiku/ Imajinasi dan Kreativitasku</a:t>
                      </a:r>
                      <a:endParaRPr sz="1300">
                        <a:solidFill>
                          <a:schemeClr val="dk1"/>
                        </a:solidFill>
                        <a:latin typeface="Lato"/>
                        <a:ea typeface="Lato"/>
                        <a:cs typeface="Lato"/>
                        <a:sym typeface="Lato"/>
                      </a:endParaRPr>
                    </a:p>
                    <a:p>
                      <a:pPr marL="0" lvl="0" indent="0" algn="l" rtl="0">
                        <a:lnSpc>
                          <a:spcPct val="115000"/>
                        </a:lnSpc>
                        <a:spcBef>
                          <a:spcPts val="0"/>
                        </a:spcBef>
                        <a:spcAft>
                          <a:spcPts val="0"/>
                        </a:spcAft>
                        <a:buClr>
                          <a:schemeClr val="dk1"/>
                        </a:buClr>
                        <a:buSzPts val="1300"/>
                        <a:buFont typeface="Arial"/>
                        <a:buNone/>
                      </a:pPr>
                      <a:endParaRPr sz="1300">
                        <a:solidFill>
                          <a:schemeClr val="dk1"/>
                        </a:solidFill>
                        <a:latin typeface="Lato"/>
                        <a:ea typeface="Lato"/>
                        <a:cs typeface="Lato"/>
                        <a:sym typeface="Lato"/>
                      </a:endParaRPr>
                    </a:p>
                    <a:p>
                      <a:pPr marL="0" lvl="0" indent="0" algn="l" rtl="0">
                        <a:lnSpc>
                          <a:spcPct val="115000"/>
                        </a:lnSpc>
                        <a:spcBef>
                          <a:spcPts val="0"/>
                        </a:spcBef>
                        <a:spcAft>
                          <a:spcPts val="0"/>
                        </a:spcAft>
                        <a:buClr>
                          <a:schemeClr val="dk1"/>
                        </a:buClr>
                        <a:buSzPts val="1100"/>
                        <a:buFont typeface="Arial"/>
                        <a:buNone/>
                      </a:pPr>
                      <a:r>
                        <a:rPr lang="en-US" sz="1100" b="1">
                          <a:solidFill>
                            <a:schemeClr val="dk1"/>
                          </a:solidFill>
                          <a:latin typeface="Lato"/>
                          <a:ea typeface="Lato"/>
                          <a:cs typeface="Lato"/>
                          <a:sym typeface="Lato"/>
                        </a:rPr>
                        <a:t>Tema ini bertujuan untuk mengajak peserta didik belajar mengenali dunianya melalui imajinasi, eksplorasi, dan eksperimen. Pada tema Imajinasiku ini peserta didik distimulasi dengan serangkaian kegiatan yang dapat</a:t>
                      </a:r>
                      <a:endParaRPr sz="1100" b="1">
                        <a:solidFill>
                          <a:schemeClr val="dk1"/>
                        </a:solidFill>
                        <a:latin typeface="Lato"/>
                        <a:ea typeface="Lato"/>
                        <a:cs typeface="Lato"/>
                        <a:sym typeface="Lato"/>
                      </a:endParaRPr>
                    </a:p>
                    <a:p>
                      <a:pPr marL="0" lvl="0" indent="0" algn="l" rtl="0">
                        <a:lnSpc>
                          <a:spcPct val="115000"/>
                        </a:lnSpc>
                        <a:spcBef>
                          <a:spcPts val="0"/>
                        </a:spcBef>
                        <a:spcAft>
                          <a:spcPts val="0"/>
                        </a:spcAft>
                        <a:buClr>
                          <a:schemeClr val="dk1"/>
                        </a:buClr>
                        <a:buSzPts val="1100"/>
                        <a:buFont typeface="Arial"/>
                        <a:buNone/>
                      </a:pPr>
                      <a:r>
                        <a:rPr lang="en-US" sz="1100" b="1">
                          <a:solidFill>
                            <a:schemeClr val="dk1"/>
                          </a:solidFill>
                          <a:latin typeface="Lato"/>
                          <a:ea typeface="Lato"/>
                          <a:cs typeface="Lato"/>
                          <a:sym typeface="Lato"/>
                        </a:rPr>
                        <a:t>membangkitkan rasa ingin tahu, memperkaya pengalamannya dan</a:t>
                      </a:r>
                      <a:endParaRPr sz="1100" b="1">
                        <a:solidFill>
                          <a:schemeClr val="dk1"/>
                        </a:solidFill>
                        <a:latin typeface="Lato"/>
                        <a:ea typeface="Lato"/>
                        <a:cs typeface="Lato"/>
                        <a:sym typeface="Lato"/>
                      </a:endParaRPr>
                    </a:p>
                    <a:p>
                      <a:pPr marL="0" lvl="0" indent="0" algn="l" rtl="0">
                        <a:lnSpc>
                          <a:spcPct val="115000"/>
                        </a:lnSpc>
                        <a:spcBef>
                          <a:spcPts val="0"/>
                        </a:spcBef>
                        <a:spcAft>
                          <a:spcPts val="0"/>
                        </a:spcAft>
                        <a:buClr>
                          <a:schemeClr val="dk1"/>
                        </a:buClr>
                        <a:buSzPts val="1100"/>
                        <a:buFont typeface="Arial"/>
                        <a:buNone/>
                      </a:pPr>
                      <a:r>
                        <a:rPr lang="en-US" sz="1100" b="1">
                          <a:solidFill>
                            <a:schemeClr val="dk1"/>
                          </a:solidFill>
                          <a:latin typeface="Lato"/>
                          <a:ea typeface="Lato"/>
                          <a:cs typeface="Lato"/>
                          <a:sym typeface="Lato"/>
                        </a:rPr>
                        <a:t>menguatkan kreativitasnya.</a:t>
                      </a:r>
                      <a:endParaRPr sz="1100" b="1">
                        <a:solidFill>
                          <a:schemeClr val="dk1"/>
                        </a:solidFill>
                        <a:latin typeface="Lato"/>
                        <a:ea typeface="Lato"/>
                        <a:cs typeface="Lato"/>
                        <a:sym typeface="Lato"/>
                      </a:endParaRPr>
                    </a:p>
                  </a:txBody>
                  <a:tcPr marL="91425" marR="91425" marT="91425" marB="91425">
                    <a:lnL w="9525" cap="flat" cmpd="sng">
                      <a:solidFill>
                        <a:srgbClr val="9E9E9E"/>
                      </a:solidFill>
                      <a:prstDash val="solid"/>
                      <a:round/>
                      <a:headEnd type="none" w="sm" len="sm"/>
                      <a:tailEnd type="none" w="sm" len="sm"/>
                    </a:lnL>
                  </a:tcPr>
                </a:tc>
                <a:extLst>
                  <a:ext uri="{0D108BD9-81ED-4DB2-BD59-A6C34878D82A}">
                    <a16:rowId xmlns:a16="http://schemas.microsoft.com/office/drawing/2014/main" val="10000"/>
                  </a:ext>
                </a:extLst>
              </a:tr>
            </a:tbl>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gcfdfe658f9_0_164"/>
          <p:cNvSpPr txBox="1">
            <a:spLocks noGrp="1"/>
          </p:cNvSpPr>
          <p:nvPr>
            <p:ph type="body" idx="2"/>
          </p:nvPr>
        </p:nvSpPr>
        <p:spPr>
          <a:xfrm>
            <a:off x="680025" y="1023175"/>
            <a:ext cx="11007600" cy="5834700"/>
          </a:xfrm>
          <a:prstGeom prst="rect">
            <a:avLst/>
          </a:prstGeom>
          <a:noFill/>
          <a:ln>
            <a:noFill/>
          </a:ln>
        </p:spPr>
        <p:txBody>
          <a:bodyPr spcFirstLastPara="1" wrap="square" lIns="91425" tIns="45700" rIns="91425" bIns="45700" anchor="t" anchorCtr="0">
            <a:noAutofit/>
          </a:bodyPr>
          <a:lstStyle/>
          <a:p>
            <a:pPr marL="0" lvl="0" indent="0" algn="l" rtl="0">
              <a:lnSpc>
                <a:spcPct val="120000"/>
              </a:lnSpc>
              <a:spcBef>
                <a:spcPts val="0"/>
              </a:spcBef>
              <a:spcAft>
                <a:spcPts val="0"/>
              </a:spcAft>
              <a:buClr>
                <a:schemeClr val="dk1"/>
              </a:buClr>
              <a:buSzPts val="1700"/>
              <a:buNone/>
            </a:pPr>
            <a:r>
              <a:rPr lang="en-US" sz="2400"/>
              <a:t>Tahapan Pelaksanaan Projek | </a:t>
            </a:r>
            <a:r>
              <a:rPr lang="en-US" sz="1500"/>
              <a:t>Setidaknya terdapat 6 tahapan pelaksanaan projek yang bisa dimodifikasi dan disesuaikan dengan kondisi sekolah (Terutama untuk jenjang PAUD). </a:t>
            </a:r>
            <a:endParaRPr sz="1500"/>
          </a:p>
          <a:p>
            <a:pPr marL="0" lvl="0" indent="0" algn="l" rtl="0">
              <a:lnSpc>
                <a:spcPct val="120000"/>
              </a:lnSpc>
              <a:spcBef>
                <a:spcPts val="0"/>
              </a:spcBef>
              <a:spcAft>
                <a:spcPts val="0"/>
              </a:spcAft>
              <a:buClr>
                <a:schemeClr val="dk1"/>
              </a:buClr>
              <a:buSzPts val="1700"/>
              <a:buFont typeface="Arial"/>
              <a:buNone/>
            </a:pPr>
            <a:endParaRPr sz="1400"/>
          </a:p>
        </p:txBody>
      </p:sp>
      <p:pic>
        <p:nvPicPr>
          <p:cNvPr id="298" name="Google Shape;298;gcfdfe658f9_0_164"/>
          <p:cNvPicPr preferRelativeResize="0"/>
          <p:nvPr/>
        </p:nvPicPr>
        <p:blipFill rotWithShape="1">
          <a:blip r:embed="rId3">
            <a:alphaModFix/>
          </a:blip>
          <a:srcRect/>
          <a:stretch/>
        </p:blipFill>
        <p:spPr>
          <a:xfrm>
            <a:off x="325300" y="1800625"/>
            <a:ext cx="8848375" cy="4975400"/>
          </a:xfrm>
          <a:prstGeom prst="rect">
            <a:avLst/>
          </a:prstGeom>
          <a:noFill/>
          <a:ln>
            <a:noFill/>
          </a:ln>
        </p:spPr>
      </p:pic>
      <p:pic>
        <p:nvPicPr>
          <p:cNvPr id="299" name="Google Shape;299;gcfdfe658f9_0_164"/>
          <p:cNvPicPr preferRelativeResize="0"/>
          <p:nvPr/>
        </p:nvPicPr>
        <p:blipFill rotWithShape="1">
          <a:blip r:embed="rId4">
            <a:alphaModFix/>
          </a:blip>
          <a:srcRect/>
          <a:stretch/>
        </p:blipFill>
        <p:spPr>
          <a:xfrm>
            <a:off x="987975" y="149591"/>
            <a:ext cx="3609975" cy="62865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g10757b5bd8e_0_73"/>
          <p:cNvSpPr txBox="1">
            <a:spLocks noGrp="1"/>
          </p:cNvSpPr>
          <p:nvPr>
            <p:ph type="title"/>
          </p:nvPr>
        </p:nvSpPr>
        <p:spPr>
          <a:xfrm>
            <a:off x="796600" y="1126767"/>
            <a:ext cx="11360700" cy="7635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sz="3000"/>
              <a:t>Prinsip Pengembangan Projek</a:t>
            </a:r>
            <a:endParaRPr sz="3000"/>
          </a:p>
        </p:txBody>
      </p:sp>
      <p:grpSp>
        <p:nvGrpSpPr>
          <p:cNvPr id="305" name="Google Shape;305;g10757b5bd8e_0_73"/>
          <p:cNvGrpSpPr/>
          <p:nvPr/>
        </p:nvGrpSpPr>
        <p:grpSpPr>
          <a:xfrm>
            <a:off x="7259555" y="2544875"/>
            <a:ext cx="2411683" cy="2272262"/>
            <a:chOff x="6077707" y="1644751"/>
            <a:chExt cx="1854000" cy="1854000"/>
          </a:xfrm>
        </p:grpSpPr>
        <p:sp>
          <p:nvSpPr>
            <p:cNvPr id="306" name="Google Shape;306;g10757b5bd8e_0_73"/>
            <p:cNvSpPr/>
            <p:nvPr/>
          </p:nvSpPr>
          <p:spPr>
            <a:xfrm>
              <a:off x="6077707" y="1644751"/>
              <a:ext cx="1854000" cy="1854000"/>
            </a:xfrm>
            <a:prstGeom prst="ellipse">
              <a:avLst/>
            </a:prstGeom>
            <a:solidFill>
              <a:srgbClr val="0944A1"/>
            </a:solidFill>
            <a:ln w="28575" cap="flat" cmpd="sng">
              <a:solidFill>
                <a:srgbClr val="A1C3FA"/>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7" name="Google Shape;307;g10757b5bd8e_0_73"/>
            <p:cNvSpPr txBox="1"/>
            <p:nvPr/>
          </p:nvSpPr>
          <p:spPr>
            <a:xfrm>
              <a:off x="6386100" y="2311040"/>
              <a:ext cx="1290600" cy="521400"/>
            </a:xfrm>
            <a:prstGeom prst="rect">
              <a:avLst/>
            </a:prstGeom>
            <a:noFill/>
            <a:ln>
              <a:noFill/>
            </a:ln>
          </p:spPr>
          <p:txBody>
            <a:bodyPr spcFirstLastPara="1" wrap="square" lIns="121900" tIns="121900" rIns="121900" bIns="121900" anchor="ctr" anchorCtr="0">
              <a:noAutofit/>
            </a:bodyPr>
            <a:lstStyle/>
            <a:p>
              <a:pPr marL="0" marR="0" lvl="0" indent="0" algn="l" rtl="0">
                <a:lnSpc>
                  <a:spcPct val="115000"/>
                </a:lnSpc>
                <a:spcBef>
                  <a:spcPts val="0"/>
                </a:spcBef>
                <a:spcAft>
                  <a:spcPts val="0"/>
                </a:spcAft>
                <a:buClr>
                  <a:srgbClr val="000000"/>
                </a:buClr>
                <a:buSzPts val="1800"/>
                <a:buFont typeface="Arial"/>
                <a:buNone/>
              </a:pPr>
              <a:r>
                <a:rPr lang="en-US" sz="1800" b="0" i="0" u="none" strike="noStrike" cap="none">
                  <a:solidFill>
                    <a:srgbClr val="FFFFFF"/>
                  </a:solidFill>
                  <a:latin typeface="Roboto"/>
                  <a:ea typeface="Roboto"/>
                  <a:cs typeface="Roboto"/>
                  <a:sym typeface="Roboto"/>
                </a:rPr>
                <a:t>Berpusat pada Peserta Didik</a:t>
              </a:r>
              <a:endParaRPr sz="1800" b="0" i="0" u="none" strike="noStrike" cap="none">
                <a:solidFill>
                  <a:srgbClr val="FFFFFF"/>
                </a:solidFill>
                <a:latin typeface="Roboto"/>
                <a:ea typeface="Roboto"/>
                <a:cs typeface="Roboto"/>
                <a:sym typeface="Roboto"/>
              </a:endParaRPr>
            </a:p>
          </p:txBody>
        </p:sp>
      </p:grpSp>
      <p:grpSp>
        <p:nvGrpSpPr>
          <p:cNvPr id="308" name="Google Shape;308;g10757b5bd8e_0_73"/>
          <p:cNvGrpSpPr/>
          <p:nvPr/>
        </p:nvGrpSpPr>
        <p:grpSpPr>
          <a:xfrm>
            <a:off x="5149914" y="2544875"/>
            <a:ext cx="2411683" cy="2272262"/>
            <a:chOff x="4455905" y="1644751"/>
            <a:chExt cx="1854000" cy="1854000"/>
          </a:xfrm>
        </p:grpSpPr>
        <p:sp>
          <p:nvSpPr>
            <p:cNvPr id="309" name="Google Shape;309;g10757b5bd8e_0_73"/>
            <p:cNvSpPr/>
            <p:nvPr/>
          </p:nvSpPr>
          <p:spPr>
            <a:xfrm>
              <a:off x="4455905" y="1644751"/>
              <a:ext cx="1854000" cy="1854000"/>
            </a:xfrm>
            <a:prstGeom prst="ellipse">
              <a:avLst/>
            </a:prstGeom>
            <a:solidFill>
              <a:srgbClr val="0C58D3"/>
            </a:solidFill>
            <a:ln w="28575" cap="flat" cmpd="sng">
              <a:solidFill>
                <a:srgbClr val="A1C3FA"/>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0" name="Google Shape;310;g10757b5bd8e_0_73"/>
            <p:cNvSpPr txBox="1"/>
            <p:nvPr/>
          </p:nvSpPr>
          <p:spPr>
            <a:xfrm>
              <a:off x="4764300" y="2311040"/>
              <a:ext cx="1290600" cy="521400"/>
            </a:xfrm>
            <a:prstGeom prst="rect">
              <a:avLst/>
            </a:prstGeom>
            <a:noFill/>
            <a:ln>
              <a:noFill/>
            </a:ln>
          </p:spPr>
          <p:txBody>
            <a:bodyPr spcFirstLastPara="1" wrap="square" lIns="121900" tIns="121900" rIns="121900" bIns="121900" anchor="ctr" anchorCtr="0">
              <a:noAutofit/>
            </a:bodyPr>
            <a:lstStyle/>
            <a:p>
              <a:pPr marL="0" marR="0" lvl="0" indent="0" algn="ctr" rtl="0">
                <a:lnSpc>
                  <a:spcPct val="115000"/>
                </a:lnSpc>
                <a:spcBef>
                  <a:spcPts val="0"/>
                </a:spcBef>
                <a:spcAft>
                  <a:spcPts val="0"/>
                </a:spcAft>
                <a:buClr>
                  <a:srgbClr val="000000"/>
                </a:buClr>
                <a:buSzPts val="2200"/>
                <a:buFont typeface="Arial"/>
                <a:buNone/>
              </a:pPr>
              <a:r>
                <a:rPr lang="en-US" sz="2200" b="0" i="0" u="none" strike="noStrike" cap="none">
                  <a:solidFill>
                    <a:srgbClr val="FFFFFF"/>
                  </a:solidFill>
                  <a:latin typeface="Roboto"/>
                  <a:ea typeface="Roboto"/>
                  <a:cs typeface="Roboto"/>
                  <a:sym typeface="Roboto"/>
                </a:rPr>
                <a:t>Eksploratif</a:t>
              </a:r>
              <a:endParaRPr sz="2200" b="0" i="0" u="none" strike="noStrike" cap="none">
                <a:solidFill>
                  <a:srgbClr val="FFFFFF"/>
                </a:solidFill>
                <a:latin typeface="Roboto"/>
                <a:ea typeface="Roboto"/>
                <a:cs typeface="Roboto"/>
                <a:sym typeface="Roboto"/>
              </a:endParaRPr>
            </a:p>
          </p:txBody>
        </p:sp>
      </p:grpSp>
      <p:grpSp>
        <p:nvGrpSpPr>
          <p:cNvPr id="311" name="Google Shape;311;g10757b5bd8e_0_73"/>
          <p:cNvGrpSpPr/>
          <p:nvPr/>
        </p:nvGrpSpPr>
        <p:grpSpPr>
          <a:xfrm>
            <a:off x="3040274" y="2544888"/>
            <a:ext cx="2411683" cy="2272262"/>
            <a:chOff x="2834102" y="1644762"/>
            <a:chExt cx="1854000" cy="1854000"/>
          </a:xfrm>
        </p:grpSpPr>
        <p:sp>
          <p:nvSpPr>
            <p:cNvPr id="312" name="Google Shape;312;g10757b5bd8e_0_73"/>
            <p:cNvSpPr/>
            <p:nvPr/>
          </p:nvSpPr>
          <p:spPr>
            <a:xfrm>
              <a:off x="2834102" y="1644762"/>
              <a:ext cx="1854000" cy="1854000"/>
            </a:xfrm>
            <a:prstGeom prst="ellipse">
              <a:avLst/>
            </a:prstGeom>
            <a:solidFill>
              <a:srgbClr val="0D5DDF"/>
            </a:solidFill>
            <a:ln w="28575" cap="flat" cmpd="sng">
              <a:solidFill>
                <a:srgbClr val="A1C3FA"/>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3" name="Google Shape;313;g10757b5bd8e_0_73"/>
            <p:cNvSpPr txBox="1"/>
            <p:nvPr/>
          </p:nvSpPr>
          <p:spPr>
            <a:xfrm>
              <a:off x="3142502" y="2311050"/>
              <a:ext cx="1290600" cy="521400"/>
            </a:xfrm>
            <a:prstGeom prst="rect">
              <a:avLst/>
            </a:prstGeom>
            <a:noFill/>
            <a:ln>
              <a:noFill/>
            </a:ln>
          </p:spPr>
          <p:txBody>
            <a:bodyPr spcFirstLastPara="1" wrap="square" lIns="121900" tIns="121900" rIns="121900" bIns="121900" anchor="ctr" anchorCtr="0">
              <a:noAutofit/>
            </a:bodyPr>
            <a:lstStyle/>
            <a:p>
              <a:pPr marL="0" marR="0" lvl="0" indent="0" algn="ctr" rtl="0">
                <a:lnSpc>
                  <a:spcPct val="115000"/>
                </a:lnSpc>
                <a:spcBef>
                  <a:spcPts val="0"/>
                </a:spcBef>
                <a:spcAft>
                  <a:spcPts val="0"/>
                </a:spcAft>
                <a:buClr>
                  <a:srgbClr val="000000"/>
                </a:buClr>
                <a:buSzPts val="2200"/>
                <a:buFont typeface="Arial"/>
                <a:buNone/>
              </a:pPr>
              <a:r>
                <a:rPr lang="en-US" sz="2100" b="0" i="0" u="none" strike="noStrike" cap="none">
                  <a:solidFill>
                    <a:srgbClr val="FFFFFF"/>
                  </a:solidFill>
                  <a:latin typeface="Roboto"/>
                  <a:ea typeface="Roboto"/>
                  <a:cs typeface="Roboto"/>
                  <a:sym typeface="Roboto"/>
                </a:rPr>
                <a:t>Kontekstual</a:t>
              </a:r>
              <a:endParaRPr sz="2100" b="0" i="0" u="none" strike="noStrike" cap="none">
                <a:solidFill>
                  <a:srgbClr val="FFFFFF"/>
                </a:solidFill>
                <a:latin typeface="Roboto"/>
                <a:ea typeface="Roboto"/>
                <a:cs typeface="Roboto"/>
                <a:sym typeface="Roboto"/>
              </a:endParaRPr>
            </a:p>
          </p:txBody>
        </p:sp>
      </p:grpSp>
      <p:grpSp>
        <p:nvGrpSpPr>
          <p:cNvPr id="314" name="Google Shape;314;g10757b5bd8e_0_73"/>
          <p:cNvGrpSpPr/>
          <p:nvPr/>
        </p:nvGrpSpPr>
        <p:grpSpPr>
          <a:xfrm>
            <a:off x="930634" y="2544888"/>
            <a:ext cx="2411683" cy="2272262"/>
            <a:chOff x="1212300" y="1644762"/>
            <a:chExt cx="1854000" cy="1854000"/>
          </a:xfrm>
        </p:grpSpPr>
        <p:sp>
          <p:nvSpPr>
            <p:cNvPr id="315" name="Google Shape;315;g10757b5bd8e_0_73"/>
            <p:cNvSpPr/>
            <p:nvPr/>
          </p:nvSpPr>
          <p:spPr>
            <a:xfrm>
              <a:off x="1212300" y="1644762"/>
              <a:ext cx="1854000" cy="1854000"/>
            </a:xfrm>
            <a:prstGeom prst="ellipse">
              <a:avLst/>
            </a:prstGeom>
            <a:solidFill>
              <a:srgbClr val="0E65F0"/>
            </a:solidFill>
            <a:ln w="28575" cap="flat" cmpd="sng">
              <a:solidFill>
                <a:srgbClr val="A1C3FA"/>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6" name="Google Shape;316;g10757b5bd8e_0_73"/>
            <p:cNvSpPr txBox="1"/>
            <p:nvPr/>
          </p:nvSpPr>
          <p:spPr>
            <a:xfrm>
              <a:off x="1446804" y="2311050"/>
              <a:ext cx="1290600" cy="521400"/>
            </a:xfrm>
            <a:prstGeom prst="rect">
              <a:avLst/>
            </a:prstGeom>
            <a:noFill/>
            <a:ln>
              <a:noFill/>
            </a:ln>
          </p:spPr>
          <p:txBody>
            <a:bodyPr spcFirstLastPara="1" wrap="square" lIns="121900" tIns="121900" rIns="121900" bIns="121900" anchor="ctr" anchorCtr="0">
              <a:noAutofit/>
            </a:bodyPr>
            <a:lstStyle/>
            <a:p>
              <a:pPr marL="0" marR="0" lvl="0" indent="0" algn="ctr" rtl="0">
                <a:lnSpc>
                  <a:spcPct val="115000"/>
                </a:lnSpc>
                <a:spcBef>
                  <a:spcPts val="0"/>
                </a:spcBef>
                <a:spcAft>
                  <a:spcPts val="0"/>
                </a:spcAft>
                <a:buClr>
                  <a:srgbClr val="000000"/>
                </a:buClr>
                <a:buSzPts val="2200"/>
                <a:buFont typeface="Arial"/>
                <a:buNone/>
              </a:pPr>
              <a:r>
                <a:rPr lang="en-US" sz="2200" b="0" i="0" u="none" strike="noStrike" cap="none">
                  <a:solidFill>
                    <a:srgbClr val="FFFFFF"/>
                  </a:solidFill>
                  <a:latin typeface="Roboto"/>
                  <a:ea typeface="Roboto"/>
                  <a:cs typeface="Roboto"/>
                  <a:sym typeface="Roboto"/>
                </a:rPr>
                <a:t>Holistik</a:t>
              </a:r>
              <a:endParaRPr sz="2200" b="0" i="0" u="none" strike="noStrike" cap="none">
                <a:solidFill>
                  <a:srgbClr val="FFFFFF"/>
                </a:solidFill>
                <a:latin typeface="Roboto"/>
                <a:ea typeface="Roboto"/>
                <a:cs typeface="Roboto"/>
                <a:sym typeface="Roboto"/>
              </a:endParaRP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gcfdfe658f9_0_651"/>
          <p:cNvSpPr txBox="1">
            <a:spLocks noGrp="1"/>
          </p:cNvSpPr>
          <p:nvPr>
            <p:ph type="title"/>
          </p:nvPr>
        </p:nvSpPr>
        <p:spPr>
          <a:xfrm>
            <a:off x="838101" y="937034"/>
            <a:ext cx="10515600" cy="1117800"/>
          </a:xfrm>
          <a:prstGeom prst="rect">
            <a:avLst/>
          </a:prstGeom>
          <a:noFill/>
          <a:ln>
            <a:noFill/>
          </a:ln>
        </p:spPr>
        <p:txBody>
          <a:bodyPr spcFirstLastPara="1" wrap="square" lIns="91425" tIns="45700" rIns="91425" bIns="45700" anchor="ctr" anchorCtr="0">
            <a:normAutofit/>
          </a:bodyPr>
          <a:lstStyle/>
          <a:p>
            <a:pPr marL="457200" lvl="0" indent="-406400" algn="l" rtl="0">
              <a:lnSpc>
                <a:spcPct val="90000"/>
              </a:lnSpc>
              <a:spcBef>
                <a:spcPts val="0"/>
              </a:spcBef>
              <a:spcAft>
                <a:spcPts val="0"/>
              </a:spcAft>
              <a:buSzPts val="2800"/>
              <a:buAutoNum type="alphaUcPeriod" startAt="3"/>
            </a:pPr>
            <a:r>
              <a:rPr lang="en-US" sz="2800"/>
              <a:t>Modul Projek Penguatan Profil Pelajar Pancasila</a:t>
            </a:r>
            <a:endParaRPr sz="3000"/>
          </a:p>
        </p:txBody>
      </p:sp>
      <p:grpSp>
        <p:nvGrpSpPr>
          <p:cNvPr id="322" name="Google Shape;322;gcfdfe658f9_0_651"/>
          <p:cNvGrpSpPr/>
          <p:nvPr/>
        </p:nvGrpSpPr>
        <p:grpSpPr>
          <a:xfrm>
            <a:off x="3509232" y="2061825"/>
            <a:ext cx="3487633" cy="3777128"/>
            <a:chOff x="2744034" y="1146343"/>
            <a:chExt cx="1827900" cy="2399700"/>
          </a:xfrm>
        </p:grpSpPr>
        <p:sp>
          <p:nvSpPr>
            <p:cNvPr id="323" name="Google Shape;323;gcfdfe658f9_0_651"/>
            <p:cNvSpPr/>
            <p:nvPr/>
          </p:nvSpPr>
          <p:spPr>
            <a:xfrm rot="-5400000">
              <a:off x="2458134" y="1432243"/>
              <a:ext cx="2399700" cy="1827900"/>
            </a:xfrm>
            <a:prstGeom prst="rightArrowCallout">
              <a:avLst>
                <a:gd name="adj1" fmla="val 9283"/>
                <a:gd name="adj2" fmla="val 13570"/>
                <a:gd name="adj3" fmla="val 16082"/>
                <a:gd name="adj4" fmla="val 81236"/>
              </a:avLst>
            </a:prstGeom>
            <a:solidFill>
              <a:srgbClr val="F48FB0"/>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4" name="Google Shape;324;gcfdfe658f9_0_651"/>
            <p:cNvSpPr/>
            <p:nvPr/>
          </p:nvSpPr>
          <p:spPr>
            <a:xfrm flipH="1">
              <a:off x="2832600" y="1686400"/>
              <a:ext cx="1649400" cy="1769700"/>
            </a:xfrm>
            <a:prstGeom prst="snip1Rect">
              <a:avLst>
                <a:gd name="adj" fmla="val 0"/>
              </a:avLst>
            </a:prstGeom>
            <a:solidFill>
              <a:srgbClr val="AC1145"/>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5" name="Google Shape;325;gcfdfe658f9_0_651"/>
            <p:cNvSpPr txBox="1"/>
            <p:nvPr/>
          </p:nvSpPr>
          <p:spPr>
            <a:xfrm>
              <a:off x="2902308" y="1795519"/>
              <a:ext cx="1519800" cy="1476000"/>
            </a:xfrm>
            <a:prstGeom prst="rect">
              <a:avLst/>
            </a:prstGeom>
            <a:noFill/>
            <a:ln>
              <a:noFill/>
            </a:ln>
          </p:spPr>
          <p:txBody>
            <a:bodyPr spcFirstLastPara="1" wrap="square" lIns="121900" tIns="121900" rIns="121900" bIns="121900" anchor="t" anchorCtr="0">
              <a:noAutofit/>
            </a:bodyPr>
            <a:lstStyle/>
            <a:p>
              <a:pPr marL="0" marR="0" lvl="0" indent="0" algn="ctr" rtl="0">
                <a:lnSpc>
                  <a:spcPct val="115000"/>
                </a:lnSpc>
                <a:spcBef>
                  <a:spcPts val="0"/>
                </a:spcBef>
                <a:spcAft>
                  <a:spcPts val="0"/>
                </a:spcAft>
                <a:buClr>
                  <a:srgbClr val="000000"/>
                </a:buClr>
                <a:buSzPts val="1500"/>
                <a:buFont typeface="Arial"/>
                <a:buNone/>
              </a:pPr>
              <a:r>
                <a:rPr lang="en-US" sz="1500" b="1" i="0" u="none" strike="noStrike" cap="none">
                  <a:solidFill>
                    <a:srgbClr val="FFFFFF"/>
                  </a:solidFill>
                  <a:latin typeface="Roboto"/>
                  <a:ea typeface="Roboto"/>
                  <a:cs typeface="Roboto"/>
                  <a:sym typeface="Roboto"/>
                </a:rPr>
                <a:t>Mengadaptasi Modul yang Sudah Ada</a:t>
              </a:r>
              <a:endParaRPr sz="1500" b="1" i="0" u="none" strike="noStrike" cap="none">
                <a:solidFill>
                  <a:srgbClr val="FFFFFF"/>
                </a:solidFill>
                <a:latin typeface="Roboto"/>
                <a:ea typeface="Roboto"/>
                <a:cs typeface="Roboto"/>
                <a:sym typeface="Roboto"/>
              </a:endParaRPr>
            </a:p>
            <a:p>
              <a:pPr marL="0" marR="0" lvl="0" indent="0" algn="ctr" rtl="0">
                <a:lnSpc>
                  <a:spcPct val="115000"/>
                </a:lnSpc>
                <a:spcBef>
                  <a:spcPts val="0"/>
                </a:spcBef>
                <a:spcAft>
                  <a:spcPts val="0"/>
                </a:spcAft>
                <a:buClr>
                  <a:srgbClr val="000000"/>
                </a:buClr>
                <a:buSzPts val="1100"/>
                <a:buFont typeface="Arial"/>
                <a:buNone/>
              </a:pPr>
              <a:endParaRPr sz="1100" b="0" i="0" u="none" strike="noStrike" cap="none">
                <a:solidFill>
                  <a:srgbClr val="FFFFFF"/>
                </a:solidFill>
                <a:latin typeface="Roboto"/>
                <a:ea typeface="Roboto"/>
                <a:cs typeface="Roboto"/>
                <a:sym typeface="Roboto"/>
              </a:endParaRPr>
            </a:p>
            <a:p>
              <a:pPr marL="0" marR="0" lvl="0" indent="0" algn="ctr" rtl="0">
                <a:lnSpc>
                  <a:spcPct val="115000"/>
                </a:lnSpc>
                <a:spcBef>
                  <a:spcPts val="0"/>
                </a:spcBef>
                <a:spcAft>
                  <a:spcPts val="2100"/>
                </a:spcAft>
                <a:buClr>
                  <a:srgbClr val="000000"/>
                </a:buClr>
                <a:buSzPts val="1400"/>
                <a:buFont typeface="Arial"/>
                <a:buNone/>
              </a:pPr>
              <a:r>
                <a:rPr lang="en-US" sz="1400" b="0" i="0" u="none" strike="noStrike" cap="none">
                  <a:solidFill>
                    <a:srgbClr val="FFFFFF"/>
                  </a:solidFill>
                  <a:latin typeface="Roboto"/>
                  <a:ea typeface="Roboto"/>
                  <a:cs typeface="Roboto"/>
                  <a:sym typeface="Roboto"/>
                </a:rPr>
                <a:t>Mengadaptasi modul yang sudah tersedia dapat dilakukan untuk mengawali persiapan projek penguatan Profil Pelajar Pancasila pada kesempatan pertama pelaksanaannya di sekolah.</a:t>
              </a:r>
              <a:endParaRPr sz="1400" b="0" i="0" u="none" strike="noStrike" cap="none">
                <a:solidFill>
                  <a:srgbClr val="FFFFFF"/>
                </a:solidFill>
                <a:latin typeface="Arial"/>
                <a:ea typeface="Arial"/>
                <a:cs typeface="Arial"/>
                <a:sym typeface="Arial"/>
              </a:endParaRPr>
            </a:p>
          </p:txBody>
        </p:sp>
      </p:grpSp>
      <p:grpSp>
        <p:nvGrpSpPr>
          <p:cNvPr id="326" name="Google Shape;326;gcfdfe658f9_0_651"/>
          <p:cNvGrpSpPr/>
          <p:nvPr/>
        </p:nvGrpSpPr>
        <p:grpSpPr>
          <a:xfrm>
            <a:off x="6997150" y="2771896"/>
            <a:ext cx="3487633" cy="3777128"/>
            <a:chOff x="4572084" y="1597469"/>
            <a:chExt cx="1827900" cy="2399700"/>
          </a:xfrm>
        </p:grpSpPr>
        <p:sp>
          <p:nvSpPr>
            <p:cNvPr id="327" name="Google Shape;327;gcfdfe658f9_0_651"/>
            <p:cNvSpPr/>
            <p:nvPr/>
          </p:nvSpPr>
          <p:spPr>
            <a:xfrm rot="5400000">
              <a:off x="4286184" y="1883369"/>
              <a:ext cx="2399700" cy="1827900"/>
            </a:xfrm>
            <a:prstGeom prst="rightArrowCallout">
              <a:avLst>
                <a:gd name="adj1" fmla="val 9283"/>
                <a:gd name="adj2" fmla="val 13570"/>
                <a:gd name="adj3" fmla="val 16082"/>
                <a:gd name="adj4" fmla="val 81236"/>
              </a:avLst>
            </a:prstGeom>
            <a:solidFill>
              <a:srgbClr val="840D35"/>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8" name="Google Shape;328;gcfdfe658f9_0_651"/>
            <p:cNvSpPr/>
            <p:nvPr/>
          </p:nvSpPr>
          <p:spPr>
            <a:xfrm rot="10800000" flipH="1">
              <a:off x="4662018" y="1687411"/>
              <a:ext cx="1649400" cy="1769700"/>
            </a:xfrm>
            <a:prstGeom prst="snip1Rect">
              <a:avLst>
                <a:gd name="adj" fmla="val 0"/>
              </a:avLst>
            </a:prstGeom>
            <a:solidFill>
              <a:srgbClr val="AC1145"/>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9" name="Google Shape;329;gcfdfe658f9_0_651"/>
            <p:cNvSpPr txBox="1"/>
            <p:nvPr/>
          </p:nvSpPr>
          <p:spPr>
            <a:xfrm>
              <a:off x="4723338" y="1795519"/>
              <a:ext cx="1512900" cy="1476000"/>
            </a:xfrm>
            <a:prstGeom prst="rect">
              <a:avLst/>
            </a:prstGeom>
            <a:noFill/>
            <a:ln>
              <a:noFill/>
            </a:ln>
          </p:spPr>
          <p:txBody>
            <a:bodyPr spcFirstLastPara="1" wrap="square" lIns="121900" tIns="121900" rIns="121900" bIns="121900" anchor="t" anchorCtr="0">
              <a:noAutofit/>
            </a:bodyPr>
            <a:lstStyle/>
            <a:p>
              <a:pPr marL="0" marR="0" lvl="0" indent="0" algn="ctr" rtl="0">
                <a:lnSpc>
                  <a:spcPct val="115000"/>
                </a:lnSpc>
                <a:spcBef>
                  <a:spcPts val="0"/>
                </a:spcBef>
                <a:spcAft>
                  <a:spcPts val="0"/>
                </a:spcAft>
                <a:buClr>
                  <a:srgbClr val="000000"/>
                </a:buClr>
                <a:buSzPts val="1500"/>
                <a:buFont typeface="Arial"/>
                <a:buNone/>
              </a:pPr>
              <a:r>
                <a:rPr lang="en-US" sz="1500" b="1" i="0" u="none" strike="noStrike" cap="none">
                  <a:solidFill>
                    <a:srgbClr val="FFFFFF"/>
                  </a:solidFill>
                  <a:latin typeface="Roboto"/>
                  <a:ea typeface="Roboto"/>
                  <a:cs typeface="Roboto"/>
                  <a:sym typeface="Roboto"/>
                </a:rPr>
                <a:t>Membuat Modul secara Mandiri</a:t>
              </a:r>
              <a:endParaRPr sz="1500" b="1" i="0" u="none" strike="noStrike" cap="none">
                <a:solidFill>
                  <a:srgbClr val="FFFFFF"/>
                </a:solidFill>
                <a:latin typeface="Roboto"/>
                <a:ea typeface="Roboto"/>
                <a:cs typeface="Roboto"/>
                <a:sym typeface="Roboto"/>
              </a:endParaRPr>
            </a:p>
            <a:p>
              <a:pPr marL="0" marR="0" lvl="0" indent="0" algn="ctr" rtl="0">
                <a:lnSpc>
                  <a:spcPct val="115000"/>
                </a:lnSpc>
                <a:spcBef>
                  <a:spcPts val="0"/>
                </a:spcBef>
                <a:spcAft>
                  <a:spcPts val="0"/>
                </a:spcAft>
                <a:buClr>
                  <a:srgbClr val="000000"/>
                </a:buClr>
                <a:buSzPts val="1100"/>
                <a:buFont typeface="Arial"/>
                <a:buNone/>
              </a:pPr>
              <a:endParaRPr sz="1100" b="0" i="0" u="none" strike="noStrike" cap="none">
                <a:solidFill>
                  <a:srgbClr val="FFFFFF"/>
                </a:solidFill>
                <a:latin typeface="Roboto"/>
                <a:ea typeface="Roboto"/>
                <a:cs typeface="Roboto"/>
                <a:sym typeface="Roboto"/>
              </a:endParaRPr>
            </a:p>
            <a:p>
              <a:pPr marL="0" marR="0" lvl="0" indent="0" algn="ctr" rtl="0">
                <a:lnSpc>
                  <a:spcPct val="115000"/>
                </a:lnSpc>
                <a:spcBef>
                  <a:spcPts val="0"/>
                </a:spcBef>
                <a:spcAft>
                  <a:spcPts val="2100"/>
                </a:spcAft>
                <a:buClr>
                  <a:srgbClr val="000000"/>
                </a:buClr>
                <a:buSzPts val="1400"/>
                <a:buFont typeface="Arial"/>
                <a:buNone/>
              </a:pPr>
              <a:r>
                <a:rPr lang="en-US" sz="1400" b="0" i="0" u="none" strike="noStrike" cap="none">
                  <a:solidFill>
                    <a:srgbClr val="FFFFFF"/>
                  </a:solidFill>
                  <a:latin typeface="Roboto"/>
                  <a:ea typeface="Roboto"/>
                  <a:cs typeface="Roboto"/>
                  <a:sym typeface="Roboto"/>
                </a:rPr>
                <a:t>Setelah terampil mengadaptasi modul projek, harapannya sekolah dapat membuat rancangan modulnya secara mandiri sebagai hasil kolaborasi tim pengembang projek di sekolah.</a:t>
              </a:r>
              <a:endParaRPr sz="1400" b="0" i="0" u="none" strike="noStrike" cap="none">
                <a:solidFill>
                  <a:srgbClr val="FFFFFF"/>
                </a:solidFill>
                <a:latin typeface="Arial"/>
                <a:ea typeface="Arial"/>
                <a:cs typeface="Arial"/>
                <a:sym typeface="Arial"/>
              </a:endParaRPr>
            </a:p>
          </p:txBody>
        </p:sp>
      </p:grpSp>
      <p:sp>
        <p:nvSpPr>
          <p:cNvPr id="330" name="Google Shape;330;gcfdfe658f9_0_651"/>
          <p:cNvSpPr txBox="1">
            <a:spLocks noGrp="1"/>
          </p:cNvSpPr>
          <p:nvPr>
            <p:ph type="title"/>
          </p:nvPr>
        </p:nvSpPr>
        <p:spPr>
          <a:xfrm>
            <a:off x="761900" y="3779100"/>
            <a:ext cx="2376600" cy="495000"/>
          </a:xfrm>
          <a:prstGeom prst="rect">
            <a:avLst/>
          </a:prstGeom>
          <a:solidFill>
            <a:schemeClr val="lt1"/>
          </a:solid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SzPts val="1200"/>
              <a:buNone/>
            </a:pPr>
            <a:r>
              <a:rPr lang="en-US" sz="1900" b="1">
                <a:latin typeface="Lato"/>
                <a:ea typeface="Lato"/>
                <a:cs typeface="Lato"/>
                <a:sym typeface="Lato"/>
              </a:rPr>
              <a:t>Mengembangkan Modul Projek</a:t>
            </a:r>
            <a:endParaRPr sz="1900" b="1">
              <a:latin typeface="Lato"/>
              <a:ea typeface="Lato"/>
              <a:cs typeface="Lato"/>
              <a:sym typeface="Lato"/>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Google Shape;335;g10a29828c48_0_943"/>
          <p:cNvSpPr txBox="1">
            <a:spLocks noGrp="1"/>
          </p:cNvSpPr>
          <p:nvPr>
            <p:ph type="title"/>
          </p:nvPr>
        </p:nvSpPr>
        <p:spPr>
          <a:xfrm>
            <a:off x="838101" y="937034"/>
            <a:ext cx="10515600" cy="1117800"/>
          </a:xfrm>
          <a:prstGeom prst="rect">
            <a:avLst/>
          </a:prstGeom>
          <a:noFill/>
          <a:ln>
            <a:noFill/>
          </a:ln>
        </p:spPr>
        <p:txBody>
          <a:bodyPr spcFirstLastPara="1" wrap="square" lIns="91425" tIns="45700" rIns="91425" bIns="45700" anchor="ctr" anchorCtr="0">
            <a:normAutofit/>
          </a:bodyPr>
          <a:lstStyle/>
          <a:p>
            <a:pPr marL="457200" lvl="0" indent="-406400" algn="l" rtl="0">
              <a:lnSpc>
                <a:spcPct val="90000"/>
              </a:lnSpc>
              <a:spcBef>
                <a:spcPts val="0"/>
              </a:spcBef>
              <a:spcAft>
                <a:spcPts val="0"/>
              </a:spcAft>
              <a:buSzPts val="2800"/>
              <a:buAutoNum type="alphaUcPeriod" startAt="3"/>
            </a:pPr>
            <a:r>
              <a:rPr lang="en-US" sz="2800"/>
              <a:t>Modul Projek Penguatan Profil Pelajar Pancasila</a:t>
            </a:r>
            <a:endParaRPr/>
          </a:p>
        </p:txBody>
      </p:sp>
      <p:sp>
        <p:nvSpPr>
          <p:cNvPr id="336" name="Google Shape;336;g10a29828c48_0_943"/>
          <p:cNvSpPr txBox="1">
            <a:spLocks noGrp="1"/>
          </p:cNvSpPr>
          <p:nvPr>
            <p:ph type="title"/>
          </p:nvPr>
        </p:nvSpPr>
        <p:spPr>
          <a:xfrm>
            <a:off x="761900" y="1875925"/>
            <a:ext cx="4596600" cy="602100"/>
          </a:xfrm>
          <a:prstGeom prst="rect">
            <a:avLst/>
          </a:prstGeom>
          <a:solidFill>
            <a:schemeClr val="lt1"/>
          </a:solid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SzPts val="1200"/>
              <a:buNone/>
            </a:pPr>
            <a:r>
              <a:rPr lang="en-US" sz="1900" b="1">
                <a:latin typeface="Lato"/>
                <a:ea typeface="Lato"/>
                <a:cs typeface="Lato"/>
                <a:sym typeface="Lato"/>
              </a:rPr>
              <a:t>Komponen Modul/Rencana Projek</a:t>
            </a:r>
            <a:endParaRPr sz="1900" b="1">
              <a:latin typeface="Lato"/>
              <a:ea typeface="Lato"/>
              <a:cs typeface="Lato"/>
              <a:sym typeface="Lato"/>
            </a:endParaRPr>
          </a:p>
        </p:txBody>
      </p:sp>
      <p:graphicFrame>
        <p:nvGraphicFramePr>
          <p:cNvPr id="337" name="Google Shape;337;g10a29828c48_0_943"/>
          <p:cNvGraphicFramePr/>
          <p:nvPr/>
        </p:nvGraphicFramePr>
        <p:xfrm>
          <a:off x="838100" y="2533650"/>
          <a:ext cx="9731400" cy="4205542"/>
        </p:xfrm>
        <a:graphic>
          <a:graphicData uri="http://schemas.openxmlformats.org/drawingml/2006/table">
            <a:tbl>
              <a:tblPr>
                <a:noFill/>
                <a:tableStyleId>{A9201D6B-BBE0-4E4A-A707-3588E86271F6}</a:tableStyleId>
              </a:tblPr>
              <a:tblGrid>
                <a:gridCol w="1666050">
                  <a:extLst>
                    <a:ext uri="{9D8B030D-6E8A-4147-A177-3AD203B41FA5}">
                      <a16:colId xmlns:a16="http://schemas.microsoft.com/office/drawing/2014/main" val="20000"/>
                    </a:ext>
                  </a:extLst>
                </a:gridCol>
                <a:gridCol w="2854375">
                  <a:extLst>
                    <a:ext uri="{9D8B030D-6E8A-4147-A177-3AD203B41FA5}">
                      <a16:colId xmlns:a16="http://schemas.microsoft.com/office/drawing/2014/main" val="20001"/>
                    </a:ext>
                  </a:extLst>
                </a:gridCol>
                <a:gridCol w="2775575">
                  <a:extLst>
                    <a:ext uri="{9D8B030D-6E8A-4147-A177-3AD203B41FA5}">
                      <a16:colId xmlns:a16="http://schemas.microsoft.com/office/drawing/2014/main" val="20002"/>
                    </a:ext>
                  </a:extLst>
                </a:gridCol>
                <a:gridCol w="2435400">
                  <a:extLst>
                    <a:ext uri="{9D8B030D-6E8A-4147-A177-3AD203B41FA5}">
                      <a16:colId xmlns:a16="http://schemas.microsoft.com/office/drawing/2014/main" val="20003"/>
                    </a:ext>
                  </a:extLst>
                </a:gridCol>
              </a:tblGrid>
              <a:tr h="0">
                <a:tc>
                  <a:txBody>
                    <a:bodyPr/>
                    <a:lstStyle/>
                    <a:p>
                      <a:pPr marL="0" lvl="0" indent="0" algn="ctr" rtl="0">
                        <a:lnSpc>
                          <a:spcPct val="107500"/>
                        </a:lnSpc>
                        <a:spcBef>
                          <a:spcPts val="0"/>
                        </a:spcBef>
                        <a:spcAft>
                          <a:spcPts val="0"/>
                        </a:spcAft>
                        <a:buNone/>
                      </a:pPr>
                      <a:r>
                        <a:rPr lang="en-US">
                          <a:latin typeface="Candara"/>
                          <a:ea typeface="Candara"/>
                          <a:cs typeface="Candara"/>
                          <a:sym typeface="Candara"/>
                        </a:rPr>
                        <a:t>Jenjang</a:t>
                      </a:r>
                      <a:endParaRPr>
                        <a:latin typeface="Candara"/>
                        <a:ea typeface="Candara"/>
                        <a:cs typeface="Candara"/>
                        <a:sym typeface="Candara"/>
                      </a:endParaRPr>
                    </a:p>
                  </a:txBody>
                  <a:tcPr marL="127000" marR="127000" marT="127000" marB="1270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BDD7EE"/>
                    </a:solidFill>
                  </a:tcPr>
                </a:tc>
                <a:tc>
                  <a:txBody>
                    <a:bodyPr/>
                    <a:lstStyle/>
                    <a:p>
                      <a:pPr marL="0" lvl="0" indent="0" algn="ctr" rtl="0">
                        <a:lnSpc>
                          <a:spcPct val="107500"/>
                        </a:lnSpc>
                        <a:spcBef>
                          <a:spcPts val="0"/>
                        </a:spcBef>
                        <a:spcAft>
                          <a:spcPts val="0"/>
                        </a:spcAft>
                        <a:buNone/>
                      </a:pPr>
                      <a:r>
                        <a:rPr lang="en-US">
                          <a:latin typeface="Candara"/>
                          <a:ea typeface="Candara"/>
                          <a:cs typeface="Candara"/>
                          <a:sym typeface="Candara"/>
                        </a:rPr>
                        <a:t>Informasi umum</a:t>
                      </a:r>
                      <a:endParaRPr>
                        <a:latin typeface="Candara"/>
                        <a:ea typeface="Candara"/>
                        <a:cs typeface="Candara"/>
                        <a:sym typeface="Candara"/>
                      </a:endParaRPr>
                    </a:p>
                  </a:txBody>
                  <a:tcPr marL="127000" marR="127000" marT="127000" marB="1270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BDD7EE"/>
                    </a:solidFill>
                  </a:tcPr>
                </a:tc>
                <a:tc>
                  <a:txBody>
                    <a:bodyPr/>
                    <a:lstStyle/>
                    <a:p>
                      <a:pPr marL="0" lvl="0" indent="0" algn="ctr" rtl="0">
                        <a:lnSpc>
                          <a:spcPct val="107500"/>
                        </a:lnSpc>
                        <a:spcBef>
                          <a:spcPts val="0"/>
                        </a:spcBef>
                        <a:spcAft>
                          <a:spcPts val="0"/>
                        </a:spcAft>
                        <a:buNone/>
                      </a:pPr>
                      <a:r>
                        <a:rPr lang="en-US">
                          <a:latin typeface="Candara"/>
                          <a:ea typeface="Candara"/>
                          <a:cs typeface="Candara"/>
                          <a:sym typeface="Candara"/>
                        </a:rPr>
                        <a:t>Komponen inti</a:t>
                      </a:r>
                      <a:endParaRPr>
                        <a:latin typeface="Candara"/>
                        <a:ea typeface="Candara"/>
                        <a:cs typeface="Candara"/>
                        <a:sym typeface="Candara"/>
                      </a:endParaRPr>
                    </a:p>
                  </a:txBody>
                  <a:tcPr marL="127000" marR="127000" marT="127000" marB="1270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BDD7EE"/>
                    </a:solidFill>
                  </a:tcPr>
                </a:tc>
                <a:tc>
                  <a:txBody>
                    <a:bodyPr/>
                    <a:lstStyle/>
                    <a:p>
                      <a:pPr marL="0" lvl="0" indent="0" algn="ctr" rtl="0">
                        <a:lnSpc>
                          <a:spcPct val="107500"/>
                        </a:lnSpc>
                        <a:spcBef>
                          <a:spcPts val="0"/>
                        </a:spcBef>
                        <a:spcAft>
                          <a:spcPts val="0"/>
                        </a:spcAft>
                        <a:buNone/>
                      </a:pPr>
                      <a:r>
                        <a:rPr lang="en-US">
                          <a:latin typeface="Candara"/>
                          <a:ea typeface="Candara"/>
                          <a:cs typeface="Candara"/>
                          <a:sym typeface="Candara"/>
                        </a:rPr>
                        <a:t>Lampiran </a:t>
                      </a:r>
                      <a:endParaRPr>
                        <a:latin typeface="Candara"/>
                        <a:ea typeface="Candara"/>
                        <a:cs typeface="Candara"/>
                        <a:sym typeface="Candara"/>
                      </a:endParaRPr>
                    </a:p>
                  </a:txBody>
                  <a:tcPr marL="127000" marR="127000" marT="127000" marB="1270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BDD7EE"/>
                    </a:solidFill>
                  </a:tcPr>
                </a:tc>
                <a:extLst>
                  <a:ext uri="{0D108BD9-81ED-4DB2-BD59-A6C34878D82A}">
                    <a16:rowId xmlns:a16="http://schemas.microsoft.com/office/drawing/2014/main" val="10000"/>
                  </a:ext>
                </a:extLst>
              </a:tr>
              <a:tr h="0">
                <a:tc>
                  <a:txBody>
                    <a:bodyPr/>
                    <a:lstStyle/>
                    <a:p>
                      <a:pPr marL="0" lvl="0" indent="0" algn="l" rtl="0">
                        <a:spcBef>
                          <a:spcPts val="0"/>
                        </a:spcBef>
                        <a:spcAft>
                          <a:spcPts val="0"/>
                        </a:spcAft>
                        <a:buNone/>
                      </a:pPr>
                      <a:r>
                        <a:rPr lang="en-US">
                          <a:latin typeface="Candara"/>
                          <a:ea typeface="Candara"/>
                          <a:cs typeface="Candara"/>
                          <a:sym typeface="Candara"/>
                        </a:rPr>
                        <a:t>Dasar, Menengah, Diksus, &amp; Kejuruan</a:t>
                      </a:r>
                      <a:endParaRPr>
                        <a:latin typeface="Candara"/>
                        <a:ea typeface="Candara"/>
                        <a:cs typeface="Candara"/>
                        <a:sym typeface="Candara"/>
                      </a:endParaRPr>
                    </a:p>
                  </a:txBody>
                  <a:tcPr marL="63500" marR="63500" marT="63500" marB="63500">
                    <a:lnT w="12700" cap="flat" cmpd="sng">
                      <a:solidFill>
                        <a:srgbClr val="000000"/>
                      </a:solidFill>
                      <a:prstDash val="solid"/>
                      <a:round/>
                      <a:headEnd type="none" w="sm" len="sm"/>
                      <a:tailEnd type="none" w="sm" len="sm"/>
                    </a:lnT>
                  </a:tcPr>
                </a:tc>
                <a:tc>
                  <a:txBody>
                    <a:bodyPr/>
                    <a:lstStyle/>
                    <a:p>
                      <a:pPr marL="400050" lvl="0" indent="-317500" algn="l" rtl="0">
                        <a:spcBef>
                          <a:spcPts val="0"/>
                        </a:spcBef>
                        <a:spcAft>
                          <a:spcPts val="0"/>
                        </a:spcAft>
                        <a:buSzPts val="1400"/>
                        <a:buFont typeface="Candara"/>
                        <a:buChar char="●"/>
                      </a:pPr>
                      <a:r>
                        <a:rPr lang="en-US">
                          <a:latin typeface="Candara"/>
                          <a:ea typeface="Candara"/>
                          <a:cs typeface="Candara"/>
                          <a:sym typeface="Candara"/>
                        </a:rPr>
                        <a:t>Identitas penulis modul</a:t>
                      </a:r>
                      <a:endParaRPr>
                        <a:latin typeface="Candara"/>
                        <a:ea typeface="Candara"/>
                        <a:cs typeface="Candara"/>
                        <a:sym typeface="Candara"/>
                      </a:endParaRPr>
                    </a:p>
                    <a:p>
                      <a:pPr marL="400050" lvl="0" indent="-317500" algn="l" rtl="0">
                        <a:spcBef>
                          <a:spcPts val="0"/>
                        </a:spcBef>
                        <a:spcAft>
                          <a:spcPts val="0"/>
                        </a:spcAft>
                        <a:buSzPts val="1400"/>
                        <a:buFont typeface="Candara"/>
                        <a:buChar char="●"/>
                      </a:pPr>
                      <a:r>
                        <a:rPr lang="en-US">
                          <a:latin typeface="Candara"/>
                          <a:ea typeface="Candara"/>
                          <a:cs typeface="Candara"/>
                          <a:sym typeface="Candara"/>
                        </a:rPr>
                        <a:t>Sarana dan prasarana</a:t>
                      </a:r>
                      <a:endParaRPr>
                        <a:latin typeface="Candara"/>
                        <a:ea typeface="Candara"/>
                        <a:cs typeface="Candara"/>
                        <a:sym typeface="Candara"/>
                      </a:endParaRPr>
                    </a:p>
                    <a:p>
                      <a:pPr marL="400050" lvl="0" indent="-317500" algn="l" rtl="0">
                        <a:spcBef>
                          <a:spcPts val="0"/>
                        </a:spcBef>
                        <a:spcAft>
                          <a:spcPts val="0"/>
                        </a:spcAft>
                        <a:buSzPts val="1400"/>
                        <a:buFont typeface="Candara"/>
                        <a:buChar char="●"/>
                      </a:pPr>
                      <a:r>
                        <a:rPr lang="en-US">
                          <a:latin typeface="Candara"/>
                          <a:ea typeface="Candara"/>
                          <a:cs typeface="Candara"/>
                          <a:sym typeface="Candara"/>
                        </a:rPr>
                        <a:t>Target peserta didik</a:t>
                      </a:r>
                      <a:endParaRPr>
                        <a:latin typeface="Candara"/>
                        <a:ea typeface="Candara"/>
                        <a:cs typeface="Candara"/>
                        <a:sym typeface="Candara"/>
                      </a:endParaRPr>
                    </a:p>
                    <a:p>
                      <a:pPr marL="400050" lvl="0" indent="-317500" algn="l" rtl="0">
                        <a:spcBef>
                          <a:spcPts val="0"/>
                        </a:spcBef>
                        <a:spcAft>
                          <a:spcPts val="0"/>
                        </a:spcAft>
                        <a:buSzPts val="1400"/>
                        <a:buFont typeface="Candara"/>
                        <a:buChar char="●"/>
                      </a:pPr>
                      <a:r>
                        <a:rPr lang="en-US">
                          <a:latin typeface="Candara"/>
                          <a:ea typeface="Candara"/>
                          <a:cs typeface="Candara"/>
                          <a:sym typeface="Candara"/>
                        </a:rPr>
                        <a:t>Relevansi tema dan topik projek untuk sekolah</a:t>
                      </a:r>
                      <a:endParaRPr>
                        <a:latin typeface="Candara"/>
                        <a:ea typeface="Candara"/>
                        <a:cs typeface="Candara"/>
                        <a:sym typeface="Candara"/>
                      </a:endParaRPr>
                    </a:p>
                    <a:p>
                      <a:pPr marL="0" lvl="0" indent="0" algn="l" rtl="0">
                        <a:spcBef>
                          <a:spcPts val="0"/>
                        </a:spcBef>
                        <a:spcAft>
                          <a:spcPts val="0"/>
                        </a:spcAft>
                        <a:buNone/>
                      </a:pPr>
                      <a:endParaRPr>
                        <a:latin typeface="Candara"/>
                        <a:ea typeface="Candara"/>
                        <a:cs typeface="Candara"/>
                        <a:sym typeface="Candara"/>
                      </a:endParaRPr>
                    </a:p>
                  </a:txBody>
                  <a:tcPr marL="63500" marR="63500" marT="63500" marB="63500">
                    <a:lnT w="12700" cap="flat" cmpd="sng">
                      <a:solidFill>
                        <a:srgbClr val="000000"/>
                      </a:solidFill>
                      <a:prstDash val="solid"/>
                      <a:round/>
                      <a:headEnd type="none" w="sm" len="sm"/>
                      <a:tailEnd type="none" w="sm" len="sm"/>
                    </a:lnT>
                  </a:tcPr>
                </a:tc>
                <a:tc>
                  <a:txBody>
                    <a:bodyPr/>
                    <a:lstStyle/>
                    <a:p>
                      <a:pPr marL="400050" lvl="0" indent="-317500" algn="l" rtl="0">
                        <a:spcBef>
                          <a:spcPts val="0"/>
                        </a:spcBef>
                        <a:spcAft>
                          <a:spcPts val="0"/>
                        </a:spcAft>
                        <a:buSzPts val="1400"/>
                        <a:buFont typeface="Candara"/>
                        <a:buChar char="●"/>
                      </a:pPr>
                      <a:r>
                        <a:rPr lang="en-US">
                          <a:latin typeface="Candara"/>
                          <a:ea typeface="Candara"/>
                          <a:cs typeface="Candara"/>
                          <a:sym typeface="Candara"/>
                        </a:rPr>
                        <a:t>Deskripsi singkat projek </a:t>
                      </a:r>
                      <a:endParaRPr>
                        <a:latin typeface="Candara"/>
                        <a:ea typeface="Candara"/>
                        <a:cs typeface="Candara"/>
                        <a:sym typeface="Candara"/>
                      </a:endParaRPr>
                    </a:p>
                    <a:p>
                      <a:pPr marL="400050" lvl="0" indent="-317500" algn="l" rtl="0">
                        <a:spcBef>
                          <a:spcPts val="0"/>
                        </a:spcBef>
                        <a:spcAft>
                          <a:spcPts val="0"/>
                        </a:spcAft>
                        <a:buSzPts val="1400"/>
                        <a:buFont typeface="Candara"/>
                        <a:buChar char="●"/>
                      </a:pPr>
                      <a:r>
                        <a:rPr lang="en-US">
                          <a:latin typeface="Candara"/>
                          <a:ea typeface="Candara"/>
                          <a:cs typeface="Candara"/>
                          <a:sym typeface="Candara"/>
                        </a:rPr>
                        <a:t>Dimensi dan sub elemen dari  Profil Pelajar Pancasila yang berkaitan</a:t>
                      </a:r>
                      <a:endParaRPr>
                        <a:latin typeface="Candara"/>
                        <a:ea typeface="Candara"/>
                        <a:cs typeface="Candara"/>
                        <a:sym typeface="Candara"/>
                      </a:endParaRPr>
                    </a:p>
                    <a:p>
                      <a:pPr marL="400050" lvl="0" indent="-317500" algn="l" rtl="0">
                        <a:spcBef>
                          <a:spcPts val="0"/>
                        </a:spcBef>
                        <a:spcAft>
                          <a:spcPts val="0"/>
                        </a:spcAft>
                        <a:buSzPts val="1400"/>
                        <a:buFont typeface="Candara"/>
                        <a:buChar char="●"/>
                      </a:pPr>
                      <a:r>
                        <a:rPr lang="en-US">
                          <a:latin typeface="Candara"/>
                          <a:ea typeface="Candara"/>
                          <a:cs typeface="Candara"/>
                          <a:sym typeface="Candara"/>
                        </a:rPr>
                        <a:t>Tujuan spesifik untuk fase tersebut</a:t>
                      </a:r>
                      <a:endParaRPr>
                        <a:latin typeface="Candara"/>
                        <a:ea typeface="Candara"/>
                        <a:cs typeface="Candara"/>
                        <a:sym typeface="Candara"/>
                      </a:endParaRPr>
                    </a:p>
                    <a:p>
                      <a:pPr marL="400050" lvl="0" indent="-317500" algn="l" rtl="0">
                        <a:spcBef>
                          <a:spcPts val="0"/>
                        </a:spcBef>
                        <a:spcAft>
                          <a:spcPts val="0"/>
                        </a:spcAft>
                        <a:buSzPts val="1400"/>
                        <a:buFont typeface="Candara"/>
                        <a:buChar char="●"/>
                      </a:pPr>
                      <a:r>
                        <a:rPr lang="en-US">
                          <a:latin typeface="Candara"/>
                          <a:ea typeface="Candara"/>
                          <a:cs typeface="Candara"/>
                          <a:sym typeface="Candara"/>
                        </a:rPr>
                        <a:t>Alur kegiatan projek secara umum </a:t>
                      </a:r>
                      <a:endParaRPr>
                        <a:latin typeface="Candara"/>
                        <a:ea typeface="Candara"/>
                        <a:cs typeface="Candara"/>
                        <a:sym typeface="Candara"/>
                      </a:endParaRPr>
                    </a:p>
                    <a:p>
                      <a:pPr marL="400050" lvl="0" indent="-317500" algn="l" rtl="0">
                        <a:spcBef>
                          <a:spcPts val="0"/>
                        </a:spcBef>
                        <a:spcAft>
                          <a:spcPts val="0"/>
                        </a:spcAft>
                        <a:buSzPts val="1400"/>
                        <a:buFont typeface="Candara"/>
                        <a:buChar char="●"/>
                      </a:pPr>
                      <a:r>
                        <a:rPr lang="en-US">
                          <a:latin typeface="Candara"/>
                          <a:ea typeface="Candara"/>
                          <a:cs typeface="Candara"/>
                          <a:sym typeface="Candara"/>
                        </a:rPr>
                        <a:t>Asesmen</a:t>
                      </a:r>
                      <a:endParaRPr>
                        <a:latin typeface="Candara"/>
                        <a:ea typeface="Candara"/>
                        <a:cs typeface="Candara"/>
                        <a:sym typeface="Candara"/>
                      </a:endParaRPr>
                    </a:p>
                    <a:p>
                      <a:pPr marL="400050" lvl="0" indent="-317500" algn="l" rtl="0">
                        <a:spcBef>
                          <a:spcPts val="0"/>
                        </a:spcBef>
                        <a:spcAft>
                          <a:spcPts val="0"/>
                        </a:spcAft>
                        <a:buSzPts val="1400"/>
                        <a:buFont typeface="Candara"/>
                        <a:buChar char="●"/>
                      </a:pPr>
                      <a:r>
                        <a:rPr lang="en-US">
                          <a:latin typeface="Candara"/>
                          <a:ea typeface="Candara"/>
                          <a:cs typeface="Candara"/>
                          <a:sym typeface="Candara"/>
                        </a:rPr>
                        <a:t>Pertanyaan pemantik</a:t>
                      </a:r>
                      <a:endParaRPr>
                        <a:latin typeface="Candara"/>
                        <a:ea typeface="Candara"/>
                        <a:cs typeface="Candara"/>
                        <a:sym typeface="Candara"/>
                      </a:endParaRPr>
                    </a:p>
                    <a:p>
                      <a:pPr marL="400050" lvl="0" indent="-317500" algn="l" rtl="0">
                        <a:spcBef>
                          <a:spcPts val="0"/>
                        </a:spcBef>
                        <a:spcAft>
                          <a:spcPts val="0"/>
                        </a:spcAft>
                        <a:buSzPts val="1400"/>
                        <a:buFont typeface="Candara"/>
                        <a:buChar char="●"/>
                      </a:pPr>
                      <a:r>
                        <a:rPr lang="en-US">
                          <a:latin typeface="Candara"/>
                          <a:ea typeface="Candara"/>
                          <a:cs typeface="Candara"/>
                          <a:sym typeface="Candara"/>
                        </a:rPr>
                        <a:t>Pengayaan dan remedial</a:t>
                      </a:r>
                      <a:endParaRPr>
                        <a:latin typeface="Candara"/>
                        <a:ea typeface="Candara"/>
                        <a:cs typeface="Candara"/>
                        <a:sym typeface="Candara"/>
                      </a:endParaRPr>
                    </a:p>
                    <a:p>
                      <a:pPr marL="400050" lvl="0" indent="-317500" algn="l" rtl="0">
                        <a:spcBef>
                          <a:spcPts val="0"/>
                        </a:spcBef>
                        <a:spcAft>
                          <a:spcPts val="0"/>
                        </a:spcAft>
                        <a:buSzPts val="1400"/>
                        <a:buFont typeface="Candara"/>
                        <a:buChar char="●"/>
                      </a:pPr>
                      <a:r>
                        <a:rPr lang="en-US">
                          <a:latin typeface="Candara"/>
                          <a:ea typeface="Candara"/>
                          <a:cs typeface="Candara"/>
                          <a:sym typeface="Candara"/>
                        </a:rPr>
                        <a:t>Refleksi peserta didik dan pendidik</a:t>
                      </a:r>
                      <a:endParaRPr>
                        <a:latin typeface="Candara"/>
                        <a:ea typeface="Candara"/>
                        <a:cs typeface="Candara"/>
                        <a:sym typeface="Candara"/>
                      </a:endParaRPr>
                    </a:p>
                  </a:txBody>
                  <a:tcPr marL="63500" marR="63500" marT="63500" marB="63500">
                    <a:lnT w="12700" cap="flat" cmpd="sng">
                      <a:solidFill>
                        <a:srgbClr val="000000"/>
                      </a:solidFill>
                      <a:prstDash val="solid"/>
                      <a:round/>
                      <a:headEnd type="none" w="sm" len="sm"/>
                      <a:tailEnd type="none" w="sm" len="sm"/>
                    </a:lnT>
                  </a:tcPr>
                </a:tc>
                <a:tc>
                  <a:txBody>
                    <a:bodyPr/>
                    <a:lstStyle/>
                    <a:p>
                      <a:pPr marL="400050" lvl="0" indent="-317500" algn="l" rtl="0">
                        <a:spcBef>
                          <a:spcPts val="0"/>
                        </a:spcBef>
                        <a:spcAft>
                          <a:spcPts val="0"/>
                        </a:spcAft>
                        <a:buSzPts val="1400"/>
                        <a:buFont typeface="Candara"/>
                        <a:buChar char="●"/>
                      </a:pPr>
                      <a:r>
                        <a:rPr lang="en-US">
                          <a:latin typeface="Candara"/>
                          <a:ea typeface="Candara"/>
                          <a:cs typeface="Candara"/>
                          <a:sym typeface="Candara"/>
                        </a:rPr>
                        <a:t>Lembar kerja peserta didik</a:t>
                      </a:r>
                      <a:endParaRPr>
                        <a:latin typeface="Candara"/>
                        <a:ea typeface="Candara"/>
                        <a:cs typeface="Candara"/>
                        <a:sym typeface="Candara"/>
                      </a:endParaRPr>
                    </a:p>
                    <a:p>
                      <a:pPr marL="400050" lvl="0" indent="-317500" algn="l" rtl="0">
                        <a:spcBef>
                          <a:spcPts val="0"/>
                        </a:spcBef>
                        <a:spcAft>
                          <a:spcPts val="0"/>
                        </a:spcAft>
                        <a:buSzPts val="1400"/>
                        <a:buFont typeface="Candara"/>
                        <a:buChar char="●"/>
                      </a:pPr>
                      <a:r>
                        <a:rPr lang="en-US">
                          <a:latin typeface="Candara"/>
                          <a:ea typeface="Candara"/>
                          <a:cs typeface="Candara"/>
                          <a:sym typeface="Candara"/>
                        </a:rPr>
                        <a:t>Bahan bacaan pendidik dan peserta didik</a:t>
                      </a:r>
                      <a:endParaRPr>
                        <a:latin typeface="Candara"/>
                        <a:ea typeface="Candara"/>
                        <a:cs typeface="Candara"/>
                        <a:sym typeface="Candara"/>
                      </a:endParaRPr>
                    </a:p>
                    <a:p>
                      <a:pPr marL="400050" lvl="0" indent="-317500" algn="l" rtl="0">
                        <a:spcBef>
                          <a:spcPts val="0"/>
                        </a:spcBef>
                        <a:spcAft>
                          <a:spcPts val="0"/>
                        </a:spcAft>
                        <a:buSzPts val="1400"/>
                        <a:buFont typeface="Candara"/>
                        <a:buChar char="●"/>
                      </a:pPr>
                      <a:r>
                        <a:rPr lang="en-US">
                          <a:latin typeface="Candara"/>
                          <a:ea typeface="Candara"/>
                          <a:cs typeface="Candara"/>
                          <a:sym typeface="Candara"/>
                        </a:rPr>
                        <a:t>Glossarium</a:t>
                      </a:r>
                      <a:endParaRPr>
                        <a:latin typeface="Candara"/>
                        <a:ea typeface="Candara"/>
                        <a:cs typeface="Candara"/>
                        <a:sym typeface="Candara"/>
                      </a:endParaRPr>
                    </a:p>
                    <a:p>
                      <a:pPr marL="400050" lvl="0" indent="-317500" algn="l" rtl="0">
                        <a:spcBef>
                          <a:spcPts val="0"/>
                        </a:spcBef>
                        <a:spcAft>
                          <a:spcPts val="0"/>
                        </a:spcAft>
                        <a:buSzPts val="1400"/>
                        <a:buFont typeface="Candara"/>
                        <a:buChar char="●"/>
                      </a:pPr>
                      <a:r>
                        <a:rPr lang="en-US">
                          <a:latin typeface="Candara"/>
                          <a:ea typeface="Candara"/>
                          <a:cs typeface="Candara"/>
                          <a:sym typeface="Candara"/>
                        </a:rPr>
                        <a:t>Daftar pustaka</a:t>
                      </a:r>
                      <a:endParaRPr>
                        <a:latin typeface="Candara"/>
                        <a:ea typeface="Candara"/>
                        <a:cs typeface="Candara"/>
                        <a:sym typeface="Candara"/>
                      </a:endParaRPr>
                    </a:p>
                    <a:p>
                      <a:pPr marL="0" lvl="0" indent="0" algn="l" rtl="0">
                        <a:spcBef>
                          <a:spcPts val="0"/>
                        </a:spcBef>
                        <a:spcAft>
                          <a:spcPts val="0"/>
                        </a:spcAft>
                        <a:buNone/>
                      </a:pPr>
                      <a:endParaRPr>
                        <a:latin typeface="Candara"/>
                        <a:ea typeface="Candara"/>
                        <a:cs typeface="Candara"/>
                        <a:sym typeface="Candara"/>
                      </a:endParaRPr>
                    </a:p>
                  </a:txBody>
                  <a:tcPr marL="63500" marR="63500" marT="63500" marB="63500">
                    <a:lnT w="12700" cap="flat" cmpd="sng">
                      <a:solidFill>
                        <a:srgbClr val="000000"/>
                      </a:solidFill>
                      <a:prstDash val="solid"/>
                      <a:round/>
                      <a:headEnd type="none" w="sm" len="sm"/>
                      <a:tailEnd type="none" w="sm" len="sm"/>
                    </a:lnT>
                  </a:tcPr>
                </a:tc>
                <a:extLst>
                  <a:ext uri="{0D108BD9-81ED-4DB2-BD59-A6C34878D82A}">
                    <a16:rowId xmlns:a16="http://schemas.microsoft.com/office/drawing/2014/main" val="10001"/>
                  </a:ext>
                </a:extLst>
              </a:tr>
              <a:tr h="0">
                <a:tc>
                  <a:txBody>
                    <a:bodyPr/>
                    <a:lstStyle/>
                    <a:p>
                      <a:pPr marL="0" lvl="0" indent="0" algn="l" rtl="0">
                        <a:spcBef>
                          <a:spcPts val="0"/>
                        </a:spcBef>
                        <a:spcAft>
                          <a:spcPts val="0"/>
                        </a:spcAft>
                        <a:buNone/>
                      </a:pPr>
                      <a:r>
                        <a:rPr lang="en-US">
                          <a:latin typeface="Candara"/>
                          <a:ea typeface="Candara"/>
                          <a:cs typeface="Candara"/>
                          <a:sym typeface="Candara"/>
                        </a:rPr>
                        <a:t>PAUD</a:t>
                      </a:r>
                      <a:endParaRPr>
                        <a:latin typeface="Candara"/>
                        <a:ea typeface="Candara"/>
                        <a:cs typeface="Candara"/>
                        <a:sym typeface="Candara"/>
                      </a:endParaRPr>
                    </a:p>
                  </a:txBody>
                  <a:tcPr marL="63500" marR="63500" marT="63500" marB="63500"/>
                </a:tc>
                <a:tc>
                  <a:txBody>
                    <a:bodyPr/>
                    <a:lstStyle/>
                    <a:p>
                      <a:pPr marL="457200" lvl="0" indent="-317500" algn="just" rtl="0">
                        <a:lnSpc>
                          <a:spcPct val="115000"/>
                        </a:lnSpc>
                        <a:spcBef>
                          <a:spcPts val="0"/>
                        </a:spcBef>
                        <a:spcAft>
                          <a:spcPts val="0"/>
                        </a:spcAft>
                        <a:buSzPts val="1400"/>
                        <a:buFont typeface="Candara"/>
                        <a:buChar char="●"/>
                      </a:pPr>
                      <a:r>
                        <a:rPr lang="en-US">
                          <a:latin typeface="Candara"/>
                          <a:ea typeface="Candara"/>
                          <a:cs typeface="Candara"/>
                          <a:sym typeface="Candara"/>
                        </a:rPr>
                        <a:t>Tujuan Kegiatan</a:t>
                      </a:r>
                      <a:endParaRPr>
                        <a:latin typeface="Candara"/>
                        <a:ea typeface="Candara"/>
                        <a:cs typeface="Candara"/>
                        <a:sym typeface="Candara"/>
                      </a:endParaRPr>
                    </a:p>
                    <a:p>
                      <a:pPr marL="457200" lvl="0" indent="-317500" algn="just" rtl="0">
                        <a:lnSpc>
                          <a:spcPct val="115000"/>
                        </a:lnSpc>
                        <a:spcBef>
                          <a:spcPts val="0"/>
                        </a:spcBef>
                        <a:spcAft>
                          <a:spcPts val="0"/>
                        </a:spcAft>
                        <a:buSzPts val="1400"/>
                        <a:buFont typeface="Candara"/>
                        <a:buChar char="●"/>
                      </a:pPr>
                      <a:r>
                        <a:rPr lang="en-US">
                          <a:latin typeface="Candara"/>
                          <a:ea typeface="Candara"/>
                          <a:cs typeface="Candara"/>
                          <a:sym typeface="Candara"/>
                        </a:rPr>
                        <a:t>Durasi kegiatan </a:t>
                      </a:r>
                      <a:endParaRPr>
                        <a:latin typeface="Candara"/>
                        <a:ea typeface="Candara"/>
                        <a:cs typeface="Candara"/>
                        <a:sym typeface="Candara"/>
                      </a:endParaRPr>
                    </a:p>
                    <a:p>
                      <a:pPr marL="457200" lvl="0" indent="-317500" algn="l" rtl="0">
                        <a:spcBef>
                          <a:spcPts val="0"/>
                        </a:spcBef>
                        <a:spcAft>
                          <a:spcPts val="0"/>
                        </a:spcAft>
                        <a:buSzPts val="1400"/>
                        <a:buFont typeface="Candara"/>
                        <a:buChar char="●"/>
                      </a:pPr>
                      <a:r>
                        <a:rPr lang="en-US">
                          <a:latin typeface="Candara"/>
                          <a:ea typeface="Candara"/>
                          <a:cs typeface="Candara"/>
                          <a:sym typeface="Candara"/>
                        </a:rPr>
                        <a:t>Alat dan bahan</a:t>
                      </a:r>
                      <a:endParaRPr>
                        <a:latin typeface="Candara"/>
                        <a:ea typeface="Candara"/>
                        <a:cs typeface="Candara"/>
                        <a:sym typeface="Candara"/>
                      </a:endParaRPr>
                    </a:p>
                  </a:txBody>
                  <a:tcPr marL="63500" marR="63500" marT="63500" marB="63500"/>
                </a:tc>
                <a:tc>
                  <a:txBody>
                    <a:bodyPr/>
                    <a:lstStyle/>
                    <a:p>
                      <a:pPr marL="400050" lvl="0" indent="-317500" algn="just" rtl="0">
                        <a:lnSpc>
                          <a:spcPct val="115000"/>
                        </a:lnSpc>
                        <a:spcBef>
                          <a:spcPts val="0"/>
                        </a:spcBef>
                        <a:spcAft>
                          <a:spcPts val="0"/>
                        </a:spcAft>
                        <a:buSzPts val="1400"/>
                        <a:buFont typeface="Candara"/>
                        <a:buChar char="●"/>
                      </a:pPr>
                      <a:r>
                        <a:rPr lang="en-US">
                          <a:latin typeface="Candara"/>
                          <a:ea typeface="Candara"/>
                          <a:cs typeface="Candara"/>
                          <a:sym typeface="Candara"/>
                        </a:rPr>
                        <a:t>Tahap Permulaan</a:t>
                      </a:r>
                      <a:endParaRPr>
                        <a:latin typeface="Candara"/>
                        <a:ea typeface="Candara"/>
                        <a:cs typeface="Candara"/>
                        <a:sym typeface="Candara"/>
                      </a:endParaRPr>
                    </a:p>
                    <a:p>
                      <a:pPr marL="400050" lvl="0" indent="-317500" algn="just" rtl="0">
                        <a:lnSpc>
                          <a:spcPct val="115000"/>
                        </a:lnSpc>
                        <a:spcBef>
                          <a:spcPts val="0"/>
                        </a:spcBef>
                        <a:spcAft>
                          <a:spcPts val="0"/>
                        </a:spcAft>
                        <a:buSzPts val="1400"/>
                        <a:buFont typeface="Candara"/>
                        <a:buChar char="●"/>
                      </a:pPr>
                      <a:r>
                        <a:rPr lang="en-US">
                          <a:latin typeface="Candara"/>
                          <a:ea typeface="Candara"/>
                          <a:cs typeface="Candara"/>
                          <a:sym typeface="Candara"/>
                        </a:rPr>
                        <a:t>Tahap Pengembangan</a:t>
                      </a:r>
                      <a:endParaRPr>
                        <a:latin typeface="Candara"/>
                        <a:ea typeface="Candara"/>
                        <a:cs typeface="Candara"/>
                        <a:sym typeface="Candara"/>
                      </a:endParaRPr>
                    </a:p>
                    <a:p>
                      <a:pPr marL="400050" lvl="0" indent="-317500" algn="l" rtl="0">
                        <a:spcBef>
                          <a:spcPts val="0"/>
                        </a:spcBef>
                        <a:spcAft>
                          <a:spcPts val="0"/>
                        </a:spcAft>
                        <a:buSzPts val="1400"/>
                        <a:buFont typeface="Candara"/>
                        <a:buChar char="●"/>
                      </a:pPr>
                      <a:r>
                        <a:rPr lang="en-US">
                          <a:latin typeface="Candara"/>
                          <a:ea typeface="Candara"/>
                          <a:cs typeface="Candara"/>
                          <a:sym typeface="Candara"/>
                        </a:rPr>
                        <a:t>Tahap Penyimpulan</a:t>
                      </a:r>
                      <a:endParaRPr>
                        <a:latin typeface="Candara"/>
                        <a:ea typeface="Candara"/>
                        <a:cs typeface="Candara"/>
                        <a:sym typeface="Candara"/>
                      </a:endParaRPr>
                    </a:p>
                  </a:txBody>
                  <a:tcPr marL="63500" marR="63500" marT="63500" marB="63500"/>
                </a:tc>
                <a:tc>
                  <a:txBody>
                    <a:bodyPr/>
                    <a:lstStyle/>
                    <a:p>
                      <a:pPr marL="400050" lvl="0" indent="-317500" algn="just" rtl="0">
                        <a:lnSpc>
                          <a:spcPct val="115000"/>
                        </a:lnSpc>
                        <a:spcBef>
                          <a:spcPts val="0"/>
                        </a:spcBef>
                        <a:spcAft>
                          <a:spcPts val="0"/>
                        </a:spcAft>
                        <a:buSzPts val="1400"/>
                        <a:buFont typeface="Candara"/>
                        <a:buChar char="●"/>
                      </a:pPr>
                      <a:r>
                        <a:rPr lang="en-US">
                          <a:latin typeface="Candara"/>
                          <a:ea typeface="Candara"/>
                          <a:cs typeface="Candara"/>
                          <a:sym typeface="Candara"/>
                        </a:rPr>
                        <a:t>Kelanjutan Projek</a:t>
                      </a:r>
                      <a:endParaRPr>
                        <a:latin typeface="Candara"/>
                        <a:ea typeface="Candara"/>
                        <a:cs typeface="Candara"/>
                        <a:sym typeface="Candara"/>
                      </a:endParaRPr>
                    </a:p>
                    <a:p>
                      <a:pPr marL="400050" lvl="0" indent="-317500" algn="l" rtl="0">
                        <a:spcBef>
                          <a:spcPts val="0"/>
                        </a:spcBef>
                        <a:spcAft>
                          <a:spcPts val="0"/>
                        </a:spcAft>
                        <a:buSzPts val="1400"/>
                        <a:buFont typeface="Candara"/>
                        <a:buChar char="●"/>
                      </a:pPr>
                      <a:r>
                        <a:rPr lang="en-US">
                          <a:latin typeface="Candara"/>
                          <a:ea typeface="Candara"/>
                          <a:cs typeface="Candara"/>
                          <a:sym typeface="Candara"/>
                        </a:rPr>
                        <a:t>Kegiatan Selingan Projek</a:t>
                      </a:r>
                      <a:endParaRPr>
                        <a:latin typeface="Candara"/>
                        <a:ea typeface="Candara"/>
                        <a:cs typeface="Candara"/>
                        <a:sym typeface="Candara"/>
                      </a:endParaRPr>
                    </a:p>
                  </a:txBody>
                  <a:tcPr marL="63500" marR="63500" marT="63500" marB="63500"/>
                </a:tc>
                <a:extLst>
                  <a:ext uri="{0D108BD9-81ED-4DB2-BD59-A6C34878D82A}">
                    <a16:rowId xmlns:a16="http://schemas.microsoft.com/office/drawing/2014/main" val="10002"/>
                  </a:ext>
                </a:extLst>
              </a:tr>
            </a:tbl>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41"/>
        <p:cNvGrpSpPr/>
        <p:nvPr/>
      </p:nvGrpSpPr>
      <p:grpSpPr>
        <a:xfrm>
          <a:off x="0" y="0"/>
          <a:ext cx="0" cy="0"/>
          <a:chOff x="0" y="0"/>
          <a:chExt cx="0" cy="0"/>
        </a:xfrm>
      </p:grpSpPr>
      <p:sp>
        <p:nvSpPr>
          <p:cNvPr id="342" name="Google Shape;342;g10a29828c48_0_1005"/>
          <p:cNvSpPr txBox="1">
            <a:spLocks noGrp="1"/>
          </p:cNvSpPr>
          <p:nvPr>
            <p:ph type="title"/>
          </p:nvPr>
        </p:nvSpPr>
        <p:spPr>
          <a:xfrm>
            <a:off x="286475" y="136600"/>
            <a:ext cx="5172900" cy="533700"/>
          </a:xfrm>
          <a:prstGeom prst="rect">
            <a:avLst/>
          </a:prstGeom>
          <a:solidFill>
            <a:srgbClr val="6898C4"/>
          </a:solid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SzPct val="61904"/>
              <a:buNone/>
            </a:pPr>
            <a:r>
              <a:rPr lang="en-US" sz="2100" b="1">
                <a:latin typeface="Spartan"/>
                <a:ea typeface="Spartan"/>
                <a:cs typeface="Spartan"/>
                <a:sym typeface="Spartan"/>
              </a:rPr>
              <a:t>Contoh Alur Aktivitas Modul Projek</a:t>
            </a:r>
            <a:endParaRPr sz="2100" b="1">
              <a:latin typeface="Spartan"/>
              <a:ea typeface="Spartan"/>
              <a:cs typeface="Spartan"/>
              <a:sym typeface="Spartan"/>
            </a:endParaRPr>
          </a:p>
        </p:txBody>
      </p:sp>
      <p:sp>
        <p:nvSpPr>
          <p:cNvPr id="343" name="Google Shape;343;g10a29828c48_0_1005"/>
          <p:cNvSpPr txBox="1"/>
          <p:nvPr/>
        </p:nvSpPr>
        <p:spPr>
          <a:xfrm>
            <a:off x="286467" y="3429000"/>
            <a:ext cx="2497200" cy="3000000"/>
          </a:xfrm>
          <a:prstGeom prst="rect">
            <a:avLst/>
          </a:prstGeom>
          <a:solidFill>
            <a:srgbClr val="FFF2D4"/>
          </a:solidFill>
          <a:ln>
            <a:noFill/>
          </a:ln>
        </p:spPr>
        <p:txBody>
          <a:bodyPr spcFirstLastPara="1" wrap="square" lIns="121900" tIns="121900" rIns="121900" bIns="121900" anchor="t" anchorCtr="0">
            <a:spAutoFit/>
          </a:bodyPr>
          <a:lstStyle/>
          <a:p>
            <a:pPr marL="0" marR="0" lvl="0" indent="0" algn="l" rtl="0">
              <a:lnSpc>
                <a:spcPct val="115000"/>
              </a:lnSpc>
              <a:spcBef>
                <a:spcPts val="0"/>
              </a:spcBef>
              <a:spcAft>
                <a:spcPts val="0"/>
              </a:spcAft>
              <a:buClr>
                <a:srgbClr val="000000"/>
              </a:buClr>
              <a:buSzPts val="1300"/>
              <a:buFont typeface="Arial"/>
              <a:buNone/>
            </a:pPr>
            <a:endParaRPr sz="1300" b="0" i="0" u="none" strike="noStrike" cap="none">
              <a:solidFill>
                <a:schemeClr val="dk1"/>
              </a:solidFill>
              <a:latin typeface="Spartan"/>
              <a:ea typeface="Spartan"/>
              <a:cs typeface="Spartan"/>
              <a:sym typeface="Spartan"/>
            </a:endParaRPr>
          </a:p>
          <a:p>
            <a:pPr marL="0" marR="0" lvl="0" indent="0" algn="l" rtl="0">
              <a:lnSpc>
                <a:spcPct val="115000"/>
              </a:lnSpc>
              <a:spcBef>
                <a:spcPts val="0"/>
              </a:spcBef>
              <a:spcAft>
                <a:spcPts val="0"/>
              </a:spcAft>
              <a:buClr>
                <a:srgbClr val="000000"/>
              </a:buClr>
              <a:buSzPts val="1200"/>
              <a:buFont typeface="Arial"/>
              <a:buNone/>
            </a:pPr>
            <a:r>
              <a:rPr lang="en-US" sz="1200" b="1" i="0" u="none" strike="noStrike" cap="none">
                <a:solidFill>
                  <a:schemeClr val="dk1"/>
                </a:solidFill>
                <a:latin typeface="Spartan"/>
                <a:ea typeface="Spartan"/>
                <a:cs typeface="Spartan"/>
                <a:sym typeface="Spartan"/>
              </a:rPr>
              <a:t>Sub-elemen yang disasar</a:t>
            </a:r>
            <a:endParaRPr sz="1200" b="1" i="0" u="none" strike="noStrike" cap="none">
              <a:solidFill>
                <a:schemeClr val="dk1"/>
              </a:solidFill>
              <a:latin typeface="Spartan"/>
              <a:ea typeface="Spartan"/>
              <a:cs typeface="Spartan"/>
              <a:sym typeface="Spartan"/>
            </a:endParaRPr>
          </a:p>
          <a:p>
            <a:pPr marL="368300" marR="0" lvl="0" indent="-241300" algn="l" rtl="0">
              <a:lnSpc>
                <a:spcPct val="115000"/>
              </a:lnSpc>
              <a:spcBef>
                <a:spcPts val="0"/>
              </a:spcBef>
              <a:spcAft>
                <a:spcPts val="0"/>
              </a:spcAft>
              <a:buClr>
                <a:schemeClr val="dk1"/>
              </a:buClr>
              <a:buSzPts val="800"/>
              <a:buFont typeface="Spartan"/>
              <a:buChar char="●"/>
            </a:pPr>
            <a:r>
              <a:rPr lang="en-US" sz="1100" b="0" i="0" u="none" strike="noStrike" cap="none">
                <a:solidFill>
                  <a:schemeClr val="dk1"/>
                </a:solidFill>
                <a:latin typeface="Spartan"/>
                <a:ea typeface="Spartan"/>
                <a:cs typeface="Spartan"/>
                <a:sym typeface="Spartan"/>
              </a:rPr>
              <a:t>Memahami Keterhubungan Ekosistem Bumi</a:t>
            </a:r>
            <a:endParaRPr sz="1100" b="0" i="0" u="none" strike="noStrike" cap="none">
              <a:solidFill>
                <a:schemeClr val="dk1"/>
              </a:solidFill>
              <a:latin typeface="Spartan"/>
              <a:ea typeface="Spartan"/>
              <a:cs typeface="Spartan"/>
              <a:sym typeface="Spartan"/>
            </a:endParaRPr>
          </a:p>
          <a:p>
            <a:pPr marL="368300" marR="0" lvl="0" indent="-241300" algn="l" rtl="0">
              <a:lnSpc>
                <a:spcPct val="115000"/>
              </a:lnSpc>
              <a:spcBef>
                <a:spcPts val="0"/>
              </a:spcBef>
              <a:spcAft>
                <a:spcPts val="0"/>
              </a:spcAft>
              <a:buClr>
                <a:schemeClr val="dk1"/>
              </a:buClr>
              <a:buSzPts val="800"/>
              <a:buFont typeface="Spartan"/>
              <a:buChar char="●"/>
            </a:pPr>
            <a:r>
              <a:rPr lang="en-US" sz="1100" b="0" i="0" u="none" strike="noStrike" cap="none">
                <a:solidFill>
                  <a:schemeClr val="dk1"/>
                </a:solidFill>
                <a:latin typeface="Spartan"/>
                <a:ea typeface="Spartan"/>
                <a:cs typeface="Spartan"/>
                <a:sym typeface="Spartan"/>
              </a:rPr>
              <a:t>Menjaga Lingkungan Alam Sekitar</a:t>
            </a:r>
            <a:endParaRPr sz="1100" b="0" i="0" u="none" strike="noStrike" cap="none">
              <a:solidFill>
                <a:schemeClr val="dk1"/>
              </a:solidFill>
              <a:latin typeface="Spartan"/>
              <a:ea typeface="Spartan"/>
              <a:cs typeface="Spartan"/>
              <a:sym typeface="Spartan"/>
            </a:endParaRPr>
          </a:p>
          <a:p>
            <a:pPr marL="368300" marR="0" lvl="0" indent="-241300" algn="l" rtl="0">
              <a:lnSpc>
                <a:spcPct val="115000"/>
              </a:lnSpc>
              <a:spcBef>
                <a:spcPts val="0"/>
              </a:spcBef>
              <a:spcAft>
                <a:spcPts val="0"/>
              </a:spcAft>
              <a:buClr>
                <a:schemeClr val="dk1"/>
              </a:buClr>
              <a:buSzPts val="800"/>
              <a:buFont typeface="Spartan"/>
              <a:buChar char="●"/>
            </a:pPr>
            <a:r>
              <a:rPr lang="en-US" sz="1100" b="0" i="0" u="none" strike="noStrike" cap="none">
                <a:solidFill>
                  <a:schemeClr val="dk1"/>
                </a:solidFill>
                <a:latin typeface="Spartan"/>
                <a:ea typeface="Spartan"/>
                <a:cs typeface="Spartan"/>
                <a:sym typeface="Spartan"/>
              </a:rPr>
              <a:t>Kerja sama</a:t>
            </a:r>
            <a:endParaRPr sz="1100" b="0" i="0" u="none" strike="noStrike" cap="none">
              <a:solidFill>
                <a:schemeClr val="dk1"/>
              </a:solidFill>
              <a:latin typeface="Spartan"/>
              <a:ea typeface="Spartan"/>
              <a:cs typeface="Spartan"/>
              <a:sym typeface="Spartan"/>
            </a:endParaRPr>
          </a:p>
          <a:p>
            <a:pPr marL="368300" marR="0" lvl="0" indent="-241300" algn="l" rtl="0">
              <a:lnSpc>
                <a:spcPct val="115000"/>
              </a:lnSpc>
              <a:spcBef>
                <a:spcPts val="0"/>
              </a:spcBef>
              <a:spcAft>
                <a:spcPts val="0"/>
              </a:spcAft>
              <a:buClr>
                <a:schemeClr val="dk1"/>
              </a:buClr>
              <a:buSzPts val="800"/>
              <a:buFont typeface="Spartan"/>
              <a:buChar char="●"/>
            </a:pPr>
            <a:r>
              <a:rPr lang="en-US" sz="1100" b="0" i="0" u="none" strike="noStrike" cap="none">
                <a:solidFill>
                  <a:schemeClr val="dk1"/>
                </a:solidFill>
                <a:latin typeface="Spartan"/>
                <a:ea typeface="Spartan"/>
                <a:cs typeface="Spartan"/>
                <a:sym typeface="Spartan"/>
              </a:rPr>
              <a:t>Koordinasi Sosial</a:t>
            </a:r>
            <a:endParaRPr sz="1100" b="0" i="0" u="none" strike="noStrike" cap="none">
              <a:solidFill>
                <a:schemeClr val="dk1"/>
              </a:solidFill>
              <a:latin typeface="Spartan"/>
              <a:ea typeface="Spartan"/>
              <a:cs typeface="Spartan"/>
              <a:sym typeface="Spartan"/>
            </a:endParaRPr>
          </a:p>
          <a:p>
            <a:pPr marL="368300" marR="0" lvl="0" indent="-241300" algn="l" rtl="0">
              <a:lnSpc>
                <a:spcPct val="115000"/>
              </a:lnSpc>
              <a:spcBef>
                <a:spcPts val="0"/>
              </a:spcBef>
              <a:spcAft>
                <a:spcPts val="0"/>
              </a:spcAft>
              <a:buClr>
                <a:schemeClr val="dk1"/>
              </a:buClr>
              <a:buSzPts val="800"/>
              <a:buFont typeface="Spartan"/>
              <a:buChar char="●"/>
            </a:pPr>
            <a:r>
              <a:rPr lang="en-US" sz="1100" b="0" i="0" u="none" strike="noStrike" cap="none">
                <a:solidFill>
                  <a:schemeClr val="dk1"/>
                </a:solidFill>
                <a:latin typeface="Spartan"/>
                <a:ea typeface="Spartan"/>
                <a:cs typeface="Spartan"/>
                <a:sym typeface="Spartan"/>
              </a:rPr>
              <a:t>Mengajukan pertanyaan</a:t>
            </a:r>
            <a:endParaRPr sz="1100" b="0" i="0" u="none" strike="noStrike" cap="none">
              <a:solidFill>
                <a:schemeClr val="dk1"/>
              </a:solidFill>
              <a:latin typeface="Spartan"/>
              <a:ea typeface="Spartan"/>
              <a:cs typeface="Spartan"/>
              <a:sym typeface="Spartan"/>
            </a:endParaRPr>
          </a:p>
          <a:p>
            <a:pPr marL="368300" marR="0" lvl="0" indent="-241300" algn="l" rtl="0">
              <a:lnSpc>
                <a:spcPct val="115000"/>
              </a:lnSpc>
              <a:spcBef>
                <a:spcPts val="0"/>
              </a:spcBef>
              <a:spcAft>
                <a:spcPts val="0"/>
              </a:spcAft>
              <a:buClr>
                <a:schemeClr val="dk1"/>
              </a:buClr>
              <a:buSzPts val="800"/>
              <a:buFont typeface="Spartan"/>
              <a:buChar char="●"/>
            </a:pPr>
            <a:r>
              <a:rPr lang="en-US" sz="1100" b="0" i="0" u="none" strike="noStrike" cap="none">
                <a:solidFill>
                  <a:schemeClr val="dk1"/>
                </a:solidFill>
                <a:latin typeface="Spartan"/>
                <a:ea typeface="Spartan"/>
                <a:cs typeface="Spartan"/>
                <a:sym typeface="Spartan"/>
              </a:rPr>
              <a:t>Mengidentifikasi, mengklarifikasi, dan mengolah informasi dan gagasan</a:t>
            </a:r>
            <a:endParaRPr sz="800" b="0" i="0" u="none" strike="noStrike" cap="none">
              <a:solidFill>
                <a:schemeClr val="dk1"/>
              </a:solidFill>
              <a:latin typeface="Spartan"/>
              <a:ea typeface="Spartan"/>
              <a:cs typeface="Spartan"/>
              <a:sym typeface="Spartan"/>
            </a:endParaRPr>
          </a:p>
        </p:txBody>
      </p:sp>
      <p:sp>
        <p:nvSpPr>
          <p:cNvPr id="344" name="Google Shape;344;g10a29828c48_0_1005"/>
          <p:cNvSpPr txBox="1"/>
          <p:nvPr/>
        </p:nvSpPr>
        <p:spPr>
          <a:xfrm>
            <a:off x="7485200" y="1540667"/>
            <a:ext cx="3831300" cy="538800"/>
          </a:xfrm>
          <a:prstGeom prst="rect">
            <a:avLst/>
          </a:prstGeom>
          <a:noFill/>
          <a:ln>
            <a:noFill/>
          </a:ln>
        </p:spPr>
        <p:txBody>
          <a:bodyPr spcFirstLastPara="1" wrap="square" lIns="121900" tIns="121900" rIns="121900" bIns="121900" anchor="t" anchorCtr="0">
            <a:spAutoFit/>
          </a:bodyPr>
          <a:lstStyle/>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p:txBody>
      </p:sp>
      <p:sp>
        <p:nvSpPr>
          <p:cNvPr id="345" name="Google Shape;345;g10a29828c48_0_1005"/>
          <p:cNvSpPr txBox="1"/>
          <p:nvPr/>
        </p:nvSpPr>
        <p:spPr>
          <a:xfrm>
            <a:off x="286467" y="806033"/>
            <a:ext cx="2497200" cy="1354500"/>
          </a:xfrm>
          <a:prstGeom prst="rect">
            <a:avLst/>
          </a:prstGeom>
          <a:solidFill>
            <a:srgbClr val="BDD7EE"/>
          </a:solidFill>
          <a:ln>
            <a:noFill/>
          </a:ln>
        </p:spPr>
        <p:txBody>
          <a:bodyPr spcFirstLastPara="1" wrap="square" lIns="121900" tIns="121900" rIns="121900" bIns="1219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1" i="0" u="none" strike="noStrike" cap="none">
                <a:solidFill>
                  <a:srgbClr val="000000"/>
                </a:solidFill>
                <a:latin typeface="Spartan"/>
                <a:ea typeface="Spartan"/>
                <a:cs typeface="Spartan"/>
                <a:sym typeface="Spartan"/>
              </a:rPr>
              <a:t>Modul Projek Fase D </a:t>
            </a:r>
            <a:endParaRPr sz="1200" b="1" i="0" u="none" strike="noStrike" cap="none">
              <a:solidFill>
                <a:srgbClr val="000000"/>
              </a:solidFill>
              <a:latin typeface="Spartan"/>
              <a:ea typeface="Spartan"/>
              <a:cs typeface="Spartan"/>
              <a:sym typeface="Spartan"/>
            </a:endParaRPr>
          </a:p>
          <a:p>
            <a:pPr marL="0" marR="0" lvl="0" indent="0" algn="l" rtl="0">
              <a:lnSpc>
                <a:spcPct val="100000"/>
              </a:lnSpc>
              <a:spcBef>
                <a:spcPts val="0"/>
              </a:spcBef>
              <a:spcAft>
                <a:spcPts val="0"/>
              </a:spcAft>
              <a:buClr>
                <a:srgbClr val="000000"/>
              </a:buClr>
              <a:buSzPts val="1200"/>
              <a:buFont typeface="Arial"/>
              <a:buNone/>
            </a:pPr>
            <a:r>
              <a:rPr lang="en-US" sz="1200" b="1" i="0" u="none" strike="noStrike" cap="none">
                <a:solidFill>
                  <a:srgbClr val="000000"/>
                </a:solidFill>
                <a:latin typeface="Spartan"/>
                <a:ea typeface="Spartan"/>
                <a:cs typeface="Spartan"/>
                <a:sym typeface="Spartan"/>
              </a:rPr>
              <a:t>Tema: </a:t>
            </a:r>
            <a:r>
              <a:rPr lang="en-US" sz="1200" b="0" i="0" u="none" strike="noStrike" cap="none">
                <a:solidFill>
                  <a:srgbClr val="000000"/>
                </a:solidFill>
                <a:latin typeface="Spartan"/>
                <a:ea typeface="Spartan"/>
                <a:cs typeface="Spartan"/>
                <a:sym typeface="Spartan"/>
              </a:rPr>
              <a:t>Gaya Hidup Berkelanjutan</a:t>
            </a:r>
            <a:endParaRPr sz="1200" b="0" i="0" u="none" strike="noStrike" cap="none">
              <a:solidFill>
                <a:srgbClr val="000000"/>
              </a:solidFill>
              <a:latin typeface="Spartan"/>
              <a:ea typeface="Spartan"/>
              <a:cs typeface="Spartan"/>
              <a:sym typeface="Spartan"/>
            </a:endParaRPr>
          </a:p>
          <a:p>
            <a:pPr marL="0" marR="0" lvl="0" indent="0" algn="l" rtl="0">
              <a:lnSpc>
                <a:spcPct val="100000"/>
              </a:lnSpc>
              <a:spcBef>
                <a:spcPts val="0"/>
              </a:spcBef>
              <a:spcAft>
                <a:spcPts val="0"/>
              </a:spcAft>
              <a:buClr>
                <a:srgbClr val="000000"/>
              </a:buClr>
              <a:buSzPts val="1200"/>
              <a:buFont typeface="Arial"/>
              <a:buNone/>
            </a:pPr>
            <a:r>
              <a:rPr lang="en-US" sz="1200" b="1" i="0" u="none" strike="noStrike" cap="none">
                <a:solidFill>
                  <a:srgbClr val="000000"/>
                </a:solidFill>
                <a:latin typeface="Spartan"/>
                <a:ea typeface="Spartan"/>
                <a:cs typeface="Spartan"/>
                <a:sym typeface="Spartan"/>
              </a:rPr>
              <a:t>Topik: </a:t>
            </a:r>
            <a:r>
              <a:rPr lang="en-US" sz="1200" b="0" i="0" u="none" strike="noStrike" cap="none">
                <a:solidFill>
                  <a:srgbClr val="000000"/>
                </a:solidFill>
                <a:latin typeface="Spartan"/>
                <a:ea typeface="Spartan"/>
                <a:cs typeface="Spartan"/>
                <a:sym typeface="Spartan"/>
              </a:rPr>
              <a:t>Sampahku, Tanggungjawabku</a:t>
            </a:r>
            <a:endParaRPr sz="1200" b="0" i="0" u="none" strike="noStrike" cap="none">
              <a:solidFill>
                <a:srgbClr val="000000"/>
              </a:solidFill>
              <a:latin typeface="Spartan"/>
              <a:ea typeface="Spartan"/>
              <a:cs typeface="Spartan"/>
              <a:sym typeface="Spartan"/>
            </a:endParaRPr>
          </a:p>
          <a:p>
            <a:pPr marL="0" marR="0" lvl="0" indent="0" algn="l" rtl="0">
              <a:lnSpc>
                <a:spcPct val="100000"/>
              </a:lnSpc>
              <a:spcBef>
                <a:spcPts val="0"/>
              </a:spcBef>
              <a:spcAft>
                <a:spcPts val="0"/>
              </a:spcAft>
              <a:buClr>
                <a:srgbClr val="000000"/>
              </a:buClr>
              <a:buSzPts val="1200"/>
              <a:buFont typeface="Arial"/>
              <a:buNone/>
            </a:pPr>
            <a:r>
              <a:rPr lang="en-US" sz="1200" b="1" i="0" u="none" strike="noStrike" cap="none">
                <a:solidFill>
                  <a:srgbClr val="000000"/>
                </a:solidFill>
                <a:latin typeface="Spartan"/>
                <a:ea typeface="Spartan"/>
                <a:cs typeface="Spartan"/>
                <a:sym typeface="Spartan"/>
              </a:rPr>
              <a:t>Total waktu: </a:t>
            </a:r>
            <a:r>
              <a:rPr lang="en-US" sz="1200" b="0" i="0" u="none" strike="noStrike" cap="none">
                <a:solidFill>
                  <a:srgbClr val="000000"/>
                </a:solidFill>
                <a:latin typeface="Spartan"/>
                <a:ea typeface="Spartan"/>
                <a:cs typeface="Spartan"/>
                <a:sym typeface="Spartan"/>
              </a:rPr>
              <a:t>57 JP</a:t>
            </a:r>
            <a:endParaRPr sz="1200" b="0" i="0" u="none" strike="noStrike" cap="none">
              <a:solidFill>
                <a:srgbClr val="000000"/>
              </a:solidFill>
              <a:latin typeface="Spartan"/>
              <a:ea typeface="Spartan"/>
              <a:cs typeface="Spartan"/>
              <a:sym typeface="Spartan"/>
            </a:endParaRPr>
          </a:p>
        </p:txBody>
      </p:sp>
      <p:sp>
        <p:nvSpPr>
          <p:cNvPr id="346" name="Google Shape;346;g10a29828c48_0_1005"/>
          <p:cNvSpPr txBox="1"/>
          <p:nvPr/>
        </p:nvSpPr>
        <p:spPr>
          <a:xfrm>
            <a:off x="286467" y="2283633"/>
            <a:ext cx="2497200" cy="1431600"/>
          </a:xfrm>
          <a:prstGeom prst="rect">
            <a:avLst/>
          </a:prstGeom>
          <a:solidFill>
            <a:srgbClr val="0B5394"/>
          </a:solidFill>
          <a:ln>
            <a:noFill/>
          </a:ln>
        </p:spPr>
        <p:txBody>
          <a:bodyPr spcFirstLastPara="1" wrap="square" lIns="121900" tIns="121900" rIns="121900" bIns="121900" anchor="t" anchorCtr="0">
            <a:spAutoFit/>
          </a:bodyPr>
          <a:lstStyle/>
          <a:p>
            <a:pPr marL="0" marR="0" lvl="0" indent="0" algn="l" rtl="0">
              <a:lnSpc>
                <a:spcPct val="100000"/>
              </a:lnSpc>
              <a:spcBef>
                <a:spcPts val="0"/>
              </a:spcBef>
              <a:spcAft>
                <a:spcPts val="0"/>
              </a:spcAft>
              <a:buClr>
                <a:srgbClr val="000000"/>
              </a:buClr>
              <a:buSzPts val="1100"/>
              <a:buFont typeface="Arial"/>
              <a:buNone/>
            </a:pPr>
            <a:r>
              <a:rPr lang="en-US" sz="1100" b="1" i="0" u="none" strike="noStrike" cap="none">
                <a:solidFill>
                  <a:schemeClr val="lt1"/>
                </a:solidFill>
                <a:latin typeface="Spartan"/>
                <a:ea typeface="Spartan"/>
                <a:cs typeface="Spartan"/>
                <a:sym typeface="Spartan"/>
              </a:rPr>
              <a:t>Dimensi Profil Pelajar Pancasila:</a:t>
            </a:r>
            <a:endParaRPr sz="1100" b="1" i="0" u="none" strike="noStrike" cap="none">
              <a:solidFill>
                <a:schemeClr val="lt1"/>
              </a:solidFill>
              <a:latin typeface="Spartan"/>
              <a:ea typeface="Spartan"/>
              <a:cs typeface="Spartan"/>
              <a:sym typeface="Spartan"/>
            </a:endParaRPr>
          </a:p>
          <a:p>
            <a:pPr marL="368300" marR="0" lvl="0" indent="-260350" algn="l" rtl="0">
              <a:lnSpc>
                <a:spcPct val="100000"/>
              </a:lnSpc>
              <a:spcBef>
                <a:spcPts val="0"/>
              </a:spcBef>
              <a:spcAft>
                <a:spcPts val="0"/>
              </a:spcAft>
              <a:buClr>
                <a:schemeClr val="lt1"/>
              </a:buClr>
              <a:buSzPts val="1100"/>
              <a:buFont typeface="Spartan"/>
              <a:buChar char="●"/>
            </a:pPr>
            <a:r>
              <a:rPr lang="en-US" sz="1100" b="0" i="0" u="none" strike="noStrike" cap="none">
                <a:solidFill>
                  <a:schemeClr val="lt1"/>
                </a:solidFill>
                <a:latin typeface="Spartan"/>
                <a:ea typeface="Spartan"/>
                <a:cs typeface="Spartan"/>
                <a:sym typeface="Spartan"/>
              </a:rPr>
              <a:t>Beriman dan bertakwa kepada Tuhan Yang Maha Esa</a:t>
            </a:r>
            <a:endParaRPr sz="1100" b="0" i="0" u="none" strike="noStrike" cap="none">
              <a:solidFill>
                <a:schemeClr val="lt1"/>
              </a:solidFill>
              <a:latin typeface="Spartan"/>
              <a:ea typeface="Spartan"/>
              <a:cs typeface="Spartan"/>
              <a:sym typeface="Spartan"/>
            </a:endParaRPr>
          </a:p>
          <a:p>
            <a:pPr marL="368300" marR="0" lvl="0" indent="-260350" algn="l" rtl="0">
              <a:lnSpc>
                <a:spcPct val="100000"/>
              </a:lnSpc>
              <a:spcBef>
                <a:spcPts val="0"/>
              </a:spcBef>
              <a:spcAft>
                <a:spcPts val="0"/>
              </a:spcAft>
              <a:buClr>
                <a:schemeClr val="lt1"/>
              </a:buClr>
              <a:buSzPts val="1100"/>
              <a:buFont typeface="Spartan"/>
              <a:buChar char="●"/>
            </a:pPr>
            <a:r>
              <a:rPr lang="en-US" sz="1100" b="0" i="0" u="none" strike="noStrike" cap="none">
                <a:solidFill>
                  <a:schemeClr val="lt1"/>
                </a:solidFill>
                <a:latin typeface="Spartan"/>
                <a:ea typeface="Spartan"/>
                <a:cs typeface="Spartan"/>
                <a:sym typeface="Spartan"/>
              </a:rPr>
              <a:t>Gotong royong</a:t>
            </a:r>
            <a:endParaRPr sz="1100" b="0" i="0" u="none" strike="noStrike" cap="none">
              <a:solidFill>
                <a:schemeClr val="lt1"/>
              </a:solidFill>
              <a:latin typeface="Spartan"/>
              <a:ea typeface="Spartan"/>
              <a:cs typeface="Spartan"/>
              <a:sym typeface="Spartan"/>
            </a:endParaRPr>
          </a:p>
          <a:p>
            <a:pPr marL="368300" marR="0" lvl="0" indent="-260350" algn="l" rtl="0">
              <a:lnSpc>
                <a:spcPct val="100000"/>
              </a:lnSpc>
              <a:spcBef>
                <a:spcPts val="0"/>
              </a:spcBef>
              <a:spcAft>
                <a:spcPts val="0"/>
              </a:spcAft>
              <a:buClr>
                <a:schemeClr val="lt1"/>
              </a:buClr>
              <a:buSzPts val="1100"/>
              <a:buFont typeface="Spartan"/>
              <a:buChar char="●"/>
            </a:pPr>
            <a:r>
              <a:rPr lang="en-US" sz="1100" b="0" i="0" u="none" strike="noStrike" cap="none">
                <a:solidFill>
                  <a:schemeClr val="lt1"/>
                </a:solidFill>
                <a:latin typeface="Spartan"/>
                <a:ea typeface="Spartan"/>
                <a:cs typeface="Spartan"/>
                <a:sym typeface="Spartan"/>
              </a:rPr>
              <a:t>Bernalar kritis</a:t>
            </a:r>
            <a:endParaRPr sz="1100" b="0" i="0" u="none" strike="noStrike" cap="none">
              <a:solidFill>
                <a:schemeClr val="lt1"/>
              </a:solidFill>
              <a:latin typeface="Spartan"/>
              <a:ea typeface="Spartan"/>
              <a:cs typeface="Spartan"/>
              <a:sym typeface="Spartan"/>
            </a:endParaRPr>
          </a:p>
        </p:txBody>
      </p:sp>
      <p:sp>
        <p:nvSpPr>
          <p:cNvPr id="347" name="Google Shape;347;g10a29828c48_0_1005"/>
          <p:cNvSpPr/>
          <p:nvPr/>
        </p:nvSpPr>
        <p:spPr>
          <a:xfrm rot="-5400000">
            <a:off x="2717523" y="3437275"/>
            <a:ext cx="654300" cy="522000"/>
          </a:xfrm>
          <a:prstGeom prst="downArrow">
            <a:avLst>
              <a:gd name="adj1" fmla="val 50000"/>
              <a:gd name="adj2" fmla="val 50000"/>
            </a:avLst>
          </a:prstGeom>
          <a:solidFill>
            <a:srgbClr val="6898C4"/>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aphicFrame>
        <p:nvGraphicFramePr>
          <p:cNvPr id="348" name="Google Shape;348;g10a29828c48_0_1005"/>
          <p:cNvGraphicFramePr/>
          <p:nvPr/>
        </p:nvGraphicFramePr>
        <p:xfrm>
          <a:off x="3314233" y="882260"/>
          <a:ext cx="8565875" cy="5541850"/>
        </p:xfrm>
        <a:graphic>
          <a:graphicData uri="http://schemas.openxmlformats.org/drawingml/2006/table">
            <a:tbl>
              <a:tblPr>
                <a:noFill/>
                <a:tableStyleId>{DB8BE1FA-6D5F-40E5-8540-5FDCE90132F1}</a:tableStyleId>
              </a:tblPr>
              <a:tblGrid>
                <a:gridCol w="1713175">
                  <a:extLst>
                    <a:ext uri="{9D8B030D-6E8A-4147-A177-3AD203B41FA5}">
                      <a16:colId xmlns:a16="http://schemas.microsoft.com/office/drawing/2014/main" val="20000"/>
                    </a:ext>
                  </a:extLst>
                </a:gridCol>
                <a:gridCol w="1713175">
                  <a:extLst>
                    <a:ext uri="{9D8B030D-6E8A-4147-A177-3AD203B41FA5}">
                      <a16:colId xmlns:a16="http://schemas.microsoft.com/office/drawing/2014/main" val="20001"/>
                    </a:ext>
                  </a:extLst>
                </a:gridCol>
                <a:gridCol w="1713175">
                  <a:extLst>
                    <a:ext uri="{9D8B030D-6E8A-4147-A177-3AD203B41FA5}">
                      <a16:colId xmlns:a16="http://schemas.microsoft.com/office/drawing/2014/main" val="20002"/>
                    </a:ext>
                  </a:extLst>
                </a:gridCol>
                <a:gridCol w="1713175">
                  <a:extLst>
                    <a:ext uri="{9D8B030D-6E8A-4147-A177-3AD203B41FA5}">
                      <a16:colId xmlns:a16="http://schemas.microsoft.com/office/drawing/2014/main" val="20003"/>
                    </a:ext>
                  </a:extLst>
                </a:gridCol>
                <a:gridCol w="1713175">
                  <a:extLst>
                    <a:ext uri="{9D8B030D-6E8A-4147-A177-3AD203B41FA5}">
                      <a16:colId xmlns:a16="http://schemas.microsoft.com/office/drawing/2014/main" val="20004"/>
                    </a:ext>
                  </a:extLst>
                </a:gridCol>
              </a:tblGrid>
              <a:tr h="488925">
                <a:tc gridSpan="5">
                  <a:txBody>
                    <a:bodyPr/>
                    <a:lstStyle/>
                    <a:p>
                      <a:pPr marL="0" marR="0" lvl="0" indent="0" algn="l" rtl="0">
                        <a:lnSpc>
                          <a:spcPct val="100000"/>
                        </a:lnSpc>
                        <a:spcBef>
                          <a:spcPts val="0"/>
                        </a:spcBef>
                        <a:spcAft>
                          <a:spcPts val="0"/>
                        </a:spcAft>
                        <a:buClr>
                          <a:srgbClr val="000000"/>
                        </a:buClr>
                        <a:buSzPts val="1100"/>
                        <a:buFont typeface="Arial"/>
                        <a:buNone/>
                      </a:pPr>
                      <a:r>
                        <a:rPr lang="en-US" sz="1100" b="1" u="none" strike="noStrike" cap="none">
                          <a:solidFill>
                            <a:schemeClr val="dk1"/>
                          </a:solidFill>
                          <a:latin typeface="Raleway"/>
                          <a:ea typeface="Raleway"/>
                          <a:cs typeface="Raleway"/>
                          <a:sym typeface="Raleway"/>
                        </a:rPr>
                        <a:t>Tahap Pengenalan. </a:t>
                      </a:r>
                      <a:r>
                        <a:rPr lang="en-US" sz="1100" u="none" strike="noStrike" cap="none">
                          <a:solidFill>
                            <a:schemeClr val="dk1"/>
                          </a:solidFill>
                          <a:latin typeface="Lato"/>
                          <a:ea typeface="Lato"/>
                          <a:cs typeface="Lato"/>
                          <a:sym typeface="Lato"/>
                        </a:rPr>
                        <a:t>Mengenali dan membangun kesadaran siswa terhadap isu pengelolaan sampah dan implikasinya terhadap perubahan iklim</a:t>
                      </a:r>
                      <a:endParaRPr sz="1100" b="1" u="none" strike="noStrike" cap="none">
                        <a:solidFill>
                          <a:schemeClr val="dk1"/>
                        </a:solidFill>
                        <a:latin typeface="Raleway"/>
                        <a:ea typeface="Raleway"/>
                        <a:cs typeface="Raleway"/>
                        <a:sym typeface="Raleway"/>
                      </a:endParaRPr>
                    </a:p>
                  </a:txBody>
                  <a:tcPr marL="121900" marR="121900" marT="72000" marB="72000">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F3F3F3"/>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971050">
                <a:tc>
                  <a:txBody>
                    <a:bodyPr/>
                    <a:lstStyle/>
                    <a:p>
                      <a:pPr marL="0" marR="0" lvl="0" indent="0" algn="r" rtl="0">
                        <a:lnSpc>
                          <a:spcPct val="100000"/>
                        </a:lnSpc>
                        <a:spcBef>
                          <a:spcPts val="0"/>
                        </a:spcBef>
                        <a:spcAft>
                          <a:spcPts val="0"/>
                        </a:spcAft>
                        <a:buClr>
                          <a:schemeClr val="dk1"/>
                        </a:buClr>
                        <a:buSzPts val="1500"/>
                        <a:buFont typeface="Arial"/>
                        <a:buNone/>
                      </a:pPr>
                      <a:r>
                        <a:rPr lang="en-US" sz="1100" b="1" u="none" strike="noStrike" cap="none">
                          <a:solidFill>
                            <a:schemeClr val="dk1"/>
                          </a:solidFill>
                          <a:latin typeface="Lato"/>
                          <a:ea typeface="Lato"/>
                          <a:cs typeface="Lato"/>
                          <a:sym typeface="Lato"/>
                        </a:rPr>
                        <a:t>1.</a:t>
                      </a:r>
                      <a:endParaRPr sz="1100" b="1" u="none" strike="noStrike" cap="none">
                        <a:solidFill>
                          <a:schemeClr val="dk1"/>
                        </a:solidFill>
                        <a:latin typeface="Lato"/>
                        <a:ea typeface="Lato"/>
                        <a:cs typeface="Lato"/>
                        <a:sym typeface="Lato"/>
                      </a:endParaRPr>
                    </a:p>
                    <a:p>
                      <a:pPr marL="0" marR="0" lvl="0" indent="0" algn="r" rtl="0">
                        <a:lnSpc>
                          <a:spcPct val="100000"/>
                        </a:lnSpc>
                        <a:spcBef>
                          <a:spcPts val="0"/>
                        </a:spcBef>
                        <a:spcAft>
                          <a:spcPts val="0"/>
                        </a:spcAft>
                        <a:buClr>
                          <a:srgbClr val="000000"/>
                        </a:buClr>
                        <a:buSzPts val="1100"/>
                        <a:buFont typeface="Arial"/>
                        <a:buNone/>
                      </a:pPr>
                      <a:r>
                        <a:rPr lang="en-US" sz="1100" u="none" strike="noStrike" cap="none">
                          <a:solidFill>
                            <a:schemeClr val="dk1"/>
                          </a:solidFill>
                          <a:latin typeface="Lato"/>
                          <a:ea typeface="Lato"/>
                          <a:cs typeface="Lato"/>
                          <a:sym typeface="Lato"/>
                        </a:rPr>
                        <a:t>Perkenalan:</a:t>
                      </a:r>
                      <a:r>
                        <a:rPr lang="en-US" sz="1100" b="1" u="none" strike="noStrike" cap="none">
                          <a:solidFill>
                            <a:schemeClr val="dk1"/>
                          </a:solidFill>
                          <a:latin typeface="Lato"/>
                          <a:ea typeface="Lato"/>
                          <a:cs typeface="Lato"/>
                          <a:sym typeface="Lato"/>
                        </a:rPr>
                        <a:t> Perubahan Iklim dan Masalah Pengelolaan Sampah</a:t>
                      </a:r>
                      <a:endParaRPr sz="1100" b="1" u="none" strike="noStrike" cap="none">
                        <a:solidFill>
                          <a:schemeClr val="dk1"/>
                        </a:solidFill>
                        <a:latin typeface="Lato"/>
                        <a:ea typeface="Lato"/>
                        <a:cs typeface="Lato"/>
                        <a:sym typeface="Lato"/>
                      </a:endParaRPr>
                    </a:p>
                  </a:txBody>
                  <a:tcPr marL="121900" marR="121900" marT="72000" marB="72000">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500"/>
                        <a:buFont typeface="Arial"/>
                        <a:buNone/>
                      </a:pPr>
                      <a:r>
                        <a:rPr lang="en-US" sz="1100" b="1" u="none" strike="noStrike" cap="none">
                          <a:solidFill>
                            <a:schemeClr val="dk1"/>
                          </a:solidFill>
                          <a:latin typeface="Lato"/>
                          <a:ea typeface="Lato"/>
                          <a:cs typeface="Lato"/>
                          <a:sym typeface="Lato"/>
                        </a:rPr>
                        <a:t>2.</a:t>
                      </a:r>
                      <a:endParaRPr sz="1100" b="1" u="none" strike="noStrike" cap="none">
                        <a:solidFill>
                          <a:schemeClr val="dk1"/>
                        </a:solidFill>
                        <a:latin typeface="Lato"/>
                        <a:ea typeface="Lato"/>
                        <a:cs typeface="Lato"/>
                        <a:sym typeface="Lato"/>
                      </a:endParaRPr>
                    </a:p>
                    <a:p>
                      <a:pPr marL="0" marR="0" lvl="0" indent="0" algn="r" rtl="0">
                        <a:lnSpc>
                          <a:spcPct val="100000"/>
                        </a:lnSpc>
                        <a:spcBef>
                          <a:spcPts val="0"/>
                        </a:spcBef>
                        <a:spcAft>
                          <a:spcPts val="0"/>
                        </a:spcAft>
                        <a:buClr>
                          <a:schemeClr val="dk1"/>
                        </a:buClr>
                        <a:buSzPts val="1500"/>
                        <a:buFont typeface="Arial"/>
                        <a:buNone/>
                      </a:pPr>
                      <a:r>
                        <a:rPr lang="en-US" sz="1100" b="1" u="none" strike="noStrike" cap="none">
                          <a:solidFill>
                            <a:schemeClr val="dk1"/>
                          </a:solidFill>
                          <a:latin typeface="Lato"/>
                          <a:ea typeface="Lato"/>
                          <a:cs typeface="Lato"/>
                          <a:sym typeface="Lato"/>
                        </a:rPr>
                        <a:t>Eksplorasi Isu</a:t>
                      </a:r>
                      <a:endParaRPr sz="1100" b="1" u="none" strike="noStrike" cap="none">
                        <a:solidFill>
                          <a:schemeClr val="dk1"/>
                        </a:solidFill>
                        <a:latin typeface="Lato"/>
                        <a:ea typeface="Lato"/>
                        <a:cs typeface="Lato"/>
                        <a:sym typeface="Lato"/>
                      </a:endParaRPr>
                    </a:p>
                    <a:p>
                      <a:pPr marL="0" marR="0" lvl="0" indent="0" algn="l" rtl="0">
                        <a:lnSpc>
                          <a:spcPct val="100000"/>
                        </a:lnSpc>
                        <a:spcBef>
                          <a:spcPts val="0"/>
                        </a:spcBef>
                        <a:spcAft>
                          <a:spcPts val="0"/>
                        </a:spcAft>
                        <a:buClr>
                          <a:srgbClr val="000000"/>
                        </a:buClr>
                        <a:buSzPts val="1100"/>
                        <a:buFont typeface="Arial"/>
                        <a:buNone/>
                      </a:pPr>
                      <a:endParaRPr sz="1100" b="1" u="none" strike="noStrike" cap="none">
                        <a:solidFill>
                          <a:schemeClr val="dk1"/>
                        </a:solidFill>
                        <a:latin typeface="Lato"/>
                        <a:ea typeface="Lato"/>
                        <a:cs typeface="Lato"/>
                        <a:sym typeface="Lato"/>
                      </a:endParaRPr>
                    </a:p>
                  </a:txBody>
                  <a:tcPr marL="121900" marR="121900" marT="72000" marB="72000">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500"/>
                        <a:buFont typeface="Arial"/>
                        <a:buNone/>
                      </a:pPr>
                      <a:r>
                        <a:rPr lang="en-US" sz="1100" b="1" u="none" strike="noStrike" cap="none">
                          <a:solidFill>
                            <a:schemeClr val="dk1"/>
                          </a:solidFill>
                          <a:latin typeface="Lato"/>
                          <a:ea typeface="Lato"/>
                          <a:cs typeface="Lato"/>
                          <a:sym typeface="Lato"/>
                        </a:rPr>
                        <a:t>3.</a:t>
                      </a:r>
                      <a:endParaRPr sz="1100" b="1" u="none" strike="noStrike" cap="none">
                        <a:solidFill>
                          <a:schemeClr val="dk1"/>
                        </a:solidFill>
                        <a:latin typeface="Lato"/>
                        <a:ea typeface="Lato"/>
                        <a:cs typeface="Lato"/>
                        <a:sym typeface="Lato"/>
                      </a:endParaRPr>
                    </a:p>
                    <a:p>
                      <a:pPr marL="0" marR="0" lvl="0" indent="0" algn="r" rtl="0">
                        <a:lnSpc>
                          <a:spcPct val="100000"/>
                        </a:lnSpc>
                        <a:spcBef>
                          <a:spcPts val="0"/>
                        </a:spcBef>
                        <a:spcAft>
                          <a:spcPts val="0"/>
                        </a:spcAft>
                        <a:buClr>
                          <a:schemeClr val="dk1"/>
                        </a:buClr>
                        <a:buSzPts val="1500"/>
                        <a:buFont typeface="Arial"/>
                        <a:buNone/>
                      </a:pPr>
                      <a:r>
                        <a:rPr lang="en-US" sz="1100" b="1" u="none" strike="noStrike" cap="none">
                          <a:solidFill>
                            <a:schemeClr val="dk1"/>
                          </a:solidFill>
                          <a:latin typeface="Lato"/>
                          <a:ea typeface="Lato"/>
                          <a:cs typeface="Lato"/>
                          <a:sym typeface="Lato"/>
                        </a:rPr>
                        <a:t>Refleksi awal</a:t>
                      </a:r>
                      <a:endParaRPr sz="1100" b="1" u="none" strike="noStrike" cap="none">
                        <a:solidFill>
                          <a:schemeClr val="dk1"/>
                        </a:solidFill>
                        <a:latin typeface="Lato"/>
                        <a:ea typeface="Lato"/>
                        <a:cs typeface="Lato"/>
                        <a:sym typeface="Lato"/>
                      </a:endParaRPr>
                    </a:p>
                    <a:p>
                      <a:pPr marL="0" marR="0" lvl="0" indent="0" algn="l" rtl="0">
                        <a:lnSpc>
                          <a:spcPct val="100000"/>
                        </a:lnSpc>
                        <a:spcBef>
                          <a:spcPts val="0"/>
                        </a:spcBef>
                        <a:spcAft>
                          <a:spcPts val="0"/>
                        </a:spcAft>
                        <a:buClr>
                          <a:srgbClr val="000000"/>
                        </a:buClr>
                        <a:buSzPts val="1100"/>
                        <a:buFont typeface="Arial"/>
                        <a:buNone/>
                      </a:pPr>
                      <a:endParaRPr sz="1100" b="1" u="none" strike="noStrike" cap="none">
                        <a:solidFill>
                          <a:schemeClr val="dk1"/>
                        </a:solidFill>
                        <a:latin typeface="Lato"/>
                        <a:ea typeface="Lato"/>
                        <a:cs typeface="Lato"/>
                        <a:sym typeface="Lato"/>
                      </a:endParaRPr>
                    </a:p>
                  </a:txBody>
                  <a:tcPr marL="121900" marR="121900" marT="72000" marB="72000">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500"/>
                        <a:buFont typeface="Arial"/>
                        <a:buNone/>
                      </a:pPr>
                      <a:r>
                        <a:rPr lang="en-US" sz="1100" b="1" u="none" strike="noStrike" cap="none">
                          <a:solidFill>
                            <a:schemeClr val="dk1"/>
                          </a:solidFill>
                          <a:latin typeface="Lato"/>
                          <a:ea typeface="Lato"/>
                          <a:cs typeface="Lato"/>
                          <a:sym typeface="Lato"/>
                        </a:rPr>
                        <a:t>4.</a:t>
                      </a:r>
                      <a:endParaRPr sz="1100" b="1" u="none" strike="noStrike" cap="none">
                        <a:solidFill>
                          <a:schemeClr val="dk1"/>
                        </a:solidFill>
                        <a:latin typeface="Lato"/>
                        <a:ea typeface="Lato"/>
                        <a:cs typeface="Lato"/>
                        <a:sym typeface="Lato"/>
                      </a:endParaRPr>
                    </a:p>
                    <a:p>
                      <a:pPr marL="0" marR="0" lvl="0" indent="0" algn="r" rtl="0">
                        <a:lnSpc>
                          <a:spcPct val="100000"/>
                        </a:lnSpc>
                        <a:spcBef>
                          <a:spcPts val="0"/>
                        </a:spcBef>
                        <a:spcAft>
                          <a:spcPts val="0"/>
                        </a:spcAft>
                        <a:buClr>
                          <a:srgbClr val="000000"/>
                        </a:buClr>
                        <a:buSzPts val="1100"/>
                        <a:buFont typeface="Arial"/>
                        <a:buNone/>
                      </a:pPr>
                      <a:r>
                        <a:rPr lang="en-US" sz="1100" b="1" u="none" strike="noStrike" cap="none">
                          <a:solidFill>
                            <a:schemeClr val="dk1"/>
                          </a:solidFill>
                          <a:latin typeface="Lato"/>
                          <a:ea typeface="Lato"/>
                          <a:cs typeface="Lato"/>
                          <a:sym typeface="Lato"/>
                        </a:rPr>
                        <a:t>Kunjungan ke TPA/ Komunitas Peduli Sampah</a:t>
                      </a:r>
                      <a:endParaRPr sz="1100" b="1" u="none" strike="noStrike" cap="none">
                        <a:solidFill>
                          <a:schemeClr val="dk1"/>
                        </a:solidFill>
                        <a:latin typeface="Lato"/>
                        <a:ea typeface="Lato"/>
                        <a:cs typeface="Lato"/>
                        <a:sym typeface="Lato"/>
                      </a:endParaRPr>
                    </a:p>
                  </a:txBody>
                  <a:tcPr marL="121900" marR="121900" marT="72000" marB="72000">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500"/>
                        <a:buFont typeface="Arial"/>
                        <a:buNone/>
                      </a:pPr>
                      <a:r>
                        <a:rPr lang="en-US" sz="1100" b="1" u="none" strike="noStrike" cap="none">
                          <a:solidFill>
                            <a:schemeClr val="dk1"/>
                          </a:solidFill>
                          <a:latin typeface="Lato"/>
                          <a:ea typeface="Lato"/>
                          <a:cs typeface="Lato"/>
                          <a:sym typeface="Lato"/>
                        </a:rPr>
                        <a:t>5.</a:t>
                      </a:r>
                      <a:endParaRPr sz="1100" b="1" u="none" strike="noStrike" cap="none">
                        <a:solidFill>
                          <a:schemeClr val="dk1"/>
                        </a:solidFill>
                        <a:latin typeface="Lato"/>
                        <a:ea typeface="Lato"/>
                        <a:cs typeface="Lato"/>
                        <a:sym typeface="Lato"/>
                      </a:endParaRPr>
                    </a:p>
                    <a:p>
                      <a:pPr marL="0" marR="0" lvl="0" indent="0" algn="r" rtl="0">
                        <a:lnSpc>
                          <a:spcPct val="100000"/>
                        </a:lnSpc>
                        <a:spcBef>
                          <a:spcPts val="0"/>
                        </a:spcBef>
                        <a:spcAft>
                          <a:spcPts val="0"/>
                        </a:spcAft>
                        <a:buClr>
                          <a:schemeClr val="dk1"/>
                        </a:buClr>
                        <a:buSzPts val="1500"/>
                        <a:buFont typeface="Arial"/>
                        <a:buNone/>
                      </a:pPr>
                      <a:r>
                        <a:rPr lang="en-US" sz="1100" b="1" u="none" strike="noStrike" cap="none">
                          <a:solidFill>
                            <a:schemeClr val="dk1"/>
                          </a:solidFill>
                          <a:latin typeface="Lato"/>
                          <a:ea typeface="Lato"/>
                          <a:cs typeface="Lato"/>
                          <a:sym typeface="Lato"/>
                        </a:rPr>
                        <a:t>Diskusi Kritis Masalah Sampah</a:t>
                      </a:r>
                      <a:endParaRPr sz="1100" b="1" u="none" strike="noStrike" cap="none">
                        <a:solidFill>
                          <a:schemeClr val="dk1"/>
                        </a:solidFill>
                        <a:latin typeface="Lato"/>
                        <a:ea typeface="Lato"/>
                        <a:cs typeface="Lato"/>
                        <a:sym typeface="Lato"/>
                      </a:endParaRPr>
                    </a:p>
                  </a:txBody>
                  <a:tcPr marL="121900" marR="121900" marT="72000" marB="72000">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r h="323175">
                <a:tc gridSpan="5">
                  <a:txBody>
                    <a:bodyPr/>
                    <a:lstStyle/>
                    <a:p>
                      <a:pPr marL="0" marR="0" lvl="0" indent="0" algn="l" rtl="0">
                        <a:lnSpc>
                          <a:spcPct val="100000"/>
                        </a:lnSpc>
                        <a:spcBef>
                          <a:spcPts val="0"/>
                        </a:spcBef>
                        <a:spcAft>
                          <a:spcPts val="0"/>
                        </a:spcAft>
                        <a:buClr>
                          <a:srgbClr val="000000"/>
                        </a:buClr>
                        <a:buSzPts val="1100"/>
                        <a:buFont typeface="Arial"/>
                        <a:buNone/>
                      </a:pPr>
                      <a:r>
                        <a:rPr lang="en-US" sz="1100" b="1" u="none" strike="noStrike" cap="none">
                          <a:solidFill>
                            <a:schemeClr val="dk1"/>
                          </a:solidFill>
                          <a:latin typeface="Raleway"/>
                          <a:ea typeface="Raleway"/>
                          <a:cs typeface="Raleway"/>
                          <a:sym typeface="Raleway"/>
                        </a:rPr>
                        <a:t>Tahap Kontekstualisasi. </a:t>
                      </a:r>
                      <a:r>
                        <a:rPr lang="en-US" sz="1100" u="none" strike="noStrike" cap="none">
                          <a:solidFill>
                            <a:schemeClr val="dk1"/>
                          </a:solidFill>
                          <a:latin typeface="Lato"/>
                          <a:ea typeface="Lato"/>
                          <a:cs typeface="Lato"/>
                          <a:sym typeface="Lato"/>
                        </a:rPr>
                        <a:t>mengkontekstualisasi masalah di lingkungan terdekat</a:t>
                      </a:r>
                      <a:endParaRPr sz="1100" b="1" u="none" strike="noStrike" cap="none">
                        <a:solidFill>
                          <a:schemeClr val="dk1"/>
                        </a:solidFill>
                        <a:latin typeface="Raleway"/>
                        <a:ea typeface="Raleway"/>
                        <a:cs typeface="Raleway"/>
                        <a:sym typeface="Raleway"/>
                      </a:endParaRPr>
                    </a:p>
                  </a:txBody>
                  <a:tcPr marL="121900" marR="121900" marT="72000" marB="72000">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F3F3F3"/>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2"/>
                  </a:ext>
                </a:extLst>
              </a:tr>
              <a:tr h="805325">
                <a:tc>
                  <a:txBody>
                    <a:bodyPr/>
                    <a:lstStyle/>
                    <a:p>
                      <a:pPr marL="0" marR="0" lvl="0" indent="0" algn="r" rtl="0">
                        <a:lnSpc>
                          <a:spcPct val="100000"/>
                        </a:lnSpc>
                        <a:spcBef>
                          <a:spcPts val="0"/>
                        </a:spcBef>
                        <a:spcAft>
                          <a:spcPts val="0"/>
                        </a:spcAft>
                        <a:buClr>
                          <a:srgbClr val="000000"/>
                        </a:buClr>
                        <a:buSzPts val="1100"/>
                        <a:buFont typeface="Arial"/>
                        <a:buNone/>
                      </a:pPr>
                      <a:r>
                        <a:rPr lang="en-US" sz="1100" b="1" u="none" strike="noStrike" cap="none">
                          <a:solidFill>
                            <a:schemeClr val="dk1"/>
                          </a:solidFill>
                          <a:latin typeface="Lato"/>
                          <a:ea typeface="Lato"/>
                          <a:cs typeface="Lato"/>
                          <a:sym typeface="Lato"/>
                        </a:rPr>
                        <a:t>6.</a:t>
                      </a:r>
                      <a:endParaRPr sz="1100" b="1" u="none" strike="noStrike" cap="none">
                        <a:solidFill>
                          <a:schemeClr val="dk1"/>
                        </a:solidFill>
                        <a:latin typeface="Lato"/>
                        <a:ea typeface="Lato"/>
                        <a:cs typeface="Lato"/>
                        <a:sym typeface="Lato"/>
                      </a:endParaRPr>
                    </a:p>
                    <a:p>
                      <a:pPr marL="0" marR="0" lvl="0" indent="0" algn="r" rtl="0">
                        <a:lnSpc>
                          <a:spcPct val="100000"/>
                        </a:lnSpc>
                        <a:spcBef>
                          <a:spcPts val="0"/>
                        </a:spcBef>
                        <a:spcAft>
                          <a:spcPts val="0"/>
                        </a:spcAft>
                        <a:buClr>
                          <a:srgbClr val="000000"/>
                        </a:buClr>
                        <a:buSzPts val="1100"/>
                        <a:buFont typeface="Arial"/>
                        <a:buNone/>
                      </a:pPr>
                      <a:r>
                        <a:rPr lang="en-US" sz="1100" b="1" u="none" strike="noStrike" cap="none">
                          <a:solidFill>
                            <a:schemeClr val="dk1"/>
                          </a:solidFill>
                          <a:latin typeface="Lato"/>
                          <a:ea typeface="Lato"/>
                          <a:cs typeface="Lato"/>
                          <a:sym typeface="Lato"/>
                        </a:rPr>
                        <a:t>Pengumpulan, Pengorganisasian, dan Penyajian Data</a:t>
                      </a:r>
                      <a:endParaRPr sz="1100" b="1" u="none" strike="noStrike" cap="none">
                        <a:solidFill>
                          <a:schemeClr val="dk1"/>
                        </a:solidFill>
                        <a:latin typeface="Lato"/>
                        <a:ea typeface="Lato"/>
                        <a:cs typeface="Lato"/>
                        <a:sym typeface="Lato"/>
                      </a:endParaRPr>
                    </a:p>
                  </a:txBody>
                  <a:tcPr marL="121900" marR="121900" marT="72000" marB="72000">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000000"/>
                        </a:buClr>
                        <a:buSzPts val="1100"/>
                        <a:buFont typeface="Arial"/>
                        <a:buNone/>
                      </a:pPr>
                      <a:r>
                        <a:rPr lang="en-US" sz="1100" b="1" u="none" strike="noStrike" cap="none">
                          <a:solidFill>
                            <a:schemeClr val="dk1"/>
                          </a:solidFill>
                          <a:latin typeface="Lato"/>
                          <a:ea typeface="Lato"/>
                          <a:cs typeface="Lato"/>
                          <a:sym typeface="Lato"/>
                        </a:rPr>
                        <a:t>7.</a:t>
                      </a:r>
                      <a:endParaRPr sz="1100" b="1" u="none" strike="noStrike" cap="none">
                        <a:solidFill>
                          <a:schemeClr val="dk1"/>
                        </a:solidFill>
                        <a:latin typeface="Lato"/>
                        <a:ea typeface="Lato"/>
                        <a:cs typeface="Lato"/>
                        <a:sym typeface="Lato"/>
                      </a:endParaRPr>
                    </a:p>
                    <a:p>
                      <a:pPr marL="0" marR="0" lvl="0" indent="0" algn="r" rtl="0">
                        <a:lnSpc>
                          <a:spcPct val="100000"/>
                        </a:lnSpc>
                        <a:spcBef>
                          <a:spcPts val="0"/>
                        </a:spcBef>
                        <a:spcAft>
                          <a:spcPts val="0"/>
                        </a:spcAft>
                        <a:buClr>
                          <a:srgbClr val="000000"/>
                        </a:buClr>
                        <a:buSzPts val="1100"/>
                        <a:buFont typeface="Arial"/>
                        <a:buNone/>
                      </a:pPr>
                      <a:r>
                        <a:rPr lang="en-US" sz="1100" b="1" i="1" u="none" strike="noStrike" cap="none">
                          <a:solidFill>
                            <a:schemeClr val="dk1"/>
                          </a:solidFill>
                          <a:latin typeface="Lato"/>
                          <a:ea typeface="Lato"/>
                          <a:cs typeface="Lato"/>
                          <a:sym typeface="Lato"/>
                        </a:rPr>
                        <a:t>Trash Talk:</a:t>
                      </a:r>
                      <a:endParaRPr sz="1100" b="1" i="1" u="none" strike="noStrike" cap="none">
                        <a:solidFill>
                          <a:schemeClr val="dk1"/>
                        </a:solidFill>
                        <a:latin typeface="Lato"/>
                        <a:ea typeface="Lato"/>
                        <a:cs typeface="Lato"/>
                        <a:sym typeface="Lato"/>
                      </a:endParaRPr>
                    </a:p>
                    <a:p>
                      <a:pPr marL="0" marR="0" lvl="0" indent="0" algn="r" rtl="0">
                        <a:lnSpc>
                          <a:spcPct val="100000"/>
                        </a:lnSpc>
                        <a:spcBef>
                          <a:spcPts val="0"/>
                        </a:spcBef>
                        <a:spcAft>
                          <a:spcPts val="0"/>
                        </a:spcAft>
                        <a:buClr>
                          <a:srgbClr val="000000"/>
                        </a:buClr>
                        <a:buSzPts val="1100"/>
                        <a:buFont typeface="Arial"/>
                        <a:buNone/>
                      </a:pPr>
                      <a:r>
                        <a:rPr lang="en-US" sz="1100" b="1" u="none" strike="noStrike" cap="none">
                          <a:solidFill>
                            <a:schemeClr val="dk1"/>
                          </a:solidFill>
                          <a:latin typeface="Lato"/>
                          <a:ea typeface="Lato"/>
                          <a:cs typeface="Lato"/>
                          <a:sym typeface="Lato"/>
                        </a:rPr>
                        <a:t>Sampah di Sekolahku</a:t>
                      </a:r>
                      <a:endParaRPr sz="1100" b="1" u="none" strike="noStrike" cap="none">
                        <a:solidFill>
                          <a:schemeClr val="dk1"/>
                        </a:solidFill>
                        <a:latin typeface="Lato"/>
                        <a:ea typeface="Lato"/>
                        <a:cs typeface="Lato"/>
                        <a:sym typeface="Lato"/>
                      </a:endParaRPr>
                    </a:p>
                    <a:p>
                      <a:pPr marL="0" marR="0" lvl="0" indent="0" algn="l" rtl="0">
                        <a:lnSpc>
                          <a:spcPct val="100000"/>
                        </a:lnSpc>
                        <a:spcBef>
                          <a:spcPts val="0"/>
                        </a:spcBef>
                        <a:spcAft>
                          <a:spcPts val="0"/>
                        </a:spcAft>
                        <a:buClr>
                          <a:srgbClr val="000000"/>
                        </a:buClr>
                        <a:buSzPts val="1100"/>
                        <a:buFont typeface="Arial"/>
                        <a:buNone/>
                      </a:pPr>
                      <a:endParaRPr sz="1100" b="1" u="none" strike="noStrike" cap="none">
                        <a:solidFill>
                          <a:schemeClr val="dk1"/>
                        </a:solidFill>
                        <a:latin typeface="Lato"/>
                        <a:ea typeface="Lato"/>
                        <a:cs typeface="Lato"/>
                        <a:sym typeface="Lato"/>
                      </a:endParaRPr>
                    </a:p>
                  </a:txBody>
                  <a:tcPr marL="121900" marR="121900" marT="72000" marB="72000">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000000"/>
                        </a:buClr>
                        <a:buSzPts val="1100"/>
                        <a:buFont typeface="Arial"/>
                        <a:buNone/>
                      </a:pPr>
                      <a:r>
                        <a:rPr lang="en-US" sz="1100" b="1" u="none" strike="noStrike" cap="none">
                          <a:solidFill>
                            <a:schemeClr val="dk1"/>
                          </a:solidFill>
                          <a:latin typeface="Lato"/>
                          <a:ea typeface="Lato"/>
                          <a:cs typeface="Lato"/>
                          <a:sym typeface="Lato"/>
                        </a:rPr>
                        <a:t>8.</a:t>
                      </a:r>
                      <a:endParaRPr sz="1100" b="1" u="none" strike="noStrike" cap="none">
                        <a:solidFill>
                          <a:schemeClr val="dk1"/>
                        </a:solidFill>
                        <a:latin typeface="Lato"/>
                        <a:ea typeface="Lato"/>
                        <a:cs typeface="Lato"/>
                        <a:sym typeface="Lato"/>
                      </a:endParaRPr>
                    </a:p>
                    <a:p>
                      <a:pPr marL="0" marR="0" lvl="0" indent="0" algn="r" rtl="0">
                        <a:lnSpc>
                          <a:spcPct val="100000"/>
                        </a:lnSpc>
                        <a:spcBef>
                          <a:spcPts val="0"/>
                        </a:spcBef>
                        <a:spcAft>
                          <a:spcPts val="0"/>
                        </a:spcAft>
                        <a:buClr>
                          <a:srgbClr val="000000"/>
                        </a:buClr>
                        <a:buSzPts val="1100"/>
                        <a:buFont typeface="Arial"/>
                        <a:buNone/>
                      </a:pPr>
                      <a:r>
                        <a:rPr lang="en-US" sz="1100" b="1" u="none" strike="noStrike" cap="none">
                          <a:solidFill>
                            <a:schemeClr val="dk1"/>
                          </a:solidFill>
                          <a:latin typeface="Lato"/>
                          <a:ea typeface="Lato"/>
                          <a:cs typeface="Lato"/>
                          <a:sym typeface="Lato"/>
                        </a:rPr>
                        <a:t>Pengorganisasian Data Secara Mandiri</a:t>
                      </a:r>
                      <a:endParaRPr sz="1100" b="1" u="none" strike="noStrike" cap="none">
                        <a:solidFill>
                          <a:schemeClr val="dk1"/>
                        </a:solidFill>
                        <a:latin typeface="Lato"/>
                        <a:ea typeface="Lato"/>
                        <a:cs typeface="Lato"/>
                        <a:sym typeface="Lato"/>
                      </a:endParaRPr>
                    </a:p>
                    <a:p>
                      <a:pPr marL="0" marR="0" lvl="0" indent="0" algn="l" rtl="0">
                        <a:lnSpc>
                          <a:spcPct val="100000"/>
                        </a:lnSpc>
                        <a:spcBef>
                          <a:spcPts val="0"/>
                        </a:spcBef>
                        <a:spcAft>
                          <a:spcPts val="0"/>
                        </a:spcAft>
                        <a:buClr>
                          <a:srgbClr val="000000"/>
                        </a:buClr>
                        <a:buSzPts val="1100"/>
                        <a:buFont typeface="Arial"/>
                        <a:buNone/>
                      </a:pPr>
                      <a:endParaRPr sz="1100" b="1" u="none" strike="noStrike" cap="none">
                        <a:solidFill>
                          <a:schemeClr val="dk1"/>
                        </a:solidFill>
                        <a:latin typeface="Lato"/>
                        <a:ea typeface="Lato"/>
                        <a:cs typeface="Lato"/>
                        <a:sym typeface="Lato"/>
                      </a:endParaRPr>
                    </a:p>
                  </a:txBody>
                  <a:tcPr marL="121900" marR="121900" marT="72000" marB="72000">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000000"/>
                        </a:buClr>
                        <a:buSzPts val="1100"/>
                        <a:buFont typeface="Arial"/>
                        <a:buNone/>
                      </a:pPr>
                      <a:r>
                        <a:rPr lang="en-US" sz="1100" b="1" u="none" strike="noStrike" cap="none">
                          <a:solidFill>
                            <a:schemeClr val="dk1"/>
                          </a:solidFill>
                          <a:latin typeface="Lato"/>
                          <a:ea typeface="Lato"/>
                          <a:cs typeface="Lato"/>
                          <a:sym typeface="Lato"/>
                        </a:rPr>
                        <a:t>9.</a:t>
                      </a:r>
                      <a:endParaRPr sz="1100" b="1" u="none" strike="noStrike" cap="none">
                        <a:solidFill>
                          <a:schemeClr val="dk1"/>
                        </a:solidFill>
                        <a:latin typeface="Lato"/>
                        <a:ea typeface="Lato"/>
                        <a:cs typeface="Lato"/>
                        <a:sym typeface="Lato"/>
                      </a:endParaRPr>
                    </a:p>
                    <a:p>
                      <a:pPr marL="0" marR="0" lvl="0" indent="0" algn="r" rtl="0">
                        <a:lnSpc>
                          <a:spcPct val="100000"/>
                        </a:lnSpc>
                        <a:spcBef>
                          <a:spcPts val="0"/>
                        </a:spcBef>
                        <a:spcAft>
                          <a:spcPts val="0"/>
                        </a:spcAft>
                        <a:buClr>
                          <a:srgbClr val="000000"/>
                        </a:buClr>
                        <a:buSzPts val="1100"/>
                        <a:buFont typeface="Arial"/>
                        <a:buNone/>
                      </a:pPr>
                      <a:r>
                        <a:rPr lang="en-US" sz="1100" i="1" u="none" strike="noStrike" cap="none">
                          <a:solidFill>
                            <a:schemeClr val="dk1"/>
                          </a:solidFill>
                          <a:latin typeface="Lato"/>
                          <a:ea typeface="Lato"/>
                          <a:cs typeface="Lato"/>
                          <a:sym typeface="Lato"/>
                        </a:rPr>
                        <a:t>Asesmen Formatif</a:t>
                      </a:r>
                      <a:endParaRPr sz="1100" i="1" u="none" strike="noStrike" cap="none">
                        <a:solidFill>
                          <a:schemeClr val="dk1"/>
                        </a:solidFill>
                        <a:latin typeface="Lato"/>
                        <a:ea typeface="Lato"/>
                        <a:cs typeface="Lato"/>
                        <a:sym typeface="Lato"/>
                      </a:endParaRPr>
                    </a:p>
                    <a:p>
                      <a:pPr marL="0" marR="0" lvl="0" indent="0" algn="r" rtl="0">
                        <a:lnSpc>
                          <a:spcPct val="100000"/>
                        </a:lnSpc>
                        <a:spcBef>
                          <a:spcPts val="0"/>
                        </a:spcBef>
                        <a:spcAft>
                          <a:spcPts val="0"/>
                        </a:spcAft>
                        <a:buClr>
                          <a:srgbClr val="000000"/>
                        </a:buClr>
                        <a:buSzPts val="1100"/>
                        <a:buFont typeface="Arial"/>
                        <a:buNone/>
                      </a:pPr>
                      <a:r>
                        <a:rPr lang="en-US" sz="1100" b="1" u="none" strike="noStrike" cap="none">
                          <a:solidFill>
                            <a:schemeClr val="dk1"/>
                          </a:solidFill>
                          <a:latin typeface="Lato"/>
                          <a:ea typeface="Lato"/>
                          <a:cs typeface="Lato"/>
                          <a:sym typeface="Lato"/>
                        </a:rPr>
                        <a:t>Presentasi: Sampah di Sekolahku</a:t>
                      </a:r>
                      <a:endParaRPr sz="1100" b="1" u="none" strike="noStrike" cap="none">
                        <a:solidFill>
                          <a:schemeClr val="dk1"/>
                        </a:solidFill>
                        <a:latin typeface="Lato"/>
                        <a:ea typeface="Lato"/>
                        <a:cs typeface="Lato"/>
                        <a:sym typeface="Lato"/>
                      </a:endParaRPr>
                    </a:p>
                  </a:txBody>
                  <a:tcPr marL="121900" marR="121900" marT="72000" marB="72000">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100"/>
                        <a:buFont typeface="Arial"/>
                        <a:buNone/>
                      </a:pPr>
                      <a:endParaRPr sz="1100" u="none" strike="noStrike" cap="none">
                        <a:solidFill>
                          <a:schemeClr val="dk1"/>
                        </a:solidFill>
                      </a:endParaRPr>
                    </a:p>
                  </a:txBody>
                  <a:tcPr marL="121900" marR="121900" marT="72000" marB="72000">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3"/>
                  </a:ext>
                </a:extLst>
              </a:tr>
              <a:tr h="323175">
                <a:tc gridSpan="5">
                  <a:txBody>
                    <a:bodyPr/>
                    <a:lstStyle/>
                    <a:p>
                      <a:pPr marL="0" marR="0" lvl="0" indent="0" algn="l" rtl="0">
                        <a:lnSpc>
                          <a:spcPct val="100000"/>
                        </a:lnSpc>
                        <a:spcBef>
                          <a:spcPts val="0"/>
                        </a:spcBef>
                        <a:spcAft>
                          <a:spcPts val="0"/>
                        </a:spcAft>
                        <a:buClr>
                          <a:schemeClr val="dk1"/>
                        </a:buClr>
                        <a:buSzPts val="1500"/>
                        <a:buFont typeface="Arial"/>
                        <a:buNone/>
                      </a:pPr>
                      <a:r>
                        <a:rPr lang="en-US" sz="1100" b="1" u="none" strike="noStrike" cap="none">
                          <a:solidFill>
                            <a:schemeClr val="dk1"/>
                          </a:solidFill>
                          <a:latin typeface="Raleway"/>
                          <a:ea typeface="Raleway"/>
                          <a:cs typeface="Raleway"/>
                          <a:sym typeface="Raleway"/>
                        </a:rPr>
                        <a:t>Tahap </a:t>
                      </a:r>
                      <a:r>
                        <a:rPr lang="en-US" sz="1100" b="1" u="none" strike="noStrike" cap="none">
                          <a:solidFill>
                            <a:schemeClr val="dk1"/>
                          </a:solidFill>
                          <a:latin typeface="Raleway"/>
                          <a:ea typeface="Raleway"/>
                          <a:cs typeface="Raleway"/>
                          <a:sym typeface="Raleway"/>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0"/>
                            </a:ext>
                          </a:extLst>
                        </a:rPr>
                        <a:t>aksi</a:t>
                      </a:r>
                      <a:r>
                        <a:rPr lang="en-US" sz="1100" b="1" u="none" strike="noStrike" cap="none">
                          <a:solidFill>
                            <a:schemeClr val="dk1"/>
                          </a:solidFill>
                          <a:latin typeface="Raleway"/>
                          <a:ea typeface="Raleway"/>
                          <a:cs typeface="Raleway"/>
                          <a:sym typeface="Raleway"/>
                        </a:rPr>
                        <a:t>. </a:t>
                      </a:r>
                      <a:r>
                        <a:rPr lang="en-US" sz="1100" u="none" strike="noStrike" cap="none">
                          <a:solidFill>
                            <a:schemeClr val="dk1"/>
                          </a:solidFill>
                          <a:latin typeface="Lato"/>
                          <a:ea typeface="Lato"/>
                          <a:cs typeface="Lato"/>
                          <a:sym typeface="Lato"/>
                        </a:rPr>
                        <a:t>bersama-sama mewujudkan pelajaran yang mereka dapat melalui aksi nyata</a:t>
                      </a:r>
                      <a:endParaRPr sz="1100" b="1" u="none" strike="noStrike" cap="none">
                        <a:solidFill>
                          <a:schemeClr val="dk1"/>
                        </a:solidFill>
                        <a:latin typeface="Raleway"/>
                        <a:ea typeface="Raleway"/>
                        <a:cs typeface="Raleway"/>
                        <a:sym typeface="Raleway"/>
                      </a:endParaRPr>
                    </a:p>
                  </a:txBody>
                  <a:tcPr marL="121900" marR="121900" marT="72000" marB="72000">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F3F3F3"/>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4"/>
                  </a:ext>
                </a:extLst>
              </a:tr>
              <a:tr h="1136800">
                <a:tc>
                  <a:txBody>
                    <a:bodyPr/>
                    <a:lstStyle/>
                    <a:p>
                      <a:pPr marL="0" marR="0" lvl="0" indent="0" algn="r" rtl="0">
                        <a:lnSpc>
                          <a:spcPct val="100000"/>
                        </a:lnSpc>
                        <a:spcBef>
                          <a:spcPts val="0"/>
                        </a:spcBef>
                        <a:spcAft>
                          <a:spcPts val="0"/>
                        </a:spcAft>
                        <a:buClr>
                          <a:srgbClr val="000000"/>
                        </a:buClr>
                        <a:buSzPts val="1100"/>
                        <a:buFont typeface="Arial"/>
                        <a:buNone/>
                      </a:pPr>
                      <a:r>
                        <a:rPr lang="en-US" sz="1100" b="1" u="none" strike="noStrike" cap="none">
                          <a:solidFill>
                            <a:schemeClr val="dk1"/>
                          </a:solidFill>
                          <a:latin typeface="Lato"/>
                          <a:ea typeface="Lato"/>
                          <a:cs typeface="Lato"/>
                          <a:sym typeface="Lato"/>
                        </a:rPr>
                        <a:t>10.</a:t>
                      </a:r>
                      <a:endParaRPr sz="1100" b="1" u="none" strike="noStrike" cap="none">
                        <a:solidFill>
                          <a:schemeClr val="dk1"/>
                        </a:solidFill>
                        <a:latin typeface="Lato"/>
                        <a:ea typeface="Lato"/>
                        <a:cs typeface="Lato"/>
                        <a:sym typeface="Lato"/>
                      </a:endParaRPr>
                    </a:p>
                    <a:p>
                      <a:pPr marL="0" marR="0" lvl="0" indent="0" algn="r" rtl="0">
                        <a:lnSpc>
                          <a:spcPct val="100000"/>
                        </a:lnSpc>
                        <a:spcBef>
                          <a:spcPts val="0"/>
                        </a:spcBef>
                        <a:spcAft>
                          <a:spcPts val="0"/>
                        </a:spcAft>
                        <a:buClr>
                          <a:srgbClr val="000000"/>
                        </a:buClr>
                        <a:buSzPts val="1100"/>
                        <a:buFont typeface="Arial"/>
                        <a:buNone/>
                      </a:pPr>
                      <a:r>
                        <a:rPr lang="en-US" sz="1100" u="none" strike="noStrike" cap="none">
                          <a:solidFill>
                            <a:schemeClr val="dk1"/>
                          </a:solidFill>
                          <a:latin typeface="Lato"/>
                          <a:ea typeface="Lato"/>
                          <a:cs typeface="Lato"/>
                          <a:sym typeface="Lato"/>
                        </a:rPr>
                        <a:t>Poster Aksi Nyata Sayangi Sekolahku: </a:t>
                      </a:r>
                      <a:endParaRPr sz="1100" u="none" strike="noStrike" cap="none">
                        <a:solidFill>
                          <a:schemeClr val="dk1"/>
                        </a:solidFill>
                        <a:latin typeface="Lato"/>
                        <a:ea typeface="Lato"/>
                        <a:cs typeface="Lato"/>
                        <a:sym typeface="Lato"/>
                      </a:endParaRPr>
                    </a:p>
                    <a:p>
                      <a:pPr marL="0" marR="0" lvl="0" indent="0" algn="r" rtl="0">
                        <a:lnSpc>
                          <a:spcPct val="100000"/>
                        </a:lnSpc>
                        <a:spcBef>
                          <a:spcPts val="0"/>
                        </a:spcBef>
                        <a:spcAft>
                          <a:spcPts val="0"/>
                        </a:spcAft>
                        <a:buClr>
                          <a:srgbClr val="000000"/>
                        </a:buClr>
                        <a:buSzPts val="1100"/>
                        <a:buFont typeface="Arial"/>
                        <a:buNone/>
                      </a:pPr>
                      <a:r>
                        <a:rPr lang="en-US" sz="1100" b="1" u="none" strike="noStrike" cap="none">
                          <a:solidFill>
                            <a:schemeClr val="dk1"/>
                          </a:solidFill>
                          <a:latin typeface="Lato"/>
                          <a:ea typeface="Lato"/>
                          <a:cs typeface="Lato"/>
                          <a:sym typeface="Lato"/>
                        </a:rPr>
                        <a:t>Eksplorasi program pengelolaan sampah yang ada</a:t>
                      </a:r>
                      <a:endParaRPr sz="1100" b="1" u="none" strike="noStrike" cap="none">
                        <a:solidFill>
                          <a:schemeClr val="dk1"/>
                        </a:solidFill>
                        <a:latin typeface="Lato"/>
                        <a:ea typeface="Lato"/>
                        <a:cs typeface="Lato"/>
                        <a:sym typeface="Lato"/>
                      </a:endParaRPr>
                    </a:p>
                  </a:txBody>
                  <a:tcPr marL="121900" marR="121900" marT="72000" marB="72000">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000000"/>
                        </a:buClr>
                        <a:buSzPts val="1100"/>
                        <a:buFont typeface="Arial"/>
                        <a:buNone/>
                      </a:pPr>
                      <a:r>
                        <a:rPr lang="en-US" sz="1100" b="1" u="none" strike="noStrike" cap="none">
                          <a:solidFill>
                            <a:schemeClr val="dk1"/>
                          </a:solidFill>
                          <a:latin typeface="Lato"/>
                          <a:ea typeface="Lato"/>
                          <a:cs typeface="Lato"/>
                          <a:sym typeface="Lato"/>
                        </a:rPr>
                        <a:t>11.</a:t>
                      </a:r>
                      <a:endParaRPr sz="1100" b="1" u="none" strike="noStrike" cap="none">
                        <a:solidFill>
                          <a:schemeClr val="dk1"/>
                        </a:solidFill>
                        <a:latin typeface="Lato"/>
                        <a:ea typeface="Lato"/>
                        <a:cs typeface="Lato"/>
                        <a:sym typeface="Lato"/>
                      </a:endParaRPr>
                    </a:p>
                    <a:p>
                      <a:pPr marL="0" marR="0" lvl="0" indent="0" algn="r" rtl="0">
                        <a:lnSpc>
                          <a:spcPct val="100000"/>
                        </a:lnSpc>
                        <a:spcBef>
                          <a:spcPts val="0"/>
                        </a:spcBef>
                        <a:spcAft>
                          <a:spcPts val="0"/>
                        </a:spcAft>
                        <a:buClr>
                          <a:srgbClr val="000000"/>
                        </a:buClr>
                        <a:buSzPts val="1100"/>
                        <a:buFont typeface="Arial"/>
                        <a:buNone/>
                      </a:pPr>
                      <a:r>
                        <a:rPr lang="en-US" sz="1100" u="none" strike="noStrike" cap="none">
                          <a:solidFill>
                            <a:schemeClr val="dk1"/>
                          </a:solidFill>
                          <a:latin typeface="Lato"/>
                          <a:ea typeface="Lato"/>
                          <a:cs typeface="Lato"/>
                          <a:sym typeface="Lato"/>
                        </a:rPr>
                        <a:t>Poster Aksi Nyata Sayangi Sekolahku: </a:t>
                      </a:r>
                      <a:endParaRPr sz="1100" u="none" strike="noStrike" cap="none">
                        <a:solidFill>
                          <a:schemeClr val="dk1"/>
                        </a:solidFill>
                        <a:latin typeface="Lato"/>
                        <a:ea typeface="Lato"/>
                        <a:cs typeface="Lato"/>
                        <a:sym typeface="Lato"/>
                      </a:endParaRPr>
                    </a:p>
                    <a:p>
                      <a:pPr marL="0" marR="0" lvl="0" indent="0" algn="r" rtl="0">
                        <a:lnSpc>
                          <a:spcPct val="100000"/>
                        </a:lnSpc>
                        <a:spcBef>
                          <a:spcPts val="0"/>
                        </a:spcBef>
                        <a:spcAft>
                          <a:spcPts val="0"/>
                        </a:spcAft>
                        <a:buClr>
                          <a:srgbClr val="000000"/>
                        </a:buClr>
                        <a:buSzPts val="1100"/>
                        <a:buFont typeface="Arial"/>
                        <a:buNone/>
                      </a:pPr>
                      <a:r>
                        <a:rPr lang="en-US" sz="1100" b="1" u="none" strike="noStrike" cap="none">
                          <a:solidFill>
                            <a:schemeClr val="dk1"/>
                          </a:solidFill>
                          <a:latin typeface="Lato"/>
                          <a:ea typeface="Lato"/>
                          <a:cs typeface="Lato"/>
                          <a:sym typeface="Lato"/>
                        </a:rPr>
                        <a:t>Peranku dan Solusiku</a:t>
                      </a:r>
                      <a:endParaRPr sz="1100" b="1" u="none" strike="noStrike" cap="none">
                        <a:solidFill>
                          <a:schemeClr val="dk1"/>
                        </a:solidFill>
                        <a:latin typeface="Lato"/>
                        <a:ea typeface="Lato"/>
                        <a:cs typeface="Lato"/>
                        <a:sym typeface="Lato"/>
                      </a:endParaRPr>
                    </a:p>
                  </a:txBody>
                  <a:tcPr marL="121900" marR="121900" marT="72000" marB="72000">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000000"/>
                        </a:buClr>
                        <a:buSzPts val="1100"/>
                        <a:buFont typeface="Arial"/>
                        <a:buNone/>
                      </a:pPr>
                      <a:r>
                        <a:rPr lang="en-US" sz="1100" b="1" u="none" strike="noStrike" cap="none">
                          <a:solidFill>
                            <a:schemeClr val="dk1"/>
                          </a:solidFill>
                          <a:latin typeface="Lato"/>
                          <a:ea typeface="Lato"/>
                          <a:cs typeface="Lato"/>
                          <a:sym typeface="Lato"/>
                        </a:rPr>
                        <a:t>12.</a:t>
                      </a:r>
                      <a:endParaRPr sz="1100" b="1" u="none" strike="noStrike" cap="none">
                        <a:solidFill>
                          <a:schemeClr val="dk1"/>
                        </a:solidFill>
                        <a:latin typeface="Lato"/>
                        <a:ea typeface="Lato"/>
                        <a:cs typeface="Lato"/>
                        <a:sym typeface="Lato"/>
                      </a:endParaRPr>
                    </a:p>
                    <a:p>
                      <a:pPr marL="0" marR="0" lvl="0" indent="0" algn="r" rtl="0">
                        <a:lnSpc>
                          <a:spcPct val="100000"/>
                        </a:lnSpc>
                        <a:spcBef>
                          <a:spcPts val="0"/>
                        </a:spcBef>
                        <a:spcAft>
                          <a:spcPts val="0"/>
                        </a:spcAft>
                        <a:buClr>
                          <a:srgbClr val="000000"/>
                        </a:buClr>
                        <a:buSzPts val="1100"/>
                        <a:buFont typeface="Arial"/>
                        <a:buNone/>
                      </a:pPr>
                      <a:r>
                        <a:rPr lang="en-US" sz="1100" u="none" strike="noStrike" cap="none">
                          <a:solidFill>
                            <a:schemeClr val="dk1"/>
                          </a:solidFill>
                          <a:latin typeface="Lato"/>
                          <a:ea typeface="Lato"/>
                          <a:cs typeface="Lato"/>
                          <a:sym typeface="Lato"/>
                        </a:rPr>
                        <a:t>Poster Aksi Nyata Sayangi Sekolahku: </a:t>
                      </a:r>
                      <a:endParaRPr sz="1100" u="none" strike="noStrike" cap="none">
                        <a:solidFill>
                          <a:schemeClr val="dk1"/>
                        </a:solidFill>
                        <a:latin typeface="Lato"/>
                        <a:ea typeface="Lato"/>
                        <a:cs typeface="Lato"/>
                        <a:sym typeface="Lato"/>
                      </a:endParaRPr>
                    </a:p>
                    <a:p>
                      <a:pPr marL="0" marR="0" lvl="0" indent="0" algn="r" rtl="0">
                        <a:lnSpc>
                          <a:spcPct val="100000"/>
                        </a:lnSpc>
                        <a:spcBef>
                          <a:spcPts val="0"/>
                        </a:spcBef>
                        <a:spcAft>
                          <a:spcPts val="0"/>
                        </a:spcAft>
                        <a:buClr>
                          <a:srgbClr val="000000"/>
                        </a:buClr>
                        <a:buSzPts val="1100"/>
                        <a:buFont typeface="Arial"/>
                        <a:buNone/>
                      </a:pPr>
                      <a:r>
                        <a:rPr lang="en-US" sz="1100" b="1" u="none" strike="noStrike" cap="none">
                          <a:solidFill>
                            <a:schemeClr val="dk1"/>
                          </a:solidFill>
                          <a:latin typeface="Lato"/>
                          <a:ea typeface="Lato"/>
                          <a:cs typeface="Lato"/>
                          <a:sym typeface="Lato"/>
                        </a:rPr>
                        <a:t>Menentukan Karakteristik Poster yang Baik</a:t>
                      </a:r>
                      <a:endParaRPr sz="1100" b="1" u="none" strike="noStrike" cap="none">
                        <a:solidFill>
                          <a:schemeClr val="dk1"/>
                        </a:solidFill>
                        <a:latin typeface="Lato"/>
                        <a:ea typeface="Lato"/>
                        <a:cs typeface="Lato"/>
                        <a:sym typeface="Lato"/>
                      </a:endParaRPr>
                    </a:p>
                  </a:txBody>
                  <a:tcPr marL="121900" marR="121900" marT="72000" marB="72000">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000000"/>
                        </a:buClr>
                        <a:buSzPts val="1100"/>
                        <a:buFont typeface="Arial"/>
                        <a:buNone/>
                      </a:pPr>
                      <a:r>
                        <a:rPr lang="en-US" sz="1100" b="1" u="none" strike="noStrike" cap="none">
                          <a:solidFill>
                            <a:schemeClr val="dk1"/>
                          </a:solidFill>
                          <a:latin typeface="Lato"/>
                          <a:ea typeface="Lato"/>
                          <a:cs typeface="Lato"/>
                          <a:sym typeface="Lato"/>
                        </a:rPr>
                        <a:t>13.</a:t>
                      </a:r>
                      <a:endParaRPr sz="1100" b="1" u="none" strike="noStrike" cap="none">
                        <a:solidFill>
                          <a:schemeClr val="dk1"/>
                        </a:solidFill>
                        <a:latin typeface="Lato"/>
                        <a:ea typeface="Lato"/>
                        <a:cs typeface="Lato"/>
                        <a:sym typeface="Lato"/>
                      </a:endParaRPr>
                    </a:p>
                    <a:p>
                      <a:pPr marL="0" marR="0" lvl="0" indent="0" algn="r" rtl="0">
                        <a:lnSpc>
                          <a:spcPct val="100000"/>
                        </a:lnSpc>
                        <a:spcBef>
                          <a:spcPts val="0"/>
                        </a:spcBef>
                        <a:spcAft>
                          <a:spcPts val="0"/>
                        </a:spcAft>
                        <a:buClr>
                          <a:srgbClr val="000000"/>
                        </a:buClr>
                        <a:buSzPts val="1100"/>
                        <a:buFont typeface="Arial"/>
                        <a:buNone/>
                      </a:pPr>
                      <a:r>
                        <a:rPr lang="en-US" sz="1100" u="none" strike="noStrike" cap="none">
                          <a:solidFill>
                            <a:schemeClr val="dk1"/>
                          </a:solidFill>
                          <a:latin typeface="Lato"/>
                          <a:ea typeface="Lato"/>
                          <a:cs typeface="Lato"/>
                          <a:sym typeface="Lato"/>
                        </a:rPr>
                        <a:t>Poster Aksi Nyata Sayangi Sekolahku: </a:t>
                      </a:r>
                      <a:endParaRPr sz="1100" u="none" strike="noStrike" cap="none">
                        <a:solidFill>
                          <a:schemeClr val="dk1"/>
                        </a:solidFill>
                        <a:latin typeface="Lato"/>
                        <a:ea typeface="Lato"/>
                        <a:cs typeface="Lato"/>
                        <a:sym typeface="Lato"/>
                      </a:endParaRPr>
                    </a:p>
                    <a:p>
                      <a:pPr marL="0" marR="0" lvl="0" indent="0" algn="r" rtl="0">
                        <a:lnSpc>
                          <a:spcPct val="100000"/>
                        </a:lnSpc>
                        <a:spcBef>
                          <a:spcPts val="0"/>
                        </a:spcBef>
                        <a:spcAft>
                          <a:spcPts val="0"/>
                        </a:spcAft>
                        <a:buClr>
                          <a:srgbClr val="000000"/>
                        </a:buClr>
                        <a:buSzPts val="1100"/>
                        <a:buFont typeface="Arial"/>
                        <a:buNone/>
                      </a:pPr>
                      <a:r>
                        <a:rPr lang="en-US" sz="1100" b="1" u="none" strike="noStrike" cap="none">
                          <a:solidFill>
                            <a:schemeClr val="dk1"/>
                          </a:solidFill>
                          <a:latin typeface="Lato"/>
                          <a:ea typeface="Lato"/>
                          <a:cs typeface="Lato"/>
                          <a:sym typeface="Lato"/>
                        </a:rPr>
                        <a:t>Membuat Poster</a:t>
                      </a:r>
                      <a:endParaRPr sz="1100" b="1" u="none" strike="noStrike" cap="none">
                        <a:solidFill>
                          <a:schemeClr val="dk1"/>
                        </a:solidFill>
                        <a:latin typeface="Lato"/>
                        <a:ea typeface="Lato"/>
                        <a:cs typeface="Lato"/>
                        <a:sym typeface="Lato"/>
                      </a:endParaRPr>
                    </a:p>
                    <a:p>
                      <a:pPr marL="0" marR="0" lvl="0" indent="0" algn="r" rtl="0">
                        <a:lnSpc>
                          <a:spcPct val="100000"/>
                        </a:lnSpc>
                        <a:spcBef>
                          <a:spcPts val="0"/>
                        </a:spcBef>
                        <a:spcAft>
                          <a:spcPts val="0"/>
                        </a:spcAft>
                        <a:buClr>
                          <a:srgbClr val="000000"/>
                        </a:buClr>
                        <a:buSzPts val="1100"/>
                        <a:buFont typeface="Arial"/>
                        <a:buNone/>
                      </a:pPr>
                      <a:endParaRPr sz="1100" u="none" strike="noStrike" cap="none">
                        <a:solidFill>
                          <a:schemeClr val="dk1"/>
                        </a:solidFill>
                        <a:latin typeface="Lato"/>
                        <a:ea typeface="Lato"/>
                        <a:cs typeface="Lato"/>
                        <a:sym typeface="Lato"/>
                      </a:endParaRPr>
                    </a:p>
                    <a:p>
                      <a:pPr marL="0" marR="0" lvl="0" indent="0" algn="r" rtl="0">
                        <a:lnSpc>
                          <a:spcPct val="100000"/>
                        </a:lnSpc>
                        <a:spcBef>
                          <a:spcPts val="0"/>
                        </a:spcBef>
                        <a:spcAft>
                          <a:spcPts val="0"/>
                        </a:spcAft>
                        <a:buClr>
                          <a:srgbClr val="000000"/>
                        </a:buClr>
                        <a:buSzPts val="1100"/>
                        <a:buFont typeface="Arial"/>
                        <a:buNone/>
                      </a:pPr>
                      <a:endParaRPr sz="1100" b="1" u="none" strike="noStrike" cap="none">
                        <a:solidFill>
                          <a:schemeClr val="dk1"/>
                        </a:solidFill>
                        <a:latin typeface="Lato"/>
                        <a:ea typeface="Lato"/>
                        <a:cs typeface="Lato"/>
                        <a:sym typeface="Lato"/>
                      </a:endParaRPr>
                    </a:p>
                  </a:txBody>
                  <a:tcPr marL="121900" marR="121900" marT="72000" marB="72000">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000000"/>
                        </a:buClr>
                        <a:buSzPts val="1100"/>
                        <a:buFont typeface="Arial"/>
                        <a:buNone/>
                      </a:pPr>
                      <a:r>
                        <a:rPr lang="en-US" sz="1100" u="none" strike="noStrike" cap="none">
                          <a:solidFill>
                            <a:schemeClr val="dk1"/>
                          </a:solidFill>
                          <a:latin typeface="Lato"/>
                          <a:ea typeface="Lato"/>
                          <a:cs typeface="Lato"/>
                          <a:sym typeface="Lato"/>
                        </a:rPr>
                        <a:t>14.</a:t>
                      </a:r>
                      <a:endParaRPr sz="1100" u="none" strike="noStrike" cap="none">
                        <a:solidFill>
                          <a:schemeClr val="dk1"/>
                        </a:solidFill>
                        <a:latin typeface="Lato"/>
                        <a:ea typeface="Lato"/>
                        <a:cs typeface="Lato"/>
                        <a:sym typeface="Lato"/>
                      </a:endParaRPr>
                    </a:p>
                    <a:p>
                      <a:pPr marL="0" marR="0" lvl="0" indent="0" algn="r" rtl="0">
                        <a:lnSpc>
                          <a:spcPct val="100000"/>
                        </a:lnSpc>
                        <a:spcBef>
                          <a:spcPts val="0"/>
                        </a:spcBef>
                        <a:spcAft>
                          <a:spcPts val="0"/>
                        </a:spcAft>
                        <a:buClr>
                          <a:srgbClr val="000000"/>
                        </a:buClr>
                        <a:buSzPts val="1100"/>
                        <a:buFont typeface="Arial"/>
                        <a:buNone/>
                      </a:pPr>
                      <a:r>
                        <a:rPr lang="en-US" sz="1100" u="none" strike="noStrike" cap="none">
                          <a:solidFill>
                            <a:schemeClr val="dk1"/>
                          </a:solidFill>
                          <a:latin typeface="Lato"/>
                          <a:ea typeface="Lato"/>
                          <a:cs typeface="Lato"/>
                          <a:sym typeface="Lato"/>
                        </a:rPr>
                        <a:t>Asesmen Formatif </a:t>
                      </a:r>
                      <a:endParaRPr sz="1100" u="none" strike="noStrike" cap="none">
                        <a:solidFill>
                          <a:schemeClr val="dk1"/>
                        </a:solidFill>
                        <a:latin typeface="Lato"/>
                        <a:ea typeface="Lato"/>
                        <a:cs typeface="Lato"/>
                        <a:sym typeface="Lato"/>
                      </a:endParaRPr>
                    </a:p>
                    <a:p>
                      <a:pPr marL="0" marR="0" lvl="0" indent="0" algn="r" rtl="0">
                        <a:lnSpc>
                          <a:spcPct val="100000"/>
                        </a:lnSpc>
                        <a:spcBef>
                          <a:spcPts val="0"/>
                        </a:spcBef>
                        <a:spcAft>
                          <a:spcPts val="0"/>
                        </a:spcAft>
                        <a:buClr>
                          <a:srgbClr val="000000"/>
                        </a:buClr>
                        <a:buSzPts val="1100"/>
                        <a:buFont typeface="Arial"/>
                        <a:buNone/>
                      </a:pPr>
                      <a:r>
                        <a:rPr lang="en-US" sz="1100" b="1" u="none" strike="noStrike" cap="none">
                          <a:solidFill>
                            <a:schemeClr val="dk1"/>
                          </a:solidFill>
                          <a:latin typeface="Lato"/>
                          <a:ea typeface="Lato"/>
                          <a:cs typeface="Lato"/>
                          <a:sym typeface="Lato"/>
                        </a:rPr>
                        <a:t>Simulasi Pameran Poster Aksi Nyata Sayangi Sekolahku</a:t>
                      </a:r>
                      <a:endParaRPr sz="1100" b="1" u="none" strike="noStrike" cap="none">
                        <a:solidFill>
                          <a:schemeClr val="dk1"/>
                        </a:solidFill>
                        <a:latin typeface="Lato"/>
                        <a:ea typeface="Lato"/>
                        <a:cs typeface="Lato"/>
                        <a:sym typeface="Lato"/>
                      </a:endParaRPr>
                    </a:p>
                  </a:txBody>
                  <a:tcPr marL="121900" marR="121900" marT="72000" marB="72000">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5"/>
                  </a:ext>
                </a:extLst>
              </a:tr>
              <a:tr h="488925">
                <a:tc gridSpan="5">
                  <a:txBody>
                    <a:bodyPr/>
                    <a:lstStyle/>
                    <a:p>
                      <a:pPr marL="0" marR="0" lvl="0" indent="0" algn="l" rtl="0">
                        <a:lnSpc>
                          <a:spcPct val="100000"/>
                        </a:lnSpc>
                        <a:spcBef>
                          <a:spcPts val="0"/>
                        </a:spcBef>
                        <a:spcAft>
                          <a:spcPts val="0"/>
                        </a:spcAft>
                        <a:buClr>
                          <a:schemeClr val="dk1"/>
                        </a:buClr>
                        <a:buSzPts val="1500"/>
                        <a:buFont typeface="Arial"/>
                        <a:buNone/>
                      </a:pPr>
                      <a:r>
                        <a:rPr lang="en-US" sz="1100" b="1" u="none" strike="noStrike" cap="none">
                          <a:solidFill>
                            <a:schemeClr val="dk1"/>
                          </a:solidFill>
                          <a:latin typeface="Raleway"/>
                          <a:ea typeface="Raleway"/>
                          <a:cs typeface="Raleway"/>
                          <a:sym typeface="Raleway"/>
                        </a:rPr>
                        <a:t>Tahap Refleksi dan Tindak Lanjut. </a:t>
                      </a:r>
                      <a:r>
                        <a:rPr lang="en-US" sz="1100" u="none" strike="noStrike" cap="none">
                          <a:solidFill>
                            <a:schemeClr val="dk1"/>
                          </a:solidFill>
                          <a:latin typeface="Lato"/>
                          <a:ea typeface="Lato"/>
                          <a:cs typeface="Lato"/>
                          <a:sym typeface="Lato"/>
                        </a:rPr>
                        <a:t>Menggenapi proses dengan berbagi karya, evaluasi dan refleksi, serta menyusun langkah strategis</a:t>
                      </a:r>
                      <a:endParaRPr sz="1100" u="none" strike="noStrike" cap="none">
                        <a:solidFill>
                          <a:schemeClr val="dk1"/>
                        </a:solidFill>
                        <a:latin typeface="Raleway SemiBold"/>
                        <a:ea typeface="Raleway SemiBold"/>
                        <a:cs typeface="Raleway SemiBold"/>
                        <a:sym typeface="Raleway SemiBold"/>
                      </a:endParaRPr>
                    </a:p>
                  </a:txBody>
                  <a:tcPr marL="121900" marR="121900" marT="72000" marB="72000">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F3F3F3"/>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6"/>
                  </a:ext>
                </a:extLst>
              </a:tr>
              <a:tr h="971050">
                <a:tc>
                  <a:txBody>
                    <a:bodyPr/>
                    <a:lstStyle/>
                    <a:p>
                      <a:pPr marL="0" marR="0" lvl="0" indent="0" algn="r" rtl="0">
                        <a:lnSpc>
                          <a:spcPct val="100000"/>
                        </a:lnSpc>
                        <a:spcBef>
                          <a:spcPts val="0"/>
                        </a:spcBef>
                        <a:spcAft>
                          <a:spcPts val="0"/>
                        </a:spcAft>
                        <a:buClr>
                          <a:schemeClr val="dk1"/>
                        </a:buClr>
                        <a:buSzPts val="1500"/>
                        <a:buFont typeface="Arial"/>
                        <a:buNone/>
                      </a:pPr>
                      <a:r>
                        <a:rPr lang="en-US" sz="1100" b="1" u="none" strike="noStrike" cap="none">
                          <a:solidFill>
                            <a:schemeClr val="dk1"/>
                          </a:solidFill>
                          <a:latin typeface="Lato"/>
                          <a:ea typeface="Lato"/>
                          <a:cs typeface="Lato"/>
                          <a:sym typeface="Lato"/>
                        </a:rPr>
                        <a:t>15.</a:t>
                      </a:r>
                      <a:endParaRPr sz="1100" b="1" u="none" strike="noStrike" cap="none">
                        <a:solidFill>
                          <a:schemeClr val="dk1"/>
                        </a:solidFill>
                        <a:latin typeface="Lato"/>
                        <a:ea typeface="Lato"/>
                        <a:cs typeface="Lato"/>
                        <a:sym typeface="Lato"/>
                      </a:endParaRPr>
                    </a:p>
                    <a:p>
                      <a:pPr marL="0" marR="0" lvl="0" indent="0" algn="r" rtl="0">
                        <a:lnSpc>
                          <a:spcPct val="100000"/>
                        </a:lnSpc>
                        <a:spcBef>
                          <a:spcPts val="0"/>
                        </a:spcBef>
                        <a:spcAft>
                          <a:spcPts val="0"/>
                        </a:spcAft>
                        <a:buClr>
                          <a:schemeClr val="dk1"/>
                        </a:buClr>
                        <a:buSzPts val="1500"/>
                        <a:buFont typeface="Arial"/>
                        <a:buNone/>
                      </a:pPr>
                      <a:r>
                        <a:rPr lang="en-US" sz="1100" u="none" strike="noStrike" cap="none">
                          <a:solidFill>
                            <a:schemeClr val="dk1"/>
                          </a:solidFill>
                          <a:latin typeface="Lato"/>
                          <a:ea typeface="Lato"/>
                          <a:cs typeface="Lato"/>
                          <a:sym typeface="Lato"/>
                        </a:rPr>
                        <a:t>Asesmen Sumatif </a:t>
                      </a:r>
                      <a:endParaRPr sz="1100" u="none" strike="noStrike" cap="none">
                        <a:solidFill>
                          <a:schemeClr val="dk1"/>
                        </a:solidFill>
                        <a:latin typeface="Lato"/>
                        <a:ea typeface="Lato"/>
                        <a:cs typeface="Lato"/>
                        <a:sym typeface="Lato"/>
                      </a:endParaRPr>
                    </a:p>
                    <a:p>
                      <a:pPr marL="0" marR="0" lvl="0" indent="0" algn="r" rtl="0">
                        <a:lnSpc>
                          <a:spcPct val="100000"/>
                        </a:lnSpc>
                        <a:spcBef>
                          <a:spcPts val="0"/>
                        </a:spcBef>
                        <a:spcAft>
                          <a:spcPts val="0"/>
                        </a:spcAft>
                        <a:buClr>
                          <a:srgbClr val="000000"/>
                        </a:buClr>
                        <a:buSzPts val="1100"/>
                        <a:buFont typeface="Arial"/>
                        <a:buNone/>
                      </a:pPr>
                      <a:r>
                        <a:rPr lang="en-US" sz="1100" b="1" u="none" strike="noStrike" cap="none">
                          <a:solidFill>
                            <a:schemeClr val="dk1"/>
                          </a:solidFill>
                          <a:latin typeface="Lato"/>
                          <a:ea typeface="Lato"/>
                          <a:cs typeface="Lato"/>
                          <a:sym typeface="Lato"/>
                        </a:rPr>
                        <a:t>Pameran Poster Aksi Nyata Sayangi Sekolahku</a:t>
                      </a:r>
                      <a:endParaRPr sz="1100" b="1" u="none" strike="noStrike" cap="none">
                        <a:solidFill>
                          <a:schemeClr val="dk1"/>
                        </a:solidFill>
                        <a:latin typeface="Lato"/>
                        <a:ea typeface="Lato"/>
                        <a:cs typeface="Lato"/>
                        <a:sym typeface="Lato"/>
                      </a:endParaRPr>
                    </a:p>
                  </a:txBody>
                  <a:tcPr marL="121900" marR="121900" marT="72000" marB="72000">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CFE2F3"/>
                    </a:solidFill>
                  </a:tcPr>
                </a:tc>
                <a:tc>
                  <a:txBody>
                    <a:bodyPr/>
                    <a:lstStyle/>
                    <a:p>
                      <a:pPr marL="0" marR="0" lvl="0" indent="0" algn="r" rtl="0">
                        <a:lnSpc>
                          <a:spcPct val="100000"/>
                        </a:lnSpc>
                        <a:spcBef>
                          <a:spcPts val="0"/>
                        </a:spcBef>
                        <a:spcAft>
                          <a:spcPts val="0"/>
                        </a:spcAft>
                        <a:buClr>
                          <a:schemeClr val="dk1"/>
                        </a:buClr>
                        <a:buSzPts val="1500"/>
                        <a:buFont typeface="Arial"/>
                        <a:buNone/>
                      </a:pPr>
                      <a:r>
                        <a:rPr lang="en-US" sz="1100" b="1" u="none" strike="noStrike" cap="none">
                          <a:solidFill>
                            <a:schemeClr val="dk1"/>
                          </a:solidFill>
                          <a:latin typeface="Lato"/>
                          <a:ea typeface="Lato"/>
                          <a:cs typeface="Lato"/>
                          <a:sym typeface="Lato"/>
                        </a:rPr>
                        <a:t>16.</a:t>
                      </a:r>
                      <a:endParaRPr sz="1100" b="1" u="none" strike="noStrike" cap="none">
                        <a:solidFill>
                          <a:schemeClr val="dk1"/>
                        </a:solidFill>
                        <a:latin typeface="Lato"/>
                        <a:ea typeface="Lato"/>
                        <a:cs typeface="Lato"/>
                        <a:sym typeface="Lato"/>
                      </a:endParaRPr>
                    </a:p>
                    <a:p>
                      <a:pPr marL="0" marR="0" lvl="0" indent="0" algn="r" rtl="0">
                        <a:lnSpc>
                          <a:spcPct val="100000"/>
                        </a:lnSpc>
                        <a:spcBef>
                          <a:spcPts val="0"/>
                        </a:spcBef>
                        <a:spcAft>
                          <a:spcPts val="0"/>
                        </a:spcAft>
                        <a:buClr>
                          <a:schemeClr val="dk1"/>
                        </a:buClr>
                        <a:buSzPts val="1500"/>
                        <a:buFont typeface="Arial"/>
                        <a:buNone/>
                      </a:pPr>
                      <a:r>
                        <a:rPr lang="en-US" sz="1100" u="none" strike="noStrike" cap="none">
                          <a:solidFill>
                            <a:schemeClr val="dk1"/>
                          </a:solidFill>
                          <a:latin typeface="Lato"/>
                          <a:ea typeface="Lato"/>
                          <a:cs typeface="Lato"/>
                          <a:sym typeface="Lato"/>
                        </a:rPr>
                        <a:t>Asesmen Sumatif </a:t>
                      </a:r>
                      <a:endParaRPr sz="1100" u="none" strike="noStrike" cap="none">
                        <a:solidFill>
                          <a:schemeClr val="dk1"/>
                        </a:solidFill>
                        <a:latin typeface="Lato"/>
                        <a:ea typeface="Lato"/>
                        <a:cs typeface="Lato"/>
                        <a:sym typeface="Lato"/>
                      </a:endParaRPr>
                    </a:p>
                    <a:p>
                      <a:pPr marL="0" marR="0" lvl="0" indent="0" algn="r" rtl="0">
                        <a:lnSpc>
                          <a:spcPct val="100000"/>
                        </a:lnSpc>
                        <a:spcBef>
                          <a:spcPts val="0"/>
                        </a:spcBef>
                        <a:spcAft>
                          <a:spcPts val="0"/>
                        </a:spcAft>
                        <a:buClr>
                          <a:schemeClr val="dk1"/>
                        </a:buClr>
                        <a:buSzPts val="1500"/>
                        <a:buFont typeface="Arial"/>
                        <a:buNone/>
                      </a:pPr>
                      <a:r>
                        <a:rPr lang="en-US" sz="1100" b="1" u="none" strike="noStrike" cap="none">
                          <a:solidFill>
                            <a:schemeClr val="dk1"/>
                          </a:solidFill>
                          <a:latin typeface="Lato"/>
                          <a:ea typeface="Lato"/>
                          <a:cs typeface="Lato"/>
                          <a:sym typeface="Lato"/>
                        </a:rPr>
                        <a:t>Evaluasi Solusi Yang Ditawarkan</a:t>
                      </a:r>
                      <a:endParaRPr sz="1100" b="1" u="none" strike="noStrike" cap="none">
                        <a:solidFill>
                          <a:schemeClr val="dk1"/>
                        </a:solidFill>
                        <a:latin typeface="Lato"/>
                        <a:ea typeface="Lato"/>
                        <a:cs typeface="Lato"/>
                        <a:sym typeface="Lato"/>
                      </a:endParaRPr>
                    </a:p>
                  </a:txBody>
                  <a:tcPr marL="121900" marR="121900" marT="72000" marB="72000">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CFE2F3"/>
                    </a:solidFill>
                  </a:tcPr>
                </a:tc>
                <a:tc>
                  <a:txBody>
                    <a:bodyPr/>
                    <a:lstStyle/>
                    <a:p>
                      <a:pPr marL="0" marR="0" lvl="0" indent="0" algn="r" rtl="0">
                        <a:lnSpc>
                          <a:spcPct val="100000"/>
                        </a:lnSpc>
                        <a:spcBef>
                          <a:spcPts val="0"/>
                        </a:spcBef>
                        <a:spcAft>
                          <a:spcPts val="0"/>
                        </a:spcAft>
                        <a:buClr>
                          <a:schemeClr val="dk1"/>
                        </a:buClr>
                        <a:buSzPts val="1500"/>
                        <a:buFont typeface="Arial"/>
                        <a:buNone/>
                      </a:pPr>
                      <a:r>
                        <a:rPr lang="en-US" sz="1100" b="1" u="none" strike="noStrike" cap="none">
                          <a:solidFill>
                            <a:schemeClr val="dk1"/>
                          </a:solidFill>
                          <a:latin typeface="Lato"/>
                          <a:ea typeface="Lato"/>
                          <a:cs typeface="Lato"/>
                          <a:sym typeface="Lato"/>
                        </a:rPr>
                        <a:t>17.</a:t>
                      </a:r>
                      <a:endParaRPr sz="1100" b="1" u="none" strike="noStrike" cap="none">
                        <a:solidFill>
                          <a:schemeClr val="dk1"/>
                        </a:solidFill>
                        <a:latin typeface="Lato"/>
                        <a:ea typeface="Lato"/>
                        <a:cs typeface="Lato"/>
                        <a:sym typeface="Lato"/>
                      </a:endParaRPr>
                    </a:p>
                    <a:p>
                      <a:pPr marL="0" marR="0" lvl="0" indent="0" algn="r" rtl="0">
                        <a:lnSpc>
                          <a:spcPct val="100000"/>
                        </a:lnSpc>
                        <a:spcBef>
                          <a:spcPts val="0"/>
                        </a:spcBef>
                        <a:spcAft>
                          <a:spcPts val="0"/>
                        </a:spcAft>
                        <a:buClr>
                          <a:schemeClr val="dk1"/>
                        </a:buClr>
                        <a:buSzPts val="1500"/>
                        <a:buFont typeface="Arial"/>
                        <a:buNone/>
                      </a:pPr>
                      <a:r>
                        <a:rPr lang="en-US" sz="1100" u="none" strike="noStrike" cap="none">
                          <a:solidFill>
                            <a:schemeClr val="dk1"/>
                          </a:solidFill>
                          <a:latin typeface="Lato"/>
                          <a:ea typeface="Lato"/>
                          <a:cs typeface="Lato"/>
                          <a:sym typeface="Lato"/>
                        </a:rPr>
                        <a:t>Mari Beraksi Sambil Refleksi</a:t>
                      </a:r>
                      <a:endParaRPr sz="1100" u="none" strike="noStrike" cap="none">
                        <a:solidFill>
                          <a:schemeClr val="dk1"/>
                        </a:solidFill>
                        <a:latin typeface="Lato"/>
                        <a:ea typeface="Lato"/>
                        <a:cs typeface="Lato"/>
                        <a:sym typeface="Lato"/>
                      </a:endParaRPr>
                    </a:p>
                    <a:p>
                      <a:pPr marL="0" marR="0" lvl="0" indent="0" algn="r" rtl="0">
                        <a:lnSpc>
                          <a:spcPct val="100000"/>
                        </a:lnSpc>
                        <a:spcBef>
                          <a:spcPts val="0"/>
                        </a:spcBef>
                        <a:spcAft>
                          <a:spcPts val="0"/>
                        </a:spcAft>
                        <a:buClr>
                          <a:schemeClr val="dk1"/>
                        </a:buClr>
                        <a:buSzPts val="1500"/>
                        <a:buFont typeface="Arial"/>
                        <a:buNone/>
                      </a:pPr>
                      <a:r>
                        <a:rPr lang="en-US" sz="1100" b="1" u="none" strike="noStrike" cap="none">
                          <a:solidFill>
                            <a:schemeClr val="dk1"/>
                          </a:solidFill>
                          <a:latin typeface="Lato"/>
                          <a:ea typeface="Lato"/>
                          <a:cs typeface="Lato"/>
                          <a:sym typeface="Lato"/>
                        </a:rPr>
                        <a:t>Mengelola Sampah di Sekolah </a:t>
                      </a:r>
                      <a:endParaRPr sz="1100" b="1" u="none" strike="noStrike" cap="none">
                        <a:solidFill>
                          <a:schemeClr val="dk1"/>
                        </a:solidFill>
                        <a:latin typeface="Lato"/>
                        <a:ea typeface="Lato"/>
                        <a:cs typeface="Lato"/>
                        <a:sym typeface="Lato"/>
                      </a:endParaRPr>
                    </a:p>
                  </a:txBody>
                  <a:tcPr marL="121900" marR="121900" marT="72000" marB="72000">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000000"/>
                        </a:buClr>
                        <a:buSzPts val="1100"/>
                        <a:buFont typeface="Arial"/>
                        <a:buNone/>
                      </a:pPr>
                      <a:endParaRPr sz="1100" u="none" strike="noStrike" cap="none">
                        <a:solidFill>
                          <a:schemeClr val="dk1"/>
                        </a:solidFill>
                        <a:latin typeface="Lato"/>
                        <a:ea typeface="Lato"/>
                        <a:cs typeface="Lato"/>
                        <a:sym typeface="Lato"/>
                      </a:endParaRPr>
                    </a:p>
                  </a:txBody>
                  <a:tcPr marL="121900" marR="121900" marT="72000" marB="72000">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000000"/>
                        </a:buClr>
                        <a:buSzPts val="1100"/>
                        <a:buFont typeface="Arial"/>
                        <a:buNone/>
                      </a:pPr>
                      <a:endParaRPr sz="1100" u="none" strike="noStrike" cap="none">
                        <a:solidFill>
                          <a:schemeClr val="dk1"/>
                        </a:solidFill>
                        <a:latin typeface="Lato"/>
                        <a:ea typeface="Lato"/>
                        <a:cs typeface="Lato"/>
                        <a:sym typeface="Lato"/>
                      </a:endParaRPr>
                    </a:p>
                  </a:txBody>
                  <a:tcPr marL="121900" marR="121900" marT="72000" marB="72000">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7"/>
                  </a:ext>
                </a:extLst>
              </a:tr>
            </a:tbl>
          </a:graphicData>
        </a:graphic>
      </p:graphicFrame>
      <p:sp>
        <p:nvSpPr>
          <p:cNvPr id="349" name="Google Shape;349;g10a29828c48_0_1005"/>
          <p:cNvSpPr txBox="1">
            <a:spLocks noGrp="1"/>
          </p:cNvSpPr>
          <p:nvPr>
            <p:ph type="sldNum" idx="12"/>
          </p:nvPr>
        </p:nvSpPr>
        <p:spPr>
          <a:xfrm>
            <a:off x="15062147" y="8290163"/>
            <a:ext cx="975600" cy="6996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29</a:t>
            </a:fld>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p2"/>
          <p:cNvSpPr txBox="1">
            <a:spLocks noGrp="1"/>
          </p:cNvSpPr>
          <p:nvPr>
            <p:ph type="body" idx="1"/>
          </p:nvPr>
        </p:nvSpPr>
        <p:spPr>
          <a:xfrm>
            <a:off x="6904158" y="2541585"/>
            <a:ext cx="4166937" cy="3838360"/>
          </a:xfrm>
          <a:prstGeom prst="rect">
            <a:avLst/>
          </a:prstGeom>
          <a:noFill/>
          <a:ln>
            <a:noFill/>
          </a:ln>
        </p:spPr>
        <p:txBody>
          <a:bodyPr spcFirstLastPara="1" wrap="square" lIns="91425" tIns="45700" rIns="91425" bIns="45700" anchor="t" anchorCtr="0">
            <a:normAutofit/>
          </a:bodyPr>
          <a:lstStyle/>
          <a:p>
            <a:pPr marL="114300" lvl="0" indent="0" algn="l" rtl="0">
              <a:lnSpc>
                <a:spcPct val="90000"/>
              </a:lnSpc>
              <a:spcBef>
                <a:spcPts val="1000"/>
              </a:spcBef>
              <a:spcAft>
                <a:spcPts val="0"/>
              </a:spcAft>
              <a:buSzPts val="1800"/>
              <a:buNone/>
            </a:pPr>
            <a:r>
              <a:rPr lang="en-US"/>
              <a:t>Ada di nomor berapakah posisi Anda sekarang di tengah rangkaian pelatihan ini?</a:t>
            </a:r>
            <a:endParaRPr/>
          </a:p>
        </p:txBody>
      </p:sp>
      <p:pic>
        <p:nvPicPr>
          <p:cNvPr id="110" name="Google Shape;110;p2"/>
          <p:cNvPicPr preferRelativeResize="0"/>
          <p:nvPr/>
        </p:nvPicPr>
        <p:blipFill rotWithShape="1">
          <a:blip r:embed="rId3">
            <a:alphaModFix/>
          </a:blip>
          <a:srcRect/>
          <a:stretch/>
        </p:blipFill>
        <p:spPr>
          <a:xfrm>
            <a:off x="1046007" y="24318"/>
            <a:ext cx="4829822" cy="6833683"/>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sp>
        <p:nvSpPr>
          <p:cNvPr id="354" name="Google Shape;354;g11e5ba836cd_0_33"/>
          <p:cNvSpPr txBox="1">
            <a:spLocks noGrp="1"/>
          </p:cNvSpPr>
          <p:nvPr>
            <p:ph type="title"/>
          </p:nvPr>
        </p:nvSpPr>
        <p:spPr>
          <a:xfrm>
            <a:off x="286475" y="136600"/>
            <a:ext cx="5605500" cy="924900"/>
          </a:xfrm>
          <a:prstGeom prst="rect">
            <a:avLst/>
          </a:prstGeom>
          <a:solidFill>
            <a:srgbClr val="6898C4"/>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1300"/>
              <a:buNone/>
            </a:pPr>
            <a:r>
              <a:rPr lang="en-US" sz="2100" b="1">
                <a:latin typeface="Spartan"/>
                <a:ea typeface="Spartan"/>
                <a:cs typeface="Spartan"/>
                <a:sym typeface="Spartan"/>
              </a:rPr>
              <a:t>Contoh Alur Aktivitas Modul Projek (PAUD)</a:t>
            </a:r>
            <a:endParaRPr sz="2100" b="1">
              <a:latin typeface="Spartan"/>
              <a:ea typeface="Spartan"/>
              <a:cs typeface="Spartan"/>
              <a:sym typeface="Spartan"/>
            </a:endParaRPr>
          </a:p>
        </p:txBody>
      </p:sp>
      <p:sp>
        <p:nvSpPr>
          <p:cNvPr id="355" name="Google Shape;355;g11e5ba836cd_0_33"/>
          <p:cNvSpPr txBox="1">
            <a:spLocks noGrp="1"/>
          </p:cNvSpPr>
          <p:nvPr>
            <p:ph type="sldNum" idx="12"/>
          </p:nvPr>
        </p:nvSpPr>
        <p:spPr>
          <a:xfrm>
            <a:off x="15062147" y="8290163"/>
            <a:ext cx="975600" cy="6996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30</a:t>
            </a:fld>
            <a:endParaRPr/>
          </a:p>
        </p:txBody>
      </p:sp>
      <p:pic>
        <p:nvPicPr>
          <p:cNvPr id="356" name="Google Shape;356;g11e5ba836cd_0_33"/>
          <p:cNvPicPr preferRelativeResize="0"/>
          <p:nvPr/>
        </p:nvPicPr>
        <p:blipFill>
          <a:blip r:embed="rId3">
            <a:alphaModFix/>
          </a:blip>
          <a:stretch>
            <a:fillRect/>
          </a:stretch>
        </p:blipFill>
        <p:spPr>
          <a:xfrm>
            <a:off x="1467700" y="1704709"/>
            <a:ext cx="8464768" cy="4498366"/>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60"/>
        <p:cNvGrpSpPr/>
        <p:nvPr/>
      </p:nvGrpSpPr>
      <p:grpSpPr>
        <a:xfrm>
          <a:off x="0" y="0"/>
          <a:ext cx="0" cy="0"/>
          <a:chOff x="0" y="0"/>
          <a:chExt cx="0" cy="0"/>
        </a:xfrm>
      </p:grpSpPr>
      <p:sp>
        <p:nvSpPr>
          <p:cNvPr id="361" name="Google Shape;361;g10a2bce3d15_0_0"/>
          <p:cNvSpPr txBox="1">
            <a:spLocks noGrp="1"/>
          </p:cNvSpPr>
          <p:nvPr>
            <p:ph type="title"/>
          </p:nvPr>
        </p:nvSpPr>
        <p:spPr>
          <a:xfrm>
            <a:off x="838101" y="937034"/>
            <a:ext cx="10515600" cy="1117800"/>
          </a:xfrm>
          <a:prstGeom prst="rect">
            <a:avLst/>
          </a:prstGeom>
          <a:noFill/>
          <a:ln>
            <a:noFill/>
          </a:ln>
        </p:spPr>
        <p:txBody>
          <a:bodyPr spcFirstLastPara="1" wrap="square" lIns="91425" tIns="45700" rIns="91425" bIns="45700" anchor="ctr" anchorCtr="0">
            <a:normAutofit/>
          </a:bodyPr>
          <a:lstStyle/>
          <a:p>
            <a:pPr marL="457200" lvl="0" indent="-406400" algn="l" rtl="0">
              <a:lnSpc>
                <a:spcPct val="90000"/>
              </a:lnSpc>
              <a:spcBef>
                <a:spcPts val="0"/>
              </a:spcBef>
              <a:spcAft>
                <a:spcPts val="0"/>
              </a:spcAft>
              <a:buSzPts val="2800"/>
              <a:buAutoNum type="alphaUcPeriod" startAt="3"/>
            </a:pPr>
            <a:r>
              <a:rPr lang="en-US" sz="2800"/>
              <a:t>Modul Projek Penguatan Profil Pelajar Pancasila</a:t>
            </a:r>
            <a:endParaRPr/>
          </a:p>
        </p:txBody>
      </p:sp>
      <p:sp>
        <p:nvSpPr>
          <p:cNvPr id="362" name="Google Shape;362;g10a2bce3d15_0_0"/>
          <p:cNvSpPr txBox="1">
            <a:spLocks noGrp="1"/>
          </p:cNvSpPr>
          <p:nvPr>
            <p:ph type="title"/>
          </p:nvPr>
        </p:nvSpPr>
        <p:spPr>
          <a:xfrm>
            <a:off x="761900" y="1875925"/>
            <a:ext cx="3718800" cy="602100"/>
          </a:xfrm>
          <a:prstGeom prst="rect">
            <a:avLst/>
          </a:prstGeom>
          <a:solidFill>
            <a:schemeClr val="lt1"/>
          </a:solid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SzPts val="1200"/>
              <a:buNone/>
            </a:pPr>
            <a:r>
              <a:rPr lang="en-US" sz="1900" b="1">
                <a:latin typeface="Lato"/>
                <a:ea typeface="Lato"/>
                <a:cs typeface="Lato"/>
                <a:sym typeface="Lato"/>
              </a:rPr>
              <a:t>Asesmen Projek</a:t>
            </a:r>
            <a:endParaRPr sz="1900" b="1">
              <a:latin typeface="Lato"/>
              <a:ea typeface="Lato"/>
              <a:cs typeface="Lato"/>
              <a:sym typeface="Lato"/>
            </a:endParaRPr>
          </a:p>
        </p:txBody>
      </p:sp>
      <p:sp>
        <p:nvSpPr>
          <p:cNvPr id="363" name="Google Shape;363;g10a2bce3d15_0_0"/>
          <p:cNvSpPr txBox="1">
            <a:spLocks noGrp="1"/>
          </p:cNvSpPr>
          <p:nvPr>
            <p:ph type="body" idx="1"/>
          </p:nvPr>
        </p:nvSpPr>
        <p:spPr>
          <a:xfrm>
            <a:off x="761900" y="2512025"/>
            <a:ext cx="10729500" cy="38256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SzPts val="1800"/>
              <a:buNone/>
            </a:pPr>
            <a:r>
              <a:rPr lang="en-US" sz="1800"/>
              <a:t>Hal-hal yang perlu diketahui mengenai asesmen projek penguatan Profil Pelajar Pancasila</a:t>
            </a:r>
            <a:endParaRPr sz="1800"/>
          </a:p>
          <a:p>
            <a:pPr marL="0" lvl="0" indent="0" algn="l" rtl="0">
              <a:lnSpc>
                <a:spcPct val="90000"/>
              </a:lnSpc>
              <a:spcBef>
                <a:spcPts val="0"/>
              </a:spcBef>
              <a:spcAft>
                <a:spcPts val="0"/>
              </a:spcAft>
              <a:buSzPts val="1800"/>
              <a:buNone/>
            </a:pPr>
            <a:endParaRPr sz="1800"/>
          </a:p>
          <a:p>
            <a:pPr marL="457200" lvl="0" indent="-342900" algn="l" rtl="0">
              <a:lnSpc>
                <a:spcPct val="90000"/>
              </a:lnSpc>
              <a:spcBef>
                <a:spcPts val="0"/>
              </a:spcBef>
              <a:spcAft>
                <a:spcPts val="0"/>
              </a:spcAft>
              <a:buSzPts val="1800"/>
              <a:buAutoNum type="arabicPeriod"/>
            </a:pPr>
            <a:r>
              <a:rPr lang="en-US" sz="1800"/>
              <a:t>Memiliki variasi bentuk asesmen (formatif dan sumatif) serta instrumen asesmen (lembar ceklis, rubrik, catatan pengamatan, tes, dan sebagainya).</a:t>
            </a:r>
            <a:endParaRPr sz="1800"/>
          </a:p>
          <a:p>
            <a:pPr marL="457200" lvl="0" indent="-342900" algn="l" rtl="0">
              <a:lnSpc>
                <a:spcPct val="90000"/>
              </a:lnSpc>
              <a:spcBef>
                <a:spcPts val="0"/>
              </a:spcBef>
              <a:spcAft>
                <a:spcPts val="0"/>
              </a:spcAft>
              <a:buSzPts val="1800"/>
              <a:buAutoNum type="arabicPeriod"/>
            </a:pPr>
            <a:r>
              <a:rPr lang="en-US" sz="1800"/>
              <a:t>Penekanan pada asesmen performa/kinerja.</a:t>
            </a:r>
            <a:endParaRPr sz="1800"/>
          </a:p>
          <a:p>
            <a:pPr marL="457200" lvl="0" indent="-342900" algn="l" rtl="0">
              <a:lnSpc>
                <a:spcPct val="90000"/>
              </a:lnSpc>
              <a:spcBef>
                <a:spcPts val="0"/>
              </a:spcBef>
              <a:spcAft>
                <a:spcPts val="0"/>
              </a:spcAft>
              <a:buSzPts val="1800"/>
              <a:buAutoNum type="arabicPeriod"/>
            </a:pPr>
            <a:r>
              <a:rPr lang="en-US" sz="1800"/>
              <a:t>Asesmen akhir berupa rubrik dengan 4 kriteria: Mulai Berkembang, Berkembang, Berkembang sesuai Harapan, Sangat Berkembang</a:t>
            </a:r>
            <a:endParaRPr sz="1800"/>
          </a:p>
          <a:p>
            <a:pPr marL="457200" lvl="0" indent="-342900" algn="l" rtl="0">
              <a:lnSpc>
                <a:spcPct val="90000"/>
              </a:lnSpc>
              <a:spcBef>
                <a:spcPts val="0"/>
              </a:spcBef>
              <a:spcAft>
                <a:spcPts val="0"/>
              </a:spcAft>
              <a:buSzPts val="1800"/>
              <a:buAutoNum type="arabicPeriod"/>
            </a:pPr>
            <a:r>
              <a:rPr lang="en-US" sz="1800"/>
              <a:t>Rumusan kompetensi yang menjadi tujuan ditempatkan dalam kriteria “Berkembang Sesuai Harapan”.</a:t>
            </a:r>
            <a:endParaRPr sz="1800"/>
          </a:p>
          <a:p>
            <a:pPr marL="457200" lvl="0" indent="-342900" algn="l" rtl="0">
              <a:lnSpc>
                <a:spcPct val="90000"/>
              </a:lnSpc>
              <a:spcBef>
                <a:spcPts val="0"/>
              </a:spcBef>
              <a:spcAft>
                <a:spcPts val="0"/>
              </a:spcAft>
              <a:buSzPts val="1800"/>
              <a:buAutoNum type="arabicPeriod"/>
            </a:pPr>
            <a:r>
              <a:rPr lang="en-US" sz="1800"/>
              <a:t>Perlu diperhatikan keselarasan antara tujuan, aktivitas, dan asesmen projek.</a:t>
            </a:r>
            <a:endParaRPr sz="1800"/>
          </a:p>
          <a:p>
            <a:pPr marL="457200" lvl="0" indent="-342900" algn="l" rtl="0">
              <a:lnSpc>
                <a:spcPct val="90000"/>
              </a:lnSpc>
              <a:spcBef>
                <a:spcPts val="0"/>
              </a:spcBef>
              <a:spcAft>
                <a:spcPts val="0"/>
              </a:spcAft>
              <a:buSzPts val="1800"/>
              <a:buAutoNum type="arabicPeriod"/>
            </a:pPr>
            <a:r>
              <a:rPr lang="en-US" sz="1800"/>
              <a:t>Pada jenjang PAUD, pelaporan hasil belajar tidak terpisah dengan rapor kelas. Sementara pada jenjang lainnya pelaporan hasil belajar terpisah dengan rapor intrakurikuler.</a:t>
            </a:r>
            <a:endParaRPr sz="180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sp>
        <p:nvSpPr>
          <p:cNvPr id="368" name="Google Shape;368;g10a2bce3d15_0_14"/>
          <p:cNvSpPr txBox="1">
            <a:spLocks noGrp="1"/>
          </p:cNvSpPr>
          <p:nvPr>
            <p:ph type="title"/>
          </p:nvPr>
        </p:nvSpPr>
        <p:spPr>
          <a:xfrm>
            <a:off x="838101" y="937034"/>
            <a:ext cx="10515600" cy="1117800"/>
          </a:xfrm>
          <a:prstGeom prst="rect">
            <a:avLst/>
          </a:prstGeom>
          <a:noFill/>
          <a:ln>
            <a:noFill/>
          </a:ln>
        </p:spPr>
        <p:txBody>
          <a:bodyPr spcFirstLastPara="1" wrap="square" lIns="91425" tIns="45700" rIns="91425" bIns="45700" anchor="ctr" anchorCtr="0">
            <a:normAutofit/>
          </a:bodyPr>
          <a:lstStyle/>
          <a:p>
            <a:pPr marL="457200" lvl="0" indent="-406400" algn="l" rtl="0">
              <a:lnSpc>
                <a:spcPct val="90000"/>
              </a:lnSpc>
              <a:spcBef>
                <a:spcPts val="0"/>
              </a:spcBef>
              <a:spcAft>
                <a:spcPts val="0"/>
              </a:spcAft>
              <a:buSzPts val="2800"/>
              <a:buAutoNum type="alphaUcPeriod" startAt="3"/>
            </a:pPr>
            <a:r>
              <a:rPr lang="en-US" sz="2800"/>
              <a:t>Modul Projek Penguatan Profil Pelajar Pancasila</a:t>
            </a:r>
            <a:endParaRPr sz="3000"/>
          </a:p>
        </p:txBody>
      </p:sp>
      <p:sp>
        <p:nvSpPr>
          <p:cNvPr id="369" name="Google Shape;369;g10a2bce3d15_0_14"/>
          <p:cNvSpPr txBox="1">
            <a:spLocks noGrp="1"/>
          </p:cNvSpPr>
          <p:nvPr>
            <p:ph type="body" idx="1"/>
          </p:nvPr>
        </p:nvSpPr>
        <p:spPr>
          <a:xfrm>
            <a:off x="838100" y="1902425"/>
            <a:ext cx="10577100" cy="9381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1000"/>
              </a:spcBef>
              <a:spcAft>
                <a:spcPts val="0"/>
              </a:spcAft>
              <a:buSzPts val="1800"/>
              <a:buNone/>
            </a:pPr>
            <a:r>
              <a:rPr lang="en-US" sz="1800" b="1">
                <a:highlight>
                  <a:srgbClr val="00FF00"/>
                </a:highlight>
              </a:rPr>
              <a:t>Tujuan Projek</a:t>
            </a:r>
            <a:endParaRPr sz="1800" b="1">
              <a:highlight>
                <a:srgbClr val="00FF00"/>
              </a:highlight>
            </a:endParaRPr>
          </a:p>
        </p:txBody>
      </p:sp>
      <p:sp>
        <p:nvSpPr>
          <p:cNvPr id="370" name="Google Shape;370;g10a2bce3d15_0_14"/>
          <p:cNvSpPr/>
          <p:nvPr/>
        </p:nvSpPr>
        <p:spPr>
          <a:xfrm>
            <a:off x="2474895" y="2445929"/>
            <a:ext cx="1488600" cy="290100"/>
          </a:xfrm>
          <a:prstGeom prst="rect">
            <a:avLst/>
          </a:prstGeom>
          <a:solidFill>
            <a:srgbClr val="EEEEEE"/>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371" name="Google Shape;371;g10a2bce3d15_0_14"/>
          <p:cNvPicPr preferRelativeResize="0"/>
          <p:nvPr/>
        </p:nvPicPr>
        <p:blipFill rotWithShape="1">
          <a:blip r:embed="rId3">
            <a:alphaModFix/>
          </a:blip>
          <a:srcRect/>
          <a:stretch/>
        </p:blipFill>
        <p:spPr>
          <a:xfrm>
            <a:off x="907869" y="2323675"/>
            <a:ext cx="7240504" cy="4292700"/>
          </a:xfrm>
          <a:prstGeom prst="rect">
            <a:avLst/>
          </a:prstGeom>
          <a:noFill/>
          <a:ln>
            <a:noFill/>
          </a:ln>
        </p:spPr>
      </p:pic>
      <p:sp>
        <p:nvSpPr>
          <p:cNvPr id="372" name="Google Shape;372;g10a2bce3d15_0_14"/>
          <p:cNvSpPr/>
          <p:nvPr/>
        </p:nvSpPr>
        <p:spPr>
          <a:xfrm>
            <a:off x="865446" y="3462630"/>
            <a:ext cx="7282800" cy="1780500"/>
          </a:xfrm>
          <a:prstGeom prst="rect">
            <a:avLst/>
          </a:prstGeom>
          <a:noFill/>
          <a:ln w="9525" cap="flat" cmpd="sng">
            <a:solidFill>
              <a:srgbClr val="0000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3" name="Google Shape;373;g10a2bce3d15_0_14"/>
          <p:cNvSpPr txBox="1"/>
          <p:nvPr/>
        </p:nvSpPr>
        <p:spPr>
          <a:xfrm>
            <a:off x="8653950" y="3806000"/>
            <a:ext cx="2596500" cy="1108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000000"/>
                </a:solidFill>
                <a:latin typeface="Arial"/>
                <a:ea typeface="Arial"/>
                <a:cs typeface="Arial"/>
                <a:sym typeface="Arial"/>
              </a:rPr>
              <a:t>Capaian fase dari dimensi </a:t>
            </a:r>
            <a:r>
              <a:rPr lang="en-US" sz="1200" b="1" i="0" u="none" strike="noStrike" cap="none">
                <a:solidFill>
                  <a:srgbClr val="000000"/>
                </a:solidFill>
                <a:latin typeface="Arial"/>
                <a:ea typeface="Arial"/>
                <a:cs typeface="Arial"/>
                <a:sym typeface="Arial"/>
              </a:rPr>
              <a:t>Berkebinekaan Global,</a:t>
            </a:r>
            <a:r>
              <a:rPr lang="en-US" sz="1200" b="0" i="0" u="none" strike="noStrike" cap="none">
                <a:solidFill>
                  <a:srgbClr val="000000"/>
                </a:solidFill>
                <a:latin typeface="Arial"/>
                <a:ea typeface="Arial"/>
                <a:cs typeface="Arial"/>
                <a:sym typeface="Arial"/>
              </a:rPr>
              <a:t> elemen </a:t>
            </a:r>
            <a:r>
              <a:rPr lang="en-US" sz="1200" b="1" i="0" u="none" strike="noStrike" cap="none">
                <a:solidFill>
                  <a:srgbClr val="000000"/>
                </a:solidFill>
                <a:latin typeface="Arial"/>
                <a:ea typeface="Arial"/>
                <a:cs typeface="Arial"/>
                <a:sym typeface="Arial"/>
              </a:rPr>
              <a:t>Mengenal dan Menghargai Budaya</a:t>
            </a:r>
            <a:r>
              <a:rPr lang="en-US" sz="1200" b="0" i="0" u="none" strike="noStrike" cap="none">
                <a:solidFill>
                  <a:srgbClr val="000000"/>
                </a:solidFill>
                <a:latin typeface="Arial"/>
                <a:ea typeface="Arial"/>
                <a:cs typeface="Arial"/>
                <a:sym typeface="Arial"/>
              </a:rPr>
              <a:t>, sub elemen </a:t>
            </a:r>
            <a:r>
              <a:rPr lang="en-US" sz="1200" b="1" i="0" u="none" strike="noStrike" cap="none">
                <a:solidFill>
                  <a:srgbClr val="000000"/>
                </a:solidFill>
                <a:latin typeface="Arial"/>
                <a:ea typeface="Arial"/>
                <a:cs typeface="Arial"/>
                <a:sym typeface="Arial"/>
              </a:rPr>
              <a:t>Mendalami Budaya dan Identitas Budaya</a:t>
            </a:r>
            <a:endParaRPr sz="1200" b="1" i="0" u="none" strike="noStrike" cap="none">
              <a:solidFill>
                <a:srgbClr val="000000"/>
              </a:solidFill>
              <a:latin typeface="Arial"/>
              <a:ea typeface="Arial"/>
              <a:cs typeface="Arial"/>
              <a:sym typeface="Arial"/>
            </a:endParaRPr>
          </a:p>
        </p:txBody>
      </p:sp>
      <p:cxnSp>
        <p:nvCxnSpPr>
          <p:cNvPr id="374" name="Google Shape;374;g10a2bce3d15_0_14"/>
          <p:cNvCxnSpPr>
            <a:stCxn id="372" idx="3"/>
            <a:endCxn id="373" idx="1"/>
          </p:cNvCxnSpPr>
          <p:nvPr/>
        </p:nvCxnSpPr>
        <p:spPr>
          <a:xfrm>
            <a:off x="8148246" y="4352880"/>
            <a:ext cx="505800" cy="7200"/>
          </a:xfrm>
          <a:prstGeom prst="straightConnector1">
            <a:avLst/>
          </a:prstGeom>
          <a:noFill/>
          <a:ln w="9525" cap="flat" cmpd="sng">
            <a:solidFill>
              <a:srgbClr val="595959"/>
            </a:solidFill>
            <a:prstDash val="solid"/>
            <a:round/>
            <a:headEnd type="none" w="sm" len="sm"/>
            <a:tailEnd type="triangle" w="med" len="med"/>
          </a:ln>
        </p:spPr>
      </p:cxnSp>
      <p:sp>
        <p:nvSpPr>
          <p:cNvPr id="375" name="Google Shape;375;g10a2bce3d15_0_14"/>
          <p:cNvSpPr txBox="1"/>
          <p:nvPr/>
        </p:nvSpPr>
        <p:spPr>
          <a:xfrm>
            <a:off x="8681000" y="5127175"/>
            <a:ext cx="2596500" cy="1293000"/>
          </a:xfrm>
          <a:prstGeom prst="rect">
            <a:avLst/>
          </a:prstGeom>
          <a:solidFill>
            <a:schemeClr val="lt2"/>
          </a:solid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000000"/>
                </a:solidFill>
                <a:latin typeface="Arial"/>
                <a:ea typeface="Arial"/>
                <a:cs typeface="Arial"/>
                <a:sym typeface="Arial"/>
              </a:rPr>
              <a:t>Rumusan kompetensi tersebut yang menjadi tujuan kegiatan projek penguatan Profil Pelajar Pancasila. Dalam setiap modul, guru dapat memilih 3-7 subelemen untuk menjadi sasaran kegiatan.</a:t>
            </a:r>
            <a:endParaRPr sz="1200" b="1" i="0" u="none" strike="noStrike" cap="none">
              <a:solidFill>
                <a:srgbClr val="000000"/>
              </a:solidFill>
              <a:latin typeface="Arial"/>
              <a:ea typeface="Arial"/>
              <a:cs typeface="Arial"/>
              <a:sym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sp>
        <p:nvSpPr>
          <p:cNvPr id="380" name="Google Shape;380;g10a2bce3d15_0_31"/>
          <p:cNvSpPr txBox="1">
            <a:spLocks noGrp="1"/>
          </p:cNvSpPr>
          <p:nvPr>
            <p:ph type="body" idx="1"/>
          </p:nvPr>
        </p:nvSpPr>
        <p:spPr>
          <a:xfrm>
            <a:off x="891675" y="1268500"/>
            <a:ext cx="10577100" cy="9381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1000"/>
              </a:spcBef>
              <a:spcAft>
                <a:spcPts val="0"/>
              </a:spcAft>
              <a:buSzPts val="1800"/>
              <a:buNone/>
            </a:pPr>
            <a:r>
              <a:rPr lang="en-US" sz="1800" b="1">
                <a:highlight>
                  <a:srgbClr val="00FF00"/>
                </a:highlight>
              </a:rPr>
              <a:t>Contoh Rubrik Utama</a:t>
            </a:r>
            <a:endParaRPr sz="1800" b="1">
              <a:highlight>
                <a:srgbClr val="00FF00"/>
              </a:highlight>
            </a:endParaRPr>
          </a:p>
        </p:txBody>
      </p:sp>
      <p:pic>
        <p:nvPicPr>
          <p:cNvPr id="381" name="Google Shape;381;g10a2bce3d15_0_31"/>
          <p:cNvPicPr preferRelativeResize="0"/>
          <p:nvPr/>
        </p:nvPicPr>
        <p:blipFill rotWithShape="1">
          <a:blip r:embed="rId3">
            <a:alphaModFix/>
          </a:blip>
          <a:srcRect/>
          <a:stretch/>
        </p:blipFill>
        <p:spPr>
          <a:xfrm>
            <a:off x="586875" y="1568050"/>
            <a:ext cx="9335825" cy="5578376"/>
          </a:xfrm>
          <a:prstGeom prst="rect">
            <a:avLst/>
          </a:prstGeom>
          <a:noFill/>
          <a:ln>
            <a:noFill/>
          </a:ln>
        </p:spPr>
      </p:pic>
      <p:sp>
        <p:nvSpPr>
          <p:cNvPr id="382" name="Google Shape;382;g10a2bce3d15_0_31"/>
          <p:cNvSpPr txBox="1"/>
          <p:nvPr/>
        </p:nvSpPr>
        <p:spPr>
          <a:xfrm>
            <a:off x="7636975" y="6441875"/>
            <a:ext cx="3108900" cy="378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1" i="0" u="none" strike="noStrike" cap="none">
                <a:solidFill>
                  <a:srgbClr val="000000"/>
                </a:solidFill>
                <a:latin typeface="Architects Daughter"/>
                <a:ea typeface="Architects Daughter"/>
                <a:cs typeface="Architects Daughter"/>
                <a:sym typeface="Architects Daughter"/>
              </a:rPr>
              <a:t>Sumber: Modul Projek Kandi Sekarwulan</a:t>
            </a:r>
            <a:endParaRPr sz="1200" b="1" i="0" u="none" strike="noStrike" cap="none">
              <a:solidFill>
                <a:srgbClr val="000000"/>
              </a:solidFill>
              <a:latin typeface="Architects Daughter"/>
              <a:ea typeface="Architects Daughter"/>
              <a:cs typeface="Architects Daughter"/>
              <a:sym typeface="Architects Daughter"/>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86"/>
        <p:cNvGrpSpPr/>
        <p:nvPr/>
      </p:nvGrpSpPr>
      <p:grpSpPr>
        <a:xfrm>
          <a:off x="0" y="0"/>
          <a:ext cx="0" cy="0"/>
          <a:chOff x="0" y="0"/>
          <a:chExt cx="0" cy="0"/>
        </a:xfrm>
      </p:grpSpPr>
      <p:sp>
        <p:nvSpPr>
          <p:cNvPr id="387" name="Google Shape;387;g10a2bce3d15_0_50"/>
          <p:cNvSpPr txBox="1">
            <a:spLocks noGrp="1"/>
          </p:cNvSpPr>
          <p:nvPr>
            <p:ph type="body" idx="1"/>
          </p:nvPr>
        </p:nvSpPr>
        <p:spPr>
          <a:xfrm>
            <a:off x="891675" y="1268500"/>
            <a:ext cx="10577100" cy="9381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1000"/>
              </a:spcBef>
              <a:spcAft>
                <a:spcPts val="0"/>
              </a:spcAft>
              <a:buSzPts val="1800"/>
              <a:buNone/>
            </a:pPr>
            <a:r>
              <a:rPr lang="en-US" sz="1800" b="1">
                <a:highlight>
                  <a:srgbClr val="00FF00"/>
                </a:highlight>
              </a:rPr>
              <a:t>Contoh Rubrik Utama</a:t>
            </a:r>
            <a:endParaRPr sz="1800" b="1">
              <a:highlight>
                <a:srgbClr val="00FF00"/>
              </a:highlight>
            </a:endParaRPr>
          </a:p>
        </p:txBody>
      </p:sp>
      <p:pic>
        <p:nvPicPr>
          <p:cNvPr id="388" name="Google Shape;388;g10a2bce3d15_0_50"/>
          <p:cNvPicPr preferRelativeResize="0"/>
          <p:nvPr/>
        </p:nvPicPr>
        <p:blipFill rotWithShape="1">
          <a:blip r:embed="rId3">
            <a:alphaModFix/>
          </a:blip>
          <a:srcRect/>
          <a:stretch/>
        </p:blipFill>
        <p:spPr>
          <a:xfrm>
            <a:off x="748500" y="1787100"/>
            <a:ext cx="8688974" cy="4887549"/>
          </a:xfrm>
          <a:prstGeom prst="rect">
            <a:avLst/>
          </a:prstGeom>
          <a:noFill/>
          <a:ln>
            <a:noFill/>
          </a:ln>
        </p:spPr>
      </p:pic>
      <p:sp>
        <p:nvSpPr>
          <p:cNvPr id="389" name="Google Shape;389;g10a2bce3d15_0_50"/>
          <p:cNvSpPr txBox="1"/>
          <p:nvPr/>
        </p:nvSpPr>
        <p:spPr>
          <a:xfrm>
            <a:off x="7519400" y="6441875"/>
            <a:ext cx="3308400" cy="378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1" i="0" u="none" strike="noStrike" cap="none">
                <a:solidFill>
                  <a:srgbClr val="000000"/>
                </a:solidFill>
                <a:latin typeface="Architects Daughter"/>
                <a:ea typeface="Architects Daughter"/>
                <a:cs typeface="Architects Daughter"/>
                <a:sym typeface="Architects Daughter"/>
              </a:rPr>
              <a:t>Sumber: Modul Projek Marsaria Primadonna</a:t>
            </a:r>
            <a:endParaRPr sz="1200" b="1" i="0" u="none" strike="noStrike" cap="none">
              <a:solidFill>
                <a:srgbClr val="000000"/>
              </a:solidFill>
              <a:latin typeface="Architects Daughter"/>
              <a:ea typeface="Architects Daughter"/>
              <a:cs typeface="Architects Daughter"/>
              <a:sym typeface="Architects Daughter"/>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93"/>
        <p:cNvGrpSpPr/>
        <p:nvPr/>
      </p:nvGrpSpPr>
      <p:grpSpPr>
        <a:xfrm>
          <a:off x="0" y="0"/>
          <a:ext cx="0" cy="0"/>
          <a:chOff x="0" y="0"/>
          <a:chExt cx="0" cy="0"/>
        </a:xfrm>
      </p:grpSpPr>
      <p:sp>
        <p:nvSpPr>
          <p:cNvPr id="394" name="Google Shape;394;g10a2bce3d15_0_63"/>
          <p:cNvSpPr txBox="1">
            <a:spLocks noGrp="1"/>
          </p:cNvSpPr>
          <p:nvPr>
            <p:ph type="body" idx="1"/>
          </p:nvPr>
        </p:nvSpPr>
        <p:spPr>
          <a:xfrm>
            <a:off x="434475" y="1497100"/>
            <a:ext cx="10577100" cy="938100"/>
          </a:xfrm>
          <a:prstGeom prst="rect">
            <a:avLst/>
          </a:prstGeom>
          <a:noFill/>
          <a:ln>
            <a:noFill/>
          </a:ln>
        </p:spPr>
        <p:txBody>
          <a:bodyPr spcFirstLastPara="1" wrap="square" lIns="91425" tIns="45700" rIns="91425" bIns="45700" anchor="t" anchorCtr="0">
            <a:normAutofit fontScale="77500" lnSpcReduction="20000"/>
          </a:bodyPr>
          <a:lstStyle/>
          <a:p>
            <a:pPr marL="0" lvl="0" indent="0" algn="l" rtl="0">
              <a:lnSpc>
                <a:spcPct val="90000"/>
              </a:lnSpc>
              <a:spcBef>
                <a:spcPts val="1000"/>
              </a:spcBef>
              <a:spcAft>
                <a:spcPts val="0"/>
              </a:spcAft>
              <a:buSzPts val="1800"/>
              <a:buNone/>
            </a:pPr>
            <a:r>
              <a:rPr lang="en-US" sz="1800" b="1"/>
              <a:t>Gambaran Rapor Projek</a:t>
            </a:r>
            <a:endParaRPr sz="1800" b="1"/>
          </a:p>
          <a:p>
            <a:pPr marL="0" lvl="0" indent="0" algn="l" rtl="0">
              <a:lnSpc>
                <a:spcPct val="90000"/>
              </a:lnSpc>
              <a:spcBef>
                <a:spcPts val="1000"/>
              </a:spcBef>
              <a:spcAft>
                <a:spcPts val="0"/>
              </a:spcAft>
              <a:buSzPts val="1800"/>
              <a:buNone/>
            </a:pPr>
            <a:r>
              <a:rPr lang="en-US" sz="1600"/>
              <a:t>Dasmen, Diksus, &amp; Kejuruan</a:t>
            </a:r>
            <a:endParaRPr sz="1600"/>
          </a:p>
          <a:p>
            <a:pPr marL="0" lvl="0" indent="0" algn="l" rtl="0">
              <a:lnSpc>
                <a:spcPct val="90000"/>
              </a:lnSpc>
              <a:spcBef>
                <a:spcPts val="1000"/>
              </a:spcBef>
              <a:spcAft>
                <a:spcPts val="0"/>
              </a:spcAft>
              <a:buSzPts val="1800"/>
              <a:buNone/>
            </a:pPr>
            <a:r>
              <a:rPr lang="en-US" sz="1800" b="1">
                <a:highlight>
                  <a:srgbClr val="00FF00"/>
                </a:highlight>
              </a:rPr>
              <a:t> </a:t>
            </a:r>
            <a:endParaRPr sz="1800" b="1">
              <a:highlight>
                <a:srgbClr val="00FF00"/>
              </a:highlight>
            </a:endParaRPr>
          </a:p>
        </p:txBody>
      </p:sp>
      <p:sp>
        <p:nvSpPr>
          <p:cNvPr id="395" name="Google Shape;395;g10a2bce3d15_0_63"/>
          <p:cNvSpPr txBox="1"/>
          <p:nvPr/>
        </p:nvSpPr>
        <p:spPr>
          <a:xfrm>
            <a:off x="437875" y="2192525"/>
            <a:ext cx="3308400" cy="378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1" i="0" u="none" strike="noStrike" cap="none">
                <a:solidFill>
                  <a:srgbClr val="000000"/>
                </a:solidFill>
                <a:latin typeface="Architects Daughter"/>
                <a:ea typeface="Architects Daughter"/>
                <a:cs typeface="Architects Daughter"/>
                <a:sym typeface="Architects Daughter"/>
              </a:rPr>
              <a:t>Sumber: Panduan Pengembangan Projek Penguatan Profil Pelajar Pancasila, Kemendikbud 2021.</a:t>
            </a:r>
            <a:endParaRPr sz="1200" b="1" i="0" u="none" strike="noStrike" cap="none">
              <a:solidFill>
                <a:srgbClr val="000000"/>
              </a:solidFill>
              <a:latin typeface="Architects Daughter"/>
              <a:ea typeface="Architects Daughter"/>
              <a:cs typeface="Architects Daughter"/>
              <a:sym typeface="Architects Daughter"/>
            </a:endParaRPr>
          </a:p>
          <a:p>
            <a:pPr marL="0" marR="0" lvl="0" indent="0" algn="l" rtl="0">
              <a:lnSpc>
                <a:spcPct val="100000"/>
              </a:lnSpc>
              <a:spcBef>
                <a:spcPts val="0"/>
              </a:spcBef>
              <a:spcAft>
                <a:spcPts val="0"/>
              </a:spcAft>
              <a:buClr>
                <a:srgbClr val="000000"/>
              </a:buClr>
              <a:buSzPts val="1200"/>
              <a:buFont typeface="Arial"/>
              <a:buNone/>
            </a:pPr>
            <a:endParaRPr sz="1200" b="1" i="0" u="none" strike="noStrike" cap="none">
              <a:solidFill>
                <a:srgbClr val="000000"/>
              </a:solidFill>
              <a:latin typeface="Architects Daughter"/>
              <a:ea typeface="Architects Daughter"/>
              <a:cs typeface="Architects Daughter"/>
              <a:sym typeface="Architects Daughter"/>
            </a:endParaRPr>
          </a:p>
        </p:txBody>
      </p:sp>
      <p:pic>
        <p:nvPicPr>
          <p:cNvPr id="396" name="Google Shape;396;g10a2bce3d15_0_63"/>
          <p:cNvPicPr preferRelativeResize="0"/>
          <p:nvPr/>
        </p:nvPicPr>
        <p:blipFill rotWithShape="1">
          <a:blip r:embed="rId3">
            <a:alphaModFix/>
          </a:blip>
          <a:srcRect/>
          <a:stretch/>
        </p:blipFill>
        <p:spPr>
          <a:xfrm>
            <a:off x="3750475" y="0"/>
            <a:ext cx="4250891" cy="6934200"/>
          </a:xfrm>
          <a:prstGeom prst="rect">
            <a:avLst/>
          </a:prstGeom>
          <a:noFill/>
          <a:ln>
            <a:noFill/>
          </a:ln>
        </p:spPr>
      </p:pic>
      <p:pic>
        <p:nvPicPr>
          <p:cNvPr id="397" name="Google Shape;397;g10a2bce3d15_0_63"/>
          <p:cNvPicPr preferRelativeResize="0"/>
          <p:nvPr/>
        </p:nvPicPr>
        <p:blipFill rotWithShape="1">
          <a:blip r:embed="rId4">
            <a:alphaModFix/>
          </a:blip>
          <a:srcRect/>
          <a:stretch/>
        </p:blipFill>
        <p:spPr>
          <a:xfrm>
            <a:off x="8001366" y="0"/>
            <a:ext cx="4180208" cy="6881225"/>
          </a:xfrm>
          <a:prstGeom prst="rect">
            <a:avLst/>
          </a:prstGeom>
          <a:noFill/>
          <a:ln>
            <a:noFill/>
          </a:ln>
        </p:spPr>
      </p:pic>
      <p:sp>
        <p:nvSpPr>
          <p:cNvPr id="398" name="Google Shape;398;g10a2bce3d15_0_63"/>
          <p:cNvSpPr txBox="1"/>
          <p:nvPr/>
        </p:nvSpPr>
        <p:spPr>
          <a:xfrm>
            <a:off x="419400" y="3687700"/>
            <a:ext cx="2960100" cy="19086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Catatan: Slide terkait rapor ini hanya untuk gambaran bagi perancang modul projek. Bagaimana mekanisme penyusunan rapor sendiri tidak perlu terdapat di dalam modul projek. Rapor akan diolah oleh tim fasilitasi projek di sekolah.</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02"/>
        <p:cNvGrpSpPr/>
        <p:nvPr/>
      </p:nvGrpSpPr>
      <p:grpSpPr>
        <a:xfrm>
          <a:off x="0" y="0"/>
          <a:ext cx="0" cy="0"/>
          <a:chOff x="0" y="0"/>
          <a:chExt cx="0" cy="0"/>
        </a:xfrm>
      </p:grpSpPr>
      <p:sp>
        <p:nvSpPr>
          <p:cNvPr id="403" name="Google Shape;403;g10a29828c48_0_926"/>
          <p:cNvSpPr txBox="1">
            <a:spLocks noGrp="1"/>
          </p:cNvSpPr>
          <p:nvPr>
            <p:ph type="title"/>
          </p:nvPr>
        </p:nvSpPr>
        <p:spPr>
          <a:xfrm>
            <a:off x="706850" y="937025"/>
            <a:ext cx="10570800" cy="1117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US" sz="2800"/>
              <a:t>Projek Penguatan Profil Pelajar Pancasila</a:t>
            </a:r>
            <a:endParaRPr/>
          </a:p>
        </p:txBody>
      </p:sp>
      <p:sp>
        <p:nvSpPr>
          <p:cNvPr id="404" name="Google Shape;404;g10a29828c48_0_926"/>
          <p:cNvSpPr txBox="1">
            <a:spLocks noGrp="1"/>
          </p:cNvSpPr>
          <p:nvPr>
            <p:ph type="body" idx="1"/>
          </p:nvPr>
        </p:nvSpPr>
        <p:spPr>
          <a:xfrm>
            <a:off x="706850" y="1918600"/>
            <a:ext cx="10708200" cy="4680900"/>
          </a:xfrm>
          <a:prstGeom prst="rect">
            <a:avLst/>
          </a:prstGeom>
          <a:noFill/>
          <a:ln>
            <a:noFill/>
          </a:ln>
        </p:spPr>
        <p:txBody>
          <a:bodyPr spcFirstLastPara="1" wrap="square" lIns="91425" tIns="45700" rIns="91425" bIns="45700" anchor="t" anchorCtr="0">
            <a:normAutofit fontScale="92500" lnSpcReduction="10000"/>
          </a:bodyPr>
          <a:lstStyle/>
          <a:p>
            <a:pPr marL="0" lvl="0" indent="0" algn="l" rtl="0">
              <a:lnSpc>
                <a:spcPct val="115000"/>
              </a:lnSpc>
              <a:spcBef>
                <a:spcPts val="1000"/>
              </a:spcBef>
              <a:spcAft>
                <a:spcPts val="0"/>
              </a:spcAft>
              <a:buSzPct val="100000"/>
              <a:buNone/>
            </a:pPr>
            <a:r>
              <a:rPr lang="en-US" sz="1800" b="1" dirty="0" err="1"/>
              <a:t>Dokumen</a:t>
            </a:r>
            <a:r>
              <a:rPr lang="en-US" sz="1800" b="1" dirty="0"/>
              <a:t> </a:t>
            </a:r>
            <a:r>
              <a:rPr lang="en-US" sz="1800" b="1" dirty="0" err="1"/>
              <a:t>bacaan</a:t>
            </a:r>
            <a:endParaRPr sz="1800" b="1" dirty="0"/>
          </a:p>
          <a:p>
            <a:pPr marL="0" lvl="0" indent="0" algn="l" rtl="0">
              <a:lnSpc>
                <a:spcPct val="115000"/>
              </a:lnSpc>
              <a:spcBef>
                <a:spcPts val="1000"/>
              </a:spcBef>
              <a:spcAft>
                <a:spcPts val="0"/>
              </a:spcAft>
              <a:buSzPct val="100000"/>
              <a:buNone/>
            </a:pPr>
            <a:r>
              <a:rPr lang="en-US" sz="1800" dirty="0"/>
              <a:t>Panduan </a:t>
            </a:r>
            <a:r>
              <a:rPr lang="en-US" sz="1800" dirty="0" err="1"/>
              <a:t>Pengembangan</a:t>
            </a:r>
            <a:r>
              <a:rPr lang="en-US" sz="1800" dirty="0"/>
              <a:t> </a:t>
            </a:r>
            <a:r>
              <a:rPr lang="en-US" sz="1800" dirty="0" err="1"/>
              <a:t>Projek</a:t>
            </a:r>
            <a:r>
              <a:rPr lang="en-US" sz="1800" dirty="0"/>
              <a:t> </a:t>
            </a:r>
            <a:r>
              <a:rPr lang="en-US" sz="1800" dirty="0" err="1"/>
              <a:t>Penguatan</a:t>
            </a:r>
            <a:r>
              <a:rPr lang="en-US" sz="1800" dirty="0"/>
              <a:t> </a:t>
            </a:r>
            <a:r>
              <a:rPr lang="en-US" sz="1800" dirty="0" err="1"/>
              <a:t>Profil</a:t>
            </a:r>
            <a:r>
              <a:rPr lang="en-US" sz="1800" dirty="0"/>
              <a:t> </a:t>
            </a:r>
            <a:r>
              <a:rPr lang="en-US" sz="1800" dirty="0" err="1"/>
              <a:t>Pelajar</a:t>
            </a:r>
            <a:r>
              <a:rPr lang="en-US" sz="1800" dirty="0"/>
              <a:t> Pancasila</a:t>
            </a:r>
            <a:endParaRPr sz="1800" dirty="0"/>
          </a:p>
          <a:p>
            <a:pPr marL="0" lvl="0" indent="0" algn="l" rtl="0">
              <a:lnSpc>
                <a:spcPct val="115000"/>
              </a:lnSpc>
              <a:spcBef>
                <a:spcPts val="1000"/>
              </a:spcBef>
              <a:spcAft>
                <a:spcPts val="0"/>
              </a:spcAft>
              <a:buSzPct val="240000"/>
              <a:buNone/>
            </a:pPr>
            <a:r>
              <a:rPr lang="en-US" sz="1800" dirty="0" err="1"/>
              <a:t>Dokumen</a:t>
            </a:r>
            <a:r>
              <a:rPr lang="en-US" sz="1800" dirty="0"/>
              <a:t> </a:t>
            </a:r>
            <a:r>
              <a:rPr lang="en-US" sz="1800" dirty="0" err="1"/>
              <a:t>terdapat</a:t>
            </a:r>
            <a:r>
              <a:rPr lang="en-US" sz="1800" dirty="0"/>
              <a:t> di folder </a:t>
            </a:r>
            <a:r>
              <a:rPr lang="en-US" sz="1800" dirty="0" err="1"/>
              <a:t>bahan</a:t>
            </a:r>
            <a:r>
              <a:rPr lang="en-US" sz="1800" dirty="0"/>
              <a:t> </a:t>
            </a:r>
            <a:r>
              <a:rPr lang="en-US" sz="1800" dirty="0" err="1"/>
              <a:t>bacaan</a:t>
            </a:r>
            <a:r>
              <a:rPr lang="en-US" sz="1800" dirty="0"/>
              <a:t> </a:t>
            </a:r>
            <a:r>
              <a:rPr lang="en-US" sz="1800" dirty="0" err="1"/>
              <a:t>peserta</a:t>
            </a:r>
            <a:r>
              <a:rPr lang="en-US" sz="1800" dirty="0"/>
              <a:t> pada LMS</a:t>
            </a:r>
            <a:endParaRPr sz="1800" dirty="0"/>
          </a:p>
          <a:p>
            <a:pPr marL="0" lvl="0" indent="0" algn="l" rtl="0">
              <a:lnSpc>
                <a:spcPct val="115000"/>
              </a:lnSpc>
              <a:spcBef>
                <a:spcPts val="1000"/>
              </a:spcBef>
              <a:spcAft>
                <a:spcPts val="0"/>
              </a:spcAft>
              <a:buSzPct val="100000"/>
              <a:buNone/>
            </a:pPr>
            <a:r>
              <a:rPr lang="en-US" sz="1800" b="1" dirty="0" err="1"/>
              <a:t>Pertanyaan</a:t>
            </a:r>
            <a:r>
              <a:rPr lang="en-US" sz="1800" b="1" dirty="0"/>
              <a:t> </a:t>
            </a:r>
            <a:r>
              <a:rPr lang="en-US" sz="1800" b="1" dirty="0" err="1"/>
              <a:t>ulasan</a:t>
            </a:r>
            <a:endParaRPr sz="1800" b="1" dirty="0"/>
          </a:p>
          <a:p>
            <a:pPr marL="0" lvl="0" indent="0" algn="l" rtl="0">
              <a:lnSpc>
                <a:spcPct val="115000"/>
              </a:lnSpc>
              <a:spcBef>
                <a:spcPts val="1000"/>
              </a:spcBef>
              <a:spcAft>
                <a:spcPts val="0"/>
              </a:spcAft>
              <a:buSzPct val="100000"/>
              <a:buNone/>
            </a:pPr>
            <a:r>
              <a:rPr lang="en-US" sz="1800" dirty="0" err="1"/>
              <a:t>Projek</a:t>
            </a:r>
            <a:r>
              <a:rPr lang="en-US" sz="1800" dirty="0"/>
              <a:t> </a:t>
            </a:r>
            <a:r>
              <a:rPr lang="en-US" sz="1800" dirty="0" err="1"/>
              <a:t>Penguatan</a:t>
            </a:r>
            <a:r>
              <a:rPr lang="en-US" sz="1800" dirty="0"/>
              <a:t> </a:t>
            </a:r>
            <a:r>
              <a:rPr lang="en-US" sz="1800" dirty="0" err="1"/>
              <a:t>Profil</a:t>
            </a:r>
            <a:r>
              <a:rPr lang="en-US" sz="1800" dirty="0"/>
              <a:t> </a:t>
            </a:r>
            <a:r>
              <a:rPr lang="en-US" sz="1800" dirty="0" err="1"/>
              <a:t>Pelajar</a:t>
            </a:r>
            <a:r>
              <a:rPr lang="en-US" sz="1800" dirty="0"/>
              <a:t> Pancasila</a:t>
            </a:r>
            <a:endParaRPr sz="1800" dirty="0"/>
          </a:p>
          <a:p>
            <a:pPr marL="457200" lvl="0" indent="-317182" algn="l" rtl="0">
              <a:lnSpc>
                <a:spcPct val="115000"/>
              </a:lnSpc>
              <a:spcBef>
                <a:spcPts val="1000"/>
              </a:spcBef>
              <a:spcAft>
                <a:spcPts val="0"/>
              </a:spcAft>
              <a:buSzPct val="100000"/>
              <a:buAutoNum type="arabicPeriod"/>
            </a:pPr>
            <a:r>
              <a:rPr lang="en-US" sz="1800" dirty="0" err="1"/>
              <a:t>Apa</a:t>
            </a:r>
            <a:r>
              <a:rPr lang="en-US" sz="1800" dirty="0"/>
              <a:t> yang </a:t>
            </a:r>
            <a:r>
              <a:rPr lang="en-US" sz="1800" dirty="0" err="1"/>
              <a:t>dimaksud</a:t>
            </a:r>
            <a:r>
              <a:rPr lang="en-US" sz="1800" dirty="0"/>
              <a:t> </a:t>
            </a:r>
            <a:r>
              <a:rPr lang="en-US" sz="1800" dirty="0" err="1"/>
              <a:t>dengan</a:t>
            </a:r>
            <a:r>
              <a:rPr lang="en-US" sz="1800" dirty="0"/>
              <a:t> </a:t>
            </a:r>
            <a:r>
              <a:rPr lang="en-US" sz="1800" dirty="0" err="1"/>
              <a:t>projek</a:t>
            </a:r>
            <a:r>
              <a:rPr lang="en-US" sz="1800" dirty="0"/>
              <a:t> </a:t>
            </a:r>
            <a:r>
              <a:rPr lang="en-US" sz="1800" dirty="0" err="1"/>
              <a:t>penguatan</a:t>
            </a:r>
            <a:r>
              <a:rPr lang="en-US" sz="1800" dirty="0"/>
              <a:t> </a:t>
            </a:r>
            <a:r>
              <a:rPr lang="en-US" sz="1800" dirty="0" err="1"/>
              <a:t>Profil</a:t>
            </a:r>
            <a:r>
              <a:rPr lang="en-US" sz="1800" dirty="0"/>
              <a:t> </a:t>
            </a:r>
            <a:r>
              <a:rPr lang="en-US" sz="1800" dirty="0" err="1"/>
              <a:t>Pelajar</a:t>
            </a:r>
            <a:r>
              <a:rPr lang="en-US" sz="1800" dirty="0"/>
              <a:t> Pancasila? </a:t>
            </a:r>
            <a:endParaRPr sz="1800" dirty="0"/>
          </a:p>
          <a:p>
            <a:pPr marL="457200" lvl="0" indent="-317182" algn="l" rtl="0">
              <a:lnSpc>
                <a:spcPct val="115000"/>
              </a:lnSpc>
              <a:spcBef>
                <a:spcPts val="0"/>
              </a:spcBef>
              <a:spcAft>
                <a:spcPts val="0"/>
              </a:spcAft>
              <a:buSzPct val="100000"/>
              <a:buAutoNum type="arabicPeriod"/>
            </a:pPr>
            <a:r>
              <a:rPr lang="en-US" sz="1800" dirty="0" err="1"/>
              <a:t>Mengapa</a:t>
            </a:r>
            <a:r>
              <a:rPr lang="en-US" sz="1800" dirty="0"/>
              <a:t> </a:t>
            </a:r>
            <a:r>
              <a:rPr lang="en-US" sz="1800" dirty="0" err="1"/>
              <a:t>projek</a:t>
            </a:r>
            <a:r>
              <a:rPr lang="en-US" sz="1800" dirty="0"/>
              <a:t> </a:t>
            </a:r>
            <a:r>
              <a:rPr lang="en-US" sz="1800" dirty="0" err="1"/>
              <a:t>penguatan</a:t>
            </a:r>
            <a:r>
              <a:rPr lang="en-US" sz="1800" dirty="0"/>
              <a:t> </a:t>
            </a:r>
            <a:r>
              <a:rPr lang="en-US" sz="1800" dirty="0" err="1"/>
              <a:t>Profil</a:t>
            </a:r>
            <a:r>
              <a:rPr lang="en-US" sz="1800" dirty="0"/>
              <a:t> </a:t>
            </a:r>
            <a:r>
              <a:rPr lang="en-US" sz="1800" dirty="0" err="1"/>
              <a:t>Pelajar</a:t>
            </a:r>
            <a:r>
              <a:rPr lang="en-US" sz="1800" dirty="0"/>
              <a:t> Pancasila </a:t>
            </a:r>
            <a:r>
              <a:rPr lang="en-US" sz="1800" dirty="0" err="1"/>
              <a:t>perlu</a:t>
            </a:r>
            <a:r>
              <a:rPr lang="en-US" sz="1800" dirty="0"/>
              <a:t> </a:t>
            </a:r>
            <a:r>
              <a:rPr lang="en-US" sz="1800" dirty="0" err="1"/>
              <a:t>dilakukan</a:t>
            </a:r>
            <a:r>
              <a:rPr lang="en-US" sz="1800" dirty="0"/>
              <a:t>? </a:t>
            </a:r>
            <a:endParaRPr sz="1800" dirty="0"/>
          </a:p>
          <a:p>
            <a:pPr marL="457200" lvl="0" indent="-317182" algn="l" rtl="0">
              <a:lnSpc>
                <a:spcPct val="115000"/>
              </a:lnSpc>
              <a:spcBef>
                <a:spcPts val="0"/>
              </a:spcBef>
              <a:spcAft>
                <a:spcPts val="0"/>
              </a:spcAft>
              <a:buSzPct val="100000"/>
              <a:buAutoNum type="arabicPeriod"/>
            </a:pPr>
            <a:r>
              <a:rPr lang="en-US" sz="1800" dirty="0" err="1"/>
              <a:t>Bagaimana</a:t>
            </a:r>
            <a:r>
              <a:rPr lang="en-US" sz="1800" dirty="0"/>
              <a:t> </a:t>
            </a:r>
            <a:r>
              <a:rPr lang="en-US" sz="1800" dirty="0" err="1"/>
              <a:t>tahapan</a:t>
            </a:r>
            <a:r>
              <a:rPr lang="en-US" sz="1800" dirty="0"/>
              <a:t> </a:t>
            </a:r>
            <a:r>
              <a:rPr lang="en-US" sz="1800" dirty="0" err="1"/>
              <a:t>pelaksanaan</a:t>
            </a:r>
            <a:r>
              <a:rPr lang="en-US" sz="1800" dirty="0"/>
              <a:t> </a:t>
            </a:r>
            <a:r>
              <a:rPr lang="en-US" sz="1800" dirty="0" err="1"/>
              <a:t>projek</a:t>
            </a:r>
            <a:r>
              <a:rPr lang="en-US" sz="1800" dirty="0"/>
              <a:t> </a:t>
            </a:r>
            <a:r>
              <a:rPr lang="en-US" sz="1800" dirty="0" err="1"/>
              <a:t>penguatan</a:t>
            </a:r>
            <a:r>
              <a:rPr lang="en-US" sz="1800" dirty="0"/>
              <a:t> </a:t>
            </a:r>
            <a:r>
              <a:rPr lang="en-US" sz="1800" dirty="0" err="1"/>
              <a:t>Profil</a:t>
            </a:r>
            <a:r>
              <a:rPr lang="en-US" sz="1800" dirty="0"/>
              <a:t> </a:t>
            </a:r>
            <a:r>
              <a:rPr lang="en-US" sz="1800" dirty="0" err="1"/>
              <a:t>Pelajar</a:t>
            </a:r>
            <a:r>
              <a:rPr lang="en-US" sz="1800" dirty="0"/>
              <a:t> Pancasila di </a:t>
            </a:r>
            <a:r>
              <a:rPr lang="en-US" sz="1800" dirty="0" err="1"/>
              <a:t>satuan</a:t>
            </a:r>
            <a:r>
              <a:rPr lang="en-US" sz="1800" dirty="0"/>
              <a:t> </a:t>
            </a:r>
            <a:r>
              <a:rPr lang="en-US" sz="1800" dirty="0" err="1"/>
              <a:t>pendidikan</a:t>
            </a:r>
            <a:r>
              <a:rPr lang="en-US" sz="1800" dirty="0"/>
              <a:t>? </a:t>
            </a:r>
            <a:endParaRPr sz="1800" dirty="0"/>
          </a:p>
          <a:p>
            <a:pPr marL="457200" lvl="0" indent="-317182" algn="l" rtl="0">
              <a:lnSpc>
                <a:spcPct val="115000"/>
              </a:lnSpc>
              <a:spcBef>
                <a:spcPts val="0"/>
              </a:spcBef>
              <a:spcAft>
                <a:spcPts val="0"/>
              </a:spcAft>
              <a:buSzPct val="100000"/>
              <a:buAutoNum type="arabicPeriod"/>
            </a:pPr>
            <a:r>
              <a:rPr lang="en-US" sz="1800" dirty="0" err="1"/>
              <a:t>Apa</a:t>
            </a:r>
            <a:r>
              <a:rPr lang="en-US" sz="1800" dirty="0"/>
              <a:t> </a:t>
            </a:r>
            <a:r>
              <a:rPr lang="en-US" sz="1800" dirty="0" err="1"/>
              <a:t>saja</a:t>
            </a:r>
            <a:r>
              <a:rPr lang="en-US" sz="1800" dirty="0"/>
              <a:t> </a:t>
            </a:r>
            <a:r>
              <a:rPr lang="en-US" sz="1800" dirty="0" err="1"/>
              <a:t>prinsip-prinsip</a:t>
            </a:r>
            <a:r>
              <a:rPr lang="en-US" sz="1800" dirty="0"/>
              <a:t> </a:t>
            </a:r>
            <a:r>
              <a:rPr lang="en-US" sz="1800" dirty="0" err="1"/>
              <a:t>dalam</a:t>
            </a:r>
            <a:r>
              <a:rPr lang="en-US" sz="1800" dirty="0"/>
              <a:t> </a:t>
            </a:r>
            <a:r>
              <a:rPr lang="en-US" sz="1800" dirty="0" err="1"/>
              <a:t>mengembangkan</a:t>
            </a:r>
            <a:r>
              <a:rPr lang="en-US" sz="1800" dirty="0"/>
              <a:t> </a:t>
            </a:r>
            <a:r>
              <a:rPr lang="en-US" sz="1800" dirty="0" err="1"/>
              <a:t>projek</a:t>
            </a:r>
            <a:r>
              <a:rPr lang="en-US" sz="1800" dirty="0"/>
              <a:t> </a:t>
            </a:r>
            <a:r>
              <a:rPr lang="en-US" sz="1800" dirty="0" err="1"/>
              <a:t>penguatan</a:t>
            </a:r>
            <a:r>
              <a:rPr lang="en-US" sz="1800" dirty="0"/>
              <a:t> </a:t>
            </a:r>
            <a:r>
              <a:rPr lang="en-US" sz="1800" dirty="0" err="1"/>
              <a:t>Profil</a:t>
            </a:r>
            <a:r>
              <a:rPr lang="en-US" sz="1800" dirty="0"/>
              <a:t> </a:t>
            </a:r>
            <a:r>
              <a:rPr lang="en-US" sz="1800" dirty="0" err="1"/>
              <a:t>Pelajar</a:t>
            </a:r>
            <a:r>
              <a:rPr lang="en-US" sz="1800" dirty="0"/>
              <a:t> Pancasila? </a:t>
            </a:r>
            <a:endParaRPr sz="1800" dirty="0"/>
          </a:p>
          <a:p>
            <a:pPr marL="0" lvl="0" indent="0" algn="l" rtl="0">
              <a:lnSpc>
                <a:spcPct val="115000"/>
              </a:lnSpc>
              <a:spcBef>
                <a:spcPts val="1000"/>
              </a:spcBef>
              <a:spcAft>
                <a:spcPts val="0"/>
              </a:spcAft>
              <a:buSzPct val="100000"/>
              <a:buNone/>
            </a:pPr>
            <a:r>
              <a:rPr lang="en-US" sz="1800" dirty="0"/>
              <a:t>Modul </a:t>
            </a:r>
            <a:r>
              <a:rPr lang="en-US" sz="1800" dirty="0" err="1"/>
              <a:t>Projek</a:t>
            </a:r>
            <a:endParaRPr sz="1800" dirty="0"/>
          </a:p>
          <a:p>
            <a:pPr marL="457200" lvl="0" indent="-317182" algn="l" rtl="0">
              <a:lnSpc>
                <a:spcPct val="115000"/>
              </a:lnSpc>
              <a:spcBef>
                <a:spcPts val="1000"/>
              </a:spcBef>
              <a:spcAft>
                <a:spcPts val="0"/>
              </a:spcAft>
              <a:buSzPct val="100000"/>
              <a:buAutoNum type="arabicPeriod"/>
            </a:pPr>
            <a:r>
              <a:rPr lang="en-US" sz="1800" dirty="0" err="1"/>
              <a:t>Apa</a:t>
            </a:r>
            <a:r>
              <a:rPr lang="en-US" sz="1800" dirty="0"/>
              <a:t> </a:t>
            </a:r>
            <a:r>
              <a:rPr lang="en-US" sz="1800" dirty="0" err="1"/>
              <a:t>saja</a:t>
            </a:r>
            <a:r>
              <a:rPr lang="en-US" sz="1800" dirty="0"/>
              <a:t> </a:t>
            </a:r>
            <a:r>
              <a:rPr lang="en-US" sz="1800" dirty="0" err="1"/>
              <a:t>komponen-komponen</a:t>
            </a:r>
            <a:r>
              <a:rPr lang="en-US" sz="1800" dirty="0"/>
              <a:t> di </a:t>
            </a:r>
            <a:r>
              <a:rPr lang="en-US" sz="1800" dirty="0" err="1"/>
              <a:t>dalam</a:t>
            </a:r>
            <a:r>
              <a:rPr lang="en-US" sz="1800" dirty="0"/>
              <a:t> </a:t>
            </a:r>
            <a:r>
              <a:rPr lang="en-US" sz="1800" dirty="0" err="1"/>
              <a:t>modul</a:t>
            </a:r>
            <a:r>
              <a:rPr lang="en-US" sz="1800" dirty="0"/>
              <a:t> </a:t>
            </a:r>
            <a:r>
              <a:rPr lang="en-US" sz="1800" dirty="0" err="1"/>
              <a:t>projek</a:t>
            </a:r>
            <a:r>
              <a:rPr lang="en-US" sz="1800" dirty="0"/>
              <a:t>? </a:t>
            </a:r>
            <a:endParaRPr sz="1800" dirty="0"/>
          </a:p>
          <a:p>
            <a:pPr marL="457200" lvl="0" indent="-317182" algn="l" rtl="0">
              <a:lnSpc>
                <a:spcPct val="115000"/>
              </a:lnSpc>
              <a:spcBef>
                <a:spcPts val="0"/>
              </a:spcBef>
              <a:spcAft>
                <a:spcPts val="0"/>
              </a:spcAft>
              <a:buSzPct val="100000"/>
              <a:buAutoNum type="arabicPeriod"/>
            </a:pPr>
            <a:r>
              <a:rPr lang="en-US" sz="1800" dirty="0" err="1"/>
              <a:t>Bagaimana</a:t>
            </a:r>
            <a:r>
              <a:rPr lang="en-US" sz="1800" dirty="0"/>
              <a:t> </a:t>
            </a:r>
            <a:r>
              <a:rPr lang="en-US" sz="1800" dirty="0" err="1"/>
              <a:t>mengembangkan</a:t>
            </a:r>
            <a:r>
              <a:rPr lang="en-US" sz="1800" dirty="0"/>
              <a:t> </a:t>
            </a:r>
            <a:r>
              <a:rPr lang="en-US" sz="1800" dirty="0" err="1"/>
              <a:t>alur</a:t>
            </a:r>
            <a:r>
              <a:rPr lang="en-US" sz="1800" dirty="0"/>
              <a:t> </a:t>
            </a:r>
            <a:r>
              <a:rPr lang="en-US" sz="1800" dirty="0" err="1"/>
              <a:t>aktivitas</a:t>
            </a:r>
            <a:r>
              <a:rPr lang="en-US" sz="1800" dirty="0"/>
              <a:t> </a:t>
            </a:r>
            <a:r>
              <a:rPr lang="en-US" sz="1800" dirty="0" err="1"/>
              <a:t>dalam</a:t>
            </a:r>
            <a:r>
              <a:rPr lang="en-US" sz="1800" dirty="0"/>
              <a:t> </a:t>
            </a:r>
            <a:r>
              <a:rPr lang="en-US" sz="1800" dirty="0" err="1"/>
              <a:t>kegiatan</a:t>
            </a:r>
            <a:r>
              <a:rPr lang="en-US" sz="1800" dirty="0"/>
              <a:t> </a:t>
            </a:r>
            <a:r>
              <a:rPr lang="en-US" sz="1800" dirty="0" err="1"/>
              <a:t>projek</a:t>
            </a:r>
            <a:r>
              <a:rPr lang="en-US" sz="1800" dirty="0"/>
              <a:t>?</a:t>
            </a:r>
            <a:endParaRPr sz="1800" dirty="0"/>
          </a:p>
          <a:p>
            <a:pPr marL="457200" lvl="0" indent="-317182" algn="l" rtl="0">
              <a:lnSpc>
                <a:spcPct val="115000"/>
              </a:lnSpc>
              <a:spcBef>
                <a:spcPts val="0"/>
              </a:spcBef>
              <a:spcAft>
                <a:spcPts val="0"/>
              </a:spcAft>
              <a:buSzPct val="100000"/>
              <a:buAutoNum type="arabicPeriod"/>
            </a:pPr>
            <a:r>
              <a:rPr lang="en-US" sz="1800" dirty="0" err="1"/>
              <a:t>Bagaimana</a:t>
            </a:r>
            <a:r>
              <a:rPr lang="en-US" sz="1800" dirty="0"/>
              <a:t> </a:t>
            </a:r>
            <a:r>
              <a:rPr lang="en-US" sz="1800" dirty="0" err="1"/>
              <a:t>mekanisme</a:t>
            </a:r>
            <a:r>
              <a:rPr lang="en-US" sz="1800" dirty="0"/>
              <a:t> </a:t>
            </a:r>
            <a:r>
              <a:rPr lang="en-US" sz="1800" dirty="0" err="1"/>
              <a:t>asesmen</a:t>
            </a:r>
            <a:r>
              <a:rPr lang="en-US" sz="1800" dirty="0"/>
              <a:t> </a:t>
            </a:r>
            <a:r>
              <a:rPr lang="en-US" sz="1800" dirty="0" err="1"/>
              <a:t>dalam</a:t>
            </a:r>
            <a:r>
              <a:rPr lang="en-US" sz="1800" dirty="0"/>
              <a:t> </a:t>
            </a:r>
            <a:r>
              <a:rPr lang="en-US" sz="1800" dirty="0" err="1"/>
              <a:t>kegiatan</a:t>
            </a:r>
            <a:r>
              <a:rPr lang="en-US" sz="1800" dirty="0"/>
              <a:t> </a:t>
            </a:r>
            <a:r>
              <a:rPr lang="en-US" sz="1800" dirty="0" err="1"/>
              <a:t>projek</a:t>
            </a:r>
            <a:r>
              <a:rPr lang="en-US" sz="1800" dirty="0"/>
              <a:t>?</a:t>
            </a:r>
            <a:endParaRPr sz="1800"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08"/>
        <p:cNvGrpSpPr/>
        <p:nvPr/>
      </p:nvGrpSpPr>
      <p:grpSpPr>
        <a:xfrm>
          <a:off x="0" y="0"/>
          <a:ext cx="0" cy="0"/>
          <a:chOff x="0" y="0"/>
          <a:chExt cx="0" cy="0"/>
        </a:xfrm>
      </p:grpSpPr>
      <p:sp>
        <p:nvSpPr>
          <p:cNvPr id="409" name="Google Shape;409;p9"/>
          <p:cNvSpPr txBox="1">
            <a:spLocks noGrp="1"/>
          </p:cNvSpPr>
          <p:nvPr>
            <p:ph type="title"/>
          </p:nvPr>
        </p:nvSpPr>
        <p:spPr>
          <a:xfrm>
            <a:off x="831850" y="1259538"/>
            <a:ext cx="4284600" cy="2852700"/>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SzPts val="6000"/>
              <a:buNone/>
            </a:pPr>
            <a:r>
              <a:rPr lang="en-US" sz="5400"/>
              <a:t>Ruang Kolaborasi</a:t>
            </a:r>
            <a:endParaRPr sz="5400"/>
          </a:p>
        </p:txBody>
      </p:sp>
      <p:sp>
        <p:nvSpPr>
          <p:cNvPr id="410" name="Google Shape;410;p9"/>
          <p:cNvSpPr txBox="1">
            <a:spLocks noGrp="1"/>
          </p:cNvSpPr>
          <p:nvPr>
            <p:ph type="body" idx="1"/>
          </p:nvPr>
        </p:nvSpPr>
        <p:spPr>
          <a:xfrm>
            <a:off x="831813" y="4112238"/>
            <a:ext cx="4284600" cy="15003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1000"/>
              </a:spcBef>
              <a:spcAft>
                <a:spcPts val="0"/>
              </a:spcAft>
              <a:buSzPts val="2400"/>
              <a:buNone/>
            </a:pPr>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15" name="Google Shape;415;g10b8133cab4_0_3"/>
          <p:cNvSpPr txBox="1">
            <a:spLocks noGrp="1"/>
          </p:cNvSpPr>
          <p:nvPr>
            <p:ph type="title"/>
          </p:nvPr>
        </p:nvSpPr>
        <p:spPr>
          <a:xfrm>
            <a:off x="838101" y="1165634"/>
            <a:ext cx="10515600" cy="1117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US" sz="2400"/>
              <a:t>Pembagian kelompok dan pembahasan instruksi penugasan (Dasmen, Diksus, &amp; Kejuruan)</a:t>
            </a:r>
            <a:endParaRPr sz="2400"/>
          </a:p>
        </p:txBody>
      </p:sp>
      <p:sp>
        <p:nvSpPr>
          <p:cNvPr id="416" name="Google Shape;416;g10b8133cab4_0_3"/>
          <p:cNvSpPr txBox="1">
            <a:spLocks noGrp="1"/>
          </p:cNvSpPr>
          <p:nvPr>
            <p:ph type="body" idx="1"/>
          </p:nvPr>
        </p:nvSpPr>
        <p:spPr>
          <a:xfrm>
            <a:off x="838200" y="2338603"/>
            <a:ext cx="10515600" cy="3838500"/>
          </a:xfrm>
          <a:prstGeom prst="rect">
            <a:avLst/>
          </a:prstGeom>
          <a:noFill/>
          <a:ln>
            <a:noFill/>
          </a:ln>
        </p:spPr>
        <p:txBody>
          <a:bodyPr spcFirstLastPara="1" wrap="square" lIns="91425" tIns="45700" rIns="91425" bIns="45700" anchor="t" anchorCtr="0">
            <a:normAutofit/>
          </a:bodyPr>
          <a:lstStyle/>
          <a:p>
            <a:pPr marL="457200" lvl="0" indent="-355600" algn="l" rtl="0">
              <a:lnSpc>
                <a:spcPct val="90000"/>
              </a:lnSpc>
              <a:spcBef>
                <a:spcPts val="1000"/>
              </a:spcBef>
              <a:spcAft>
                <a:spcPts val="0"/>
              </a:spcAft>
              <a:buSzPts val="2000"/>
              <a:buChar char="-"/>
            </a:pPr>
            <a:r>
              <a:rPr lang="en-US" sz="2000"/>
              <a:t>Anda akan dibagi ke dalam kelompok secara acak.</a:t>
            </a:r>
            <a:endParaRPr sz="2000"/>
          </a:p>
          <a:p>
            <a:pPr marL="457200" lvl="0" indent="-355600" algn="l" rtl="0">
              <a:lnSpc>
                <a:spcPct val="90000"/>
              </a:lnSpc>
              <a:spcBef>
                <a:spcPts val="0"/>
              </a:spcBef>
              <a:spcAft>
                <a:spcPts val="0"/>
              </a:spcAft>
              <a:buSzPts val="2000"/>
              <a:buChar char="-"/>
            </a:pPr>
            <a:r>
              <a:rPr lang="en-US" sz="2000"/>
              <a:t>Setiap kelompok berjumlah 3-4 orang.</a:t>
            </a:r>
            <a:endParaRPr sz="2000"/>
          </a:p>
          <a:p>
            <a:pPr marL="457200" lvl="0" indent="-355600" algn="l" rtl="0">
              <a:lnSpc>
                <a:spcPct val="90000"/>
              </a:lnSpc>
              <a:spcBef>
                <a:spcPts val="0"/>
              </a:spcBef>
              <a:spcAft>
                <a:spcPts val="0"/>
              </a:spcAft>
              <a:buSzPts val="2000"/>
              <a:buChar char="-"/>
            </a:pPr>
            <a:r>
              <a:rPr lang="en-US" sz="2000"/>
              <a:t>Setiap kelompok bertugas mendiskusikan rancangan ide projek yang berangkat dari sebuah skenario.</a:t>
            </a:r>
            <a:endParaRPr sz="2000"/>
          </a:p>
          <a:p>
            <a:pPr marL="457200" lvl="0" indent="-355600" algn="l" rtl="0">
              <a:lnSpc>
                <a:spcPct val="90000"/>
              </a:lnSpc>
              <a:spcBef>
                <a:spcPts val="0"/>
              </a:spcBef>
              <a:spcAft>
                <a:spcPts val="0"/>
              </a:spcAft>
              <a:buSzPts val="2000"/>
              <a:buChar char="-"/>
            </a:pPr>
            <a:r>
              <a:rPr lang="en-US" sz="2000"/>
              <a:t>Skenario beserta isian yang harus dikerjakan terdapat dalam “Panduan Diskusi Ruang Kolaborasi”.</a:t>
            </a:r>
            <a:endParaRPr sz="2000"/>
          </a:p>
          <a:p>
            <a:pPr marL="457200" lvl="0" indent="-355600" algn="l" rtl="0">
              <a:lnSpc>
                <a:spcPct val="90000"/>
              </a:lnSpc>
              <a:spcBef>
                <a:spcPts val="0"/>
              </a:spcBef>
              <a:spcAft>
                <a:spcPts val="0"/>
              </a:spcAft>
              <a:buSzPts val="2000"/>
              <a:buChar char="-"/>
            </a:pPr>
            <a:r>
              <a:rPr lang="en-US" sz="2000"/>
              <a:t>Setiap kelompok mengisi satu file “Panduan Diskusi Ruang Kolaborasi” bersama-sama.</a:t>
            </a:r>
            <a:endParaRPr sz="2000"/>
          </a:p>
          <a:p>
            <a:pPr marL="457200" lvl="0" indent="-355600" algn="l" rtl="0">
              <a:lnSpc>
                <a:spcPct val="90000"/>
              </a:lnSpc>
              <a:spcBef>
                <a:spcPts val="0"/>
              </a:spcBef>
              <a:spcAft>
                <a:spcPts val="0"/>
              </a:spcAft>
              <a:buSzPts val="2000"/>
              <a:buChar char="-"/>
            </a:pPr>
            <a:r>
              <a:rPr lang="en-US" sz="2000"/>
              <a:t>Waktu pengerjaan untuk penugasan ini adalah 50 menit.</a:t>
            </a:r>
            <a:endParaRPr sz="200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20"/>
        <p:cNvGrpSpPr/>
        <p:nvPr/>
      </p:nvGrpSpPr>
      <p:grpSpPr>
        <a:xfrm>
          <a:off x="0" y="0"/>
          <a:ext cx="0" cy="0"/>
          <a:chOff x="0" y="0"/>
          <a:chExt cx="0" cy="0"/>
        </a:xfrm>
      </p:grpSpPr>
      <p:sp>
        <p:nvSpPr>
          <p:cNvPr id="421" name="Google Shape;421;g10757b5bd8e_0_2"/>
          <p:cNvSpPr txBox="1">
            <a:spLocks noGrp="1"/>
          </p:cNvSpPr>
          <p:nvPr>
            <p:ph type="title"/>
          </p:nvPr>
        </p:nvSpPr>
        <p:spPr>
          <a:xfrm>
            <a:off x="6576725" y="1374325"/>
            <a:ext cx="4969500" cy="5007300"/>
          </a:xfrm>
          <a:prstGeom prst="rect">
            <a:avLst/>
          </a:prstGeom>
          <a:noFill/>
          <a:ln>
            <a:noFill/>
          </a:ln>
        </p:spPr>
        <p:txBody>
          <a:bodyPr spcFirstLastPara="1" wrap="square" lIns="91425" tIns="45700" rIns="91425" bIns="45700" anchor="ctr" anchorCtr="0">
            <a:normAutofit/>
          </a:bodyPr>
          <a:lstStyle/>
          <a:p>
            <a:pPr marL="0" lvl="0" indent="0" algn="l" rtl="0">
              <a:lnSpc>
                <a:spcPct val="115000"/>
              </a:lnSpc>
              <a:spcBef>
                <a:spcPts val="0"/>
              </a:spcBef>
              <a:spcAft>
                <a:spcPts val="0"/>
              </a:spcAft>
              <a:buClr>
                <a:schemeClr val="dk1"/>
              </a:buClr>
              <a:buSzPts val="1800"/>
              <a:buNone/>
            </a:pPr>
            <a:r>
              <a:rPr lang="en-US" sz="3000"/>
              <a:t>Simulasi merancang ide projek</a:t>
            </a:r>
            <a:endParaRPr sz="3000" b="1"/>
          </a:p>
          <a:p>
            <a:pPr marL="0" lvl="0" indent="0" algn="l" rtl="0">
              <a:lnSpc>
                <a:spcPct val="115000"/>
              </a:lnSpc>
              <a:spcBef>
                <a:spcPts val="0"/>
              </a:spcBef>
              <a:spcAft>
                <a:spcPts val="0"/>
              </a:spcAft>
              <a:buNone/>
            </a:pPr>
            <a:endParaRPr sz="2000"/>
          </a:p>
          <a:p>
            <a:pPr marL="457200" lvl="0" indent="-355600" algn="l" rtl="0">
              <a:lnSpc>
                <a:spcPct val="115000"/>
              </a:lnSpc>
              <a:spcBef>
                <a:spcPts val="0"/>
              </a:spcBef>
              <a:spcAft>
                <a:spcPts val="0"/>
              </a:spcAft>
              <a:buSzPts val="2000"/>
              <a:buFont typeface="Arial"/>
              <a:buAutoNum type="arabicPeriod"/>
            </a:pPr>
            <a:r>
              <a:rPr lang="en-US" sz="2000"/>
              <a:t>Pemilihan Tema dan Topik Spesifik.</a:t>
            </a:r>
            <a:endParaRPr sz="2000"/>
          </a:p>
          <a:p>
            <a:pPr marL="457200" lvl="0" indent="-355600" algn="l" rtl="0">
              <a:lnSpc>
                <a:spcPct val="115000"/>
              </a:lnSpc>
              <a:spcBef>
                <a:spcPts val="0"/>
              </a:spcBef>
              <a:spcAft>
                <a:spcPts val="0"/>
              </a:spcAft>
              <a:buSzPts val="2000"/>
              <a:buFont typeface="Arial"/>
              <a:buAutoNum type="arabicPeriod"/>
            </a:pPr>
            <a:r>
              <a:rPr lang="en-US" sz="2000"/>
              <a:t>Pemilihan Tujuan Projek.</a:t>
            </a:r>
            <a:endParaRPr sz="2000"/>
          </a:p>
          <a:p>
            <a:pPr marL="457200" lvl="0" indent="-355600" algn="l" rtl="0">
              <a:lnSpc>
                <a:spcPct val="115000"/>
              </a:lnSpc>
              <a:spcBef>
                <a:spcPts val="0"/>
              </a:spcBef>
              <a:spcAft>
                <a:spcPts val="0"/>
              </a:spcAft>
              <a:buSzPts val="2000"/>
              <a:buFont typeface="Arial"/>
              <a:buAutoNum type="arabicPeriod"/>
            </a:pPr>
            <a:r>
              <a:rPr lang="en-US" sz="2000"/>
              <a:t>Perancangan Rubrik Akhir Projek.</a:t>
            </a:r>
            <a:endParaRPr sz="2000"/>
          </a:p>
          <a:p>
            <a:pPr marL="457200" lvl="0" indent="-355600" algn="l" rtl="0">
              <a:lnSpc>
                <a:spcPct val="115000"/>
              </a:lnSpc>
              <a:spcBef>
                <a:spcPts val="0"/>
              </a:spcBef>
              <a:spcAft>
                <a:spcPts val="0"/>
              </a:spcAft>
              <a:buSzPts val="2000"/>
              <a:buFont typeface="Arial"/>
              <a:buAutoNum type="arabicPeriod"/>
            </a:pPr>
            <a:r>
              <a:rPr lang="en-US" sz="2000"/>
              <a:t>Perancangan Beberapa Aktivitas Belajar yang Akan Dilakukan.</a:t>
            </a:r>
            <a:endParaRPr sz="20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p3"/>
          <p:cNvSpPr txBox="1">
            <a:spLocks noGrp="1"/>
          </p:cNvSpPr>
          <p:nvPr>
            <p:ph type="title"/>
          </p:nvPr>
        </p:nvSpPr>
        <p:spPr>
          <a:xfrm>
            <a:off x="838101" y="1104987"/>
            <a:ext cx="10515600" cy="1117677"/>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1800"/>
              <a:buNone/>
            </a:pPr>
            <a:r>
              <a:rPr lang="en-US" sz="2800"/>
              <a:t>Tujuan Kegiatan</a:t>
            </a:r>
            <a:endParaRPr sz="2800"/>
          </a:p>
        </p:txBody>
      </p:sp>
      <p:sp>
        <p:nvSpPr>
          <p:cNvPr id="116" name="Google Shape;116;p3"/>
          <p:cNvSpPr txBox="1">
            <a:spLocks noGrp="1"/>
          </p:cNvSpPr>
          <p:nvPr>
            <p:ph type="body" idx="1"/>
          </p:nvPr>
        </p:nvSpPr>
        <p:spPr>
          <a:xfrm>
            <a:off x="838200" y="2237530"/>
            <a:ext cx="10515600" cy="2737200"/>
          </a:xfrm>
          <a:prstGeom prst="rect">
            <a:avLst/>
          </a:prstGeom>
          <a:noFill/>
          <a:ln>
            <a:noFill/>
          </a:ln>
        </p:spPr>
        <p:txBody>
          <a:bodyPr spcFirstLastPara="1" wrap="square" lIns="91425" tIns="45700" rIns="91425" bIns="45700" anchor="t" anchorCtr="0">
            <a:normAutofit/>
          </a:bodyPr>
          <a:lstStyle/>
          <a:p>
            <a:pPr marL="0" lvl="0" indent="0" algn="l" rtl="0">
              <a:lnSpc>
                <a:spcPct val="80000"/>
              </a:lnSpc>
              <a:spcBef>
                <a:spcPts val="1000"/>
              </a:spcBef>
              <a:spcAft>
                <a:spcPts val="0"/>
              </a:spcAft>
              <a:buNone/>
            </a:pPr>
            <a:r>
              <a:rPr lang="en-US" sz="2100"/>
              <a:t>Dasmen, SMK, &amp; Diksus</a:t>
            </a:r>
            <a:endParaRPr sz="2100"/>
          </a:p>
          <a:p>
            <a:pPr marL="457200" lvl="0" indent="-323850" algn="l" rtl="0">
              <a:lnSpc>
                <a:spcPct val="80000"/>
              </a:lnSpc>
              <a:spcBef>
                <a:spcPts val="1000"/>
              </a:spcBef>
              <a:spcAft>
                <a:spcPts val="0"/>
              </a:spcAft>
              <a:buClr>
                <a:schemeClr val="dk1"/>
              </a:buClr>
              <a:buSzPts val="1500"/>
              <a:buChar char="★"/>
            </a:pPr>
            <a:r>
              <a:rPr lang="en-US" sz="2100"/>
              <a:t>Peserta secara mandiri dapat memodifikasi modul ajar projek sesuai dengan tujuan, kebutuhan, dan konteks sekolah.</a:t>
            </a:r>
            <a:endParaRPr sz="2100"/>
          </a:p>
          <a:p>
            <a:pPr marL="0" lvl="0" indent="0" algn="l" rtl="0">
              <a:lnSpc>
                <a:spcPct val="80000"/>
              </a:lnSpc>
              <a:spcBef>
                <a:spcPts val="1000"/>
              </a:spcBef>
              <a:spcAft>
                <a:spcPts val="0"/>
              </a:spcAft>
              <a:buNone/>
            </a:pPr>
            <a:endParaRPr sz="2100"/>
          </a:p>
          <a:p>
            <a:pPr marL="0" lvl="0" indent="0" algn="l" rtl="0">
              <a:lnSpc>
                <a:spcPct val="80000"/>
              </a:lnSpc>
              <a:spcBef>
                <a:spcPts val="1000"/>
              </a:spcBef>
              <a:spcAft>
                <a:spcPts val="0"/>
              </a:spcAft>
              <a:buNone/>
            </a:pPr>
            <a:r>
              <a:rPr lang="en-US" sz="2100"/>
              <a:t>PAUD</a:t>
            </a:r>
            <a:endParaRPr sz="2100"/>
          </a:p>
          <a:p>
            <a:pPr marL="457200" lvl="0" indent="-323850" algn="l" rtl="0">
              <a:lnSpc>
                <a:spcPct val="80000"/>
              </a:lnSpc>
              <a:spcBef>
                <a:spcPts val="1000"/>
              </a:spcBef>
              <a:spcAft>
                <a:spcPts val="0"/>
              </a:spcAft>
              <a:buSzPts val="1500"/>
              <a:buChar char="★"/>
            </a:pPr>
            <a:r>
              <a:rPr lang="en-US" sz="2100"/>
              <a:t>Peserta secara mandiri dapat membuat rancangan kegiatan projek sesuai dengan konteks sekolah. (PAUD)</a:t>
            </a:r>
            <a:endParaRPr sz="2100"/>
          </a:p>
        </p:txBody>
      </p:sp>
      <p:sp>
        <p:nvSpPr>
          <p:cNvPr id="117" name="Google Shape;117;p3"/>
          <p:cNvSpPr txBox="1"/>
          <p:nvPr/>
        </p:nvSpPr>
        <p:spPr>
          <a:xfrm>
            <a:off x="709925" y="5130750"/>
            <a:ext cx="9658800" cy="1237500"/>
          </a:xfrm>
          <a:prstGeom prst="rect">
            <a:avLst/>
          </a:prstGeom>
          <a:noFill/>
          <a:ln>
            <a:noFill/>
          </a:ln>
        </p:spPr>
        <p:txBody>
          <a:bodyPr spcFirstLastPara="1" wrap="square" lIns="91425" tIns="45700" rIns="91425" bIns="45700" anchor="t" anchorCtr="0">
            <a:normAutofit/>
          </a:bodyPr>
          <a:lstStyle/>
          <a:p>
            <a:pPr marL="114300" marR="0" lvl="0" indent="0" algn="l" rtl="0">
              <a:lnSpc>
                <a:spcPct val="90000"/>
              </a:lnSpc>
              <a:spcBef>
                <a:spcPts val="1000"/>
              </a:spcBef>
              <a:spcAft>
                <a:spcPts val="0"/>
              </a:spcAft>
              <a:buClr>
                <a:schemeClr val="dk1"/>
              </a:buClr>
              <a:buSzPts val="1800"/>
              <a:buFont typeface="Arial"/>
              <a:buNone/>
            </a:pPr>
            <a:r>
              <a:rPr lang="en-US" sz="1800" b="0" i="0" u="none" strike="noStrike" cap="none">
                <a:solidFill>
                  <a:schemeClr val="dk1"/>
                </a:solidFill>
                <a:latin typeface="Arial"/>
                <a:ea typeface="Arial"/>
                <a:cs typeface="Arial"/>
                <a:sym typeface="Arial"/>
              </a:rPr>
              <a:t>Pemahaman bermakna: </a:t>
            </a:r>
            <a:r>
              <a:rPr lang="en-US" sz="1800">
                <a:latin typeface="Candara"/>
                <a:ea typeface="Candara"/>
                <a:cs typeface="Candara"/>
                <a:sym typeface="Candara"/>
              </a:rPr>
              <a:t>Guru perlu memahami kesinambungan antara pengembangan projek dan kondisi sekolah untuk dapat menyusun modul atau rancangan projek yang kontekstual dan bermakna bagi murid.</a:t>
            </a:r>
            <a:endParaRPr sz="1800" b="0" i="0" u="none" strike="noStrike" cap="none">
              <a:solidFill>
                <a:schemeClr val="dk1"/>
              </a:solidFill>
              <a:latin typeface="Arial"/>
              <a:ea typeface="Arial"/>
              <a:cs typeface="Arial"/>
              <a:sym typeface="Aria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25"/>
        <p:cNvGrpSpPr/>
        <p:nvPr/>
      </p:nvGrpSpPr>
      <p:grpSpPr>
        <a:xfrm>
          <a:off x="0" y="0"/>
          <a:ext cx="0" cy="0"/>
          <a:chOff x="0" y="0"/>
          <a:chExt cx="0" cy="0"/>
        </a:xfrm>
      </p:grpSpPr>
      <p:sp>
        <p:nvSpPr>
          <p:cNvPr id="426" name="Google Shape;426;p14"/>
          <p:cNvSpPr txBox="1">
            <a:spLocks noGrp="1"/>
          </p:cNvSpPr>
          <p:nvPr>
            <p:ph type="title"/>
          </p:nvPr>
        </p:nvSpPr>
        <p:spPr>
          <a:xfrm>
            <a:off x="831850" y="1259538"/>
            <a:ext cx="4284600" cy="2852700"/>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SzPts val="6000"/>
              <a:buNone/>
            </a:pPr>
            <a:r>
              <a:rPr lang="en-US" sz="5400"/>
              <a:t>Demonstrasi Kontekstual</a:t>
            </a:r>
            <a:endParaRPr sz="5400"/>
          </a:p>
        </p:txBody>
      </p:sp>
      <p:sp>
        <p:nvSpPr>
          <p:cNvPr id="427" name="Google Shape;427;p14"/>
          <p:cNvSpPr txBox="1">
            <a:spLocks noGrp="1"/>
          </p:cNvSpPr>
          <p:nvPr>
            <p:ph type="body" idx="1"/>
          </p:nvPr>
        </p:nvSpPr>
        <p:spPr>
          <a:xfrm>
            <a:off x="831813" y="4112238"/>
            <a:ext cx="4284600" cy="15003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1000"/>
              </a:spcBef>
              <a:spcAft>
                <a:spcPts val="0"/>
              </a:spcAft>
              <a:buSzPts val="2400"/>
              <a:buNone/>
            </a:pPr>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31"/>
        <p:cNvGrpSpPr/>
        <p:nvPr/>
      </p:nvGrpSpPr>
      <p:grpSpPr>
        <a:xfrm>
          <a:off x="0" y="0"/>
          <a:ext cx="0" cy="0"/>
          <a:chOff x="0" y="0"/>
          <a:chExt cx="0" cy="0"/>
        </a:xfrm>
      </p:grpSpPr>
      <p:sp>
        <p:nvSpPr>
          <p:cNvPr id="432" name="Google Shape;432;g10b8133cab4_0_9"/>
          <p:cNvSpPr txBox="1">
            <a:spLocks noGrp="1"/>
          </p:cNvSpPr>
          <p:nvPr>
            <p:ph type="title"/>
          </p:nvPr>
        </p:nvSpPr>
        <p:spPr>
          <a:xfrm>
            <a:off x="838101" y="1165634"/>
            <a:ext cx="10515600" cy="1117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US" sz="2400"/>
              <a:t>Pembahasan instruksi penugasan</a:t>
            </a:r>
            <a:endParaRPr sz="2400"/>
          </a:p>
        </p:txBody>
      </p:sp>
      <p:sp>
        <p:nvSpPr>
          <p:cNvPr id="433" name="Google Shape;433;g10b8133cab4_0_9"/>
          <p:cNvSpPr txBox="1">
            <a:spLocks noGrp="1"/>
          </p:cNvSpPr>
          <p:nvPr>
            <p:ph type="body" idx="1"/>
          </p:nvPr>
        </p:nvSpPr>
        <p:spPr>
          <a:xfrm>
            <a:off x="838200" y="2338603"/>
            <a:ext cx="10515600" cy="3838500"/>
          </a:xfrm>
          <a:prstGeom prst="rect">
            <a:avLst/>
          </a:prstGeom>
          <a:noFill/>
          <a:ln>
            <a:noFill/>
          </a:ln>
        </p:spPr>
        <p:txBody>
          <a:bodyPr spcFirstLastPara="1" wrap="square" lIns="91425" tIns="45700" rIns="91425" bIns="45700" anchor="t" anchorCtr="0">
            <a:normAutofit/>
          </a:bodyPr>
          <a:lstStyle/>
          <a:p>
            <a:pPr marL="457200" lvl="0" indent="-355600" algn="l" rtl="0">
              <a:lnSpc>
                <a:spcPct val="90000"/>
              </a:lnSpc>
              <a:spcBef>
                <a:spcPts val="1000"/>
              </a:spcBef>
              <a:spcAft>
                <a:spcPts val="0"/>
              </a:spcAft>
              <a:buSzPts val="2000"/>
              <a:buChar char="-"/>
            </a:pPr>
            <a:r>
              <a:rPr lang="en-US" sz="2000"/>
              <a:t>Anda akan bekerja secara mandiri. Tugas Anda adalah:</a:t>
            </a:r>
            <a:endParaRPr sz="2000"/>
          </a:p>
          <a:p>
            <a:pPr marL="457200" lvl="0" indent="0" algn="l" rtl="0">
              <a:lnSpc>
                <a:spcPct val="90000"/>
              </a:lnSpc>
              <a:spcBef>
                <a:spcPts val="0"/>
              </a:spcBef>
              <a:spcAft>
                <a:spcPts val="0"/>
              </a:spcAft>
              <a:buNone/>
            </a:pPr>
            <a:r>
              <a:rPr lang="en-US" sz="2000"/>
              <a:t> </a:t>
            </a:r>
            <a:endParaRPr sz="2000"/>
          </a:p>
          <a:p>
            <a:pPr marL="457200" lvl="0" indent="0" algn="l" rtl="0">
              <a:lnSpc>
                <a:spcPct val="90000"/>
              </a:lnSpc>
              <a:spcBef>
                <a:spcPts val="0"/>
              </a:spcBef>
              <a:spcAft>
                <a:spcPts val="0"/>
              </a:spcAft>
              <a:buNone/>
            </a:pPr>
            <a:r>
              <a:rPr lang="en-US" sz="2000" b="1"/>
              <a:t>Dasmen, Diksus, &amp; Kejuruan</a:t>
            </a:r>
            <a:r>
              <a:rPr lang="en-US" sz="2000"/>
              <a:t>: Merancang ide untuk memodifikasi modul projek yang sudah tersedia agar sesuai dengan tujuan, kebutuhan, dan konteks sekolah.</a:t>
            </a:r>
            <a:endParaRPr sz="2000"/>
          </a:p>
          <a:p>
            <a:pPr marL="457200" lvl="0" indent="0" algn="l" rtl="0">
              <a:lnSpc>
                <a:spcPct val="90000"/>
              </a:lnSpc>
              <a:spcBef>
                <a:spcPts val="0"/>
              </a:spcBef>
              <a:spcAft>
                <a:spcPts val="0"/>
              </a:spcAft>
              <a:buNone/>
            </a:pPr>
            <a:endParaRPr sz="2000" b="1"/>
          </a:p>
          <a:p>
            <a:pPr marL="457200" lvl="0" indent="0" algn="l" rtl="0">
              <a:lnSpc>
                <a:spcPct val="90000"/>
              </a:lnSpc>
              <a:spcBef>
                <a:spcPts val="0"/>
              </a:spcBef>
              <a:spcAft>
                <a:spcPts val="0"/>
              </a:spcAft>
              <a:buNone/>
            </a:pPr>
            <a:r>
              <a:rPr lang="en-US" sz="2000" b="1"/>
              <a:t>PAUD</a:t>
            </a:r>
            <a:r>
              <a:rPr lang="en-US" sz="2000"/>
              <a:t>: Merancang ide projek yang sesuai dengan konteks sekolah. </a:t>
            </a:r>
            <a:endParaRPr sz="2000"/>
          </a:p>
          <a:p>
            <a:pPr marL="457200" lvl="0" indent="0" algn="l" rtl="0">
              <a:lnSpc>
                <a:spcPct val="90000"/>
              </a:lnSpc>
              <a:spcBef>
                <a:spcPts val="0"/>
              </a:spcBef>
              <a:spcAft>
                <a:spcPts val="0"/>
              </a:spcAft>
              <a:buNone/>
            </a:pPr>
            <a:endParaRPr sz="2000"/>
          </a:p>
          <a:p>
            <a:pPr marL="457200" lvl="0" indent="-355600" algn="l" rtl="0">
              <a:lnSpc>
                <a:spcPct val="90000"/>
              </a:lnSpc>
              <a:spcBef>
                <a:spcPts val="0"/>
              </a:spcBef>
              <a:spcAft>
                <a:spcPts val="0"/>
              </a:spcAft>
              <a:buSzPts val="2000"/>
              <a:buChar char="-"/>
            </a:pPr>
            <a:r>
              <a:rPr lang="en-US" sz="2000"/>
              <a:t>Panduan tugas beserta isian yang harus dikerjakan terdapat dalam “Lembar Kerja Demonstrasi Kontekstual”.</a:t>
            </a:r>
            <a:endParaRPr sz="2000"/>
          </a:p>
          <a:p>
            <a:pPr marL="457200" lvl="0" indent="0" algn="l" rtl="0">
              <a:lnSpc>
                <a:spcPct val="90000"/>
              </a:lnSpc>
              <a:spcBef>
                <a:spcPts val="0"/>
              </a:spcBef>
              <a:spcAft>
                <a:spcPts val="0"/>
              </a:spcAft>
              <a:buNone/>
            </a:pPr>
            <a:endParaRPr sz="2000"/>
          </a:p>
          <a:p>
            <a:pPr marL="457200" lvl="0" indent="-355600" algn="l" rtl="0">
              <a:lnSpc>
                <a:spcPct val="90000"/>
              </a:lnSpc>
              <a:spcBef>
                <a:spcPts val="0"/>
              </a:spcBef>
              <a:spcAft>
                <a:spcPts val="0"/>
              </a:spcAft>
              <a:buSzPts val="2000"/>
              <a:buChar char="-"/>
            </a:pPr>
            <a:r>
              <a:rPr lang="en-US" sz="2000"/>
              <a:t>Waktu pengerjaan untuk penugasan ini adalah 90 menit.</a:t>
            </a:r>
            <a:endParaRPr sz="200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37"/>
        <p:cNvGrpSpPr/>
        <p:nvPr/>
      </p:nvGrpSpPr>
      <p:grpSpPr>
        <a:xfrm>
          <a:off x="0" y="0"/>
          <a:ext cx="0" cy="0"/>
          <a:chOff x="0" y="0"/>
          <a:chExt cx="0" cy="0"/>
        </a:xfrm>
      </p:grpSpPr>
      <p:sp>
        <p:nvSpPr>
          <p:cNvPr id="438" name="Google Shape;438;g10a2bce3d15_0_8"/>
          <p:cNvSpPr txBox="1">
            <a:spLocks noGrp="1"/>
          </p:cNvSpPr>
          <p:nvPr>
            <p:ph type="title"/>
          </p:nvPr>
        </p:nvSpPr>
        <p:spPr>
          <a:xfrm>
            <a:off x="6576725" y="2243125"/>
            <a:ext cx="4969500" cy="2868600"/>
          </a:xfrm>
          <a:prstGeom prst="rect">
            <a:avLst/>
          </a:prstGeom>
          <a:noFill/>
          <a:ln>
            <a:noFill/>
          </a:ln>
        </p:spPr>
        <p:txBody>
          <a:bodyPr spcFirstLastPara="1" wrap="square" lIns="91425" tIns="45700" rIns="91425" bIns="45700" anchor="ctr" anchorCtr="0">
            <a:noAutofit/>
          </a:bodyPr>
          <a:lstStyle/>
          <a:p>
            <a:pPr marL="0" lvl="0" indent="0" algn="l" rtl="0">
              <a:lnSpc>
                <a:spcPct val="115000"/>
              </a:lnSpc>
              <a:spcBef>
                <a:spcPts val="0"/>
              </a:spcBef>
              <a:spcAft>
                <a:spcPts val="0"/>
              </a:spcAft>
              <a:buClr>
                <a:schemeClr val="dk1"/>
              </a:buClr>
              <a:buSzPts val="1800"/>
              <a:buNone/>
            </a:pPr>
            <a:r>
              <a:rPr lang="en-US" sz="2000" b="1"/>
              <a:t>Dasmen, Diksus, Kejuruan</a:t>
            </a:r>
            <a:r>
              <a:rPr lang="en-US" sz="2000"/>
              <a:t>: Praktik Memodifikasi Modul Projek </a:t>
            </a:r>
            <a:endParaRPr sz="2000"/>
          </a:p>
          <a:p>
            <a:pPr marL="457200" lvl="0" indent="-355600" algn="l" rtl="0">
              <a:lnSpc>
                <a:spcPct val="115000"/>
              </a:lnSpc>
              <a:spcBef>
                <a:spcPts val="0"/>
              </a:spcBef>
              <a:spcAft>
                <a:spcPts val="0"/>
              </a:spcAft>
              <a:buSzPts val="2000"/>
              <a:buFont typeface="Arial"/>
              <a:buAutoNum type="arabicPeriod"/>
            </a:pPr>
            <a:r>
              <a:rPr lang="en-US" sz="2000"/>
              <a:t>Identifikasi.</a:t>
            </a:r>
            <a:endParaRPr sz="2000"/>
          </a:p>
          <a:p>
            <a:pPr marL="457200" lvl="0" indent="-355600" algn="l" rtl="0">
              <a:lnSpc>
                <a:spcPct val="115000"/>
              </a:lnSpc>
              <a:spcBef>
                <a:spcPts val="0"/>
              </a:spcBef>
              <a:spcAft>
                <a:spcPts val="0"/>
              </a:spcAft>
              <a:buSzPts val="2000"/>
              <a:buFont typeface="Arial"/>
              <a:buAutoNum type="arabicPeriod"/>
            </a:pPr>
            <a:r>
              <a:rPr lang="en-US" sz="2000"/>
              <a:t>Modifikasi.</a:t>
            </a:r>
            <a:endParaRPr sz="2000"/>
          </a:p>
          <a:p>
            <a:pPr marL="457200" lvl="0" indent="-355600" algn="l" rtl="0">
              <a:lnSpc>
                <a:spcPct val="115000"/>
              </a:lnSpc>
              <a:spcBef>
                <a:spcPts val="0"/>
              </a:spcBef>
              <a:spcAft>
                <a:spcPts val="0"/>
              </a:spcAft>
              <a:buSzPts val="2000"/>
              <a:buFont typeface="Arial"/>
              <a:buAutoNum type="arabicPeriod"/>
            </a:pPr>
            <a:r>
              <a:rPr lang="en-US" sz="2000"/>
              <a:t>Selaraskan.</a:t>
            </a:r>
            <a:endParaRPr sz="2000"/>
          </a:p>
          <a:p>
            <a:pPr marL="0" lvl="0" indent="0" algn="l" rtl="0">
              <a:lnSpc>
                <a:spcPct val="115000"/>
              </a:lnSpc>
              <a:spcBef>
                <a:spcPts val="0"/>
              </a:spcBef>
              <a:spcAft>
                <a:spcPts val="0"/>
              </a:spcAft>
              <a:buNone/>
            </a:pPr>
            <a:endParaRPr sz="2000"/>
          </a:p>
          <a:p>
            <a:pPr marL="0" lvl="0" indent="0" algn="l" rtl="0">
              <a:lnSpc>
                <a:spcPct val="115000"/>
              </a:lnSpc>
              <a:spcBef>
                <a:spcPts val="0"/>
              </a:spcBef>
              <a:spcAft>
                <a:spcPts val="0"/>
              </a:spcAft>
              <a:buNone/>
            </a:pPr>
            <a:r>
              <a:rPr lang="en-US" sz="2000" b="1"/>
              <a:t>PAUD</a:t>
            </a:r>
            <a:r>
              <a:rPr lang="en-US" sz="2000"/>
              <a:t>: Praktik Merancang Ide Projek</a:t>
            </a:r>
            <a:endParaRPr sz="2000"/>
          </a:p>
          <a:p>
            <a:pPr marL="457200" lvl="0" indent="-355600" algn="l" rtl="0">
              <a:lnSpc>
                <a:spcPct val="115000"/>
              </a:lnSpc>
              <a:spcBef>
                <a:spcPts val="0"/>
              </a:spcBef>
              <a:spcAft>
                <a:spcPts val="0"/>
              </a:spcAft>
              <a:buSzPts val="2000"/>
              <a:buFont typeface="Arial"/>
              <a:buAutoNum type="arabicPeriod"/>
            </a:pPr>
            <a:r>
              <a:rPr lang="en-US" sz="2000"/>
              <a:t>Penyusunan komponen perencanaan.</a:t>
            </a:r>
            <a:endParaRPr sz="2000"/>
          </a:p>
          <a:p>
            <a:pPr marL="457200" lvl="0" indent="-355600" algn="l" rtl="0">
              <a:lnSpc>
                <a:spcPct val="115000"/>
              </a:lnSpc>
              <a:spcBef>
                <a:spcPts val="0"/>
              </a:spcBef>
              <a:spcAft>
                <a:spcPts val="0"/>
              </a:spcAft>
              <a:buSzPts val="2000"/>
              <a:buFont typeface="Arial"/>
              <a:buAutoNum type="arabicPeriod"/>
            </a:pPr>
            <a:r>
              <a:rPr lang="en-US" sz="2000"/>
              <a:t>Pengembangan ide aktivitas (Tahap permulaan, tahap pengembangan, dan tahap penyimpulan).</a:t>
            </a:r>
            <a:endParaRPr sz="200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42"/>
        <p:cNvGrpSpPr/>
        <p:nvPr/>
      </p:nvGrpSpPr>
      <p:grpSpPr>
        <a:xfrm>
          <a:off x="0" y="0"/>
          <a:ext cx="0" cy="0"/>
          <a:chOff x="0" y="0"/>
          <a:chExt cx="0" cy="0"/>
        </a:xfrm>
      </p:grpSpPr>
      <p:sp>
        <p:nvSpPr>
          <p:cNvPr id="443" name="Google Shape;443;p17"/>
          <p:cNvSpPr txBox="1">
            <a:spLocks noGrp="1"/>
          </p:cNvSpPr>
          <p:nvPr>
            <p:ph type="title"/>
          </p:nvPr>
        </p:nvSpPr>
        <p:spPr>
          <a:xfrm>
            <a:off x="831850" y="1259538"/>
            <a:ext cx="4284600" cy="2852700"/>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SzPts val="6000"/>
              <a:buNone/>
            </a:pPr>
            <a:r>
              <a:rPr lang="en-US" sz="5400"/>
              <a:t>Elaborasi Pemahaman</a:t>
            </a:r>
            <a:endParaRPr sz="5400"/>
          </a:p>
        </p:txBody>
      </p:sp>
      <p:sp>
        <p:nvSpPr>
          <p:cNvPr id="444" name="Google Shape;444;p17"/>
          <p:cNvSpPr txBox="1">
            <a:spLocks noGrp="1"/>
          </p:cNvSpPr>
          <p:nvPr>
            <p:ph type="body" idx="1"/>
          </p:nvPr>
        </p:nvSpPr>
        <p:spPr>
          <a:xfrm>
            <a:off x="831813" y="4112238"/>
            <a:ext cx="4284600" cy="15003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1000"/>
              </a:spcBef>
              <a:spcAft>
                <a:spcPts val="0"/>
              </a:spcAft>
              <a:buSzPts val="2400"/>
              <a:buNone/>
            </a:pPr>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48"/>
        <p:cNvGrpSpPr/>
        <p:nvPr/>
      </p:nvGrpSpPr>
      <p:grpSpPr>
        <a:xfrm>
          <a:off x="0" y="0"/>
          <a:ext cx="0" cy="0"/>
          <a:chOff x="0" y="0"/>
          <a:chExt cx="0" cy="0"/>
        </a:xfrm>
      </p:grpSpPr>
      <p:sp>
        <p:nvSpPr>
          <p:cNvPr id="449" name="Google Shape;449;p18"/>
          <p:cNvSpPr txBox="1">
            <a:spLocks noGrp="1"/>
          </p:cNvSpPr>
          <p:nvPr>
            <p:ph type="title"/>
          </p:nvPr>
        </p:nvSpPr>
        <p:spPr>
          <a:xfrm>
            <a:off x="838101" y="1370913"/>
            <a:ext cx="10515600" cy="6663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1800"/>
              <a:buNone/>
            </a:pPr>
            <a:r>
              <a:rPr lang="en-US" sz="2400" b="1"/>
              <a:t>Tujuan Sesi</a:t>
            </a:r>
            <a:endParaRPr sz="2400" b="1"/>
          </a:p>
        </p:txBody>
      </p:sp>
      <p:sp>
        <p:nvSpPr>
          <p:cNvPr id="450" name="Google Shape;450;p18"/>
          <p:cNvSpPr txBox="1">
            <a:spLocks noGrp="1"/>
          </p:cNvSpPr>
          <p:nvPr>
            <p:ph type="body" idx="1"/>
          </p:nvPr>
        </p:nvSpPr>
        <p:spPr>
          <a:xfrm>
            <a:off x="838200" y="1915161"/>
            <a:ext cx="10515600" cy="802500"/>
          </a:xfrm>
          <a:prstGeom prst="rect">
            <a:avLst/>
          </a:prstGeom>
          <a:noFill/>
          <a:ln>
            <a:noFill/>
          </a:ln>
        </p:spPr>
        <p:txBody>
          <a:bodyPr spcFirstLastPara="1" wrap="square" lIns="91425" tIns="45700" rIns="91425" bIns="45700" anchor="t" anchorCtr="0">
            <a:normAutofit/>
          </a:bodyPr>
          <a:lstStyle/>
          <a:p>
            <a:pPr marL="457200" lvl="0" indent="-342900" algn="l" rtl="0">
              <a:lnSpc>
                <a:spcPct val="90000"/>
              </a:lnSpc>
              <a:spcBef>
                <a:spcPts val="1000"/>
              </a:spcBef>
              <a:spcAft>
                <a:spcPts val="0"/>
              </a:spcAft>
              <a:buSzPts val="1800"/>
              <a:buFont typeface="Noto Sans Symbols"/>
              <a:buChar char="❑"/>
            </a:pPr>
            <a:r>
              <a:rPr lang="en-US" sz="2000"/>
              <a:t>Mengonfirmasi pemahaman mengenai cara mengadaptasi atau merancang modul projek yang sudah dipelajari.</a:t>
            </a:r>
            <a:endParaRPr/>
          </a:p>
        </p:txBody>
      </p:sp>
      <p:sp>
        <p:nvSpPr>
          <p:cNvPr id="451" name="Google Shape;451;p18"/>
          <p:cNvSpPr txBox="1"/>
          <p:nvPr/>
        </p:nvSpPr>
        <p:spPr>
          <a:xfrm>
            <a:off x="838101" y="2661233"/>
            <a:ext cx="10546200" cy="6663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1800"/>
              <a:buFont typeface="Arial"/>
              <a:buNone/>
            </a:pPr>
            <a:r>
              <a:rPr lang="en-US" sz="2400" b="1" i="0" u="none" strike="noStrike" cap="none">
                <a:solidFill>
                  <a:schemeClr val="dk1"/>
                </a:solidFill>
                <a:latin typeface="Arial"/>
                <a:ea typeface="Arial"/>
                <a:cs typeface="Arial"/>
                <a:sym typeface="Arial"/>
              </a:rPr>
              <a:t>Alur</a:t>
            </a:r>
            <a:endParaRPr sz="2400" b="1" i="0" u="none" strike="noStrike" cap="none">
              <a:solidFill>
                <a:schemeClr val="dk1"/>
              </a:solidFill>
              <a:latin typeface="Arial"/>
              <a:ea typeface="Arial"/>
              <a:cs typeface="Arial"/>
              <a:sym typeface="Arial"/>
            </a:endParaRPr>
          </a:p>
        </p:txBody>
      </p:sp>
      <p:graphicFrame>
        <p:nvGraphicFramePr>
          <p:cNvPr id="452" name="Google Shape;452;p18"/>
          <p:cNvGraphicFramePr/>
          <p:nvPr/>
        </p:nvGraphicFramePr>
        <p:xfrm>
          <a:off x="934720" y="3463873"/>
          <a:ext cx="8128000" cy="1539280"/>
        </p:xfrm>
        <a:graphic>
          <a:graphicData uri="http://schemas.openxmlformats.org/drawingml/2006/table">
            <a:tbl>
              <a:tblPr firstRow="1" bandRow="1">
                <a:noFill/>
                <a:tableStyleId>{5C91BECE-0C15-4673-9657-EFBA474BDC60}</a:tableStyleId>
              </a:tblPr>
              <a:tblGrid>
                <a:gridCol w="711200">
                  <a:extLst>
                    <a:ext uri="{9D8B030D-6E8A-4147-A177-3AD203B41FA5}">
                      <a16:colId xmlns:a16="http://schemas.microsoft.com/office/drawing/2014/main" val="20000"/>
                    </a:ext>
                  </a:extLst>
                </a:gridCol>
                <a:gridCol w="4707475">
                  <a:extLst>
                    <a:ext uri="{9D8B030D-6E8A-4147-A177-3AD203B41FA5}">
                      <a16:colId xmlns:a16="http://schemas.microsoft.com/office/drawing/2014/main" val="20001"/>
                    </a:ext>
                  </a:extLst>
                </a:gridCol>
                <a:gridCol w="2709325">
                  <a:extLst>
                    <a:ext uri="{9D8B030D-6E8A-4147-A177-3AD203B41FA5}">
                      <a16:colId xmlns:a16="http://schemas.microsoft.com/office/drawing/2014/main" val="20002"/>
                    </a:ext>
                  </a:extLst>
                </a:gridCol>
              </a:tblGrid>
              <a:tr h="370850">
                <a:tc>
                  <a:txBody>
                    <a:bodyPr/>
                    <a:lstStyle/>
                    <a:p>
                      <a:pPr marL="0" marR="0" lvl="0" indent="0" algn="l" rtl="0">
                        <a:lnSpc>
                          <a:spcPct val="100000"/>
                        </a:lnSpc>
                        <a:spcBef>
                          <a:spcPts val="0"/>
                        </a:spcBef>
                        <a:spcAft>
                          <a:spcPts val="0"/>
                        </a:spcAft>
                        <a:buClr>
                          <a:srgbClr val="000000"/>
                        </a:buClr>
                        <a:buSzPts val="2000"/>
                        <a:buFont typeface="Arial"/>
                        <a:buNone/>
                      </a:pPr>
                      <a:r>
                        <a:rPr lang="en-US" sz="2000" u="none" strike="noStrike" cap="none"/>
                        <a:t>No.</a:t>
                      </a:r>
                      <a:endParaRPr sz="20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2000"/>
                        <a:buFont typeface="Arial"/>
                        <a:buNone/>
                      </a:pPr>
                      <a:r>
                        <a:rPr lang="en-US" sz="2000" u="none" strike="noStrike" cap="none"/>
                        <a:t>Sesi</a:t>
                      </a:r>
                      <a:endParaRPr sz="20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2000"/>
                        <a:buFont typeface="Arial"/>
                        <a:buNone/>
                      </a:pPr>
                      <a:r>
                        <a:rPr lang="en-US" sz="2000" u="none" strike="noStrike" cap="none"/>
                        <a:t>Waktu</a:t>
                      </a:r>
                      <a:endParaRPr sz="2000" u="none" strike="noStrike" cap="none"/>
                    </a:p>
                  </a:txBody>
                  <a:tcPr marL="91450" marR="91450" marT="45725" marB="45725"/>
                </a:tc>
                <a:extLst>
                  <a:ext uri="{0D108BD9-81ED-4DB2-BD59-A6C34878D82A}">
                    <a16:rowId xmlns:a16="http://schemas.microsoft.com/office/drawing/2014/main" val="10000"/>
                  </a:ext>
                </a:extLst>
              </a:tr>
              <a:tr h="370850">
                <a:tc>
                  <a:txBody>
                    <a:bodyPr/>
                    <a:lstStyle/>
                    <a:p>
                      <a:pPr marL="0" marR="0" lvl="0" indent="0" algn="l" rtl="0">
                        <a:lnSpc>
                          <a:spcPct val="100000"/>
                        </a:lnSpc>
                        <a:spcBef>
                          <a:spcPts val="0"/>
                        </a:spcBef>
                        <a:spcAft>
                          <a:spcPts val="0"/>
                        </a:spcAft>
                        <a:buClr>
                          <a:srgbClr val="000000"/>
                        </a:buClr>
                        <a:buSzPts val="2000"/>
                        <a:buFont typeface="Arial"/>
                        <a:buNone/>
                      </a:pPr>
                      <a:r>
                        <a:rPr lang="en-US" sz="1900" u="none" strike="noStrike" cap="none"/>
                        <a:t>1</a:t>
                      </a:r>
                      <a:endParaRPr sz="19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2000"/>
                        <a:buFont typeface="Arial"/>
                        <a:buNone/>
                      </a:pPr>
                      <a:r>
                        <a:rPr lang="en-US" sz="1900" u="none" strike="noStrike" cap="none"/>
                        <a:t>Apersepsi - Kuis Benar Salah</a:t>
                      </a:r>
                      <a:endParaRPr sz="1900" u="none" strike="noStrike" cap="none"/>
                    </a:p>
                  </a:txBody>
                  <a:tcPr marL="91450" marR="91450" marT="45725" marB="45725">
                    <a:lnB w="12700" cap="flat" cmpd="sng">
                      <a:solidFill>
                        <a:schemeClr val="lt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2000"/>
                        <a:buFont typeface="Arial"/>
                        <a:buNone/>
                      </a:pPr>
                      <a:r>
                        <a:rPr lang="en-US" sz="1900" u="none" strike="noStrike" cap="none"/>
                        <a:t>20’</a:t>
                      </a:r>
                      <a:endParaRPr sz="1900" u="none" strike="noStrike" cap="none"/>
                    </a:p>
                  </a:txBody>
                  <a:tcPr marL="91450" marR="91450" marT="45725" marB="45725">
                    <a:lnB w="12700" cap="flat" cmpd="sng">
                      <a:solidFill>
                        <a:schemeClr val="lt1"/>
                      </a:solidFill>
                      <a:prstDash val="solid"/>
                      <a:round/>
                      <a:headEnd type="none" w="sm" len="sm"/>
                      <a:tailEnd type="none" w="sm" len="sm"/>
                    </a:lnB>
                  </a:tcPr>
                </a:tc>
                <a:extLst>
                  <a:ext uri="{0D108BD9-81ED-4DB2-BD59-A6C34878D82A}">
                    <a16:rowId xmlns:a16="http://schemas.microsoft.com/office/drawing/2014/main" val="10001"/>
                  </a:ext>
                </a:extLst>
              </a:tr>
              <a:tr h="370850">
                <a:tc>
                  <a:txBody>
                    <a:bodyPr/>
                    <a:lstStyle/>
                    <a:p>
                      <a:pPr marL="0" marR="0" lvl="0" indent="0" algn="l" rtl="0">
                        <a:lnSpc>
                          <a:spcPct val="100000"/>
                        </a:lnSpc>
                        <a:spcBef>
                          <a:spcPts val="0"/>
                        </a:spcBef>
                        <a:spcAft>
                          <a:spcPts val="0"/>
                        </a:spcAft>
                        <a:buClr>
                          <a:srgbClr val="000000"/>
                        </a:buClr>
                        <a:buSzPts val="2000"/>
                        <a:buFont typeface="Arial"/>
                        <a:buNone/>
                      </a:pPr>
                      <a:r>
                        <a:rPr lang="en-US" sz="1900" u="none" strike="noStrike" cap="none"/>
                        <a:t>2</a:t>
                      </a:r>
                      <a:endParaRPr sz="1900" u="none" strike="noStrike" cap="none"/>
                    </a:p>
                  </a:txBody>
                  <a:tcPr marL="91450" marR="91450" marT="45725" marB="45725">
                    <a:lnR w="12700" cap="flat" cmpd="sng">
                      <a:solidFill>
                        <a:schemeClr val="lt1"/>
                      </a:solidFill>
                      <a:prstDash val="solid"/>
                      <a:round/>
                      <a:headEnd type="none" w="sm" len="sm"/>
                      <a:tailEnd type="none" w="sm" len="sm"/>
                    </a:lnR>
                  </a:tcPr>
                </a:tc>
                <a:tc>
                  <a:txBody>
                    <a:bodyPr/>
                    <a:lstStyle/>
                    <a:p>
                      <a:pPr marL="0" marR="0" lvl="0" indent="0" algn="l" rtl="0">
                        <a:lnSpc>
                          <a:spcPct val="100000"/>
                        </a:lnSpc>
                        <a:spcBef>
                          <a:spcPts val="0"/>
                        </a:spcBef>
                        <a:spcAft>
                          <a:spcPts val="0"/>
                        </a:spcAft>
                        <a:buClr>
                          <a:srgbClr val="000000"/>
                        </a:buClr>
                        <a:buSzPts val="2000"/>
                        <a:buFont typeface="Arial"/>
                        <a:buNone/>
                      </a:pPr>
                      <a:r>
                        <a:rPr lang="en-US" sz="1900" i="1" u="none" strike="noStrike" cap="none"/>
                        <a:t>Sharing </a:t>
                      </a:r>
                      <a:r>
                        <a:rPr lang="en-US" sz="1900" u="none" strike="noStrike" cap="none"/>
                        <a:t>Hasil Pekerjaan &amp; Tanya Jawab</a:t>
                      </a:r>
                      <a:endParaRPr sz="1900" u="none" strike="noStrike" cap="none"/>
                    </a:p>
                  </a:txBody>
                  <a:tcPr marL="91450" marR="91450" marT="45725" marB="45725">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2000"/>
                        <a:buFont typeface="Arial"/>
                        <a:buNone/>
                      </a:pPr>
                      <a:r>
                        <a:rPr lang="en-US" sz="1900" u="none" strike="noStrike" cap="none"/>
                        <a:t>40’</a:t>
                      </a:r>
                      <a:endParaRPr sz="1900" u="none" strike="noStrike" cap="none"/>
                    </a:p>
                  </a:txBody>
                  <a:tcPr marL="91450" marR="91450" marT="45725" marB="45725">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tcPr>
                </a:tc>
                <a:extLst>
                  <a:ext uri="{0D108BD9-81ED-4DB2-BD59-A6C34878D82A}">
                    <a16:rowId xmlns:a16="http://schemas.microsoft.com/office/drawing/2014/main" val="10002"/>
                  </a:ext>
                </a:extLst>
              </a:tr>
              <a:tr h="370850">
                <a:tc>
                  <a:txBody>
                    <a:bodyPr/>
                    <a:lstStyle/>
                    <a:p>
                      <a:pPr marL="0" marR="0" lvl="0" indent="0" algn="l" rtl="0">
                        <a:lnSpc>
                          <a:spcPct val="100000"/>
                        </a:lnSpc>
                        <a:spcBef>
                          <a:spcPts val="0"/>
                        </a:spcBef>
                        <a:spcAft>
                          <a:spcPts val="0"/>
                        </a:spcAft>
                        <a:buClr>
                          <a:srgbClr val="000000"/>
                        </a:buClr>
                        <a:buSzPts val="2000"/>
                        <a:buFont typeface="Arial"/>
                        <a:buNone/>
                      </a:pPr>
                      <a:r>
                        <a:rPr lang="en-US" sz="1900" u="none" strike="noStrike" cap="none"/>
                        <a:t>3</a:t>
                      </a:r>
                      <a:endParaRPr sz="1900" u="none" strike="noStrike" cap="none"/>
                    </a:p>
                  </a:txBody>
                  <a:tcPr marL="91450" marR="91450" marT="45725" marB="45725">
                    <a:lnR w="12700" cap="flat" cmpd="sng">
                      <a:solidFill>
                        <a:schemeClr val="lt1"/>
                      </a:solidFill>
                      <a:prstDash val="solid"/>
                      <a:round/>
                      <a:headEnd type="none" w="sm" len="sm"/>
                      <a:tailEnd type="none" w="sm" len="sm"/>
                    </a:lnR>
                  </a:tcPr>
                </a:tc>
                <a:tc>
                  <a:txBody>
                    <a:bodyPr/>
                    <a:lstStyle/>
                    <a:p>
                      <a:pPr marL="0" marR="0" lvl="0" indent="0" algn="l" rtl="0">
                        <a:lnSpc>
                          <a:spcPct val="100000"/>
                        </a:lnSpc>
                        <a:spcBef>
                          <a:spcPts val="0"/>
                        </a:spcBef>
                        <a:spcAft>
                          <a:spcPts val="0"/>
                        </a:spcAft>
                        <a:buClr>
                          <a:srgbClr val="000000"/>
                        </a:buClr>
                        <a:buSzPts val="2000"/>
                        <a:buFont typeface="Arial"/>
                        <a:buNone/>
                      </a:pPr>
                      <a:r>
                        <a:rPr lang="en-US" sz="1900" u="none" strike="noStrike" cap="none"/>
                        <a:t>Kesimpulan</a:t>
                      </a:r>
                      <a:endParaRPr sz="1900" u="none" strike="noStrike" cap="none"/>
                    </a:p>
                  </a:txBody>
                  <a:tcPr marL="91450" marR="91450" marT="45725" marB="45725">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2000"/>
                        <a:buFont typeface="Arial"/>
                        <a:buNone/>
                      </a:pPr>
                      <a:r>
                        <a:rPr lang="en-US" sz="1900" u="none" strike="noStrike" cap="none"/>
                        <a:t>10’</a:t>
                      </a:r>
                      <a:endParaRPr sz="1900" u="none" strike="noStrike" cap="none"/>
                    </a:p>
                  </a:txBody>
                  <a:tcPr marL="91450" marR="91450" marT="45725" marB="45725">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56"/>
        <p:cNvGrpSpPr/>
        <p:nvPr/>
      </p:nvGrpSpPr>
      <p:grpSpPr>
        <a:xfrm>
          <a:off x="0" y="0"/>
          <a:ext cx="0" cy="0"/>
          <a:chOff x="0" y="0"/>
          <a:chExt cx="0" cy="0"/>
        </a:xfrm>
      </p:grpSpPr>
      <p:sp>
        <p:nvSpPr>
          <p:cNvPr id="457" name="Google Shape;457;p19"/>
          <p:cNvSpPr txBox="1">
            <a:spLocks noGrp="1"/>
          </p:cNvSpPr>
          <p:nvPr>
            <p:ph type="title"/>
          </p:nvPr>
        </p:nvSpPr>
        <p:spPr>
          <a:xfrm>
            <a:off x="838200" y="1532550"/>
            <a:ext cx="10515600" cy="3383400"/>
          </a:xfrm>
          <a:prstGeom prst="rect">
            <a:avLst/>
          </a:prstGeom>
          <a:noFill/>
          <a:ln>
            <a:noFill/>
          </a:ln>
        </p:spPr>
        <p:txBody>
          <a:bodyPr spcFirstLastPara="1" wrap="square" lIns="91425" tIns="45700" rIns="91425" bIns="45700" anchor="ctr" anchorCtr="0">
            <a:normAutofit/>
          </a:bodyPr>
          <a:lstStyle/>
          <a:p>
            <a:pPr marL="0" lvl="0" indent="0" algn="l" rtl="0">
              <a:lnSpc>
                <a:spcPct val="115000"/>
              </a:lnSpc>
              <a:spcBef>
                <a:spcPts val="0"/>
              </a:spcBef>
              <a:spcAft>
                <a:spcPts val="0"/>
              </a:spcAft>
              <a:buSzPts val="1800"/>
              <a:buNone/>
            </a:pPr>
            <a:r>
              <a:rPr lang="en-US">
                <a:solidFill>
                  <a:schemeClr val="lt1"/>
                </a:solidFill>
                <a:highlight>
                  <a:schemeClr val="accent1"/>
                </a:highlight>
              </a:rPr>
              <a:t>Apersepsi</a:t>
            </a:r>
            <a:endParaRPr/>
          </a:p>
          <a:p>
            <a:pPr marL="0" lvl="0" indent="0" algn="l" rtl="0">
              <a:lnSpc>
                <a:spcPct val="115000"/>
              </a:lnSpc>
              <a:spcBef>
                <a:spcPts val="0"/>
              </a:spcBef>
              <a:spcAft>
                <a:spcPts val="0"/>
              </a:spcAft>
              <a:buSzPts val="1800"/>
              <a:buNone/>
            </a:pPr>
            <a:r>
              <a:rPr lang="en-US"/>
              <a:t>Kuis Benar Salah</a:t>
            </a:r>
            <a:endParaRPr/>
          </a:p>
          <a:p>
            <a:pPr marL="0" lvl="0" indent="0" algn="l" rtl="0">
              <a:lnSpc>
                <a:spcPct val="115000"/>
              </a:lnSpc>
              <a:spcBef>
                <a:spcPts val="0"/>
              </a:spcBef>
              <a:spcAft>
                <a:spcPts val="0"/>
              </a:spcAft>
              <a:buSzPts val="1800"/>
              <a:buNone/>
            </a:pPr>
            <a:endParaRPr/>
          </a:p>
          <a:p>
            <a:pPr marL="0" lvl="0" indent="0" algn="l" rtl="0">
              <a:lnSpc>
                <a:spcPct val="90000"/>
              </a:lnSpc>
              <a:spcBef>
                <a:spcPts val="1000"/>
              </a:spcBef>
              <a:spcAft>
                <a:spcPts val="0"/>
              </a:spcAft>
              <a:buClr>
                <a:schemeClr val="dk1"/>
              </a:buClr>
              <a:buSzPts val="1800"/>
              <a:buFont typeface="Arial"/>
              <a:buNone/>
            </a:pPr>
            <a:r>
              <a:rPr lang="en-US" sz="2800"/>
              <a:t>Silakan tentukan pilihan “benar” atau “salah” pada beberapa pernyataan berikut.</a:t>
            </a:r>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461"/>
        <p:cNvGrpSpPr/>
        <p:nvPr/>
      </p:nvGrpSpPr>
      <p:grpSpPr>
        <a:xfrm>
          <a:off x="0" y="0"/>
          <a:ext cx="0" cy="0"/>
          <a:chOff x="0" y="0"/>
          <a:chExt cx="0" cy="0"/>
        </a:xfrm>
      </p:grpSpPr>
      <p:sp>
        <p:nvSpPr>
          <p:cNvPr id="462" name="Google Shape;462;gcfdfe658f9_0_539"/>
          <p:cNvSpPr txBox="1">
            <a:spLocks noGrp="1"/>
          </p:cNvSpPr>
          <p:nvPr>
            <p:ph type="title"/>
          </p:nvPr>
        </p:nvSpPr>
        <p:spPr>
          <a:xfrm>
            <a:off x="838201" y="3490059"/>
            <a:ext cx="10515600" cy="1117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1800"/>
              <a:buNone/>
            </a:pPr>
            <a:r>
              <a:rPr lang="en-US" sz="3600"/>
              <a:t>Pembelajaran berbasis projek adalah kegiatan membuat karya seperti poster, maket, video, dan sebagainya.</a:t>
            </a:r>
            <a:endParaRPr sz="3600"/>
          </a:p>
        </p:txBody>
      </p:sp>
      <p:sp>
        <p:nvSpPr>
          <p:cNvPr id="463" name="Google Shape;463;gcfdfe658f9_0_539"/>
          <p:cNvSpPr txBox="1">
            <a:spLocks noGrp="1"/>
          </p:cNvSpPr>
          <p:nvPr>
            <p:ph type="title"/>
          </p:nvPr>
        </p:nvSpPr>
        <p:spPr>
          <a:xfrm>
            <a:off x="3829501" y="1688800"/>
            <a:ext cx="4533000" cy="1117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US"/>
              <a:t>Benar atau Salah</a:t>
            </a:r>
            <a:endParaRPr/>
          </a:p>
        </p:txBody>
      </p:sp>
      <p:pic>
        <p:nvPicPr>
          <p:cNvPr id="464" name="Google Shape;464;gcfdfe658f9_0_539"/>
          <p:cNvPicPr preferRelativeResize="0"/>
          <p:nvPr/>
        </p:nvPicPr>
        <p:blipFill rotWithShape="1">
          <a:blip r:embed="rId3">
            <a:alphaModFix/>
          </a:blip>
          <a:srcRect/>
          <a:stretch/>
        </p:blipFill>
        <p:spPr>
          <a:xfrm>
            <a:off x="987975" y="149591"/>
            <a:ext cx="3609975" cy="628650"/>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468"/>
        <p:cNvGrpSpPr/>
        <p:nvPr/>
      </p:nvGrpSpPr>
      <p:grpSpPr>
        <a:xfrm>
          <a:off x="0" y="0"/>
          <a:ext cx="0" cy="0"/>
          <a:chOff x="0" y="0"/>
          <a:chExt cx="0" cy="0"/>
        </a:xfrm>
      </p:grpSpPr>
      <p:sp>
        <p:nvSpPr>
          <p:cNvPr id="469" name="Google Shape;469;gcfdfe658f9_0_545"/>
          <p:cNvSpPr txBox="1">
            <a:spLocks noGrp="1"/>
          </p:cNvSpPr>
          <p:nvPr>
            <p:ph type="title"/>
          </p:nvPr>
        </p:nvSpPr>
        <p:spPr>
          <a:xfrm>
            <a:off x="838201" y="3490059"/>
            <a:ext cx="10515600" cy="1117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1800"/>
              <a:buNone/>
            </a:pPr>
            <a:r>
              <a:rPr lang="en-US" sz="3600"/>
              <a:t>Kegiatan projek di program intrakulikuler sama persis dengan kegiatan projek penguatan Profil Pelajar Pancasila. </a:t>
            </a:r>
            <a:endParaRPr sz="3600"/>
          </a:p>
        </p:txBody>
      </p:sp>
      <p:sp>
        <p:nvSpPr>
          <p:cNvPr id="470" name="Google Shape;470;gcfdfe658f9_0_545"/>
          <p:cNvSpPr txBox="1">
            <a:spLocks noGrp="1"/>
          </p:cNvSpPr>
          <p:nvPr>
            <p:ph type="title"/>
          </p:nvPr>
        </p:nvSpPr>
        <p:spPr>
          <a:xfrm>
            <a:off x="3829501" y="1688800"/>
            <a:ext cx="4533000" cy="1117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US"/>
              <a:t>Benar atau Salah</a:t>
            </a:r>
            <a:endParaRPr/>
          </a:p>
        </p:txBody>
      </p:sp>
      <p:pic>
        <p:nvPicPr>
          <p:cNvPr id="471" name="Google Shape;471;gcfdfe658f9_0_545"/>
          <p:cNvPicPr preferRelativeResize="0"/>
          <p:nvPr/>
        </p:nvPicPr>
        <p:blipFill rotWithShape="1">
          <a:blip r:embed="rId3">
            <a:alphaModFix/>
          </a:blip>
          <a:srcRect/>
          <a:stretch/>
        </p:blipFill>
        <p:spPr>
          <a:xfrm>
            <a:off x="987975" y="149591"/>
            <a:ext cx="3609975" cy="628650"/>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475"/>
        <p:cNvGrpSpPr/>
        <p:nvPr/>
      </p:nvGrpSpPr>
      <p:grpSpPr>
        <a:xfrm>
          <a:off x="0" y="0"/>
          <a:ext cx="0" cy="0"/>
          <a:chOff x="0" y="0"/>
          <a:chExt cx="0" cy="0"/>
        </a:xfrm>
      </p:grpSpPr>
      <p:sp>
        <p:nvSpPr>
          <p:cNvPr id="476" name="Google Shape;476;gcfdfe658f9_0_551"/>
          <p:cNvSpPr txBox="1">
            <a:spLocks noGrp="1"/>
          </p:cNvSpPr>
          <p:nvPr>
            <p:ph type="title"/>
          </p:nvPr>
        </p:nvSpPr>
        <p:spPr>
          <a:xfrm>
            <a:off x="838201" y="3490059"/>
            <a:ext cx="10515600" cy="1117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1800"/>
              <a:buNone/>
            </a:pPr>
            <a:r>
              <a:rPr lang="en-US" sz="3600"/>
              <a:t>Kegiatan projek membutuhkan kolaborasi yang optimal antar berbagai pemangku kepentingan, termasuk orang tua murid dan dinas pendidikan setempat.</a:t>
            </a:r>
            <a:endParaRPr sz="3600"/>
          </a:p>
        </p:txBody>
      </p:sp>
      <p:sp>
        <p:nvSpPr>
          <p:cNvPr id="477" name="Google Shape;477;gcfdfe658f9_0_551"/>
          <p:cNvSpPr txBox="1">
            <a:spLocks noGrp="1"/>
          </p:cNvSpPr>
          <p:nvPr>
            <p:ph type="title"/>
          </p:nvPr>
        </p:nvSpPr>
        <p:spPr>
          <a:xfrm>
            <a:off x="3829501" y="1688800"/>
            <a:ext cx="4533000" cy="1117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US"/>
              <a:t>Benar atau Salah</a:t>
            </a:r>
            <a:endParaRPr/>
          </a:p>
        </p:txBody>
      </p:sp>
      <p:pic>
        <p:nvPicPr>
          <p:cNvPr id="478" name="Google Shape;478;gcfdfe658f9_0_551"/>
          <p:cNvPicPr preferRelativeResize="0"/>
          <p:nvPr/>
        </p:nvPicPr>
        <p:blipFill rotWithShape="1">
          <a:blip r:embed="rId3">
            <a:alphaModFix/>
          </a:blip>
          <a:srcRect/>
          <a:stretch/>
        </p:blipFill>
        <p:spPr>
          <a:xfrm>
            <a:off x="987975" y="149591"/>
            <a:ext cx="3609975" cy="628650"/>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482"/>
        <p:cNvGrpSpPr/>
        <p:nvPr/>
      </p:nvGrpSpPr>
      <p:grpSpPr>
        <a:xfrm>
          <a:off x="0" y="0"/>
          <a:ext cx="0" cy="0"/>
          <a:chOff x="0" y="0"/>
          <a:chExt cx="0" cy="0"/>
        </a:xfrm>
      </p:grpSpPr>
      <p:sp>
        <p:nvSpPr>
          <p:cNvPr id="483" name="Google Shape;483;gcfdfe658f9_0_563"/>
          <p:cNvSpPr txBox="1">
            <a:spLocks noGrp="1"/>
          </p:cNvSpPr>
          <p:nvPr>
            <p:ph type="title"/>
          </p:nvPr>
        </p:nvSpPr>
        <p:spPr>
          <a:xfrm>
            <a:off x="838201" y="3413859"/>
            <a:ext cx="10515600" cy="1117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1800"/>
              <a:buNone/>
            </a:pPr>
            <a:r>
              <a:rPr lang="en-US" sz="3600"/>
              <a:t>Kegiatan projek adalah satu-satunya wadah guru untuk berkreasi membantu murid mencapai kompetensi Profil Pelajar Pancasila.</a:t>
            </a:r>
            <a:endParaRPr sz="3600"/>
          </a:p>
        </p:txBody>
      </p:sp>
      <p:sp>
        <p:nvSpPr>
          <p:cNvPr id="484" name="Google Shape;484;gcfdfe658f9_0_563"/>
          <p:cNvSpPr txBox="1">
            <a:spLocks noGrp="1"/>
          </p:cNvSpPr>
          <p:nvPr>
            <p:ph type="title"/>
          </p:nvPr>
        </p:nvSpPr>
        <p:spPr>
          <a:xfrm>
            <a:off x="3829501" y="1688800"/>
            <a:ext cx="4533000" cy="1117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US"/>
              <a:t>Benar atau Salah</a:t>
            </a:r>
            <a:endParaRPr/>
          </a:p>
        </p:txBody>
      </p:sp>
      <p:pic>
        <p:nvPicPr>
          <p:cNvPr id="485" name="Google Shape;485;gcfdfe658f9_0_563"/>
          <p:cNvPicPr preferRelativeResize="0"/>
          <p:nvPr/>
        </p:nvPicPr>
        <p:blipFill rotWithShape="1">
          <a:blip r:embed="rId3">
            <a:alphaModFix/>
          </a:blip>
          <a:srcRect/>
          <a:stretch/>
        </p:blipFill>
        <p:spPr>
          <a:xfrm>
            <a:off x="987975" y="149591"/>
            <a:ext cx="3609975" cy="6286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Google Shape;122;g107cc87877d_0_0"/>
          <p:cNvSpPr txBox="1">
            <a:spLocks noGrp="1"/>
          </p:cNvSpPr>
          <p:nvPr>
            <p:ph type="title"/>
          </p:nvPr>
        </p:nvSpPr>
        <p:spPr>
          <a:xfrm>
            <a:off x="838101" y="937034"/>
            <a:ext cx="10515600" cy="1117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1800"/>
              <a:buNone/>
            </a:pPr>
            <a:r>
              <a:rPr lang="en-US" sz="2800"/>
              <a:t>Alur Kegiatan</a:t>
            </a:r>
            <a:endParaRPr sz="2800"/>
          </a:p>
        </p:txBody>
      </p:sp>
      <p:graphicFrame>
        <p:nvGraphicFramePr>
          <p:cNvPr id="123" name="Google Shape;123;g107cc87877d_0_0"/>
          <p:cNvGraphicFramePr/>
          <p:nvPr/>
        </p:nvGraphicFramePr>
        <p:xfrm>
          <a:off x="920469" y="2054711"/>
          <a:ext cx="5271625" cy="3956875"/>
        </p:xfrm>
        <a:graphic>
          <a:graphicData uri="http://schemas.openxmlformats.org/drawingml/2006/table">
            <a:tbl>
              <a:tblPr>
                <a:noFill/>
                <a:tableStyleId>{46902B83-4667-4B7A-A6B4-24D92DEC58F5}</a:tableStyleId>
              </a:tblPr>
              <a:tblGrid>
                <a:gridCol w="529100">
                  <a:extLst>
                    <a:ext uri="{9D8B030D-6E8A-4147-A177-3AD203B41FA5}">
                      <a16:colId xmlns:a16="http://schemas.microsoft.com/office/drawing/2014/main" val="20000"/>
                    </a:ext>
                  </a:extLst>
                </a:gridCol>
                <a:gridCol w="3863675">
                  <a:extLst>
                    <a:ext uri="{9D8B030D-6E8A-4147-A177-3AD203B41FA5}">
                      <a16:colId xmlns:a16="http://schemas.microsoft.com/office/drawing/2014/main" val="20001"/>
                    </a:ext>
                  </a:extLst>
                </a:gridCol>
                <a:gridCol w="878850">
                  <a:extLst>
                    <a:ext uri="{9D8B030D-6E8A-4147-A177-3AD203B41FA5}">
                      <a16:colId xmlns:a16="http://schemas.microsoft.com/office/drawing/2014/main" val="20002"/>
                    </a:ext>
                  </a:extLst>
                </a:gridCol>
              </a:tblGrid>
              <a:tr h="339775">
                <a:tc rowSpan="2">
                  <a:txBody>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FFFFFF"/>
                          </a:solidFill>
                          <a:latin typeface="Candara"/>
                          <a:ea typeface="Candara"/>
                          <a:cs typeface="Candara"/>
                          <a:sym typeface="Candara"/>
                        </a:rPr>
                        <a:t>No</a:t>
                      </a:r>
                      <a:endParaRPr sz="2000" u="none" strike="noStrike" cap="none"/>
                    </a:p>
                  </a:txBody>
                  <a:tcPr marL="73025" marR="73025" marT="45725" marB="457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000000"/>
                    </a:solidFill>
                  </a:tcPr>
                </a:tc>
                <a:tc rowSpan="2">
                  <a:txBody>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chemeClr val="lt1"/>
                          </a:solidFill>
                          <a:latin typeface="Candara"/>
                          <a:ea typeface="Candara"/>
                          <a:cs typeface="Candara"/>
                          <a:sym typeface="Candara"/>
                        </a:rPr>
                        <a:t>AKTIVITAS </a:t>
                      </a:r>
                      <a:endParaRPr sz="2000" u="none" strike="noStrike" cap="none">
                        <a:solidFill>
                          <a:schemeClr val="lt1"/>
                        </a:solidFill>
                      </a:endParaRPr>
                    </a:p>
                  </a:txBody>
                  <a:tcPr marL="73025" marR="73025" marT="45725" marB="457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000000"/>
                    </a:solidFill>
                  </a:tcPr>
                </a:tc>
                <a:tc rowSpan="2">
                  <a:txBody>
                    <a:bodyPr/>
                    <a:lstStyle/>
                    <a:p>
                      <a:pPr marL="0" marR="0" lvl="0" indent="0" algn="ctr" rtl="0">
                        <a:lnSpc>
                          <a:spcPct val="100000"/>
                        </a:lnSpc>
                        <a:spcBef>
                          <a:spcPts val="0"/>
                        </a:spcBef>
                        <a:spcAft>
                          <a:spcPts val="0"/>
                        </a:spcAft>
                        <a:buClr>
                          <a:schemeClr val="dk1"/>
                        </a:buClr>
                        <a:buSzPts val="1100"/>
                        <a:buFont typeface="Arial"/>
                        <a:buNone/>
                      </a:pPr>
                      <a:r>
                        <a:rPr lang="en-US" sz="1100" b="1" u="none" strike="noStrike" cap="none">
                          <a:solidFill>
                            <a:schemeClr val="lt1"/>
                          </a:solidFill>
                          <a:latin typeface="Candara"/>
                          <a:ea typeface="Candara"/>
                          <a:cs typeface="Candara"/>
                          <a:sym typeface="Candara"/>
                        </a:rPr>
                        <a:t>DURASI </a:t>
                      </a:r>
                      <a:endParaRPr sz="1400" u="none" strike="noStrike" cap="none">
                        <a:solidFill>
                          <a:schemeClr val="lt1"/>
                        </a:solidFill>
                      </a:endParaRPr>
                    </a:p>
                  </a:txBody>
                  <a:tcPr marL="73025" marR="73025" marT="45725" marB="457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000000"/>
                    </a:solidFill>
                  </a:tcPr>
                </a:tc>
                <a:extLst>
                  <a:ext uri="{0D108BD9-81ED-4DB2-BD59-A6C34878D82A}">
                    <a16:rowId xmlns:a16="http://schemas.microsoft.com/office/drawing/2014/main" val="10000"/>
                  </a:ext>
                </a:extLst>
              </a:tr>
              <a:tr h="342450">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1"/>
                  </a:ext>
                </a:extLst>
              </a:tr>
              <a:tr h="363850">
                <a:tc>
                  <a:txBody>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000000"/>
                          </a:solidFill>
                          <a:latin typeface="Candara"/>
                          <a:ea typeface="Candara"/>
                          <a:cs typeface="Candara"/>
                          <a:sym typeface="Candara"/>
                        </a:rPr>
                        <a:t>1</a:t>
                      </a:r>
                      <a:endParaRPr sz="2000" u="none" strike="noStrike" cap="none"/>
                    </a:p>
                  </a:txBody>
                  <a:tcPr marL="73025" marR="73025"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just" rtl="0">
                        <a:lnSpc>
                          <a:spcPct val="100000"/>
                        </a:lnSpc>
                        <a:spcBef>
                          <a:spcPts val="0"/>
                        </a:spcBef>
                        <a:spcAft>
                          <a:spcPts val="0"/>
                        </a:spcAft>
                        <a:buClr>
                          <a:srgbClr val="000000"/>
                        </a:buClr>
                        <a:buSzPts val="1600"/>
                        <a:buFont typeface="Arial"/>
                        <a:buNone/>
                      </a:pPr>
                      <a:r>
                        <a:rPr lang="en-US" sz="1600" b="1" i="0" u="none" strike="noStrike" cap="none">
                          <a:solidFill>
                            <a:srgbClr val="000000"/>
                          </a:solidFill>
                          <a:latin typeface="Candara"/>
                          <a:ea typeface="Candara"/>
                          <a:cs typeface="Candara"/>
                          <a:sym typeface="Candara"/>
                        </a:rPr>
                        <a:t>Pembukaan</a:t>
                      </a:r>
                      <a:endParaRPr sz="2000" u="none" strike="noStrike" cap="none"/>
                    </a:p>
                  </a:txBody>
                  <a:tcPr marL="73025" marR="73025" marT="45725" marB="457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b="1" u="none" strike="noStrike" cap="none">
                          <a:latin typeface="Candara"/>
                          <a:ea typeface="Candara"/>
                          <a:cs typeface="Candara"/>
                          <a:sym typeface="Candara"/>
                        </a:rPr>
                        <a:t>20</a:t>
                      </a:r>
                      <a:endParaRPr sz="1600" b="1" u="none" strike="noStrike" cap="none">
                        <a:latin typeface="Candara"/>
                        <a:ea typeface="Candara"/>
                        <a:cs typeface="Candara"/>
                        <a:sym typeface="Candara"/>
                      </a:endParaRPr>
                    </a:p>
                  </a:txBody>
                  <a:tcPr marL="73025" marR="73025"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r h="363850">
                <a:tc>
                  <a:txBody>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000000"/>
                          </a:solidFill>
                          <a:latin typeface="Candara"/>
                          <a:ea typeface="Candara"/>
                          <a:cs typeface="Candara"/>
                          <a:sym typeface="Candara"/>
                        </a:rPr>
                        <a:t>2</a:t>
                      </a:r>
                      <a:endParaRPr sz="2000" u="none" strike="noStrike" cap="none"/>
                    </a:p>
                  </a:txBody>
                  <a:tcPr marL="73025" marR="73025"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just" rtl="0">
                        <a:lnSpc>
                          <a:spcPct val="100000"/>
                        </a:lnSpc>
                        <a:spcBef>
                          <a:spcPts val="0"/>
                        </a:spcBef>
                        <a:spcAft>
                          <a:spcPts val="0"/>
                        </a:spcAft>
                        <a:buClr>
                          <a:srgbClr val="000000"/>
                        </a:buClr>
                        <a:buSzPts val="1600"/>
                        <a:buFont typeface="Arial"/>
                        <a:buNone/>
                      </a:pPr>
                      <a:r>
                        <a:rPr lang="en-US" sz="1600" b="1" i="0" u="none" strike="noStrike" cap="none">
                          <a:solidFill>
                            <a:srgbClr val="000000"/>
                          </a:solidFill>
                          <a:latin typeface="Candara"/>
                          <a:ea typeface="Candara"/>
                          <a:cs typeface="Candara"/>
                          <a:sym typeface="Candara"/>
                        </a:rPr>
                        <a:t>Mulai Dari Diri</a:t>
                      </a:r>
                      <a:endParaRPr sz="2000" u="none" strike="noStrike" cap="none"/>
                    </a:p>
                  </a:txBody>
                  <a:tcPr marL="73025" marR="73025" marT="45725" marB="457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b="1" u="none" strike="noStrike" cap="none">
                          <a:latin typeface="Candara"/>
                          <a:ea typeface="Candara"/>
                          <a:cs typeface="Candara"/>
                          <a:sym typeface="Candara"/>
                        </a:rPr>
                        <a:t>20</a:t>
                      </a:r>
                      <a:endParaRPr sz="1600" b="1" u="none" strike="noStrike" cap="none">
                        <a:latin typeface="Candara"/>
                        <a:ea typeface="Candara"/>
                        <a:cs typeface="Candara"/>
                        <a:sym typeface="Candara"/>
                      </a:endParaRPr>
                    </a:p>
                  </a:txBody>
                  <a:tcPr marL="73025" marR="73025"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3"/>
                  </a:ext>
                </a:extLst>
              </a:tr>
              <a:tr h="363850">
                <a:tc>
                  <a:txBody>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000000"/>
                          </a:solidFill>
                          <a:latin typeface="Candara"/>
                          <a:ea typeface="Candara"/>
                          <a:cs typeface="Candara"/>
                          <a:sym typeface="Candara"/>
                        </a:rPr>
                        <a:t>3</a:t>
                      </a:r>
                      <a:endParaRPr sz="2000" u="none" strike="noStrike" cap="none"/>
                    </a:p>
                  </a:txBody>
                  <a:tcPr marL="73025" marR="73025"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just" rtl="0">
                        <a:lnSpc>
                          <a:spcPct val="100000"/>
                        </a:lnSpc>
                        <a:spcBef>
                          <a:spcPts val="0"/>
                        </a:spcBef>
                        <a:spcAft>
                          <a:spcPts val="0"/>
                        </a:spcAft>
                        <a:buClr>
                          <a:srgbClr val="000000"/>
                        </a:buClr>
                        <a:buSzPts val="1600"/>
                        <a:buFont typeface="Arial"/>
                        <a:buNone/>
                      </a:pPr>
                      <a:r>
                        <a:rPr lang="en-US" sz="1600" b="1" i="0" u="none" strike="noStrike" cap="none">
                          <a:solidFill>
                            <a:srgbClr val="000000"/>
                          </a:solidFill>
                          <a:latin typeface="Candara"/>
                          <a:ea typeface="Candara"/>
                          <a:cs typeface="Candara"/>
                          <a:sym typeface="Candara"/>
                        </a:rPr>
                        <a:t>Eksplorasi Konsep</a:t>
                      </a:r>
                      <a:endParaRPr sz="2000" u="none" strike="noStrike" cap="none"/>
                    </a:p>
                  </a:txBody>
                  <a:tcPr marL="73025" marR="73025" marT="45725" marB="457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b="1" u="none" strike="noStrike" cap="none">
                          <a:latin typeface="Candara"/>
                          <a:ea typeface="Candara"/>
                          <a:cs typeface="Candara"/>
                          <a:sym typeface="Candara"/>
                        </a:rPr>
                        <a:t>60</a:t>
                      </a:r>
                      <a:endParaRPr sz="1600" b="1" u="none" strike="noStrike" cap="none">
                        <a:latin typeface="Candara"/>
                        <a:ea typeface="Candara"/>
                        <a:cs typeface="Candara"/>
                        <a:sym typeface="Candara"/>
                      </a:endParaRPr>
                    </a:p>
                  </a:txBody>
                  <a:tcPr marL="73025" marR="73025"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4"/>
                  </a:ext>
                </a:extLst>
              </a:tr>
              <a:tr h="363850">
                <a:tc>
                  <a:txBody>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000000"/>
                          </a:solidFill>
                          <a:latin typeface="Candara"/>
                          <a:ea typeface="Candara"/>
                          <a:cs typeface="Candara"/>
                          <a:sym typeface="Candara"/>
                        </a:rPr>
                        <a:t>4</a:t>
                      </a:r>
                      <a:endParaRPr sz="2000" u="none" strike="noStrike" cap="none"/>
                    </a:p>
                  </a:txBody>
                  <a:tcPr marL="73025" marR="73025"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just" rtl="0">
                        <a:lnSpc>
                          <a:spcPct val="100000"/>
                        </a:lnSpc>
                        <a:spcBef>
                          <a:spcPts val="0"/>
                        </a:spcBef>
                        <a:spcAft>
                          <a:spcPts val="0"/>
                        </a:spcAft>
                        <a:buClr>
                          <a:srgbClr val="000000"/>
                        </a:buClr>
                        <a:buSzPts val="1600"/>
                        <a:buFont typeface="Arial"/>
                        <a:buNone/>
                      </a:pPr>
                      <a:r>
                        <a:rPr lang="en-US" sz="1600" b="1" i="0" u="none" strike="noStrike" cap="none">
                          <a:solidFill>
                            <a:srgbClr val="000000"/>
                          </a:solidFill>
                          <a:latin typeface="Candara"/>
                          <a:ea typeface="Candara"/>
                          <a:cs typeface="Candara"/>
                          <a:sym typeface="Candara"/>
                        </a:rPr>
                        <a:t>Ruang Kolaborasi</a:t>
                      </a:r>
                      <a:endParaRPr sz="2000" u="none" strike="noStrike" cap="none"/>
                    </a:p>
                  </a:txBody>
                  <a:tcPr marL="73025" marR="73025" marT="45725" marB="457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b="1" u="none" strike="noStrike" cap="none">
                          <a:latin typeface="Candara"/>
                          <a:ea typeface="Candara"/>
                          <a:cs typeface="Candara"/>
                          <a:sym typeface="Candara"/>
                        </a:rPr>
                        <a:t>50</a:t>
                      </a:r>
                      <a:endParaRPr sz="1600" b="1" u="none" strike="noStrike" cap="none">
                        <a:latin typeface="Candara"/>
                        <a:ea typeface="Candara"/>
                        <a:cs typeface="Candara"/>
                        <a:sym typeface="Candara"/>
                      </a:endParaRPr>
                    </a:p>
                  </a:txBody>
                  <a:tcPr marL="73025" marR="73025"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5"/>
                  </a:ext>
                </a:extLst>
              </a:tr>
              <a:tr h="363850">
                <a:tc>
                  <a:txBody>
                    <a:bodyPr/>
                    <a:lstStyle/>
                    <a:p>
                      <a:pPr marL="0" marR="0" lvl="0" indent="0" algn="ctr" rtl="0">
                        <a:lnSpc>
                          <a:spcPct val="100000"/>
                        </a:lnSpc>
                        <a:spcBef>
                          <a:spcPts val="0"/>
                        </a:spcBef>
                        <a:spcAft>
                          <a:spcPts val="0"/>
                        </a:spcAft>
                        <a:buClr>
                          <a:srgbClr val="000000"/>
                        </a:buClr>
                        <a:buSzPts val="1600"/>
                        <a:buFont typeface="Arial"/>
                        <a:buNone/>
                      </a:pPr>
                      <a:r>
                        <a:rPr lang="en-US" sz="1600" b="1" u="none" strike="noStrike" cap="none">
                          <a:latin typeface="Candara"/>
                          <a:ea typeface="Candara"/>
                          <a:cs typeface="Candara"/>
                          <a:sym typeface="Candara"/>
                        </a:rPr>
                        <a:t>5</a:t>
                      </a:r>
                      <a:endParaRPr sz="2000" u="none" strike="noStrike" cap="none"/>
                    </a:p>
                  </a:txBody>
                  <a:tcPr marL="73025" marR="73025"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just" rtl="0">
                        <a:lnSpc>
                          <a:spcPct val="100000"/>
                        </a:lnSpc>
                        <a:spcBef>
                          <a:spcPts val="0"/>
                        </a:spcBef>
                        <a:spcAft>
                          <a:spcPts val="0"/>
                        </a:spcAft>
                        <a:buClr>
                          <a:srgbClr val="000000"/>
                        </a:buClr>
                        <a:buSzPts val="1600"/>
                        <a:buFont typeface="Arial"/>
                        <a:buNone/>
                      </a:pPr>
                      <a:r>
                        <a:rPr lang="en-US" sz="1600" b="1" i="0" u="none" strike="noStrike" cap="none">
                          <a:solidFill>
                            <a:srgbClr val="000000"/>
                          </a:solidFill>
                          <a:latin typeface="Candara"/>
                          <a:ea typeface="Candara"/>
                          <a:cs typeface="Candara"/>
                          <a:sym typeface="Candara"/>
                        </a:rPr>
                        <a:t>Demonstrasi Kontekstual</a:t>
                      </a:r>
                      <a:endParaRPr sz="2000" u="none" strike="noStrike" cap="none"/>
                    </a:p>
                  </a:txBody>
                  <a:tcPr marL="73025" marR="73025" marT="45725" marB="457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b="1" u="none" strike="noStrike" cap="none">
                          <a:latin typeface="Candara"/>
                          <a:ea typeface="Candara"/>
                          <a:cs typeface="Candara"/>
                          <a:sym typeface="Candara"/>
                        </a:rPr>
                        <a:t>90</a:t>
                      </a:r>
                      <a:endParaRPr sz="1600" b="1" u="none" strike="noStrike" cap="none">
                        <a:latin typeface="Candara"/>
                        <a:ea typeface="Candara"/>
                        <a:cs typeface="Candara"/>
                        <a:sym typeface="Candara"/>
                      </a:endParaRPr>
                    </a:p>
                  </a:txBody>
                  <a:tcPr marL="73025" marR="73025"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6"/>
                  </a:ext>
                </a:extLst>
              </a:tr>
              <a:tr h="363850">
                <a:tc>
                  <a:txBody>
                    <a:bodyPr/>
                    <a:lstStyle/>
                    <a:p>
                      <a:pPr marL="0" marR="0" lvl="0" indent="0" algn="ctr" rtl="0">
                        <a:lnSpc>
                          <a:spcPct val="100000"/>
                        </a:lnSpc>
                        <a:spcBef>
                          <a:spcPts val="0"/>
                        </a:spcBef>
                        <a:spcAft>
                          <a:spcPts val="0"/>
                        </a:spcAft>
                        <a:buClr>
                          <a:srgbClr val="000000"/>
                        </a:buClr>
                        <a:buSzPts val="1600"/>
                        <a:buFont typeface="Arial"/>
                        <a:buNone/>
                      </a:pPr>
                      <a:r>
                        <a:rPr lang="en-US" sz="1600" b="1" u="none" strike="noStrike" cap="none">
                          <a:latin typeface="Candara"/>
                          <a:ea typeface="Candara"/>
                          <a:cs typeface="Candara"/>
                          <a:sym typeface="Candara"/>
                        </a:rPr>
                        <a:t>6</a:t>
                      </a:r>
                      <a:endParaRPr sz="2000" u="none" strike="noStrike" cap="none"/>
                    </a:p>
                  </a:txBody>
                  <a:tcPr marL="73025" marR="73025"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just" rtl="0">
                        <a:lnSpc>
                          <a:spcPct val="100000"/>
                        </a:lnSpc>
                        <a:spcBef>
                          <a:spcPts val="0"/>
                        </a:spcBef>
                        <a:spcAft>
                          <a:spcPts val="0"/>
                        </a:spcAft>
                        <a:buClr>
                          <a:srgbClr val="000000"/>
                        </a:buClr>
                        <a:buSzPts val="1600"/>
                        <a:buFont typeface="Arial"/>
                        <a:buNone/>
                      </a:pPr>
                      <a:r>
                        <a:rPr lang="en-US" sz="1600" b="1" i="0" u="none" strike="noStrike" cap="none">
                          <a:solidFill>
                            <a:srgbClr val="000000"/>
                          </a:solidFill>
                          <a:latin typeface="Candara"/>
                          <a:ea typeface="Candara"/>
                          <a:cs typeface="Candara"/>
                          <a:sym typeface="Candara"/>
                        </a:rPr>
                        <a:t>Elaborasi Pemahaman</a:t>
                      </a:r>
                      <a:endParaRPr sz="2000" u="none" strike="noStrike" cap="none"/>
                    </a:p>
                  </a:txBody>
                  <a:tcPr marL="73025" marR="73025" marT="45725" marB="457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b="1" u="none" strike="noStrike" cap="none">
                          <a:latin typeface="Candara"/>
                          <a:ea typeface="Candara"/>
                          <a:cs typeface="Candara"/>
                          <a:sym typeface="Candara"/>
                        </a:rPr>
                        <a:t>70</a:t>
                      </a:r>
                      <a:endParaRPr sz="1600" b="1" u="none" strike="noStrike" cap="none">
                        <a:latin typeface="Candara"/>
                        <a:ea typeface="Candara"/>
                        <a:cs typeface="Candara"/>
                        <a:sym typeface="Candara"/>
                      </a:endParaRPr>
                    </a:p>
                  </a:txBody>
                  <a:tcPr marL="73025" marR="73025"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7"/>
                  </a:ext>
                </a:extLst>
              </a:tr>
              <a:tr h="363850">
                <a:tc>
                  <a:txBody>
                    <a:bodyPr/>
                    <a:lstStyle/>
                    <a:p>
                      <a:pPr marL="0" marR="0" lvl="0" indent="0" algn="ctr" rtl="0">
                        <a:lnSpc>
                          <a:spcPct val="100000"/>
                        </a:lnSpc>
                        <a:spcBef>
                          <a:spcPts val="0"/>
                        </a:spcBef>
                        <a:spcAft>
                          <a:spcPts val="0"/>
                        </a:spcAft>
                        <a:buClr>
                          <a:srgbClr val="000000"/>
                        </a:buClr>
                        <a:buSzPts val="1600"/>
                        <a:buFont typeface="Arial"/>
                        <a:buNone/>
                      </a:pPr>
                      <a:r>
                        <a:rPr lang="en-US" sz="1600" b="1" u="none" strike="noStrike" cap="none">
                          <a:latin typeface="Candara"/>
                          <a:ea typeface="Candara"/>
                          <a:cs typeface="Candara"/>
                          <a:sym typeface="Candara"/>
                        </a:rPr>
                        <a:t>7</a:t>
                      </a:r>
                      <a:endParaRPr sz="2000" u="none" strike="noStrike" cap="none"/>
                    </a:p>
                  </a:txBody>
                  <a:tcPr marL="73025" marR="73025"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just" rtl="0">
                        <a:lnSpc>
                          <a:spcPct val="100000"/>
                        </a:lnSpc>
                        <a:spcBef>
                          <a:spcPts val="0"/>
                        </a:spcBef>
                        <a:spcAft>
                          <a:spcPts val="0"/>
                        </a:spcAft>
                        <a:buClr>
                          <a:srgbClr val="000000"/>
                        </a:buClr>
                        <a:buSzPts val="1600"/>
                        <a:buFont typeface="Arial"/>
                        <a:buNone/>
                      </a:pPr>
                      <a:r>
                        <a:rPr lang="en-US" sz="1600" b="1" i="0" u="none" strike="noStrike" cap="none">
                          <a:solidFill>
                            <a:srgbClr val="000000"/>
                          </a:solidFill>
                          <a:latin typeface="Candara"/>
                          <a:ea typeface="Candara"/>
                          <a:cs typeface="Candara"/>
                          <a:sym typeface="Candara"/>
                        </a:rPr>
                        <a:t>Aksi Nyata</a:t>
                      </a:r>
                      <a:endParaRPr sz="2000" u="none" strike="noStrike" cap="none"/>
                    </a:p>
                  </a:txBody>
                  <a:tcPr marL="73025" marR="73025" marT="45725" marB="457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b="1" u="none" strike="noStrike" cap="none">
                          <a:latin typeface="Candara"/>
                          <a:ea typeface="Candara"/>
                          <a:cs typeface="Candara"/>
                          <a:sym typeface="Candara"/>
                        </a:rPr>
                        <a:t>20</a:t>
                      </a:r>
                      <a:endParaRPr sz="1600" b="1" u="none" strike="noStrike" cap="none">
                        <a:latin typeface="Candara"/>
                        <a:ea typeface="Candara"/>
                        <a:cs typeface="Candara"/>
                        <a:sym typeface="Candara"/>
                      </a:endParaRPr>
                    </a:p>
                  </a:txBody>
                  <a:tcPr marL="73025" marR="73025"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8"/>
                  </a:ext>
                </a:extLst>
              </a:tr>
              <a:tr h="363850">
                <a:tc>
                  <a:txBody>
                    <a:bodyPr/>
                    <a:lstStyle/>
                    <a:p>
                      <a:pPr marL="0" marR="0" lvl="0" indent="0" algn="ctr" rtl="0">
                        <a:lnSpc>
                          <a:spcPct val="100000"/>
                        </a:lnSpc>
                        <a:spcBef>
                          <a:spcPts val="0"/>
                        </a:spcBef>
                        <a:spcAft>
                          <a:spcPts val="0"/>
                        </a:spcAft>
                        <a:buClr>
                          <a:srgbClr val="000000"/>
                        </a:buClr>
                        <a:buSzPts val="1600"/>
                        <a:buFont typeface="Arial"/>
                        <a:buNone/>
                      </a:pPr>
                      <a:r>
                        <a:rPr lang="en-US" sz="1600" b="1" u="none" strike="noStrike" cap="none">
                          <a:latin typeface="Candara"/>
                          <a:ea typeface="Candara"/>
                          <a:cs typeface="Candara"/>
                          <a:sym typeface="Candara"/>
                        </a:rPr>
                        <a:t>8</a:t>
                      </a:r>
                      <a:endParaRPr sz="2000" u="none" strike="noStrike" cap="none"/>
                    </a:p>
                  </a:txBody>
                  <a:tcPr marL="73025" marR="73025"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just" rtl="0">
                        <a:lnSpc>
                          <a:spcPct val="100000"/>
                        </a:lnSpc>
                        <a:spcBef>
                          <a:spcPts val="0"/>
                        </a:spcBef>
                        <a:spcAft>
                          <a:spcPts val="0"/>
                        </a:spcAft>
                        <a:buClr>
                          <a:srgbClr val="000000"/>
                        </a:buClr>
                        <a:buSzPts val="1600"/>
                        <a:buFont typeface="Arial"/>
                        <a:buNone/>
                      </a:pPr>
                      <a:r>
                        <a:rPr lang="en-US" sz="1600" b="1" u="none" strike="noStrike" cap="none">
                          <a:latin typeface="Candara"/>
                          <a:ea typeface="Candara"/>
                          <a:cs typeface="Candara"/>
                          <a:sym typeface="Candara"/>
                        </a:rPr>
                        <a:t>Refleksi Terbimbing</a:t>
                      </a:r>
                      <a:endParaRPr sz="2000" u="none" strike="noStrike" cap="none"/>
                    </a:p>
                  </a:txBody>
                  <a:tcPr marL="73025" marR="73025" marT="45725" marB="457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b="1" u="none" strike="noStrike" cap="none">
                          <a:latin typeface="Candara"/>
                          <a:ea typeface="Candara"/>
                          <a:cs typeface="Candara"/>
                          <a:sym typeface="Candara"/>
                        </a:rPr>
                        <a:t>20</a:t>
                      </a:r>
                      <a:endParaRPr sz="1600" b="1" u="none" strike="noStrike" cap="none">
                        <a:latin typeface="Candara"/>
                        <a:ea typeface="Candara"/>
                        <a:cs typeface="Candara"/>
                        <a:sym typeface="Candara"/>
                      </a:endParaRPr>
                    </a:p>
                  </a:txBody>
                  <a:tcPr marL="73025" marR="73025"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9"/>
                  </a:ext>
                </a:extLst>
              </a:tr>
              <a:tr h="363850">
                <a:tc>
                  <a:txBody>
                    <a:bodyPr/>
                    <a:lstStyle/>
                    <a:p>
                      <a:pPr marL="0" marR="0" lvl="0" indent="0" algn="ctr" rtl="0">
                        <a:lnSpc>
                          <a:spcPct val="100000"/>
                        </a:lnSpc>
                        <a:spcBef>
                          <a:spcPts val="0"/>
                        </a:spcBef>
                        <a:spcAft>
                          <a:spcPts val="0"/>
                        </a:spcAft>
                        <a:buClr>
                          <a:srgbClr val="000000"/>
                        </a:buClr>
                        <a:buSzPts val="1600"/>
                        <a:buFont typeface="Arial"/>
                        <a:buNone/>
                      </a:pPr>
                      <a:r>
                        <a:rPr lang="en-US" sz="1600" b="1" u="none" strike="noStrike" cap="none">
                          <a:latin typeface="Candara"/>
                          <a:ea typeface="Candara"/>
                          <a:cs typeface="Candara"/>
                          <a:sym typeface="Candara"/>
                        </a:rPr>
                        <a:t>9</a:t>
                      </a:r>
                      <a:endParaRPr sz="1600" b="1" u="none" strike="noStrike" cap="none">
                        <a:latin typeface="Candara"/>
                        <a:ea typeface="Candara"/>
                        <a:cs typeface="Candara"/>
                        <a:sym typeface="Candara"/>
                      </a:endParaRPr>
                    </a:p>
                  </a:txBody>
                  <a:tcPr marL="73025" marR="73025"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just" rtl="0">
                        <a:lnSpc>
                          <a:spcPct val="100000"/>
                        </a:lnSpc>
                        <a:spcBef>
                          <a:spcPts val="0"/>
                        </a:spcBef>
                        <a:spcAft>
                          <a:spcPts val="0"/>
                        </a:spcAft>
                        <a:buClr>
                          <a:srgbClr val="000000"/>
                        </a:buClr>
                        <a:buSzPts val="1600"/>
                        <a:buFont typeface="Arial"/>
                        <a:buNone/>
                      </a:pPr>
                      <a:r>
                        <a:rPr lang="en-US" sz="1600" b="1" u="none" strike="noStrike" cap="none">
                          <a:latin typeface="Candara"/>
                          <a:ea typeface="Candara"/>
                          <a:cs typeface="Candara"/>
                          <a:sym typeface="Candara"/>
                        </a:rPr>
                        <a:t>Penutupan</a:t>
                      </a:r>
                      <a:endParaRPr sz="1600" b="1" u="none" strike="noStrike" cap="none">
                        <a:latin typeface="Candara"/>
                        <a:ea typeface="Candara"/>
                        <a:cs typeface="Candara"/>
                        <a:sym typeface="Candara"/>
                      </a:endParaRPr>
                    </a:p>
                  </a:txBody>
                  <a:tcPr marL="73025" marR="73025" marT="45725" marB="457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b="1" u="none" strike="noStrike" cap="none">
                          <a:latin typeface="Candara"/>
                          <a:ea typeface="Candara"/>
                          <a:cs typeface="Candara"/>
                          <a:sym typeface="Candara"/>
                        </a:rPr>
                        <a:t>10</a:t>
                      </a:r>
                      <a:endParaRPr sz="1600" b="1" u="none" strike="noStrike" cap="none">
                        <a:latin typeface="Candara"/>
                        <a:ea typeface="Candara"/>
                        <a:cs typeface="Candara"/>
                        <a:sym typeface="Candara"/>
                      </a:endParaRPr>
                    </a:p>
                  </a:txBody>
                  <a:tcPr marL="73025" marR="73025"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10"/>
                  </a:ext>
                </a:extLst>
              </a:tr>
            </a:tbl>
          </a:graphicData>
        </a:graphic>
      </p:graphicFrame>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489"/>
        <p:cNvGrpSpPr/>
        <p:nvPr/>
      </p:nvGrpSpPr>
      <p:grpSpPr>
        <a:xfrm>
          <a:off x="0" y="0"/>
          <a:ext cx="0" cy="0"/>
          <a:chOff x="0" y="0"/>
          <a:chExt cx="0" cy="0"/>
        </a:xfrm>
      </p:grpSpPr>
      <p:sp>
        <p:nvSpPr>
          <p:cNvPr id="490" name="Google Shape;490;g10b8133cab4_0_19"/>
          <p:cNvSpPr txBox="1">
            <a:spLocks noGrp="1"/>
          </p:cNvSpPr>
          <p:nvPr>
            <p:ph type="title"/>
          </p:nvPr>
        </p:nvSpPr>
        <p:spPr>
          <a:xfrm>
            <a:off x="838201" y="3413859"/>
            <a:ext cx="10515600" cy="11178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1800"/>
              <a:buNone/>
            </a:pPr>
            <a:r>
              <a:rPr lang="en-US" sz="3600"/>
              <a:t>Seluruh sekolah diharapkan dapat merancang modul projek secara mandiri di tahun pertama pelaksanaan projek penguatan Profil Pelajar Pancasila.</a:t>
            </a:r>
            <a:endParaRPr sz="3600"/>
          </a:p>
        </p:txBody>
      </p:sp>
      <p:sp>
        <p:nvSpPr>
          <p:cNvPr id="491" name="Google Shape;491;g10b8133cab4_0_19"/>
          <p:cNvSpPr txBox="1">
            <a:spLocks noGrp="1"/>
          </p:cNvSpPr>
          <p:nvPr>
            <p:ph type="title"/>
          </p:nvPr>
        </p:nvSpPr>
        <p:spPr>
          <a:xfrm>
            <a:off x="3829501" y="1688800"/>
            <a:ext cx="4533000" cy="1117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US"/>
              <a:t>Benar atau Salah</a:t>
            </a:r>
            <a:endParaRPr/>
          </a:p>
        </p:txBody>
      </p:sp>
      <p:pic>
        <p:nvPicPr>
          <p:cNvPr id="492" name="Google Shape;492;g10b8133cab4_0_19"/>
          <p:cNvPicPr preferRelativeResize="0"/>
          <p:nvPr/>
        </p:nvPicPr>
        <p:blipFill rotWithShape="1">
          <a:blip r:embed="rId3">
            <a:alphaModFix/>
          </a:blip>
          <a:srcRect/>
          <a:stretch/>
        </p:blipFill>
        <p:spPr>
          <a:xfrm>
            <a:off x="987975" y="149591"/>
            <a:ext cx="3609975" cy="628650"/>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496"/>
        <p:cNvGrpSpPr/>
        <p:nvPr/>
      </p:nvGrpSpPr>
      <p:grpSpPr>
        <a:xfrm>
          <a:off x="0" y="0"/>
          <a:ext cx="0" cy="0"/>
          <a:chOff x="0" y="0"/>
          <a:chExt cx="0" cy="0"/>
        </a:xfrm>
      </p:grpSpPr>
      <p:sp>
        <p:nvSpPr>
          <p:cNvPr id="497" name="Google Shape;497;p23"/>
          <p:cNvSpPr txBox="1">
            <a:spLocks noGrp="1"/>
          </p:cNvSpPr>
          <p:nvPr>
            <p:ph type="title"/>
          </p:nvPr>
        </p:nvSpPr>
        <p:spPr>
          <a:xfrm>
            <a:off x="7001700" y="2395523"/>
            <a:ext cx="4284600" cy="24426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1800"/>
              <a:buNone/>
            </a:pPr>
            <a:r>
              <a:rPr lang="en-US" sz="3600"/>
              <a:t>Berbagi Hasil Pekerjaan dan Tanya Jawab</a:t>
            </a:r>
            <a:endParaRPr sz="360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501"/>
        <p:cNvGrpSpPr/>
        <p:nvPr/>
      </p:nvGrpSpPr>
      <p:grpSpPr>
        <a:xfrm>
          <a:off x="0" y="0"/>
          <a:ext cx="0" cy="0"/>
          <a:chOff x="0" y="0"/>
          <a:chExt cx="0" cy="0"/>
        </a:xfrm>
      </p:grpSpPr>
      <p:sp>
        <p:nvSpPr>
          <p:cNvPr id="502" name="Google Shape;502;g10b8133cab4_0_14"/>
          <p:cNvSpPr txBox="1">
            <a:spLocks noGrp="1"/>
          </p:cNvSpPr>
          <p:nvPr>
            <p:ph type="title"/>
          </p:nvPr>
        </p:nvSpPr>
        <p:spPr>
          <a:xfrm>
            <a:off x="838101" y="1165634"/>
            <a:ext cx="10515600" cy="1117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US" sz="2400"/>
              <a:t>Pengaturan sesi berbagi</a:t>
            </a:r>
            <a:endParaRPr sz="2400"/>
          </a:p>
        </p:txBody>
      </p:sp>
      <p:sp>
        <p:nvSpPr>
          <p:cNvPr id="503" name="Google Shape;503;g10b8133cab4_0_14"/>
          <p:cNvSpPr txBox="1">
            <a:spLocks noGrp="1"/>
          </p:cNvSpPr>
          <p:nvPr>
            <p:ph type="body" idx="1"/>
          </p:nvPr>
        </p:nvSpPr>
        <p:spPr>
          <a:xfrm>
            <a:off x="838200" y="2338603"/>
            <a:ext cx="10515600" cy="3838500"/>
          </a:xfrm>
          <a:prstGeom prst="rect">
            <a:avLst/>
          </a:prstGeom>
          <a:noFill/>
          <a:ln>
            <a:noFill/>
          </a:ln>
        </p:spPr>
        <p:txBody>
          <a:bodyPr spcFirstLastPara="1" wrap="square" lIns="91425" tIns="45700" rIns="91425" bIns="45700" anchor="t" anchorCtr="0">
            <a:normAutofit/>
          </a:bodyPr>
          <a:lstStyle/>
          <a:p>
            <a:pPr marL="457200" lvl="0" indent="-355600" algn="l" rtl="0">
              <a:lnSpc>
                <a:spcPct val="90000"/>
              </a:lnSpc>
              <a:spcBef>
                <a:spcPts val="1000"/>
              </a:spcBef>
              <a:spcAft>
                <a:spcPts val="0"/>
              </a:spcAft>
              <a:buSzPts val="2000"/>
              <a:buChar char="-"/>
            </a:pPr>
            <a:r>
              <a:rPr lang="en-US" sz="2000"/>
              <a:t>Beberapa peserta akan dipersilakan untuk membagikan hasil pekerjaan di sesi Demonstrasi Kontekstual. </a:t>
            </a:r>
            <a:endParaRPr sz="2000"/>
          </a:p>
          <a:p>
            <a:pPr marL="457200" lvl="0" indent="-355600" algn="l" rtl="0">
              <a:lnSpc>
                <a:spcPct val="90000"/>
              </a:lnSpc>
              <a:spcBef>
                <a:spcPts val="0"/>
              </a:spcBef>
              <a:spcAft>
                <a:spcPts val="0"/>
              </a:spcAft>
              <a:buSzPts val="2000"/>
              <a:buChar char="-"/>
            </a:pPr>
            <a:r>
              <a:rPr lang="en-US" sz="2000"/>
              <a:t>Upayakan peserta yang berbagi berasal dari latar belakang sekolah yang beragam (kelas dan lokasi sekolahnya). </a:t>
            </a:r>
            <a:endParaRPr sz="2000"/>
          </a:p>
          <a:p>
            <a:pPr marL="457200" lvl="0" indent="-355600" algn="l" rtl="0">
              <a:lnSpc>
                <a:spcPct val="90000"/>
              </a:lnSpc>
              <a:spcBef>
                <a:spcPts val="0"/>
              </a:spcBef>
              <a:spcAft>
                <a:spcPts val="0"/>
              </a:spcAft>
              <a:buSzPts val="2000"/>
              <a:buChar char="-"/>
            </a:pPr>
            <a:r>
              <a:rPr lang="en-US" sz="2000"/>
              <a:t>Selama sesi </a:t>
            </a:r>
            <a:r>
              <a:rPr lang="en-US" sz="2000" i="1"/>
              <a:t>sharing</a:t>
            </a:r>
            <a:r>
              <a:rPr lang="en-US" sz="2000"/>
              <a:t>, peserta lain diharapkan dapat menyimak dengan optimal dan juga memberikan tanggapan berupa pertanyaan atau pendapat. </a:t>
            </a:r>
            <a:endParaRPr sz="2000"/>
          </a:p>
          <a:p>
            <a:pPr marL="457200" lvl="0" indent="-355600" algn="l" rtl="0">
              <a:lnSpc>
                <a:spcPct val="90000"/>
              </a:lnSpc>
              <a:spcBef>
                <a:spcPts val="0"/>
              </a:spcBef>
              <a:spcAft>
                <a:spcPts val="0"/>
              </a:spcAft>
              <a:buSzPts val="2000"/>
              <a:buChar char="-"/>
            </a:pPr>
            <a:r>
              <a:rPr lang="en-US" sz="2000"/>
              <a:t>Waktu untuk sharing bagi setiap peserta berkisar antara 5-10 menit.</a:t>
            </a:r>
            <a:endParaRPr sz="2000"/>
          </a:p>
          <a:p>
            <a:pPr marL="457200" lvl="0" indent="-355600" algn="l" rtl="0">
              <a:lnSpc>
                <a:spcPct val="90000"/>
              </a:lnSpc>
              <a:spcBef>
                <a:spcPts val="0"/>
              </a:spcBef>
              <a:spcAft>
                <a:spcPts val="0"/>
              </a:spcAft>
              <a:buSzPts val="2000"/>
              <a:buChar char="-"/>
            </a:pPr>
            <a:r>
              <a:rPr lang="en-US" sz="2000"/>
              <a:t>Kegiatan diakhiri dengan pembuatan kesimpulan oleh setiap peserta.</a:t>
            </a:r>
            <a:endParaRPr sz="200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507"/>
        <p:cNvGrpSpPr/>
        <p:nvPr/>
      </p:nvGrpSpPr>
      <p:grpSpPr>
        <a:xfrm>
          <a:off x="0" y="0"/>
          <a:ext cx="0" cy="0"/>
          <a:chOff x="0" y="0"/>
          <a:chExt cx="0" cy="0"/>
        </a:xfrm>
      </p:grpSpPr>
      <p:sp>
        <p:nvSpPr>
          <p:cNvPr id="508" name="Google Shape;508;p30"/>
          <p:cNvSpPr txBox="1">
            <a:spLocks noGrp="1"/>
          </p:cNvSpPr>
          <p:nvPr>
            <p:ph type="title"/>
          </p:nvPr>
        </p:nvSpPr>
        <p:spPr>
          <a:xfrm>
            <a:off x="831850" y="1259538"/>
            <a:ext cx="4284600" cy="2852700"/>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SzPts val="6000"/>
              <a:buNone/>
            </a:pPr>
            <a:r>
              <a:rPr lang="en-US" sz="5400"/>
              <a:t>Rencana Aksi Nyata</a:t>
            </a:r>
            <a:endParaRPr sz="5400"/>
          </a:p>
        </p:txBody>
      </p:sp>
      <p:sp>
        <p:nvSpPr>
          <p:cNvPr id="509" name="Google Shape;509;p30"/>
          <p:cNvSpPr txBox="1">
            <a:spLocks noGrp="1"/>
          </p:cNvSpPr>
          <p:nvPr>
            <p:ph type="body" idx="1"/>
          </p:nvPr>
        </p:nvSpPr>
        <p:spPr>
          <a:xfrm>
            <a:off x="831813" y="4112238"/>
            <a:ext cx="4284600" cy="15003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1000"/>
              </a:spcBef>
              <a:spcAft>
                <a:spcPts val="0"/>
              </a:spcAft>
              <a:buSzPts val="2400"/>
              <a:buNone/>
            </a:pPr>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513"/>
        <p:cNvGrpSpPr/>
        <p:nvPr/>
      </p:nvGrpSpPr>
      <p:grpSpPr>
        <a:xfrm>
          <a:off x="0" y="0"/>
          <a:ext cx="0" cy="0"/>
          <a:chOff x="0" y="0"/>
          <a:chExt cx="0" cy="0"/>
        </a:xfrm>
      </p:grpSpPr>
      <p:sp>
        <p:nvSpPr>
          <p:cNvPr id="514" name="Google Shape;514;g116fa2f74de_0_16"/>
          <p:cNvSpPr txBox="1">
            <a:spLocks noGrp="1"/>
          </p:cNvSpPr>
          <p:nvPr>
            <p:ph type="body" idx="1"/>
          </p:nvPr>
        </p:nvSpPr>
        <p:spPr>
          <a:xfrm>
            <a:off x="838200" y="2338602"/>
            <a:ext cx="10515600" cy="18672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1000"/>
              </a:spcBef>
              <a:spcAft>
                <a:spcPts val="0"/>
              </a:spcAft>
              <a:buSzPts val="1800"/>
              <a:buNone/>
            </a:pPr>
            <a:r>
              <a:rPr lang="en-US"/>
              <a:t>[Fasil] Apa rencana persiapan yang akan Anda lakukan agar dapat membawakan </a:t>
            </a:r>
            <a:r>
              <a:rPr lang="en-US" i="1"/>
              <a:t>workshop</a:t>
            </a:r>
            <a:r>
              <a:rPr lang="en-US"/>
              <a:t> unit modul projek ini dengan optimal?</a:t>
            </a:r>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518"/>
        <p:cNvGrpSpPr/>
        <p:nvPr/>
      </p:nvGrpSpPr>
      <p:grpSpPr>
        <a:xfrm>
          <a:off x="0" y="0"/>
          <a:ext cx="0" cy="0"/>
          <a:chOff x="0" y="0"/>
          <a:chExt cx="0" cy="0"/>
        </a:xfrm>
      </p:grpSpPr>
      <p:sp>
        <p:nvSpPr>
          <p:cNvPr id="519" name="Google Shape;519;p31"/>
          <p:cNvSpPr txBox="1">
            <a:spLocks noGrp="1"/>
          </p:cNvSpPr>
          <p:nvPr>
            <p:ph type="body" idx="1"/>
          </p:nvPr>
        </p:nvSpPr>
        <p:spPr>
          <a:xfrm>
            <a:off x="838200" y="2338602"/>
            <a:ext cx="10515600" cy="18672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1000"/>
              </a:spcBef>
              <a:spcAft>
                <a:spcPts val="0"/>
              </a:spcAft>
              <a:buSzPts val="1800"/>
              <a:buNone/>
            </a:pPr>
            <a:r>
              <a:rPr lang="en-US"/>
              <a:t>[KP] Apa rencana yang akan Anda lakukan untuk mengembangkan modul projek di sekolah sesuai dengan peran Anda masing-masing? Jelaskan dalam tiga langkah nyata.</a:t>
            </a:r>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523"/>
        <p:cNvGrpSpPr/>
        <p:nvPr/>
      </p:nvGrpSpPr>
      <p:grpSpPr>
        <a:xfrm>
          <a:off x="0" y="0"/>
          <a:ext cx="0" cy="0"/>
          <a:chOff x="0" y="0"/>
          <a:chExt cx="0" cy="0"/>
        </a:xfrm>
      </p:grpSpPr>
      <p:sp>
        <p:nvSpPr>
          <p:cNvPr id="524" name="Google Shape;524;g10757b5bd8e_0_1383"/>
          <p:cNvSpPr txBox="1">
            <a:spLocks noGrp="1"/>
          </p:cNvSpPr>
          <p:nvPr>
            <p:ph type="title"/>
          </p:nvPr>
        </p:nvSpPr>
        <p:spPr>
          <a:xfrm>
            <a:off x="831850" y="1259538"/>
            <a:ext cx="4284600" cy="2852700"/>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SzPts val="6000"/>
              <a:buNone/>
            </a:pPr>
            <a:r>
              <a:rPr lang="en-US" sz="5400"/>
              <a:t>Refleksi Terbimbing</a:t>
            </a:r>
            <a:endParaRPr sz="5400"/>
          </a:p>
        </p:txBody>
      </p:sp>
      <p:sp>
        <p:nvSpPr>
          <p:cNvPr id="525" name="Google Shape;525;g10757b5bd8e_0_1383"/>
          <p:cNvSpPr txBox="1">
            <a:spLocks noGrp="1"/>
          </p:cNvSpPr>
          <p:nvPr>
            <p:ph type="body" idx="1"/>
          </p:nvPr>
        </p:nvSpPr>
        <p:spPr>
          <a:xfrm>
            <a:off x="831813" y="4112238"/>
            <a:ext cx="4284600" cy="15003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1000"/>
              </a:spcBef>
              <a:spcAft>
                <a:spcPts val="0"/>
              </a:spcAft>
              <a:buSzPts val="2400"/>
              <a:buNone/>
            </a:pPr>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529"/>
        <p:cNvGrpSpPr/>
        <p:nvPr/>
      </p:nvGrpSpPr>
      <p:grpSpPr>
        <a:xfrm>
          <a:off x="0" y="0"/>
          <a:ext cx="0" cy="0"/>
          <a:chOff x="0" y="0"/>
          <a:chExt cx="0" cy="0"/>
        </a:xfrm>
      </p:grpSpPr>
      <p:sp>
        <p:nvSpPr>
          <p:cNvPr id="530" name="Google Shape;530;g10757b5bd8e_0_1393"/>
          <p:cNvSpPr txBox="1">
            <a:spLocks noGrp="1"/>
          </p:cNvSpPr>
          <p:nvPr>
            <p:ph type="title"/>
          </p:nvPr>
        </p:nvSpPr>
        <p:spPr>
          <a:xfrm>
            <a:off x="838101" y="1142312"/>
            <a:ext cx="10515600" cy="1117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1800"/>
              <a:buNone/>
            </a:pPr>
            <a:r>
              <a:rPr lang="en-US" sz="3000"/>
              <a:t>Tuliskan refleksi berikut di catatan pribadi Anda:</a:t>
            </a:r>
            <a:endParaRPr sz="3000"/>
          </a:p>
        </p:txBody>
      </p:sp>
      <p:sp>
        <p:nvSpPr>
          <p:cNvPr id="531" name="Google Shape;531;g10757b5bd8e_0_1393"/>
          <p:cNvSpPr txBox="1">
            <a:spLocks noGrp="1"/>
          </p:cNvSpPr>
          <p:nvPr>
            <p:ph type="body" idx="1"/>
          </p:nvPr>
        </p:nvSpPr>
        <p:spPr>
          <a:xfrm>
            <a:off x="838200" y="2338600"/>
            <a:ext cx="10515600" cy="2438100"/>
          </a:xfrm>
          <a:prstGeom prst="rect">
            <a:avLst/>
          </a:prstGeom>
          <a:noFill/>
          <a:ln>
            <a:noFill/>
          </a:ln>
        </p:spPr>
        <p:txBody>
          <a:bodyPr spcFirstLastPara="1" wrap="square" lIns="91425" tIns="45700" rIns="91425" bIns="45700" anchor="t" anchorCtr="0">
            <a:noAutofit/>
          </a:bodyPr>
          <a:lstStyle/>
          <a:p>
            <a:pPr marL="457200" lvl="0" indent="-368300" algn="l" rtl="0">
              <a:lnSpc>
                <a:spcPct val="100000"/>
              </a:lnSpc>
              <a:spcBef>
                <a:spcPts val="1000"/>
              </a:spcBef>
              <a:spcAft>
                <a:spcPts val="0"/>
              </a:spcAft>
              <a:buSzPts val="2200"/>
              <a:buAutoNum type="arabicPeriod"/>
            </a:pPr>
            <a:r>
              <a:rPr lang="en-US" sz="2200"/>
              <a:t>Apa yang sudah dan belum berjalan baik selama melakukan proses belajar di unit modul ini?</a:t>
            </a:r>
            <a:endParaRPr sz="2200"/>
          </a:p>
          <a:p>
            <a:pPr marL="457200" lvl="0" indent="-368300" algn="l" rtl="0">
              <a:lnSpc>
                <a:spcPct val="100000"/>
              </a:lnSpc>
              <a:spcBef>
                <a:spcPts val="0"/>
              </a:spcBef>
              <a:spcAft>
                <a:spcPts val="0"/>
              </a:spcAft>
              <a:buSzPts val="2200"/>
              <a:buAutoNum type="arabicPeriod"/>
            </a:pPr>
            <a:r>
              <a:rPr lang="en-US" sz="2200"/>
              <a:t>Apakah saya sudah dapat mencapai tujuan pelatihan di unit modul ini? Jelaskan alasannya.</a:t>
            </a:r>
            <a:endParaRPr sz="2200"/>
          </a:p>
          <a:p>
            <a:pPr marL="457200" lvl="0" indent="-368300" algn="l" rtl="0">
              <a:lnSpc>
                <a:spcPct val="100000"/>
              </a:lnSpc>
              <a:spcBef>
                <a:spcPts val="0"/>
              </a:spcBef>
              <a:spcAft>
                <a:spcPts val="0"/>
              </a:spcAft>
              <a:buSzPts val="2200"/>
              <a:buAutoNum type="arabicPeriod"/>
            </a:pPr>
            <a:r>
              <a:rPr lang="en-US" sz="2200"/>
              <a:t>Apa hal-hal yang belum dipahami dan perlu dicari tahu lebih lanjut agar dapat mengoptimalkan pemahaman terhadap modul ini?</a:t>
            </a:r>
            <a:endParaRPr sz="220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535"/>
        <p:cNvGrpSpPr/>
        <p:nvPr/>
      </p:nvGrpSpPr>
      <p:grpSpPr>
        <a:xfrm>
          <a:off x="0" y="0"/>
          <a:ext cx="0" cy="0"/>
          <a:chOff x="0" y="0"/>
          <a:chExt cx="0" cy="0"/>
        </a:xfrm>
      </p:grpSpPr>
      <p:sp>
        <p:nvSpPr>
          <p:cNvPr id="536" name="Google Shape;536;p34"/>
          <p:cNvSpPr txBox="1">
            <a:spLocks noGrp="1"/>
          </p:cNvSpPr>
          <p:nvPr>
            <p:ph type="title"/>
          </p:nvPr>
        </p:nvSpPr>
        <p:spPr>
          <a:xfrm>
            <a:off x="5848000" y="3717575"/>
            <a:ext cx="5566200" cy="1740833"/>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SzPts val="4400"/>
              <a:buNone/>
            </a:pPr>
            <a:r>
              <a:rPr lang="en-US"/>
              <a:t>Terima kasih</a:t>
            </a: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g10a29828c48_0_0"/>
          <p:cNvSpPr/>
          <p:nvPr/>
        </p:nvSpPr>
        <p:spPr>
          <a:xfrm>
            <a:off x="5347600" y="5660575"/>
            <a:ext cx="2283600" cy="612300"/>
          </a:xfrm>
          <a:prstGeom prst="roundRect">
            <a:avLst>
              <a:gd name="adj" fmla="val 16667"/>
            </a:avLst>
          </a:prstGeom>
          <a:solidFill>
            <a:srgbClr val="D9D9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g10a29828c48_0_0"/>
          <p:cNvSpPr txBox="1">
            <a:spLocks noGrp="1"/>
          </p:cNvSpPr>
          <p:nvPr>
            <p:ph type="title"/>
          </p:nvPr>
        </p:nvSpPr>
        <p:spPr>
          <a:xfrm>
            <a:off x="838101" y="937034"/>
            <a:ext cx="10515600" cy="1117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US" sz="2800"/>
              <a:t>Alur Kegiatan</a:t>
            </a:r>
            <a:endParaRPr/>
          </a:p>
        </p:txBody>
      </p:sp>
      <p:sp>
        <p:nvSpPr>
          <p:cNvPr id="130" name="Google Shape;130;g10a29828c48_0_0"/>
          <p:cNvSpPr/>
          <p:nvPr/>
        </p:nvSpPr>
        <p:spPr>
          <a:xfrm rot="-985170">
            <a:off x="9157657" y="4094440"/>
            <a:ext cx="1489026" cy="77268"/>
          </a:xfrm>
          <a:prstGeom prst="roundRect">
            <a:avLst>
              <a:gd name="adj" fmla="val 50000"/>
            </a:avLst>
          </a:prstGeom>
          <a:solidFill>
            <a:srgbClr val="D9D9D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1" name="Google Shape;131;g10a29828c48_0_0"/>
          <p:cNvSpPr/>
          <p:nvPr/>
        </p:nvSpPr>
        <p:spPr>
          <a:xfrm rot="985170" flipH="1">
            <a:off x="7779704" y="4094440"/>
            <a:ext cx="1489026" cy="77268"/>
          </a:xfrm>
          <a:prstGeom prst="roundRect">
            <a:avLst>
              <a:gd name="adj" fmla="val 50000"/>
            </a:avLst>
          </a:prstGeom>
          <a:solidFill>
            <a:srgbClr val="D9D9D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2" name="Google Shape;132;g10a29828c48_0_0"/>
          <p:cNvSpPr/>
          <p:nvPr/>
        </p:nvSpPr>
        <p:spPr>
          <a:xfrm rot="-985170">
            <a:off x="6410639" y="4094440"/>
            <a:ext cx="1489026" cy="77268"/>
          </a:xfrm>
          <a:prstGeom prst="roundRect">
            <a:avLst>
              <a:gd name="adj" fmla="val 50000"/>
            </a:avLst>
          </a:prstGeom>
          <a:solidFill>
            <a:srgbClr val="D9D9D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3" name="Google Shape;133;g10a29828c48_0_0"/>
          <p:cNvSpPr/>
          <p:nvPr/>
        </p:nvSpPr>
        <p:spPr>
          <a:xfrm rot="985170" flipH="1">
            <a:off x="5036646" y="4094440"/>
            <a:ext cx="1489026" cy="77268"/>
          </a:xfrm>
          <a:prstGeom prst="roundRect">
            <a:avLst>
              <a:gd name="adj" fmla="val 50000"/>
            </a:avLst>
          </a:prstGeom>
          <a:solidFill>
            <a:srgbClr val="D9D9D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4" name="Google Shape;134;g10a29828c48_0_0"/>
          <p:cNvSpPr/>
          <p:nvPr/>
        </p:nvSpPr>
        <p:spPr>
          <a:xfrm rot="-985170">
            <a:off x="3673084" y="4094440"/>
            <a:ext cx="1489026" cy="77268"/>
          </a:xfrm>
          <a:prstGeom prst="roundRect">
            <a:avLst>
              <a:gd name="adj" fmla="val 50000"/>
            </a:avLst>
          </a:prstGeom>
          <a:solidFill>
            <a:srgbClr val="D9D9D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5" name="Google Shape;135;g10a29828c48_0_0"/>
          <p:cNvSpPr/>
          <p:nvPr/>
        </p:nvSpPr>
        <p:spPr>
          <a:xfrm rot="985170" flipH="1">
            <a:off x="2299077" y="4094440"/>
            <a:ext cx="1489026" cy="77268"/>
          </a:xfrm>
          <a:prstGeom prst="roundRect">
            <a:avLst>
              <a:gd name="adj" fmla="val 50000"/>
            </a:avLst>
          </a:prstGeom>
          <a:solidFill>
            <a:srgbClr val="701C7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6" name="Google Shape;136;g10a29828c48_0_0"/>
          <p:cNvSpPr/>
          <p:nvPr/>
        </p:nvSpPr>
        <p:spPr>
          <a:xfrm rot="-985170">
            <a:off x="935515" y="4094440"/>
            <a:ext cx="1489026" cy="77268"/>
          </a:xfrm>
          <a:prstGeom prst="roundRect">
            <a:avLst>
              <a:gd name="adj" fmla="val 50000"/>
            </a:avLst>
          </a:prstGeom>
          <a:solidFill>
            <a:srgbClr val="701C7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137" name="Google Shape;137;g10a29828c48_0_0"/>
          <p:cNvGrpSpPr/>
          <p:nvPr/>
        </p:nvGrpSpPr>
        <p:grpSpPr>
          <a:xfrm>
            <a:off x="2598516" y="4175465"/>
            <a:ext cx="2283543" cy="1661514"/>
            <a:chOff x="2114740" y="2543425"/>
            <a:chExt cx="1712700" cy="1246167"/>
          </a:xfrm>
        </p:grpSpPr>
        <p:sp>
          <p:nvSpPr>
            <p:cNvPr id="138" name="Google Shape;138;g10a29828c48_0_0"/>
            <p:cNvSpPr txBox="1"/>
            <p:nvPr/>
          </p:nvSpPr>
          <p:spPr>
            <a:xfrm>
              <a:off x="2401723" y="2737218"/>
              <a:ext cx="1087800" cy="276000"/>
            </a:xfrm>
            <a:prstGeom prst="rect">
              <a:avLst/>
            </a:prstGeom>
            <a:noFill/>
            <a:ln>
              <a:noFill/>
            </a:ln>
          </p:spPr>
          <p:txBody>
            <a:bodyPr spcFirstLastPara="1" wrap="square" lIns="121900" tIns="121900" rIns="121900" bIns="121900" anchor="t" anchorCtr="0">
              <a:noAutofit/>
            </a:bodyPr>
            <a:lstStyle/>
            <a:p>
              <a:pPr marL="0" marR="0" lvl="0" indent="0" algn="ctr" rtl="0">
                <a:lnSpc>
                  <a:spcPct val="115000"/>
                </a:lnSpc>
                <a:spcBef>
                  <a:spcPts val="0"/>
                </a:spcBef>
                <a:spcAft>
                  <a:spcPts val="2100"/>
                </a:spcAft>
                <a:buClr>
                  <a:srgbClr val="000000"/>
                </a:buClr>
                <a:buSzPts val="1100"/>
                <a:buFont typeface="Arial"/>
                <a:buNone/>
              </a:pPr>
              <a:r>
                <a:rPr lang="en-US" sz="1100" b="1" i="0" u="none" strike="noStrike" cap="none">
                  <a:solidFill>
                    <a:srgbClr val="701C7F"/>
                  </a:solidFill>
                  <a:latin typeface="Roboto"/>
                  <a:ea typeface="Roboto"/>
                  <a:cs typeface="Roboto"/>
                  <a:sym typeface="Roboto"/>
                </a:rPr>
                <a:t>Eksplorasi Konsep</a:t>
              </a:r>
              <a:endParaRPr sz="1100" b="1" i="0" u="none" strike="noStrike" cap="none">
                <a:solidFill>
                  <a:srgbClr val="701C7F"/>
                </a:solidFill>
                <a:latin typeface="Roboto"/>
                <a:ea typeface="Roboto"/>
                <a:cs typeface="Roboto"/>
                <a:sym typeface="Roboto"/>
              </a:endParaRPr>
            </a:p>
          </p:txBody>
        </p:sp>
        <p:sp>
          <p:nvSpPr>
            <p:cNvPr id="139" name="Google Shape;139;g10a29828c48_0_0"/>
            <p:cNvSpPr/>
            <p:nvPr/>
          </p:nvSpPr>
          <p:spPr>
            <a:xfrm rot="-1789476">
              <a:off x="2888080" y="2572699"/>
              <a:ext cx="160451" cy="160451"/>
            </a:xfrm>
            <a:prstGeom prst="ellipse">
              <a:avLst/>
            </a:prstGeom>
            <a:solidFill>
              <a:srgbClr val="FFFFFF"/>
            </a:solidFill>
            <a:ln w="38100" cap="flat" cmpd="sng">
              <a:solidFill>
                <a:srgbClr val="701C7F"/>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0" name="Google Shape;140;g10a29828c48_0_0"/>
            <p:cNvSpPr/>
            <p:nvPr/>
          </p:nvSpPr>
          <p:spPr>
            <a:xfrm>
              <a:off x="2114740" y="3070640"/>
              <a:ext cx="1712700" cy="703500"/>
            </a:xfrm>
            <a:prstGeom prst="roundRect">
              <a:avLst>
                <a:gd name="adj" fmla="val 4485"/>
              </a:avLst>
            </a:prstGeom>
            <a:solidFill>
              <a:srgbClr val="701C7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p:txBody>
        </p:sp>
        <p:sp>
          <p:nvSpPr>
            <p:cNvPr id="141" name="Google Shape;141;g10a29828c48_0_0"/>
            <p:cNvSpPr txBox="1"/>
            <p:nvPr/>
          </p:nvSpPr>
          <p:spPr>
            <a:xfrm>
              <a:off x="2158990" y="3164992"/>
              <a:ext cx="1624200" cy="624600"/>
            </a:xfrm>
            <a:prstGeom prst="rect">
              <a:avLst/>
            </a:prstGeom>
            <a:noFill/>
            <a:ln>
              <a:noFill/>
            </a:ln>
          </p:spPr>
          <p:txBody>
            <a:bodyPr spcFirstLastPara="1" wrap="square" lIns="121900" tIns="121900" rIns="121900" bIns="121900" anchor="t" anchorCtr="0">
              <a:noAutofit/>
            </a:bodyPr>
            <a:lstStyle/>
            <a:p>
              <a:pPr marL="0" marR="0" lvl="0" indent="0" algn="ctr" rtl="0">
                <a:lnSpc>
                  <a:spcPct val="115000"/>
                </a:lnSpc>
                <a:spcBef>
                  <a:spcPts val="0"/>
                </a:spcBef>
                <a:spcAft>
                  <a:spcPts val="2100"/>
                </a:spcAft>
                <a:buClr>
                  <a:srgbClr val="000000"/>
                </a:buClr>
                <a:buSzPts val="1100"/>
                <a:buFont typeface="Arial"/>
                <a:buNone/>
              </a:pPr>
              <a:r>
                <a:rPr lang="en-US" sz="1100" b="0" i="0" u="none" strike="noStrike" cap="none">
                  <a:solidFill>
                    <a:srgbClr val="FFFFFF"/>
                  </a:solidFill>
                  <a:latin typeface="Roboto"/>
                  <a:ea typeface="Roboto"/>
                  <a:cs typeface="Roboto"/>
                  <a:sym typeface="Roboto"/>
                </a:rPr>
                <a:t>Mempelajari </a:t>
              </a:r>
              <a:r>
                <a:rPr lang="en-US" sz="1100">
                  <a:solidFill>
                    <a:srgbClr val="FFFFFF"/>
                  </a:solidFill>
                  <a:latin typeface="Roboto"/>
                  <a:ea typeface="Roboto"/>
                  <a:cs typeface="Roboto"/>
                  <a:sym typeface="Roboto"/>
                </a:rPr>
                <a:t>konsep umum </a:t>
              </a:r>
              <a:r>
                <a:rPr lang="en-US" sz="1100" b="0" i="0" u="none" strike="noStrike" cap="none">
                  <a:solidFill>
                    <a:srgbClr val="FFFFFF"/>
                  </a:solidFill>
                  <a:latin typeface="Roboto"/>
                  <a:ea typeface="Roboto"/>
                  <a:cs typeface="Roboto"/>
                  <a:sym typeface="Roboto"/>
                </a:rPr>
                <a:t>projek penguatan Profil Pelajar Pancasila</a:t>
              </a:r>
              <a:endParaRPr sz="1100" b="0" i="0" u="none" strike="noStrike" cap="none">
                <a:solidFill>
                  <a:srgbClr val="FFFFFF"/>
                </a:solidFill>
                <a:latin typeface="Arial"/>
                <a:ea typeface="Arial"/>
                <a:cs typeface="Arial"/>
                <a:sym typeface="Arial"/>
              </a:endParaRPr>
            </a:p>
          </p:txBody>
        </p:sp>
        <p:sp>
          <p:nvSpPr>
            <p:cNvPr id="142" name="Google Shape;142;g10a29828c48_0_0"/>
            <p:cNvSpPr/>
            <p:nvPr/>
          </p:nvSpPr>
          <p:spPr>
            <a:xfrm>
              <a:off x="2926090" y="3005991"/>
              <a:ext cx="90000" cy="67500"/>
            </a:xfrm>
            <a:prstGeom prst="triangle">
              <a:avLst>
                <a:gd name="adj" fmla="val 50000"/>
              </a:avLst>
            </a:prstGeom>
            <a:solidFill>
              <a:srgbClr val="701C7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143" name="Google Shape;143;g10a29828c48_0_0"/>
          <p:cNvGrpSpPr/>
          <p:nvPr/>
        </p:nvGrpSpPr>
        <p:grpSpPr>
          <a:xfrm>
            <a:off x="5266713" y="4175373"/>
            <a:ext cx="2414740" cy="2546377"/>
            <a:chOff x="4115955" y="2543425"/>
            <a:chExt cx="1811100" cy="1865068"/>
          </a:xfrm>
        </p:grpSpPr>
        <p:sp>
          <p:nvSpPr>
            <p:cNvPr id="144" name="Google Shape;144;g10a29828c48_0_0"/>
            <p:cNvSpPr/>
            <p:nvPr/>
          </p:nvSpPr>
          <p:spPr>
            <a:xfrm rot="-1789476">
              <a:off x="4941257" y="2572699"/>
              <a:ext cx="160451" cy="160451"/>
            </a:xfrm>
            <a:prstGeom prst="ellipse">
              <a:avLst/>
            </a:prstGeom>
            <a:solidFill>
              <a:srgbClr val="FFFFFF"/>
            </a:solidFill>
            <a:ln w="38100" cap="flat" cmpd="sng">
              <a:solidFill>
                <a:srgbClr val="858585"/>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5" name="Google Shape;145;g10a29828c48_0_0"/>
            <p:cNvSpPr txBox="1"/>
            <p:nvPr/>
          </p:nvSpPr>
          <p:spPr>
            <a:xfrm>
              <a:off x="4306770" y="2737218"/>
              <a:ext cx="1436700" cy="276000"/>
            </a:xfrm>
            <a:prstGeom prst="rect">
              <a:avLst/>
            </a:prstGeom>
            <a:noFill/>
            <a:ln>
              <a:noFill/>
            </a:ln>
          </p:spPr>
          <p:txBody>
            <a:bodyPr spcFirstLastPara="1" wrap="square" lIns="121900" tIns="121900" rIns="121900" bIns="121900" anchor="t" anchorCtr="0">
              <a:noAutofit/>
            </a:bodyPr>
            <a:lstStyle/>
            <a:p>
              <a:pPr marL="0" marR="0" lvl="0" indent="0" algn="ctr" rtl="0">
                <a:lnSpc>
                  <a:spcPct val="115000"/>
                </a:lnSpc>
                <a:spcBef>
                  <a:spcPts val="0"/>
                </a:spcBef>
                <a:spcAft>
                  <a:spcPts val="2100"/>
                </a:spcAft>
                <a:buClr>
                  <a:srgbClr val="000000"/>
                </a:buClr>
                <a:buSzPts val="1100"/>
                <a:buFont typeface="Arial"/>
                <a:buNone/>
              </a:pPr>
              <a:r>
                <a:rPr lang="en-US" sz="1100" b="1" i="0" u="none" strike="noStrike" cap="none">
                  <a:solidFill>
                    <a:srgbClr val="5E5E5E"/>
                  </a:solidFill>
                  <a:latin typeface="Roboto"/>
                  <a:ea typeface="Roboto"/>
                  <a:cs typeface="Roboto"/>
                  <a:sym typeface="Roboto"/>
                </a:rPr>
                <a:t>Demonstrasi Kontekstual</a:t>
              </a:r>
              <a:endParaRPr sz="1100" b="1" i="0" u="none" strike="noStrike" cap="none">
                <a:solidFill>
                  <a:srgbClr val="5E5E5E"/>
                </a:solidFill>
                <a:latin typeface="Roboto"/>
                <a:ea typeface="Roboto"/>
                <a:cs typeface="Roboto"/>
                <a:sym typeface="Roboto"/>
              </a:endParaRPr>
            </a:p>
          </p:txBody>
        </p:sp>
        <p:sp>
          <p:nvSpPr>
            <p:cNvPr id="146" name="Google Shape;146;g10a29828c48_0_0"/>
            <p:cNvSpPr/>
            <p:nvPr/>
          </p:nvSpPr>
          <p:spPr>
            <a:xfrm>
              <a:off x="4165140" y="3070640"/>
              <a:ext cx="1712700" cy="703500"/>
            </a:xfrm>
            <a:prstGeom prst="roundRect">
              <a:avLst>
                <a:gd name="adj" fmla="val 4485"/>
              </a:avLst>
            </a:prstGeom>
            <a:solidFill>
              <a:srgbClr val="D9D9D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p:txBody>
        </p:sp>
        <p:sp>
          <p:nvSpPr>
            <p:cNvPr id="147" name="Google Shape;147;g10a29828c48_0_0"/>
            <p:cNvSpPr txBox="1"/>
            <p:nvPr/>
          </p:nvSpPr>
          <p:spPr>
            <a:xfrm>
              <a:off x="4115955" y="3073493"/>
              <a:ext cx="1811100" cy="1335000"/>
            </a:xfrm>
            <a:prstGeom prst="rect">
              <a:avLst/>
            </a:prstGeom>
            <a:noFill/>
            <a:ln>
              <a:noFill/>
            </a:ln>
          </p:spPr>
          <p:txBody>
            <a:bodyPr spcFirstLastPara="1" wrap="square" lIns="121900" tIns="121900" rIns="121900" bIns="121900" anchor="t" anchorCtr="0">
              <a:noAutofit/>
            </a:bodyPr>
            <a:lstStyle/>
            <a:p>
              <a:pPr marL="0" marR="0" lvl="0" indent="0" algn="ctr" rtl="0">
                <a:lnSpc>
                  <a:spcPct val="115000"/>
                </a:lnSpc>
                <a:spcBef>
                  <a:spcPts val="0"/>
                </a:spcBef>
                <a:spcAft>
                  <a:spcPts val="0"/>
                </a:spcAft>
                <a:buClr>
                  <a:schemeClr val="dk1"/>
                </a:buClr>
                <a:buSzPts val="1100"/>
                <a:buFont typeface="Arial"/>
                <a:buNone/>
              </a:pPr>
              <a:r>
                <a:rPr lang="en-US" sz="1100" b="1">
                  <a:solidFill>
                    <a:srgbClr val="5E5E5E"/>
                  </a:solidFill>
                  <a:latin typeface="Roboto"/>
                  <a:ea typeface="Roboto"/>
                  <a:cs typeface="Roboto"/>
                  <a:sym typeface="Roboto"/>
                </a:rPr>
                <a:t>Dasmen, Diksus, &amp; Kejuruan</a:t>
              </a:r>
              <a:r>
                <a:rPr lang="en-US" sz="1100">
                  <a:solidFill>
                    <a:srgbClr val="5E5E5E"/>
                  </a:solidFill>
                  <a:latin typeface="Roboto"/>
                  <a:ea typeface="Roboto"/>
                  <a:cs typeface="Roboto"/>
                  <a:sym typeface="Roboto"/>
                </a:rPr>
                <a:t>: </a:t>
              </a:r>
              <a:r>
                <a:rPr lang="en-US" sz="1100" b="0" i="0" u="none" strike="noStrike" cap="none">
                  <a:solidFill>
                    <a:srgbClr val="5E5E5E"/>
                  </a:solidFill>
                  <a:latin typeface="Roboto"/>
                  <a:ea typeface="Roboto"/>
                  <a:cs typeface="Roboto"/>
                  <a:sym typeface="Roboto"/>
                </a:rPr>
                <a:t>Memodifikasi modul projek sesuai dengan kondisi dan kebutuhan sekolah</a:t>
              </a:r>
              <a:endParaRPr sz="1100" b="0" i="0" u="none" strike="noStrike" cap="none">
                <a:solidFill>
                  <a:srgbClr val="5E5E5E"/>
                </a:solidFill>
                <a:latin typeface="Roboto"/>
                <a:ea typeface="Roboto"/>
                <a:cs typeface="Roboto"/>
                <a:sym typeface="Roboto"/>
              </a:endParaRPr>
            </a:p>
            <a:p>
              <a:pPr marL="0" marR="0" lvl="0" indent="0" algn="ctr" rtl="0">
                <a:lnSpc>
                  <a:spcPct val="115000"/>
                </a:lnSpc>
                <a:spcBef>
                  <a:spcPts val="0"/>
                </a:spcBef>
                <a:spcAft>
                  <a:spcPts val="0"/>
                </a:spcAft>
                <a:buClr>
                  <a:schemeClr val="dk1"/>
                </a:buClr>
                <a:buSzPts val="1100"/>
                <a:buFont typeface="Arial"/>
                <a:buNone/>
              </a:pPr>
              <a:r>
                <a:rPr lang="en-US" sz="1100" b="1">
                  <a:solidFill>
                    <a:srgbClr val="5E5E5E"/>
                  </a:solidFill>
                  <a:latin typeface="Roboto"/>
                  <a:ea typeface="Roboto"/>
                  <a:cs typeface="Roboto"/>
                  <a:sym typeface="Roboto"/>
                </a:rPr>
                <a:t>PAUD:</a:t>
              </a:r>
              <a:r>
                <a:rPr lang="en-US" sz="1100">
                  <a:solidFill>
                    <a:srgbClr val="5E5E5E"/>
                  </a:solidFill>
                  <a:latin typeface="Roboto"/>
                  <a:ea typeface="Roboto"/>
                  <a:cs typeface="Roboto"/>
                  <a:sym typeface="Roboto"/>
                </a:rPr>
                <a:t>  Merancang ide projek yang sesuai dengan konteks sekolah</a:t>
              </a:r>
              <a:endParaRPr sz="1100">
                <a:solidFill>
                  <a:srgbClr val="5E5E5E"/>
                </a:solidFill>
                <a:latin typeface="Roboto"/>
                <a:ea typeface="Roboto"/>
                <a:cs typeface="Roboto"/>
                <a:sym typeface="Roboto"/>
              </a:endParaRPr>
            </a:p>
            <a:p>
              <a:pPr marL="0" marR="0" lvl="0" indent="0" algn="l" rtl="0">
                <a:lnSpc>
                  <a:spcPct val="115000"/>
                </a:lnSpc>
                <a:spcBef>
                  <a:spcPts val="0"/>
                </a:spcBef>
                <a:spcAft>
                  <a:spcPts val="0"/>
                </a:spcAft>
                <a:buClr>
                  <a:schemeClr val="dk1"/>
                </a:buClr>
                <a:buSzPts val="1100"/>
                <a:buFont typeface="Arial"/>
                <a:buNone/>
              </a:pPr>
              <a:endParaRPr sz="1100">
                <a:solidFill>
                  <a:srgbClr val="5E5E5E"/>
                </a:solidFill>
                <a:latin typeface="Roboto"/>
                <a:ea typeface="Roboto"/>
                <a:cs typeface="Roboto"/>
                <a:sym typeface="Roboto"/>
              </a:endParaRPr>
            </a:p>
          </p:txBody>
        </p:sp>
        <p:sp>
          <p:nvSpPr>
            <p:cNvPr id="148" name="Google Shape;148;g10a29828c48_0_0"/>
            <p:cNvSpPr/>
            <p:nvPr/>
          </p:nvSpPr>
          <p:spPr>
            <a:xfrm>
              <a:off x="4976490" y="3005991"/>
              <a:ext cx="90000" cy="67500"/>
            </a:xfrm>
            <a:prstGeom prst="triangle">
              <a:avLst>
                <a:gd name="adj" fmla="val 50000"/>
              </a:avLst>
            </a:prstGeom>
            <a:solidFill>
              <a:srgbClr val="D9D9D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149" name="Google Shape;149;g10a29828c48_0_0"/>
          <p:cNvGrpSpPr/>
          <p:nvPr/>
        </p:nvGrpSpPr>
        <p:grpSpPr>
          <a:xfrm>
            <a:off x="1215425" y="2386434"/>
            <a:ext cx="2283543" cy="1688897"/>
            <a:chOff x="1072790" y="1201618"/>
            <a:chExt cx="1712700" cy="1266704"/>
          </a:xfrm>
        </p:grpSpPr>
        <p:sp>
          <p:nvSpPr>
            <p:cNvPr id="150" name="Google Shape;150;g10a29828c48_0_0"/>
            <p:cNvSpPr/>
            <p:nvPr/>
          </p:nvSpPr>
          <p:spPr>
            <a:xfrm>
              <a:off x="1072790" y="1221570"/>
              <a:ext cx="1712700" cy="703500"/>
            </a:xfrm>
            <a:prstGeom prst="roundRect">
              <a:avLst>
                <a:gd name="adj" fmla="val 4485"/>
              </a:avLst>
            </a:prstGeom>
            <a:solidFill>
              <a:srgbClr val="701C7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p:txBody>
        </p:sp>
        <p:sp>
          <p:nvSpPr>
            <p:cNvPr id="151" name="Google Shape;151;g10a29828c48_0_0"/>
            <p:cNvSpPr txBox="1"/>
            <p:nvPr/>
          </p:nvSpPr>
          <p:spPr>
            <a:xfrm>
              <a:off x="1471669" y="1986918"/>
              <a:ext cx="862200" cy="276000"/>
            </a:xfrm>
            <a:prstGeom prst="rect">
              <a:avLst/>
            </a:prstGeom>
            <a:noFill/>
            <a:ln>
              <a:noFill/>
            </a:ln>
          </p:spPr>
          <p:txBody>
            <a:bodyPr spcFirstLastPara="1" wrap="square" lIns="121900" tIns="121900" rIns="121900" bIns="121900" anchor="t" anchorCtr="0">
              <a:noAutofit/>
            </a:bodyPr>
            <a:lstStyle/>
            <a:p>
              <a:pPr marL="0" marR="0" lvl="0" indent="0" algn="ctr" rtl="0">
                <a:lnSpc>
                  <a:spcPct val="115000"/>
                </a:lnSpc>
                <a:spcBef>
                  <a:spcPts val="0"/>
                </a:spcBef>
                <a:spcAft>
                  <a:spcPts val="2100"/>
                </a:spcAft>
                <a:buClr>
                  <a:srgbClr val="000000"/>
                </a:buClr>
                <a:buSzPts val="1100"/>
                <a:buFont typeface="Arial"/>
                <a:buNone/>
              </a:pPr>
              <a:r>
                <a:rPr lang="en-US" sz="1100" b="1" i="0" u="none" strike="noStrike" cap="none">
                  <a:solidFill>
                    <a:srgbClr val="701C7F"/>
                  </a:solidFill>
                  <a:latin typeface="Roboto"/>
                  <a:ea typeface="Roboto"/>
                  <a:cs typeface="Roboto"/>
                  <a:sym typeface="Roboto"/>
                </a:rPr>
                <a:t>Mulai dari Diri</a:t>
              </a:r>
              <a:endParaRPr sz="1100" b="1" i="0" u="none" strike="noStrike" cap="none">
                <a:solidFill>
                  <a:srgbClr val="701C7F"/>
                </a:solidFill>
                <a:latin typeface="Roboto"/>
                <a:ea typeface="Roboto"/>
                <a:cs typeface="Roboto"/>
                <a:sym typeface="Roboto"/>
              </a:endParaRPr>
            </a:p>
          </p:txBody>
        </p:sp>
        <p:sp>
          <p:nvSpPr>
            <p:cNvPr id="152" name="Google Shape;152;g10a29828c48_0_0"/>
            <p:cNvSpPr/>
            <p:nvPr/>
          </p:nvSpPr>
          <p:spPr>
            <a:xfrm rot="10800000">
              <a:off x="1884115" y="1920663"/>
              <a:ext cx="90000" cy="67500"/>
            </a:xfrm>
            <a:prstGeom prst="triangle">
              <a:avLst>
                <a:gd name="adj" fmla="val 50000"/>
              </a:avLst>
            </a:prstGeom>
            <a:solidFill>
              <a:srgbClr val="701C7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3" name="Google Shape;153;g10a29828c48_0_0"/>
            <p:cNvSpPr txBox="1"/>
            <p:nvPr/>
          </p:nvSpPr>
          <p:spPr>
            <a:xfrm>
              <a:off x="1117040" y="1201618"/>
              <a:ext cx="1624200" cy="624600"/>
            </a:xfrm>
            <a:prstGeom prst="rect">
              <a:avLst/>
            </a:prstGeom>
            <a:noFill/>
            <a:ln>
              <a:noFill/>
            </a:ln>
          </p:spPr>
          <p:txBody>
            <a:bodyPr spcFirstLastPara="1" wrap="square" lIns="121900" tIns="121900" rIns="121900" bIns="121900" anchor="t" anchorCtr="0">
              <a:noAutofit/>
            </a:bodyPr>
            <a:lstStyle/>
            <a:p>
              <a:pPr marL="0" marR="0" lvl="0" indent="0" algn="ctr" rtl="0">
                <a:lnSpc>
                  <a:spcPct val="115000"/>
                </a:lnSpc>
                <a:spcBef>
                  <a:spcPts val="0"/>
                </a:spcBef>
                <a:spcAft>
                  <a:spcPts val="2100"/>
                </a:spcAft>
                <a:buClr>
                  <a:srgbClr val="000000"/>
                </a:buClr>
                <a:buSzPts val="1100"/>
                <a:buFont typeface="Arial"/>
                <a:buNone/>
              </a:pPr>
              <a:r>
                <a:rPr lang="en-US" sz="1100" b="0" i="0" u="none" strike="noStrike" cap="none">
                  <a:solidFill>
                    <a:srgbClr val="FFFFFF"/>
                  </a:solidFill>
                  <a:latin typeface="Roboto"/>
                  <a:ea typeface="Roboto"/>
                  <a:cs typeface="Roboto"/>
                  <a:sym typeface="Roboto"/>
                </a:rPr>
                <a:t>Mengaitkan pemahaman dan pengalaman sebelumnya dengan materi yang akan dipelajari</a:t>
              </a:r>
              <a:endParaRPr sz="1100" b="0" i="0" u="none" strike="noStrike" cap="none">
                <a:solidFill>
                  <a:srgbClr val="FFFFFF"/>
                </a:solidFill>
                <a:latin typeface="Arial"/>
                <a:ea typeface="Arial"/>
                <a:cs typeface="Arial"/>
                <a:sym typeface="Arial"/>
              </a:endParaRPr>
            </a:p>
          </p:txBody>
        </p:sp>
        <p:sp>
          <p:nvSpPr>
            <p:cNvPr id="154" name="Google Shape;154;g10a29828c48_0_0"/>
            <p:cNvSpPr/>
            <p:nvPr/>
          </p:nvSpPr>
          <p:spPr>
            <a:xfrm rot="-1789476">
              <a:off x="1846080" y="2278597"/>
              <a:ext cx="160451" cy="160451"/>
            </a:xfrm>
            <a:prstGeom prst="ellipse">
              <a:avLst/>
            </a:prstGeom>
            <a:solidFill>
              <a:srgbClr val="FFFFFF"/>
            </a:solidFill>
            <a:ln w="38100" cap="flat" cmpd="sng">
              <a:solidFill>
                <a:srgbClr val="701C7F"/>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155" name="Google Shape;155;g10a29828c48_0_0"/>
          <p:cNvGrpSpPr/>
          <p:nvPr/>
        </p:nvGrpSpPr>
        <p:grpSpPr>
          <a:xfrm>
            <a:off x="3943016" y="2413035"/>
            <a:ext cx="2283543" cy="1662294"/>
            <a:chOff x="3123140" y="1221570"/>
            <a:chExt cx="1712700" cy="1246752"/>
          </a:xfrm>
        </p:grpSpPr>
        <p:sp>
          <p:nvSpPr>
            <p:cNvPr id="156" name="Google Shape;156;g10a29828c48_0_0"/>
            <p:cNvSpPr/>
            <p:nvPr/>
          </p:nvSpPr>
          <p:spPr>
            <a:xfrm rot="-1789476">
              <a:off x="3899258" y="2278597"/>
              <a:ext cx="160451" cy="160451"/>
            </a:xfrm>
            <a:prstGeom prst="ellipse">
              <a:avLst/>
            </a:prstGeom>
            <a:solidFill>
              <a:srgbClr val="FFFFFF"/>
            </a:solidFill>
            <a:ln w="38100" cap="flat" cmpd="sng">
              <a:solidFill>
                <a:srgbClr val="858585"/>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7" name="Google Shape;157;g10a29828c48_0_0"/>
            <p:cNvSpPr txBox="1"/>
            <p:nvPr/>
          </p:nvSpPr>
          <p:spPr>
            <a:xfrm>
              <a:off x="3294094" y="1986918"/>
              <a:ext cx="1373100" cy="276000"/>
            </a:xfrm>
            <a:prstGeom prst="rect">
              <a:avLst/>
            </a:prstGeom>
            <a:noFill/>
            <a:ln>
              <a:noFill/>
            </a:ln>
          </p:spPr>
          <p:txBody>
            <a:bodyPr spcFirstLastPara="1" wrap="square" lIns="121900" tIns="121900" rIns="121900" bIns="121900" anchor="t" anchorCtr="0">
              <a:noAutofit/>
            </a:bodyPr>
            <a:lstStyle/>
            <a:p>
              <a:pPr marL="0" marR="0" lvl="0" indent="0" algn="ctr" rtl="0">
                <a:lnSpc>
                  <a:spcPct val="115000"/>
                </a:lnSpc>
                <a:spcBef>
                  <a:spcPts val="0"/>
                </a:spcBef>
                <a:spcAft>
                  <a:spcPts val="2100"/>
                </a:spcAft>
                <a:buClr>
                  <a:srgbClr val="000000"/>
                </a:buClr>
                <a:buSzPts val="1100"/>
                <a:buFont typeface="Arial"/>
                <a:buNone/>
              </a:pPr>
              <a:r>
                <a:rPr lang="en-US" sz="1100" b="1" i="0" u="none" strike="noStrike" cap="none">
                  <a:solidFill>
                    <a:srgbClr val="5E5E5E"/>
                  </a:solidFill>
                  <a:latin typeface="Roboto"/>
                  <a:ea typeface="Roboto"/>
                  <a:cs typeface="Roboto"/>
                  <a:sym typeface="Roboto"/>
                </a:rPr>
                <a:t>Ruang Kolaborasi</a:t>
              </a:r>
              <a:endParaRPr sz="1100" b="1" i="0" u="none" strike="noStrike" cap="none">
                <a:solidFill>
                  <a:srgbClr val="5E5E5E"/>
                </a:solidFill>
                <a:latin typeface="Roboto"/>
                <a:ea typeface="Roboto"/>
                <a:cs typeface="Roboto"/>
                <a:sym typeface="Roboto"/>
              </a:endParaRPr>
            </a:p>
          </p:txBody>
        </p:sp>
        <p:sp>
          <p:nvSpPr>
            <p:cNvPr id="158" name="Google Shape;158;g10a29828c48_0_0"/>
            <p:cNvSpPr/>
            <p:nvPr/>
          </p:nvSpPr>
          <p:spPr>
            <a:xfrm>
              <a:off x="3123140" y="1221570"/>
              <a:ext cx="1712700" cy="703500"/>
            </a:xfrm>
            <a:prstGeom prst="roundRect">
              <a:avLst>
                <a:gd name="adj" fmla="val 4485"/>
              </a:avLst>
            </a:prstGeom>
            <a:solidFill>
              <a:srgbClr val="D9D9D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p:txBody>
        </p:sp>
        <p:sp>
          <p:nvSpPr>
            <p:cNvPr id="159" name="Google Shape;159;g10a29828c48_0_0"/>
            <p:cNvSpPr/>
            <p:nvPr/>
          </p:nvSpPr>
          <p:spPr>
            <a:xfrm rot="10800000">
              <a:off x="3934465" y="1920663"/>
              <a:ext cx="90000" cy="67500"/>
            </a:xfrm>
            <a:prstGeom prst="triangle">
              <a:avLst>
                <a:gd name="adj" fmla="val 50000"/>
              </a:avLst>
            </a:prstGeom>
            <a:solidFill>
              <a:srgbClr val="D9D9D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0" name="Google Shape;160;g10a29828c48_0_0"/>
            <p:cNvSpPr txBox="1"/>
            <p:nvPr/>
          </p:nvSpPr>
          <p:spPr>
            <a:xfrm>
              <a:off x="3167390" y="1258770"/>
              <a:ext cx="1624200" cy="624600"/>
            </a:xfrm>
            <a:prstGeom prst="rect">
              <a:avLst/>
            </a:prstGeom>
            <a:noFill/>
            <a:ln>
              <a:noFill/>
            </a:ln>
          </p:spPr>
          <p:txBody>
            <a:bodyPr spcFirstLastPara="1" wrap="square" lIns="121900" tIns="121900" rIns="121900" bIns="121900" anchor="t" anchorCtr="0">
              <a:noAutofit/>
            </a:bodyPr>
            <a:lstStyle/>
            <a:p>
              <a:pPr marL="0" marR="0" lvl="0" indent="0" algn="ctr" rtl="0">
                <a:lnSpc>
                  <a:spcPct val="115000"/>
                </a:lnSpc>
                <a:spcBef>
                  <a:spcPts val="0"/>
                </a:spcBef>
                <a:spcAft>
                  <a:spcPts val="2100"/>
                </a:spcAft>
                <a:buClr>
                  <a:srgbClr val="000000"/>
                </a:buClr>
                <a:buSzPts val="1100"/>
                <a:buFont typeface="Arial"/>
                <a:buNone/>
              </a:pPr>
              <a:r>
                <a:rPr lang="en-US" sz="1100" b="0" i="0" u="none" strike="noStrike" cap="none">
                  <a:solidFill>
                    <a:srgbClr val="5E5E5E"/>
                  </a:solidFill>
                  <a:latin typeface="Roboto"/>
                  <a:ea typeface="Roboto"/>
                  <a:cs typeface="Roboto"/>
                  <a:sym typeface="Roboto"/>
                </a:rPr>
                <a:t>Mendiskusikan simulasi perancangan ide projek secara kolaboratif</a:t>
              </a:r>
              <a:endParaRPr sz="1100" b="0" i="0" u="none" strike="noStrike" cap="none">
                <a:solidFill>
                  <a:srgbClr val="5E5E5E"/>
                </a:solidFill>
                <a:latin typeface="Arial"/>
                <a:ea typeface="Arial"/>
                <a:cs typeface="Arial"/>
                <a:sym typeface="Arial"/>
              </a:endParaRPr>
            </a:p>
          </p:txBody>
        </p:sp>
      </p:grpSp>
      <p:grpSp>
        <p:nvGrpSpPr>
          <p:cNvPr id="161" name="Google Shape;161;g10a29828c48_0_0"/>
          <p:cNvGrpSpPr/>
          <p:nvPr/>
        </p:nvGrpSpPr>
        <p:grpSpPr>
          <a:xfrm>
            <a:off x="6699686" y="2386433"/>
            <a:ext cx="2283543" cy="1688897"/>
            <a:chOff x="5201245" y="1201618"/>
            <a:chExt cx="1712700" cy="1266704"/>
          </a:xfrm>
        </p:grpSpPr>
        <p:sp>
          <p:nvSpPr>
            <p:cNvPr id="162" name="Google Shape;162;g10a29828c48_0_0"/>
            <p:cNvSpPr/>
            <p:nvPr/>
          </p:nvSpPr>
          <p:spPr>
            <a:xfrm rot="-1789476">
              <a:off x="5977648" y="2278597"/>
              <a:ext cx="160451" cy="160451"/>
            </a:xfrm>
            <a:prstGeom prst="ellipse">
              <a:avLst/>
            </a:prstGeom>
            <a:solidFill>
              <a:srgbClr val="FFFFFF"/>
            </a:solidFill>
            <a:ln w="38100" cap="flat" cmpd="sng">
              <a:solidFill>
                <a:srgbClr val="858585"/>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3" name="Google Shape;163;g10a29828c48_0_0"/>
            <p:cNvSpPr txBox="1"/>
            <p:nvPr/>
          </p:nvSpPr>
          <p:spPr>
            <a:xfrm>
              <a:off x="5400198" y="1986918"/>
              <a:ext cx="1313400" cy="276000"/>
            </a:xfrm>
            <a:prstGeom prst="rect">
              <a:avLst/>
            </a:prstGeom>
            <a:noFill/>
            <a:ln>
              <a:noFill/>
            </a:ln>
          </p:spPr>
          <p:txBody>
            <a:bodyPr spcFirstLastPara="1" wrap="square" lIns="121900" tIns="121900" rIns="121900" bIns="121900" anchor="t" anchorCtr="0">
              <a:noAutofit/>
            </a:bodyPr>
            <a:lstStyle/>
            <a:p>
              <a:pPr marL="0" marR="0" lvl="0" indent="0" algn="ctr" rtl="0">
                <a:lnSpc>
                  <a:spcPct val="115000"/>
                </a:lnSpc>
                <a:spcBef>
                  <a:spcPts val="0"/>
                </a:spcBef>
                <a:spcAft>
                  <a:spcPts val="2100"/>
                </a:spcAft>
                <a:buClr>
                  <a:srgbClr val="000000"/>
                </a:buClr>
                <a:buSzPts val="1100"/>
                <a:buFont typeface="Arial"/>
                <a:buNone/>
              </a:pPr>
              <a:r>
                <a:rPr lang="en-US" sz="1100" b="1" i="0" u="none" strike="noStrike" cap="none">
                  <a:solidFill>
                    <a:srgbClr val="5E5E5E"/>
                  </a:solidFill>
                  <a:latin typeface="Roboto"/>
                  <a:ea typeface="Roboto"/>
                  <a:cs typeface="Roboto"/>
                  <a:sym typeface="Roboto"/>
                </a:rPr>
                <a:t>Elaborasi Pemahaman</a:t>
              </a:r>
              <a:endParaRPr sz="1100" b="1" i="0" u="none" strike="noStrike" cap="none">
                <a:solidFill>
                  <a:srgbClr val="5E5E5E"/>
                </a:solidFill>
                <a:latin typeface="Roboto"/>
                <a:ea typeface="Roboto"/>
                <a:cs typeface="Roboto"/>
                <a:sym typeface="Roboto"/>
              </a:endParaRPr>
            </a:p>
          </p:txBody>
        </p:sp>
        <p:sp>
          <p:nvSpPr>
            <p:cNvPr id="164" name="Google Shape;164;g10a29828c48_0_0"/>
            <p:cNvSpPr/>
            <p:nvPr/>
          </p:nvSpPr>
          <p:spPr>
            <a:xfrm>
              <a:off x="5201245" y="1221570"/>
              <a:ext cx="1712700" cy="703500"/>
            </a:xfrm>
            <a:prstGeom prst="roundRect">
              <a:avLst>
                <a:gd name="adj" fmla="val 4485"/>
              </a:avLst>
            </a:prstGeom>
            <a:solidFill>
              <a:srgbClr val="D9D9D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p:txBody>
        </p:sp>
        <p:sp>
          <p:nvSpPr>
            <p:cNvPr id="165" name="Google Shape;165;g10a29828c48_0_0"/>
            <p:cNvSpPr/>
            <p:nvPr/>
          </p:nvSpPr>
          <p:spPr>
            <a:xfrm rot="10800000">
              <a:off x="6012570" y="1920663"/>
              <a:ext cx="90000" cy="67500"/>
            </a:xfrm>
            <a:prstGeom prst="triangle">
              <a:avLst>
                <a:gd name="adj" fmla="val 50000"/>
              </a:avLst>
            </a:prstGeom>
            <a:solidFill>
              <a:srgbClr val="D9D9D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6" name="Google Shape;166;g10a29828c48_0_0"/>
            <p:cNvSpPr txBox="1"/>
            <p:nvPr/>
          </p:nvSpPr>
          <p:spPr>
            <a:xfrm>
              <a:off x="5245495" y="1201618"/>
              <a:ext cx="1624200" cy="624600"/>
            </a:xfrm>
            <a:prstGeom prst="rect">
              <a:avLst/>
            </a:prstGeom>
            <a:noFill/>
            <a:ln>
              <a:noFill/>
            </a:ln>
          </p:spPr>
          <p:txBody>
            <a:bodyPr spcFirstLastPara="1" wrap="square" lIns="121900" tIns="121900" rIns="121900" bIns="121900" anchor="t" anchorCtr="0">
              <a:noAutofit/>
            </a:bodyPr>
            <a:lstStyle/>
            <a:p>
              <a:pPr marL="0" marR="0" lvl="0" indent="0" algn="ctr" rtl="0">
                <a:lnSpc>
                  <a:spcPct val="115000"/>
                </a:lnSpc>
                <a:spcBef>
                  <a:spcPts val="0"/>
                </a:spcBef>
                <a:spcAft>
                  <a:spcPts val="2100"/>
                </a:spcAft>
                <a:buClr>
                  <a:srgbClr val="000000"/>
                </a:buClr>
                <a:buSzPts val="1100"/>
                <a:buFont typeface="Arial"/>
                <a:buNone/>
              </a:pPr>
              <a:r>
                <a:rPr lang="en-US" sz="1100" b="0" i="0" u="none" strike="noStrike" cap="none">
                  <a:solidFill>
                    <a:srgbClr val="5E5E5E"/>
                  </a:solidFill>
                  <a:latin typeface="Roboto"/>
                  <a:ea typeface="Roboto"/>
                  <a:cs typeface="Roboto"/>
                  <a:sym typeface="Roboto"/>
                </a:rPr>
                <a:t>Mengonfirmasi pemahaman dengan membagikan dan mendiskusikan hasil penugasan</a:t>
              </a:r>
              <a:endParaRPr sz="1100" b="0" i="0" u="none" strike="noStrike" cap="none">
                <a:solidFill>
                  <a:srgbClr val="5E5E5E"/>
                </a:solidFill>
                <a:latin typeface="Arial"/>
                <a:ea typeface="Arial"/>
                <a:cs typeface="Arial"/>
                <a:sym typeface="Arial"/>
              </a:endParaRPr>
            </a:p>
          </p:txBody>
        </p:sp>
      </p:grpSp>
      <p:grpSp>
        <p:nvGrpSpPr>
          <p:cNvPr id="167" name="Google Shape;167;g10a29828c48_0_0"/>
          <p:cNvGrpSpPr/>
          <p:nvPr/>
        </p:nvGrpSpPr>
        <p:grpSpPr>
          <a:xfrm>
            <a:off x="8066129" y="4175465"/>
            <a:ext cx="2283543" cy="1640912"/>
            <a:chOff x="6282830" y="2543425"/>
            <a:chExt cx="1712700" cy="1230715"/>
          </a:xfrm>
        </p:grpSpPr>
        <p:sp>
          <p:nvSpPr>
            <p:cNvPr id="168" name="Google Shape;168;g10a29828c48_0_0"/>
            <p:cNvSpPr/>
            <p:nvPr/>
          </p:nvSpPr>
          <p:spPr>
            <a:xfrm rot="-1789476">
              <a:off x="7058947" y="2572699"/>
              <a:ext cx="160451" cy="160451"/>
            </a:xfrm>
            <a:prstGeom prst="ellipse">
              <a:avLst/>
            </a:prstGeom>
            <a:solidFill>
              <a:srgbClr val="FFFFFF"/>
            </a:solidFill>
            <a:ln w="38100" cap="flat" cmpd="sng">
              <a:solidFill>
                <a:srgbClr val="858585"/>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9" name="Google Shape;169;g10a29828c48_0_0"/>
            <p:cNvSpPr txBox="1"/>
            <p:nvPr/>
          </p:nvSpPr>
          <p:spPr>
            <a:xfrm>
              <a:off x="6782819" y="2737212"/>
              <a:ext cx="696900" cy="276000"/>
            </a:xfrm>
            <a:prstGeom prst="rect">
              <a:avLst/>
            </a:prstGeom>
            <a:noFill/>
            <a:ln>
              <a:noFill/>
            </a:ln>
          </p:spPr>
          <p:txBody>
            <a:bodyPr spcFirstLastPara="1" wrap="square" lIns="121900" tIns="121900" rIns="121900" bIns="121900" anchor="t" anchorCtr="0">
              <a:noAutofit/>
            </a:bodyPr>
            <a:lstStyle/>
            <a:p>
              <a:pPr marL="0" marR="0" lvl="0" indent="0" algn="ctr" rtl="0">
                <a:lnSpc>
                  <a:spcPct val="115000"/>
                </a:lnSpc>
                <a:spcBef>
                  <a:spcPts val="0"/>
                </a:spcBef>
                <a:spcAft>
                  <a:spcPts val="2100"/>
                </a:spcAft>
                <a:buClr>
                  <a:srgbClr val="000000"/>
                </a:buClr>
                <a:buSzPts val="1100"/>
                <a:buFont typeface="Arial"/>
                <a:buNone/>
              </a:pPr>
              <a:r>
                <a:rPr lang="en-US" sz="1100" b="1" i="0" u="none" strike="noStrike" cap="none">
                  <a:solidFill>
                    <a:srgbClr val="5E5E5E"/>
                  </a:solidFill>
                  <a:latin typeface="Roboto"/>
                  <a:ea typeface="Roboto"/>
                  <a:cs typeface="Roboto"/>
                  <a:sym typeface="Roboto"/>
                </a:rPr>
                <a:t>Aksi Nyata</a:t>
              </a:r>
              <a:endParaRPr sz="1100" b="1" i="0" u="none" strike="noStrike" cap="none">
                <a:solidFill>
                  <a:srgbClr val="5E5E5E"/>
                </a:solidFill>
                <a:latin typeface="Roboto"/>
                <a:ea typeface="Roboto"/>
                <a:cs typeface="Roboto"/>
                <a:sym typeface="Roboto"/>
              </a:endParaRPr>
            </a:p>
          </p:txBody>
        </p:sp>
        <p:sp>
          <p:nvSpPr>
            <p:cNvPr id="170" name="Google Shape;170;g10a29828c48_0_0"/>
            <p:cNvSpPr/>
            <p:nvPr/>
          </p:nvSpPr>
          <p:spPr>
            <a:xfrm>
              <a:off x="6282830" y="3070640"/>
              <a:ext cx="1712700" cy="703500"/>
            </a:xfrm>
            <a:prstGeom prst="roundRect">
              <a:avLst>
                <a:gd name="adj" fmla="val 4485"/>
              </a:avLst>
            </a:prstGeom>
            <a:solidFill>
              <a:srgbClr val="D9D9D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p:txBody>
        </p:sp>
        <p:sp>
          <p:nvSpPr>
            <p:cNvPr id="171" name="Google Shape;171;g10a29828c48_0_0"/>
            <p:cNvSpPr txBox="1"/>
            <p:nvPr/>
          </p:nvSpPr>
          <p:spPr>
            <a:xfrm>
              <a:off x="6327080" y="3107840"/>
              <a:ext cx="1624200" cy="624600"/>
            </a:xfrm>
            <a:prstGeom prst="rect">
              <a:avLst/>
            </a:prstGeom>
            <a:noFill/>
            <a:ln>
              <a:noFill/>
            </a:ln>
          </p:spPr>
          <p:txBody>
            <a:bodyPr spcFirstLastPara="1" wrap="square" lIns="121900" tIns="121900" rIns="121900" bIns="121900" anchor="t" anchorCtr="0">
              <a:noAutofit/>
            </a:bodyPr>
            <a:lstStyle/>
            <a:p>
              <a:pPr marL="0" marR="0" lvl="0" indent="0" algn="ctr" rtl="0">
                <a:lnSpc>
                  <a:spcPct val="115000"/>
                </a:lnSpc>
                <a:spcBef>
                  <a:spcPts val="0"/>
                </a:spcBef>
                <a:spcAft>
                  <a:spcPts val="2100"/>
                </a:spcAft>
                <a:buClr>
                  <a:srgbClr val="000000"/>
                </a:buClr>
                <a:buSzPts val="1100"/>
                <a:buFont typeface="Arial"/>
                <a:buNone/>
              </a:pPr>
              <a:r>
                <a:rPr lang="en-US" sz="1100" b="0" i="0" u="none" strike="noStrike" cap="none">
                  <a:solidFill>
                    <a:srgbClr val="5E5E5E"/>
                  </a:solidFill>
                  <a:latin typeface="Roboto"/>
                  <a:ea typeface="Roboto"/>
                  <a:cs typeface="Roboto"/>
                  <a:sym typeface="Roboto"/>
                </a:rPr>
                <a:t>Merumuskan rencana tindak lanjut yang akan dilakukan di lapangan</a:t>
              </a:r>
              <a:endParaRPr sz="1100" b="0" i="0" u="none" strike="noStrike" cap="none">
                <a:solidFill>
                  <a:srgbClr val="5E5E5E"/>
                </a:solidFill>
                <a:latin typeface="Arial"/>
                <a:ea typeface="Arial"/>
                <a:cs typeface="Arial"/>
                <a:sym typeface="Arial"/>
              </a:endParaRPr>
            </a:p>
          </p:txBody>
        </p:sp>
        <p:sp>
          <p:nvSpPr>
            <p:cNvPr id="172" name="Google Shape;172;g10a29828c48_0_0"/>
            <p:cNvSpPr/>
            <p:nvPr/>
          </p:nvSpPr>
          <p:spPr>
            <a:xfrm>
              <a:off x="7094180" y="3005991"/>
              <a:ext cx="90000" cy="67500"/>
            </a:xfrm>
            <a:prstGeom prst="triangle">
              <a:avLst>
                <a:gd name="adj" fmla="val 50000"/>
              </a:avLst>
            </a:prstGeom>
            <a:solidFill>
              <a:srgbClr val="D9D9D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p5"/>
          <p:cNvSpPr txBox="1">
            <a:spLocks noGrp="1"/>
          </p:cNvSpPr>
          <p:nvPr>
            <p:ph type="title"/>
          </p:nvPr>
        </p:nvSpPr>
        <p:spPr>
          <a:xfrm>
            <a:off x="831850" y="1259538"/>
            <a:ext cx="4284600" cy="2852700"/>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6000"/>
              <a:buFont typeface="Candara"/>
              <a:buNone/>
            </a:pPr>
            <a:r>
              <a:rPr lang="en-US" sz="5400"/>
              <a:t>Mulai dari Diri</a:t>
            </a:r>
            <a:endParaRPr sz="5400"/>
          </a:p>
        </p:txBody>
      </p:sp>
      <p:sp>
        <p:nvSpPr>
          <p:cNvPr id="178" name="Google Shape;178;p5"/>
          <p:cNvSpPr txBox="1">
            <a:spLocks noGrp="1"/>
          </p:cNvSpPr>
          <p:nvPr>
            <p:ph type="body" idx="1"/>
          </p:nvPr>
        </p:nvSpPr>
        <p:spPr>
          <a:xfrm>
            <a:off x="831813" y="4112238"/>
            <a:ext cx="4284600" cy="1500300"/>
          </a:xfrm>
          <a:prstGeom prst="rect">
            <a:avLst/>
          </a:prstGeom>
          <a:noFill/>
          <a:ln>
            <a:noFill/>
          </a:ln>
        </p:spPr>
        <p:txBody>
          <a:bodyPr spcFirstLastPara="1" wrap="square" lIns="91425" tIns="45700" rIns="91425" bIns="45700" anchor="t" anchorCtr="0">
            <a:normAutofit/>
          </a:bodyPr>
          <a:lstStyle/>
          <a:p>
            <a:pPr marL="457200" lvl="0" indent="-228600" algn="l" rtl="0">
              <a:lnSpc>
                <a:spcPct val="90000"/>
              </a:lnSpc>
              <a:spcBef>
                <a:spcPts val="1000"/>
              </a:spcBef>
              <a:spcAft>
                <a:spcPts val="0"/>
              </a:spcAft>
              <a:buClr>
                <a:srgbClr val="888888"/>
              </a:buClr>
              <a:buSzPts val="2400"/>
              <a:buNone/>
            </a:pP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g11e5ba836cd_0_1"/>
          <p:cNvSpPr txBox="1">
            <a:spLocks noGrp="1"/>
          </p:cNvSpPr>
          <p:nvPr>
            <p:ph type="title"/>
          </p:nvPr>
        </p:nvSpPr>
        <p:spPr>
          <a:xfrm>
            <a:off x="761901" y="2003834"/>
            <a:ext cx="10515600" cy="11178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sz="2800"/>
              <a:t>Apa peran Anda di Sekolah?</a:t>
            </a:r>
            <a:endParaRPr sz="2800"/>
          </a:p>
        </p:txBody>
      </p:sp>
      <p:sp>
        <p:nvSpPr>
          <p:cNvPr id="184" name="Google Shape;184;g11e5ba836cd_0_1"/>
          <p:cNvSpPr txBox="1">
            <a:spLocks noGrp="1"/>
          </p:cNvSpPr>
          <p:nvPr>
            <p:ph type="body" idx="1"/>
          </p:nvPr>
        </p:nvSpPr>
        <p:spPr>
          <a:xfrm>
            <a:off x="838200" y="3295051"/>
            <a:ext cx="10515600" cy="2882100"/>
          </a:xfrm>
          <a:prstGeom prst="rect">
            <a:avLst/>
          </a:prstGeom>
        </p:spPr>
        <p:txBody>
          <a:bodyPr spcFirstLastPara="1" wrap="square" lIns="91425" tIns="45700" rIns="91425" bIns="45700" anchor="t" anchorCtr="0">
            <a:normAutofit/>
          </a:bodyPr>
          <a:lstStyle/>
          <a:p>
            <a:pPr marL="457200" lvl="0" indent="-406400" algn="l" rtl="0">
              <a:spcBef>
                <a:spcPts val="1000"/>
              </a:spcBef>
              <a:spcAft>
                <a:spcPts val="0"/>
              </a:spcAft>
              <a:buSzPts val="2800"/>
              <a:buAutoNum type="arabicPeriod"/>
            </a:pPr>
            <a:r>
              <a:rPr lang="en-US"/>
              <a:t>Guru</a:t>
            </a:r>
            <a:endParaRPr/>
          </a:p>
          <a:p>
            <a:pPr marL="457200" lvl="0" indent="-406400" algn="l" rtl="0">
              <a:spcBef>
                <a:spcPts val="0"/>
              </a:spcBef>
              <a:spcAft>
                <a:spcPts val="0"/>
              </a:spcAft>
              <a:buSzPts val="2800"/>
              <a:buAutoNum type="arabicPeriod"/>
            </a:pPr>
            <a:r>
              <a:rPr lang="en-US"/>
              <a:t>Pengawas</a:t>
            </a:r>
            <a:endParaRPr/>
          </a:p>
          <a:p>
            <a:pPr marL="457200" lvl="0" indent="-406400" algn="l" rtl="0">
              <a:spcBef>
                <a:spcPts val="0"/>
              </a:spcBef>
              <a:spcAft>
                <a:spcPts val="0"/>
              </a:spcAft>
              <a:buSzPts val="2800"/>
              <a:buAutoNum type="arabicPeriod"/>
            </a:pPr>
            <a:r>
              <a:rPr lang="en-US"/>
              <a:t>Kepala Sekolah</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g11e5ba836cd_0_6"/>
          <p:cNvSpPr txBox="1">
            <a:spLocks noGrp="1"/>
          </p:cNvSpPr>
          <p:nvPr>
            <p:ph type="title"/>
          </p:nvPr>
        </p:nvSpPr>
        <p:spPr>
          <a:xfrm>
            <a:off x="761901" y="2003834"/>
            <a:ext cx="10515600" cy="11178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sz="2800"/>
              <a:t>Seberapa sering Anda membawakan/mengawasi kegiatan pembelajaran berbasis proyek (</a:t>
            </a:r>
            <a:r>
              <a:rPr lang="en-US" sz="2800" i="1"/>
              <a:t>Project based Learning</a:t>
            </a:r>
            <a:r>
              <a:rPr lang="en-US" sz="2800"/>
              <a:t>) di sekolah?</a:t>
            </a:r>
            <a:endParaRPr sz="2800"/>
          </a:p>
        </p:txBody>
      </p:sp>
      <p:sp>
        <p:nvSpPr>
          <p:cNvPr id="190" name="Google Shape;190;g11e5ba836cd_0_6"/>
          <p:cNvSpPr txBox="1">
            <a:spLocks noGrp="1"/>
          </p:cNvSpPr>
          <p:nvPr>
            <p:ph type="body" idx="1"/>
          </p:nvPr>
        </p:nvSpPr>
        <p:spPr>
          <a:xfrm>
            <a:off x="838200" y="3295051"/>
            <a:ext cx="10515600" cy="2882100"/>
          </a:xfrm>
          <a:prstGeom prst="rect">
            <a:avLst/>
          </a:prstGeom>
        </p:spPr>
        <p:txBody>
          <a:bodyPr spcFirstLastPara="1" wrap="square" lIns="91425" tIns="45700" rIns="91425" bIns="45700" anchor="t" anchorCtr="0">
            <a:normAutofit/>
          </a:bodyPr>
          <a:lstStyle/>
          <a:p>
            <a:pPr marL="457200" lvl="0" indent="-406400" algn="l" rtl="0">
              <a:spcBef>
                <a:spcPts val="1000"/>
              </a:spcBef>
              <a:spcAft>
                <a:spcPts val="0"/>
              </a:spcAft>
              <a:buSzPts val="2800"/>
              <a:buAutoNum type="alphaUcPeriod"/>
            </a:pPr>
            <a:r>
              <a:rPr lang="en-US"/>
              <a:t>Belum Pernah</a:t>
            </a:r>
            <a:endParaRPr/>
          </a:p>
          <a:p>
            <a:pPr marL="457200" lvl="0" indent="-406400" algn="l" rtl="0">
              <a:spcBef>
                <a:spcPts val="0"/>
              </a:spcBef>
              <a:spcAft>
                <a:spcPts val="0"/>
              </a:spcAft>
              <a:buSzPts val="2800"/>
              <a:buAutoNum type="alphaUcPeriod"/>
            </a:pPr>
            <a:r>
              <a:rPr lang="en-US"/>
              <a:t>Sangat Jarang</a:t>
            </a:r>
            <a:endParaRPr/>
          </a:p>
          <a:p>
            <a:pPr marL="457200" lvl="0" indent="-406400" algn="l" rtl="0">
              <a:spcBef>
                <a:spcPts val="0"/>
              </a:spcBef>
              <a:spcAft>
                <a:spcPts val="0"/>
              </a:spcAft>
              <a:buSzPts val="2800"/>
              <a:buAutoNum type="alphaUcPeriod"/>
            </a:pPr>
            <a:r>
              <a:rPr lang="en-US"/>
              <a:t>Jarang</a:t>
            </a:r>
            <a:endParaRPr/>
          </a:p>
          <a:p>
            <a:pPr marL="457200" lvl="0" indent="-406400" algn="l" rtl="0">
              <a:spcBef>
                <a:spcPts val="0"/>
              </a:spcBef>
              <a:spcAft>
                <a:spcPts val="0"/>
              </a:spcAft>
              <a:buSzPts val="2800"/>
              <a:buAutoNum type="alphaUcPeriod"/>
            </a:pPr>
            <a:r>
              <a:rPr lang="en-US"/>
              <a:t>Sering</a:t>
            </a:r>
            <a:endParaRPr/>
          </a:p>
          <a:p>
            <a:pPr marL="457200" lvl="0" indent="-406400" algn="l" rtl="0">
              <a:spcBef>
                <a:spcPts val="0"/>
              </a:spcBef>
              <a:spcAft>
                <a:spcPts val="0"/>
              </a:spcAft>
              <a:buSzPts val="2800"/>
              <a:buAutoNum type="alphaUcPeriod"/>
            </a:pPr>
            <a:r>
              <a:rPr lang="en-US"/>
              <a:t>Sangat Sering</a:t>
            </a:r>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4131</Words>
  <Application>Microsoft Office PowerPoint</Application>
  <PresentationFormat>Widescreen</PresentationFormat>
  <Paragraphs>523</Paragraphs>
  <Slides>58</Slides>
  <Notes>58</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58</vt:i4>
      </vt:variant>
    </vt:vector>
  </HeadingPairs>
  <TitlesOfParts>
    <vt:vector size="69" baseType="lpstr">
      <vt:lpstr>Lato</vt:lpstr>
      <vt:lpstr>Raleway SemiBold</vt:lpstr>
      <vt:lpstr>Raleway</vt:lpstr>
      <vt:lpstr>Calibri</vt:lpstr>
      <vt:lpstr>Noto Sans Symbols</vt:lpstr>
      <vt:lpstr>Spartan</vt:lpstr>
      <vt:lpstr>Architects Daughter</vt:lpstr>
      <vt:lpstr>Arial</vt:lpstr>
      <vt:lpstr>Roboto</vt:lpstr>
      <vt:lpstr>Candara</vt:lpstr>
      <vt:lpstr>Office Theme</vt:lpstr>
      <vt:lpstr>Merancang Projek Penguatan  Profil Pelajar Pancasila</vt:lpstr>
      <vt:lpstr>Perkenalan</vt:lpstr>
      <vt:lpstr>PowerPoint Presentation</vt:lpstr>
      <vt:lpstr>Tujuan Kegiatan</vt:lpstr>
      <vt:lpstr>Alur Kegiatan</vt:lpstr>
      <vt:lpstr>Alur Kegiatan</vt:lpstr>
      <vt:lpstr>Mulai dari Diri</vt:lpstr>
      <vt:lpstr>Apa peran Anda di Sekolah?</vt:lpstr>
      <vt:lpstr>Seberapa sering Anda membawakan/mengawasi kegiatan pembelajaran berbasis proyek (Project based Learning) di sekolah?</vt:lpstr>
      <vt:lpstr>Sejauh mana Anda mengetahui apa yang dimaksud dengan projek penguatan Profil Pelajar Pancasila?</vt:lpstr>
      <vt:lpstr>Apa yang Anda ketahui mengenai projek penguatan Profil Pelajar Pancasila?</vt:lpstr>
      <vt:lpstr>Melalui kegiatan di modul ini, apa hal-hal yang ingin Anda pelajari mengenai penyusunan modul projek penguatan Profil Pelajar Pancasila?</vt:lpstr>
      <vt:lpstr>Eksplorasi Konsep</vt:lpstr>
      <vt:lpstr>Profil Pelajar Pancasila</vt:lpstr>
      <vt:lpstr>Profil Pelajar Pancasila</vt:lpstr>
      <vt:lpstr>Profil Pelajar Pancasila</vt:lpstr>
      <vt:lpstr>Profil Pelajar Pancasila</vt:lpstr>
      <vt:lpstr>Profil Pelajar Pancasila</vt:lpstr>
      <vt:lpstr>Projek Penguatan Profil Pelajar Pancasila</vt:lpstr>
      <vt:lpstr>Projek Penguatan Profil Pelajar Pancasila</vt:lpstr>
      <vt:lpstr>Projek Penguatan Profil Pelajar Pancasila</vt:lpstr>
      <vt:lpstr>Dalam 1 tahun ajaran, projek penguatan profil pelajar Pancasila  dilakukan sekurang-kurangnya:</vt:lpstr>
      <vt:lpstr>Tema-Tema Projek Dasmen, Diksus, &amp; Kejuruan.</vt:lpstr>
      <vt:lpstr>Tema-Tema Projek PAUD</vt:lpstr>
      <vt:lpstr>PowerPoint Presentation</vt:lpstr>
      <vt:lpstr>Prinsip Pengembangan Projek</vt:lpstr>
      <vt:lpstr>Modul Projek Penguatan Profil Pelajar Pancasila</vt:lpstr>
      <vt:lpstr>Modul Projek Penguatan Profil Pelajar Pancasila</vt:lpstr>
      <vt:lpstr>Contoh Alur Aktivitas Modul Projek</vt:lpstr>
      <vt:lpstr>Contoh Alur Aktivitas Modul Projek (PAUD)</vt:lpstr>
      <vt:lpstr>Modul Projek Penguatan Profil Pelajar Pancasila</vt:lpstr>
      <vt:lpstr>Modul Projek Penguatan Profil Pelajar Pancasila</vt:lpstr>
      <vt:lpstr>PowerPoint Presentation</vt:lpstr>
      <vt:lpstr>PowerPoint Presentation</vt:lpstr>
      <vt:lpstr>PowerPoint Presentation</vt:lpstr>
      <vt:lpstr>Projek Penguatan Profil Pelajar Pancasila</vt:lpstr>
      <vt:lpstr>Ruang Kolaborasi</vt:lpstr>
      <vt:lpstr>Pembagian kelompok dan pembahasan instruksi penugasan (Dasmen, Diksus, &amp; Kejuruan)</vt:lpstr>
      <vt:lpstr>Simulasi merancang ide projek  Pemilihan Tema dan Topik Spesifik. Pemilihan Tujuan Projek. Perancangan Rubrik Akhir Projek. Perancangan Beberapa Aktivitas Belajar yang Akan Dilakukan.</vt:lpstr>
      <vt:lpstr>Demonstrasi Kontekstual</vt:lpstr>
      <vt:lpstr>Pembahasan instruksi penugasan</vt:lpstr>
      <vt:lpstr>Dasmen, Diksus, Kejuruan: Praktik Memodifikasi Modul Projek  Identifikasi. Modifikasi. Selaraskan.  PAUD: Praktik Merancang Ide Projek Penyusunan komponen perencanaan. Pengembangan ide aktivitas (Tahap permulaan, tahap pengembangan, dan tahap penyimpulan).</vt:lpstr>
      <vt:lpstr>Elaborasi Pemahaman</vt:lpstr>
      <vt:lpstr>Tujuan Sesi</vt:lpstr>
      <vt:lpstr>Apersepsi Kuis Benar Salah  Silakan tentukan pilihan “benar” atau “salah” pada beberapa pernyataan berikut.</vt:lpstr>
      <vt:lpstr>Pembelajaran berbasis projek adalah kegiatan membuat karya seperti poster, maket, video, dan sebagainya.</vt:lpstr>
      <vt:lpstr>Kegiatan projek di program intrakulikuler sama persis dengan kegiatan projek penguatan Profil Pelajar Pancasila. </vt:lpstr>
      <vt:lpstr>Kegiatan projek membutuhkan kolaborasi yang optimal antar berbagai pemangku kepentingan, termasuk orang tua murid dan dinas pendidikan setempat.</vt:lpstr>
      <vt:lpstr>Kegiatan projek adalah satu-satunya wadah guru untuk berkreasi membantu murid mencapai kompetensi Profil Pelajar Pancasila.</vt:lpstr>
      <vt:lpstr>Seluruh sekolah diharapkan dapat merancang modul projek secara mandiri di tahun pertama pelaksanaan projek penguatan Profil Pelajar Pancasila.</vt:lpstr>
      <vt:lpstr>Berbagi Hasil Pekerjaan dan Tanya Jawab</vt:lpstr>
      <vt:lpstr>Pengaturan sesi berbagi</vt:lpstr>
      <vt:lpstr>Rencana Aksi Nyata</vt:lpstr>
      <vt:lpstr>PowerPoint Presentation</vt:lpstr>
      <vt:lpstr>PowerPoint Presentation</vt:lpstr>
      <vt:lpstr>Refleksi Terbimbing</vt:lpstr>
      <vt:lpstr>Tuliskan refleksi berikut di catatan pribadi Anda:</vt:lpstr>
      <vt:lpstr>Terima kasih</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Merancang Projek Penguatan  Profil Pelajar Pancasila</dc:title>
  <dc:creator>Patrick Samuel</dc:creator>
  <cp:lastModifiedBy>UNIMED</cp:lastModifiedBy>
  <cp:revision>1</cp:revision>
  <dcterms:created xsi:type="dcterms:W3CDTF">2021-03-23T00:52:12Z</dcterms:created>
  <dcterms:modified xsi:type="dcterms:W3CDTF">2022-06-03T23:48:48Z</dcterms:modified>
</cp:coreProperties>
</file>