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6"/>
  </p:notesMasterIdLst>
  <p:sldIdLst>
    <p:sldId id="256" r:id="rId2"/>
    <p:sldId id="257" r:id="rId3"/>
    <p:sldId id="369"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 id="348" r:id="rId95"/>
    <p:sldId id="349" r:id="rId96"/>
    <p:sldId id="350" r:id="rId97"/>
    <p:sldId id="351" r:id="rId98"/>
    <p:sldId id="352" r:id="rId99"/>
    <p:sldId id="353" r:id="rId100"/>
    <p:sldId id="354" r:id="rId101"/>
    <p:sldId id="355" r:id="rId102"/>
    <p:sldId id="356" r:id="rId103"/>
    <p:sldId id="357" r:id="rId104"/>
    <p:sldId id="358" r:id="rId105"/>
    <p:sldId id="359" r:id="rId106"/>
    <p:sldId id="360" r:id="rId107"/>
    <p:sldId id="361" r:id="rId108"/>
    <p:sldId id="362" r:id="rId109"/>
    <p:sldId id="363" r:id="rId110"/>
    <p:sldId id="364" r:id="rId111"/>
    <p:sldId id="365" r:id="rId112"/>
    <p:sldId id="366" r:id="rId113"/>
    <p:sldId id="367" r:id="rId114"/>
    <p:sldId id="368" r:id="rId1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20" roundtripDataSignature="AMtx7mhYzL9dUhRzTtUfIsVP0p3uqc6RR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7AD82F2-C7AA-4410-8BE9-5B084F73BB80}">
  <a:tblStyle styleId="{A7AD82F2-C7AA-4410-8BE9-5B084F73BB80}"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940" y="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notesMaster" Target="notesMasters/notesMaster1.xml"/><Relationship Id="rId124"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customschemas.google.com/relationships/presentationmetadata" Target="meta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5" name="Google Shape;8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0559612fd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 name="Google Shape;131;g10559612fd1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7" name="Google Shape;64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0"/>
        <p:cNvGrpSpPr/>
        <p:nvPr/>
      </p:nvGrpSpPr>
      <p:grpSpPr>
        <a:xfrm>
          <a:off x="0" y="0"/>
          <a:ext cx="0" cy="0"/>
          <a:chOff x="0" y="0"/>
          <a:chExt cx="0" cy="0"/>
        </a:xfrm>
      </p:grpSpPr>
      <p:sp>
        <p:nvSpPr>
          <p:cNvPr id="651" name="Google Shape;65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2" name="Google Shape;65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7" name="Google Shape;657;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3" name="Google Shape;66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8" name="Google Shape;668;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1"/>
        <p:cNvGrpSpPr/>
        <p:nvPr/>
      </p:nvGrpSpPr>
      <p:grpSpPr>
        <a:xfrm>
          <a:off x="0" y="0"/>
          <a:ext cx="0" cy="0"/>
          <a:chOff x="0" y="0"/>
          <a:chExt cx="0" cy="0"/>
        </a:xfrm>
      </p:grpSpPr>
      <p:sp>
        <p:nvSpPr>
          <p:cNvPr id="672" name="Google Shape;67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3" name="Google Shape;673;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6"/>
        <p:cNvGrpSpPr/>
        <p:nvPr/>
      </p:nvGrpSpPr>
      <p:grpSpPr>
        <a:xfrm>
          <a:off x="0" y="0"/>
          <a:ext cx="0" cy="0"/>
          <a:chOff x="0" y="0"/>
          <a:chExt cx="0" cy="0"/>
        </a:xfrm>
      </p:grpSpPr>
      <p:sp>
        <p:nvSpPr>
          <p:cNvPr id="677" name="Google Shape;677;g10c60ff1336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8" name="Google Shape;678;g10c60ff1336_0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2"/>
        <p:cNvGrpSpPr/>
        <p:nvPr/>
      </p:nvGrpSpPr>
      <p:grpSpPr>
        <a:xfrm>
          <a:off x="0" y="0"/>
          <a:ext cx="0" cy="0"/>
          <a:chOff x="0" y="0"/>
          <a:chExt cx="0" cy="0"/>
        </a:xfrm>
      </p:grpSpPr>
      <p:sp>
        <p:nvSpPr>
          <p:cNvPr id="683" name="Google Shape;683;g105a036bce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84" name="Google Shape;684;g105a036bce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g10c60ff1336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0" name="Google Shape;690;g10c60ff1336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g10c60ff1336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6" name="Google Shape;696;g10c60ff1336_0_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105dce28f3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7" name="Google Shape;137;g105dce28f3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g10c60ff1336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2" name="Google Shape;702;g10c60ff1336_0_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6"/>
        <p:cNvGrpSpPr/>
        <p:nvPr/>
      </p:nvGrpSpPr>
      <p:grpSpPr>
        <a:xfrm>
          <a:off x="0" y="0"/>
          <a:ext cx="0" cy="0"/>
          <a:chOff x="0" y="0"/>
          <a:chExt cx="0" cy="0"/>
        </a:xfrm>
      </p:grpSpPr>
      <p:sp>
        <p:nvSpPr>
          <p:cNvPr id="707" name="Google Shape;707;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8" name="Google Shape;708;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1"/>
        <p:cNvGrpSpPr/>
        <p:nvPr/>
      </p:nvGrpSpPr>
      <p:grpSpPr>
        <a:xfrm>
          <a:off x="0" y="0"/>
          <a:ext cx="0" cy="0"/>
          <a:chOff x="0" y="0"/>
          <a:chExt cx="0" cy="0"/>
        </a:xfrm>
      </p:grpSpPr>
      <p:sp>
        <p:nvSpPr>
          <p:cNvPr id="712" name="Google Shape;712;g10c60ff1336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3" name="Google Shape;713;g10c60ff1336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7"/>
        <p:cNvGrpSpPr/>
        <p:nvPr/>
      </p:nvGrpSpPr>
      <p:grpSpPr>
        <a:xfrm>
          <a:off x="0" y="0"/>
          <a:ext cx="0" cy="0"/>
          <a:chOff x="0" y="0"/>
          <a:chExt cx="0" cy="0"/>
        </a:xfrm>
      </p:grpSpPr>
      <p:sp>
        <p:nvSpPr>
          <p:cNvPr id="718" name="Google Shape;718;g10c60ff1336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9" name="Google Shape;719;g10c60ff1336_0_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5" name="Google Shape;725;g10c60ff1336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6" name="Google Shape;726;g10c60ff1336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 name="Google Shape;14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 name="Google Shape;14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0559612fd1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g10559612fd1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0559612fd1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6" name="Google Shape;166;g10559612fd1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0559612fd1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g10559612fd1_0_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10559612fd1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g10559612fd1_0_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10559612fd1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4" name="Google Shape;184;g10559612fd1_0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02627f53f4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g102627f53f4_0_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10c60ff1336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0" name="Google Shape;190;g10c60ff1336_0_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10559612fd1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6" name="Google Shape;196;g10559612fd1_0_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10559612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2" name="Google Shape;202;g10559612fd1_0_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10c60ff1336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10c60ff1336_0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0559612fd1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g10559612fd1_0_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10559612fd1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g10559612fd1_0_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10559612fd1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8" name="Google Shape;228;g10559612fd1_0_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10559612fd1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4" name="Google Shape;234;g10559612fd1_0_8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10559612fd1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10559612fd1_0_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10559612fd1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6" name="Google Shape;246;g10559612fd1_0_1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cfc0b1ae75_0_7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gcfc0b1ae75_0_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10559612fd1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2" name="Google Shape;252;g10559612fd1_0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10c60ff1336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g10c60ff1336_0_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10c60ff1336_0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4" name="Google Shape;264;g10c60ff1336_0_9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10559612fd1_0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10559612fd1_0_1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10559612fd1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6" name="Google Shape;276;g10559612fd1_0_1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10559612fd1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1" name="Google Shape;281;g10559612fd1_0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10559612fd1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g10559612fd1_0_1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10559612fd1_0_1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g10559612fd1_0_1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0559612fd1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6" name="Google Shape;296;g10559612fd1_0_1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10559612fd1_0_1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2" name="Google Shape;302;g10559612fd1_0_1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02627f52b7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 name="Google Shape;96;g102627f52b7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10559612fd1_0_1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8" name="Google Shape;308;g10559612fd1_0_1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10c60ff1336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3" name="Google Shape;313;g10c60ff1336_0_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8" name="Google Shape;31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4" name="Google Shape;32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9" name="Google Shape;32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0" name="Google Shape;340;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5" name="Google Shape;345;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0" name="Google Shape;350;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6" name="Google Shape;356;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10c60ff1336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g10c60ff1336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1" name="Google Shape;361;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1" name="Google Shape;371;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6" name="Google Shape;376;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3" name="Google Shape;383;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9" name="Google Shape;389;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6" name="Google Shape;396;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2" name="Google Shape;402;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7" name="Google Shape;407;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2" name="Google Shape;412;p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083a714158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g1083a714158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8" name="Google Shape;418;p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3" name="Google Shape;423;p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8" name="Google Shape;428;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4" name="Google Shape;434;p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9" name="Google Shape;439;p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p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4" name="Google Shape;444;p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9" name="Google Shape;449;p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p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5" name="Google Shape;455;p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0" name="Google Shape;460;p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6" name="Google Shape;466;p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4" name="Google Shape;11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1" name="Google Shape;471;p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6" name="Google Shape;476;p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1" name="Google Shape;481;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9" name="Google Shape;489;p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4" name="Google Shape;494;p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9" name="Google Shape;499;p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p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4" name="Google Shape;504;p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p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9" name="Google Shape;509;p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p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4" name="Google Shape;514;p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p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3" name="Google Shape;523;p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9" name="Google Shape;529;p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p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7" name="Google Shape;537;p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p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4" name="Google Shape;544;p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p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2" name="Google Shape;552;p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p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9" name="Google Shape;559;p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p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5" name="Google Shape;565;p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p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0" name="Google Shape;570;p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p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5" name="Google Shape;575;p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p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2" name="Google Shape;582;p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p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9" name="Google Shape;589;p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5" name="Google Shape;12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p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4" name="Google Shape;594;p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p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9" name="Google Shape;599;p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p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5" name="Google Shape;605;p7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p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0" name="Google Shape;610;p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5" name="Google Shape;615;p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p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0" name="Google Shape;620;p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6" name="Google Shape;626;p7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p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1" name="Google Shape;631;p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6" name="Google Shape;636;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g10559612fd1_0_2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1" name="Google Shape;641;g10559612fd1_0_20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073763"/>
              </a:buClr>
              <a:buSzPts val="6000"/>
              <a:buFont typeface="Candara"/>
              <a:buNone/>
              <a:defRPr sz="6000">
                <a:solidFill>
                  <a:srgbClr val="07376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25"/>
          <p:cNvSpPr/>
          <p:nvPr/>
        </p:nvSpPr>
        <p:spPr>
          <a:xfrm>
            <a:off x="10811435" y="5647765"/>
            <a:ext cx="1380565" cy="1207546"/>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22" name="Google Shape;22;p25"/>
          <p:cNvCxnSpPr/>
          <p:nvPr/>
        </p:nvCxnSpPr>
        <p:spPr>
          <a:xfrm>
            <a:off x="1524000" y="3509963"/>
            <a:ext cx="9144000" cy="0"/>
          </a:xfrm>
          <a:prstGeom prst="straightConnector1">
            <a:avLst/>
          </a:prstGeom>
          <a:noFill/>
          <a:ln w="12700" cap="flat" cmpd="sng">
            <a:solidFill>
              <a:schemeClr val="accent2"/>
            </a:solidFill>
            <a:prstDash val="solid"/>
            <a:miter lim="800000"/>
            <a:headEnd type="none" w="sm" len="sm"/>
            <a:tailEnd type="none" w="sm" len="sm"/>
          </a:ln>
        </p:spPr>
      </p:cxnSp>
      <p:pic>
        <p:nvPicPr>
          <p:cNvPr id="23" name="Google Shape;23;p25"/>
          <p:cNvPicPr preferRelativeResize="0"/>
          <p:nvPr/>
        </p:nvPicPr>
        <p:blipFill rotWithShape="1">
          <a:blip r:embed="rId2">
            <a:alphaModFix/>
          </a:blip>
          <a:srcRect/>
          <a:stretch/>
        </p:blipFill>
        <p:spPr>
          <a:xfrm>
            <a:off x="7725638" y="4295125"/>
            <a:ext cx="4513126" cy="256287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33"/>
          <p:cNvSpPr txBox="1">
            <a:spLocks noGrp="1"/>
          </p:cNvSpPr>
          <p:nvPr>
            <p:ph type="title"/>
          </p:nvPr>
        </p:nvSpPr>
        <p:spPr>
          <a:xfrm>
            <a:off x="839788" y="987424"/>
            <a:ext cx="3932237" cy="17342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ndar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3"/>
          <p:cNvSpPr>
            <a:spLocks noGrp="1"/>
          </p:cNvSpPr>
          <p:nvPr>
            <p:ph type="pic" idx="2"/>
          </p:nvPr>
        </p:nvSpPr>
        <p:spPr>
          <a:xfrm>
            <a:off x="5183188" y="987425"/>
            <a:ext cx="6172200" cy="4873625"/>
          </a:xfrm>
          <a:prstGeom prst="rect">
            <a:avLst/>
          </a:prstGeom>
          <a:noFill/>
          <a:ln>
            <a:noFill/>
          </a:ln>
        </p:spPr>
      </p:sp>
      <p:sp>
        <p:nvSpPr>
          <p:cNvPr id="75" name="Google Shape;75;p33"/>
          <p:cNvSpPr txBox="1">
            <a:spLocks noGrp="1"/>
          </p:cNvSpPr>
          <p:nvPr>
            <p:ph type="body" idx="1"/>
          </p:nvPr>
        </p:nvSpPr>
        <p:spPr>
          <a:xfrm>
            <a:off x="839788" y="2721684"/>
            <a:ext cx="3932237" cy="314730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ustom Layout 1">
  <p:cSld name="CUSTOM">
    <p:bg>
      <p:bgPr>
        <a:solidFill>
          <a:srgbClr val="F0FBFF"/>
        </a:solidFill>
        <a:effectLst/>
      </p:bgPr>
    </p:bg>
    <p:spTree>
      <p:nvGrpSpPr>
        <p:cNvPr id="1" name="Shape 79"/>
        <p:cNvGrpSpPr/>
        <p:nvPr/>
      </p:nvGrpSpPr>
      <p:grpSpPr>
        <a:xfrm>
          <a:off x="0" y="0"/>
          <a:ext cx="0" cy="0"/>
          <a:chOff x="0" y="0"/>
          <a:chExt cx="0" cy="0"/>
        </a:xfrm>
      </p:grpSpPr>
      <p:sp>
        <p:nvSpPr>
          <p:cNvPr id="80" name="Google Shape;80;g102627f53f4_0_22"/>
          <p:cNvSpPr/>
          <p:nvPr/>
        </p:nvSpPr>
        <p:spPr>
          <a:xfrm>
            <a:off x="0" y="0"/>
            <a:ext cx="12192000" cy="6858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1" name="Google Shape;81;g102627f53f4_0_22" descr="Sekolah Penggerak | Sekolah Penggerak"/>
          <p:cNvPicPr preferRelativeResize="0"/>
          <p:nvPr/>
        </p:nvPicPr>
        <p:blipFill rotWithShape="1">
          <a:blip r:embed="rId2">
            <a:alphaModFix/>
          </a:blip>
          <a:srcRect/>
          <a:stretch/>
        </p:blipFill>
        <p:spPr>
          <a:xfrm>
            <a:off x="76200" y="34025"/>
            <a:ext cx="12083602" cy="6789949"/>
          </a:xfrm>
          <a:prstGeom prst="rect">
            <a:avLst/>
          </a:prstGeom>
          <a:noFill/>
          <a:ln>
            <a:noFill/>
          </a:ln>
        </p:spPr>
      </p:pic>
      <p:sp>
        <p:nvSpPr>
          <p:cNvPr id="82" name="Google Shape;82;g102627f53f4_0_22"/>
          <p:cNvSpPr txBox="1">
            <a:spLocks noGrp="1"/>
          </p:cNvSpPr>
          <p:nvPr>
            <p:ph type="title"/>
          </p:nvPr>
        </p:nvSpPr>
        <p:spPr>
          <a:xfrm>
            <a:off x="5848000" y="3717575"/>
            <a:ext cx="5566200" cy="29358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
        <p:cNvGrpSpPr/>
        <p:nvPr/>
      </p:nvGrpSpPr>
      <p:grpSpPr>
        <a:xfrm>
          <a:off x="0" y="0"/>
          <a:ext cx="0" cy="0"/>
          <a:chOff x="0" y="0"/>
          <a:chExt cx="0" cy="0"/>
        </a:xfrm>
      </p:grpSpPr>
      <p:sp>
        <p:nvSpPr>
          <p:cNvPr id="25" name="Google Shape;25;p27"/>
          <p:cNvSpPr/>
          <p:nvPr/>
        </p:nvSpPr>
        <p:spPr>
          <a:xfrm>
            <a:off x="1" y="842481"/>
            <a:ext cx="6095999" cy="6015518"/>
          </a:xfrm>
          <a:prstGeom prst="rect">
            <a:avLst/>
          </a:prstGeom>
          <a:solidFill>
            <a:srgbClr val="F0FBFF"/>
          </a:solidFill>
          <a:ln w="12700" cap="flat" cmpd="sng">
            <a:solidFill>
              <a:srgbClr val="F0FB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 name="Google Shape;26;p27"/>
          <p:cNvSpPr txBox="1">
            <a:spLocks noGrp="1"/>
          </p:cNvSpPr>
          <p:nvPr>
            <p:ph type="title"/>
          </p:nvPr>
        </p:nvSpPr>
        <p:spPr>
          <a:xfrm>
            <a:off x="831850" y="1259538"/>
            <a:ext cx="4284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7"/>
          <p:cNvSpPr txBox="1">
            <a:spLocks noGrp="1"/>
          </p:cNvSpPr>
          <p:nvPr>
            <p:ph type="body" idx="1"/>
          </p:nvPr>
        </p:nvSpPr>
        <p:spPr>
          <a:xfrm>
            <a:off x="831813" y="4112238"/>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8" name="Google Shape;28;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9" name="Google Shape;29;p27"/>
          <p:cNvSpPr/>
          <p:nvPr/>
        </p:nvSpPr>
        <p:spPr>
          <a:xfrm>
            <a:off x="6096000" y="0"/>
            <a:ext cx="6095999" cy="6857999"/>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 name="Google Shape;30;p27"/>
          <p:cNvPicPr preferRelativeResize="0"/>
          <p:nvPr/>
        </p:nvPicPr>
        <p:blipFill rotWithShape="1">
          <a:blip r:embed="rId2">
            <a:alphaModFix/>
          </a:blip>
          <a:srcRect/>
          <a:stretch/>
        </p:blipFill>
        <p:spPr>
          <a:xfrm>
            <a:off x="6430450" y="1259550"/>
            <a:ext cx="5427101" cy="5181374"/>
          </a:xfrm>
          <a:prstGeom prst="rect">
            <a:avLst/>
          </a:prstGeom>
          <a:noFill/>
          <a:ln w="12700" cap="flat" cmpd="sng">
            <a:solidFill>
              <a:schemeClr val="lt1"/>
            </a:solidFill>
            <a:prstDash val="solid"/>
            <a:miter lim="8000"/>
            <a:headEnd type="none" w="sm" len="sm"/>
            <a:tailEnd type="none" w="sm" len="sm"/>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1"/>
        <p:cNvGrpSpPr/>
        <p:nvPr/>
      </p:nvGrpSpPr>
      <p:grpSpPr>
        <a:xfrm>
          <a:off x="0" y="0"/>
          <a:ext cx="0" cy="0"/>
          <a:chOff x="0" y="0"/>
          <a:chExt cx="0" cy="0"/>
        </a:xfrm>
      </p:grpSpPr>
      <p:sp>
        <p:nvSpPr>
          <p:cNvPr id="32" name="Google Shape;32;p26"/>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6"/>
          <p:cNvSpPr txBox="1">
            <a:spLocks noGrp="1"/>
          </p:cNvSpPr>
          <p:nvPr>
            <p:ph type="body" idx="1"/>
          </p:nvPr>
        </p:nvSpPr>
        <p:spPr>
          <a:xfrm>
            <a:off x="838200" y="2338603"/>
            <a:ext cx="10515600" cy="383836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1">
  <p:cSld name="OBJECT_1">
    <p:spTree>
      <p:nvGrpSpPr>
        <p:cNvPr id="1" name="Shape 37"/>
        <p:cNvGrpSpPr/>
        <p:nvPr/>
      </p:nvGrpSpPr>
      <p:grpSpPr>
        <a:xfrm>
          <a:off x="0" y="0"/>
          <a:ext cx="0" cy="0"/>
          <a:chOff x="0" y="0"/>
          <a:chExt cx="0" cy="0"/>
        </a:xfrm>
      </p:grpSpPr>
      <p:sp>
        <p:nvSpPr>
          <p:cNvPr id="38" name="Google Shape;38;g102627f53f4_0_15"/>
          <p:cNvSpPr txBox="1">
            <a:spLocks noGrp="1"/>
          </p:cNvSpPr>
          <p:nvPr>
            <p:ph type="title"/>
          </p:nvPr>
        </p:nvSpPr>
        <p:spPr>
          <a:xfrm>
            <a:off x="838100" y="1013225"/>
            <a:ext cx="7023000" cy="11178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g102627f53f4_0_15"/>
          <p:cNvSpPr txBox="1">
            <a:spLocks noGrp="1"/>
          </p:cNvSpPr>
          <p:nvPr>
            <p:ph type="body" idx="1"/>
          </p:nvPr>
        </p:nvSpPr>
        <p:spPr>
          <a:xfrm>
            <a:off x="838200" y="2338600"/>
            <a:ext cx="6935700" cy="38385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g102627f53f4_0_1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g102627f53f4_0_1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g102627f53f4_0_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43" name="Google Shape;43;g102627f53f4_0_15"/>
          <p:cNvPicPr preferRelativeResize="0"/>
          <p:nvPr/>
        </p:nvPicPr>
        <p:blipFill rotWithShape="1">
          <a:blip r:embed="rId2">
            <a:alphaModFix/>
          </a:blip>
          <a:srcRect/>
          <a:stretch/>
        </p:blipFill>
        <p:spPr>
          <a:xfrm>
            <a:off x="7861062" y="1403888"/>
            <a:ext cx="4242275" cy="405021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44"/>
        <p:cNvGrpSpPr/>
        <p:nvPr/>
      </p:nvGrpSpPr>
      <p:grpSpPr>
        <a:xfrm>
          <a:off x="0" y="0"/>
          <a:ext cx="0" cy="0"/>
          <a:chOff x="0" y="0"/>
          <a:chExt cx="0" cy="0"/>
        </a:xfrm>
      </p:grpSpPr>
      <p:sp>
        <p:nvSpPr>
          <p:cNvPr id="45" name="Google Shape;45;g102627f53f4_0_33"/>
          <p:cNvSpPr/>
          <p:nvPr/>
        </p:nvSpPr>
        <p:spPr>
          <a:xfrm>
            <a:off x="6096000" y="0"/>
            <a:ext cx="6096000" cy="6858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g102627f53f4_0_33"/>
          <p:cNvSpPr/>
          <p:nvPr/>
        </p:nvSpPr>
        <p:spPr>
          <a:xfrm>
            <a:off x="1" y="842481"/>
            <a:ext cx="6096000" cy="6015600"/>
          </a:xfrm>
          <a:prstGeom prst="rect">
            <a:avLst/>
          </a:prstGeom>
          <a:solidFill>
            <a:srgbClr val="F0FBFF"/>
          </a:solidFill>
          <a:ln w="12700" cap="flat" cmpd="sng">
            <a:solidFill>
              <a:srgbClr val="F0FB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 name="Google Shape;47;g102627f53f4_0_33"/>
          <p:cNvSpPr txBox="1">
            <a:spLocks noGrp="1"/>
          </p:cNvSpPr>
          <p:nvPr>
            <p:ph type="title"/>
          </p:nvPr>
        </p:nvSpPr>
        <p:spPr>
          <a:xfrm>
            <a:off x="7001700" y="842463"/>
            <a:ext cx="4284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g102627f53f4_0_33"/>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9" name="Google Shape;49;g102627f53f4_0_3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50" name="Google Shape;50;g102627f53f4_0_33"/>
          <p:cNvPicPr preferRelativeResize="0"/>
          <p:nvPr/>
        </p:nvPicPr>
        <p:blipFill rotWithShape="1">
          <a:blip r:embed="rId2">
            <a:alphaModFix/>
          </a:blip>
          <a:srcRect/>
          <a:stretch/>
        </p:blipFill>
        <p:spPr>
          <a:xfrm>
            <a:off x="424075" y="1882213"/>
            <a:ext cx="5450024" cy="3936125"/>
          </a:xfrm>
          <a:prstGeom prst="rect">
            <a:avLst/>
          </a:prstGeom>
          <a:noFill/>
          <a:ln w="12700" cap="flat" cmpd="sng">
            <a:solidFill>
              <a:srgbClr val="F0FBFF"/>
            </a:solidFill>
            <a:prstDash val="solid"/>
            <a:miter lim="8000"/>
            <a:headEnd type="none" w="sm" len="sm"/>
            <a:tailEnd type="none" w="sm" len="sm"/>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2">
  <p:cSld name="CUSTOM_1">
    <p:spTree>
      <p:nvGrpSpPr>
        <p:cNvPr id="1" name="Shape 51"/>
        <p:cNvGrpSpPr/>
        <p:nvPr/>
      </p:nvGrpSpPr>
      <p:grpSpPr>
        <a:xfrm>
          <a:off x="0" y="0"/>
          <a:ext cx="0" cy="0"/>
          <a:chOff x="0" y="0"/>
          <a:chExt cx="0" cy="0"/>
        </a:xfrm>
      </p:grpSpPr>
      <p:sp>
        <p:nvSpPr>
          <p:cNvPr id="52" name="Google Shape;52;g102627f53f4_0_42"/>
          <p:cNvSpPr/>
          <p:nvPr/>
        </p:nvSpPr>
        <p:spPr>
          <a:xfrm>
            <a:off x="6082850" y="946200"/>
            <a:ext cx="6109200" cy="59118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 name="Google Shape;53;g102627f53f4_0_42"/>
          <p:cNvPicPr preferRelativeResize="0"/>
          <p:nvPr/>
        </p:nvPicPr>
        <p:blipFill rotWithShape="1">
          <a:blip r:embed="rId2">
            <a:alphaModFix/>
          </a:blip>
          <a:srcRect/>
          <a:stretch/>
        </p:blipFill>
        <p:spPr>
          <a:xfrm>
            <a:off x="1573325" y="1252534"/>
            <a:ext cx="4352925" cy="4352925"/>
          </a:xfrm>
          <a:prstGeom prst="rect">
            <a:avLst/>
          </a:prstGeom>
          <a:noFill/>
          <a:ln>
            <a:noFill/>
          </a:ln>
        </p:spPr>
      </p:pic>
      <p:sp>
        <p:nvSpPr>
          <p:cNvPr id="54" name="Google Shape;54;g102627f53f4_0_42"/>
          <p:cNvSpPr txBox="1">
            <a:spLocks noGrp="1"/>
          </p:cNvSpPr>
          <p:nvPr>
            <p:ph type="title"/>
          </p:nvPr>
        </p:nvSpPr>
        <p:spPr>
          <a:xfrm>
            <a:off x="7001700" y="1252523"/>
            <a:ext cx="4284600" cy="2442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g102627f53f4_0_42"/>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ustom Layout 2 1">
  <p:cSld name="CUSTOM_1_1">
    <p:spTree>
      <p:nvGrpSpPr>
        <p:cNvPr id="1" name="Shape 56"/>
        <p:cNvGrpSpPr/>
        <p:nvPr/>
      </p:nvGrpSpPr>
      <p:grpSpPr>
        <a:xfrm>
          <a:off x="0" y="0"/>
          <a:ext cx="0" cy="0"/>
          <a:chOff x="0" y="0"/>
          <a:chExt cx="0" cy="0"/>
        </a:xfrm>
      </p:grpSpPr>
      <p:sp>
        <p:nvSpPr>
          <p:cNvPr id="57" name="Google Shape;57;g102627f53f4_0_53"/>
          <p:cNvSpPr/>
          <p:nvPr/>
        </p:nvSpPr>
        <p:spPr>
          <a:xfrm>
            <a:off x="6082850" y="946200"/>
            <a:ext cx="6109200" cy="59118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 name="Google Shape;58;g102627f53f4_0_53"/>
          <p:cNvSpPr txBox="1">
            <a:spLocks noGrp="1"/>
          </p:cNvSpPr>
          <p:nvPr>
            <p:ph type="title"/>
          </p:nvPr>
        </p:nvSpPr>
        <p:spPr>
          <a:xfrm>
            <a:off x="7001700" y="1252523"/>
            <a:ext cx="4284600" cy="2442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g102627f53f4_0_53"/>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60" name="Google Shape;60;g102627f53f4_0_53"/>
          <p:cNvPicPr preferRelativeResize="0"/>
          <p:nvPr/>
        </p:nvPicPr>
        <p:blipFill rotWithShape="1">
          <a:blip r:embed="rId2">
            <a:alphaModFix/>
          </a:blip>
          <a:srcRect/>
          <a:stretch/>
        </p:blipFill>
        <p:spPr>
          <a:xfrm>
            <a:off x="1142325" y="1370450"/>
            <a:ext cx="4940524" cy="41171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1"/>
        <p:cNvGrpSpPr/>
        <p:nvPr/>
      </p:nvGrpSpPr>
      <p:grpSpPr>
        <a:xfrm>
          <a:off x="0" y="0"/>
          <a:ext cx="0" cy="0"/>
          <a:chOff x="0" y="0"/>
          <a:chExt cx="0" cy="0"/>
        </a:xfrm>
      </p:grpSpPr>
      <p:sp>
        <p:nvSpPr>
          <p:cNvPr id="62" name="Google Shape;62;p28"/>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8"/>
          <p:cNvSpPr txBox="1">
            <a:spLocks noGrp="1"/>
          </p:cNvSpPr>
          <p:nvPr>
            <p:ph type="body" idx="1"/>
          </p:nvPr>
        </p:nvSpPr>
        <p:spPr>
          <a:xfrm>
            <a:off x="838200" y="2355925"/>
            <a:ext cx="5181600" cy="382103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28"/>
          <p:cNvSpPr txBox="1">
            <a:spLocks noGrp="1"/>
          </p:cNvSpPr>
          <p:nvPr>
            <p:ph type="body" idx="2"/>
          </p:nvPr>
        </p:nvSpPr>
        <p:spPr>
          <a:xfrm>
            <a:off x="6172200" y="2355925"/>
            <a:ext cx="5181600" cy="382103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8"/>
        <p:cNvGrpSpPr/>
        <p:nvPr/>
      </p:nvGrpSpPr>
      <p:grpSpPr>
        <a:xfrm>
          <a:off x="0" y="0"/>
          <a:ext cx="0" cy="0"/>
          <a:chOff x="0" y="0"/>
          <a:chExt cx="0" cy="0"/>
        </a:xfrm>
      </p:grpSpPr>
      <p:sp>
        <p:nvSpPr>
          <p:cNvPr id="69" name="Google Shape;69;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24"/>
          <p:cNvPicPr preferRelativeResize="0"/>
          <p:nvPr/>
        </p:nvPicPr>
        <p:blipFill rotWithShape="1">
          <a:blip r:embed="rId13">
            <a:alphaModFix/>
          </a:blip>
          <a:srcRect/>
          <a:stretch/>
        </p:blipFill>
        <p:spPr>
          <a:xfrm>
            <a:off x="501" y="0"/>
            <a:ext cx="12190801" cy="6858002"/>
          </a:xfrm>
          <a:prstGeom prst="rect">
            <a:avLst/>
          </a:prstGeom>
          <a:noFill/>
          <a:ln>
            <a:noFill/>
          </a:ln>
        </p:spPr>
      </p:pic>
      <p:sp>
        <p:nvSpPr>
          <p:cNvPr id="7" name="Google Shape;7;p24"/>
          <p:cNvSpPr/>
          <p:nvPr/>
        </p:nvSpPr>
        <p:spPr>
          <a:xfrm>
            <a:off x="8244114" y="0"/>
            <a:ext cx="3947885" cy="653143"/>
          </a:xfrm>
          <a:prstGeom prst="rect">
            <a:avLst/>
          </a:prstGeom>
          <a:solidFill>
            <a:srgbClr val="F0FB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 name="Google Shape;8;p24"/>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 name="Google Shape;9;p24"/>
          <p:cNvSpPr txBox="1">
            <a:spLocks noGrp="1"/>
          </p:cNvSpPr>
          <p:nvPr>
            <p:ph type="body" idx="1"/>
          </p:nvPr>
        </p:nvSpPr>
        <p:spPr>
          <a:xfrm>
            <a:off x="838200" y="2338603"/>
            <a:ext cx="10515600" cy="383836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 name="Google Shape;10;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3" name="Google Shape;13;p24" descr="programsekolahpenggerak | Program Sekolah Penggerak"/>
          <p:cNvPicPr preferRelativeResize="0"/>
          <p:nvPr/>
        </p:nvPicPr>
        <p:blipFill rotWithShape="1">
          <a:blip r:embed="rId14">
            <a:alphaModFix/>
          </a:blip>
          <a:srcRect/>
          <a:stretch/>
        </p:blipFill>
        <p:spPr>
          <a:xfrm>
            <a:off x="9057839" y="0"/>
            <a:ext cx="3133461" cy="917600"/>
          </a:xfrm>
          <a:prstGeom prst="rect">
            <a:avLst/>
          </a:prstGeom>
          <a:noFill/>
          <a:ln>
            <a:noFill/>
          </a:ln>
        </p:spPr>
      </p:pic>
      <p:sp>
        <p:nvSpPr>
          <p:cNvPr id="14" name="Google Shape;14;p24"/>
          <p:cNvSpPr/>
          <p:nvPr/>
        </p:nvSpPr>
        <p:spPr>
          <a:xfrm>
            <a:off x="958200" y="190588"/>
            <a:ext cx="3080400" cy="552000"/>
          </a:xfrm>
          <a:prstGeom prst="rect">
            <a:avLst/>
          </a:prstGeom>
          <a:solidFill>
            <a:srgbClr val="F0FB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Arial"/>
                <a:ea typeface="Arial"/>
                <a:cs typeface="Arial"/>
                <a:sym typeface="Arial"/>
              </a:rPr>
              <a:t>Kementerian Pendidikan, Kebudayaan, Riset, dan Teknologi</a:t>
            </a:r>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2.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
          <p:cNvSpPr txBox="1">
            <a:spLocks noGrp="1"/>
          </p:cNvSpPr>
          <p:nvPr>
            <p:ph type="ctrTitle"/>
          </p:nvPr>
        </p:nvSpPr>
        <p:spPr>
          <a:xfrm>
            <a:off x="1524000" y="360363"/>
            <a:ext cx="10048568" cy="2387700"/>
          </a:xfrm>
          <a:prstGeom prst="rect">
            <a:avLst/>
          </a:prstGeom>
          <a:noFill/>
          <a:ln>
            <a:noFill/>
          </a:ln>
        </p:spPr>
        <p:txBody>
          <a:bodyPr spcFirstLastPara="1" wrap="square" lIns="91425" tIns="45700" rIns="91425" bIns="45700" anchor="t" anchorCtr="0">
            <a:normAutofit fontScale="90000"/>
          </a:bodyPr>
          <a:lstStyle/>
          <a:p>
            <a:pPr marL="0" lvl="0" indent="0" algn="ctr" rtl="0">
              <a:lnSpc>
                <a:spcPct val="90000"/>
              </a:lnSpc>
              <a:spcBef>
                <a:spcPts val="0"/>
              </a:spcBef>
              <a:spcAft>
                <a:spcPts val="0"/>
              </a:spcAft>
              <a:buClr>
                <a:srgbClr val="1D81F7"/>
              </a:buClr>
              <a:buSzPct val="100000"/>
              <a:buFont typeface="Candara"/>
              <a:buNone/>
            </a:pPr>
            <a:br>
              <a:rPr lang="en-US"/>
            </a:br>
            <a:r>
              <a:rPr lang="en-US"/>
              <a:t>Menyusun Kurikulum Operasional Satuan Pendidikan Bagian1</a:t>
            </a:r>
            <a:endParaRPr/>
          </a:p>
        </p:txBody>
      </p:sp>
      <p:sp>
        <p:nvSpPr>
          <p:cNvPr id="88" name="Google Shape;88;p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g10559612fd1_0_0"/>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Pertanyaan Pemantik</a:t>
            </a:r>
            <a:endParaRPr/>
          </a:p>
        </p:txBody>
      </p:sp>
      <p:sp>
        <p:nvSpPr>
          <p:cNvPr id="134" name="Google Shape;134;g10559612fd1_0_0"/>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3. Ceritakan pengalaman Anda saat terlibat dalam kegiatan penyusunan visi, misi dan tujuan satuan pendidikan. Apa peran Anda dalam kegiatan tersebut? </a:t>
            </a:r>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Google Shape;649;p14"/>
          <p:cNvSpPr txBox="1">
            <a:spLocks noGrp="1"/>
          </p:cNvSpPr>
          <p:nvPr>
            <p:ph type="title"/>
          </p:nvPr>
        </p:nvSpPr>
        <p:spPr>
          <a:xfrm>
            <a:off x="838101" y="1434703"/>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Presentasi Kelompok (50 Menit)</a:t>
            </a:r>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653"/>
        <p:cNvGrpSpPr/>
        <p:nvPr/>
      </p:nvGrpSpPr>
      <p:grpSpPr>
        <a:xfrm>
          <a:off x="0" y="0"/>
          <a:ext cx="0" cy="0"/>
          <a:chOff x="0" y="0"/>
          <a:chExt cx="0" cy="0"/>
        </a:xfrm>
      </p:grpSpPr>
      <p:sp>
        <p:nvSpPr>
          <p:cNvPr id="654" name="Google Shape;654;p15"/>
          <p:cNvSpPr txBox="1">
            <a:spLocks noGrp="1"/>
          </p:cNvSpPr>
          <p:nvPr>
            <p:ph type="title"/>
          </p:nvPr>
        </p:nvSpPr>
        <p:spPr>
          <a:xfrm>
            <a:off x="803776" y="2327085"/>
            <a:ext cx="10515600" cy="11178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b="1"/>
              <a:t>Refleksi Terbimbing</a:t>
            </a:r>
            <a:endParaRPr b="1"/>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59" name="Google Shape;659;p16"/>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Pertanyaan Pemantik</a:t>
            </a:r>
            <a:endParaRPr/>
          </a:p>
        </p:txBody>
      </p:sp>
      <p:sp>
        <p:nvSpPr>
          <p:cNvPr id="660" name="Google Shape;660;p16"/>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514350" lvl="0" indent="-514350" algn="l" rtl="0">
              <a:lnSpc>
                <a:spcPct val="90000"/>
              </a:lnSpc>
              <a:spcBef>
                <a:spcPts val="1000"/>
              </a:spcBef>
              <a:spcAft>
                <a:spcPts val="0"/>
              </a:spcAft>
              <a:buSzPts val="1800"/>
              <a:buAutoNum type="arabicPeriod"/>
            </a:pPr>
            <a:r>
              <a:rPr lang="en-US"/>
              <a:t>Setelah melalui proses pembelajaran sejauh ini, apa sajakah perubahan paradigma yang dirasakan?</a:t>
            </a:r>
            <a:endParaRPr/>
          </a:p>
          <a:p>
            <a:pPr marL="514350" lvl="0" indent="-514350" algn="l" rtl="0">
              <a:lnSpc>
                <a:spcPct val="90000"/>
              </a:lnSpc>
              <a:spcBef>
                <a:spcPts val="1000"/>
              </a:spcBef>
              <a:spcAft>
                <a:spcPts val="0"/>
              </a:spcAft>
              <a:buSzPts val="1800"/>
              <a:buAutoNum type="arabicPeriod"/>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8"/>
                  </a:ext>
                </a:extLst>
              </a:rPr>
              <a:t>Apa sajakah hal baru </a:t>
            </a:r>
            <a:r>
              <a:rPr lang="en-US"/>
              <a:t>yang perlu diimplementasikan saat kembali ke satuan pendidikan masing-masing?</a:t>
            </a:r>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17"/>
          <p:cNvSpPr txBox="1">
            <a:spLocks noGrp="1"/>
          </p:cNvSpPr>
          <p:nvPr>
            <p:ph type="body" idx="1"/>
          </p:nvPr>
        </p:nvSpPr>
        <p:spPr>
          <a:xfrm>
            <a:off x="838200" y="978182"/>
            <a:ext cx="10515600" cy="5198921"/>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Perubahan paradigma yang dirasakan:</a:t>
            </a:r>
            <a:endParaRPr/>
          </a:p>
          <a:p>
            <a:pPr marL="457200" lvl="0" indent="-457200" algn="l" rtl="0">
              <a:lnSpc>
                <a:spcPct val="90000"/>
              </a:lnSpc>
              <a:spcBef>
                <a:spcPts val="1000"/>
              </a:spcBef>
              <a:spcAft>
                <a:spcPts val="0"/>
              </a:spcAft>
              <a:buSzPts val="1800"/>
              <a:buChar char="•"/>
            </a:pPr>
            <a:r>
              <a:rPr lang="en-US"/>
              <a:t>…</a:t>
            </a:r>
            <a:endParaRPr/>
          </a:p>
          <a:p>
            <a:pPr marL="457200" lvl="0" indent="-457200" algn="l" rtl="0">
              <a:lnSpc>
                <a:spcPct val="90000"/>
              </a:lnSpc>
              <a:spcBef>
                <a:spcPts val="1000"/>
              </a:spcBef>
              <a:spcAft>
                <a:spcPts val="0"/>
              </a:spcAft>
              <a:buSzPts val="1800"/>
              <a:buChar char="•"/>
            </a:pPr>
            <a:r>
              <a:rPr lang="en-US"/>
              <a:t>…</a:t>
            </a:r>
            <a:endParaRPr/>
          </a:p>
          <a:p>
            <a:pPr marL="457200" lvl="0" indent="-457200" algn="l" rtl="0">
              <a:lnSpc>
                <a:spcPct val="90000"/>
              </a:lnSpc>
              <a:spcBef>
                <a:spcPts val="1000"/>
              </a:spcBef>
              <a:spcAft>
                <a:spcPts val="0"/>
              </a:spcAft>
              <a:buSzPts val="1800"/>
              <a:buChar char="•"/>
            </a:pPr>
            <a:r>
              <a:rPr lang="en-US"/>
              <a:t>…</a:t>
            </a:r>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669"/>
        <p:cNvGrpSpPr/>
        <p:nvPr/>
      </p:nvGrpSpPr>
      <p:grpSpPr>
        <a:xfrm>
          <a:off x="0" y="0"/>
          <a:ext cx="0" cy="0"/>
          <a:chOff x="0" y="0"/>
          <a:chExt cx="0" cy="0"/>
        </a:xfrm>
      </p:grpSpPr>
      <p:sp>
        <p:nvSpPr>
          <p:cNvPr id="670" name="Google Shape;670;p18"/>
          <p:cNvSpPr txBox="1">
            <a:spLocks noGrp="1"/>
          </p:cNvSpPr>
          <p:nvPr>
            <p:ph type="body" idx="1"/>
          </p:nvPr>
        </p:nvSpPr>
        <p:spPr>
          <a:xfrm>
            <a:off x="838200" y="978182"/>
            <a:ext cx="10515600" cy="5198921"/>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Hal baru yang perlu diimplementasikan saat kembali ke satuan pendidikan:</a:t>
            </a:r>
            <a:endParaRPr/>
          </a:p>
          <a:p>
            <a:pPr marL="457200" lvl="0" indent="-457200" algn="l" rtl="0">
              <a:lnSpc>
                <a:spcPct val="90000"/>
              </a:lnSpc>
              <a:spcBef>
                <a:spcPts val="1000"/>
              </a:spcBef>
              <a:spcAft>
                <a:spcPts val="0"/>
              </a:spcAft>
              <a:buSzPts val="1800"/>
              <a:buChar char="•"/>
            </a:pPr>
            <a:r>
              <a:rPr lang="en-US"/>
              <a:t>…</a:t>
            </a:r>
            <a:endParaRPr/>
          </a:p>
          <a:p>
            <a:pPr marL="457200" lvl="0" indent="-457200" algn="l" rtl="0">
              <a:lnSpc>
                <a:spcPct val="90000"/>
              </a:lnSpc>
              <a:spcBef>
                <a:spcPts val="1000"/>
              </a:spcBef>
              <a:spcAft>
                <a:spcPts val="0"/>
              </a:spcAft>
              <a:buSzPts val="1800"/>
              <a:buChar char="•"/>
            </a:pPr>
            <a:r>
              <a:rPr lang="en-US"/>
              <a:t>…</a:t>
            </a:r>
            <a:endParaRPr/>
          </a:p>
          <a:p>
            <a:pPr marL="457200" lvl="0" indent="-457200" algn="l" rtl="0">
              <a:lnSpc>
                <a:spcPct val="90000"/>
              </a:lnSpc>
              <a:spcBef>
                <a:spcPts val="1000"/>
              </a:spcBef>
              <a:spcAft>
                <a:spcPts val="0"/>
              </a:spcAft>
              <a:buSzPts val="1800"/>
              <a:buChar char="•"/>
            </a:pPr>
            <a:r>
              <a:rPr lang="en-US"/>
              <a:t>…</a:t>
            </a:r>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674"/>
        <p:cNvGrpSpPr/>
        <p:nvPr/>
      </p:nvGrpSpPr>
      <p:grpSpPr>
        <a:xfrm>
          <a:off x="0" y="0"/>
          <a:ext cx="0" cy="0"/>
          <a:chOff x="0" y="0"/>
          <a:chExt cx="0" cy="0"/>
        </a:xfrm>
      </p:grpSpPr>
      <p:sp>
        <p:nvSpPr>
          <p:cNvPr id="675" name="Google Shape;675;p22"/>
          <p:cNvSpPr txBox="1">
            <a:spLocks noGrp="1"/>
          </p:cNvSpPr>
          <p:nvPr>
            <p:ph type="title"/>
          </p:nvPr>
        </p:nvSpPr>
        <p:spPr>
          <a:xfrm>
            <a:off x="803776" y="2327085"/>
            <a:ext cx="10515600" cy="11178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b="1"/>
              <a:t>Elaborasi Pemahaman</a:t>
            </a:r>
            <a:endParaRPr b="1"/>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679"/>
        <p:cNvGrpSpPr/>
        <p:nvPr/>
      </p:nvGrpSpPr>
      <p:grpSpPr>
        <a:xfrm>
          <a:off x="0" y="0"/>
          <a:ext cx="0" cy="0"/>
          <a:chOff x="0" y="0"/>
          <a:chExt cx="0" cy="0"/>
        </a:xfrm>
      </p:grpSpPr>
      <p:sp>
        <p:nvSpPr>
          <p:cNvPr id="680" name="Google Shape;680;g10c60ff1336_0_80"/>
          <p:cNvSpPr txBox="1">
            <a:spLocks noGrp="1"/>
          </p:cNvSpPr>
          <p:nvPr>
            <p:ph type="title"/>
          </p:nvPr>
        </p:nvSpPr>
        <p:spPr>
          <a:xfrm>
            <a:off x="685701" y="892178"/>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9"/>
                  </a:ext>
                </a:extLst>
              </a:rPr>
              <a:t>Permainan: </a:t>
            </a:r>
            <a:r>
              <a:rPr lang="en-US"/>
              <a:t>Sambung Refleksi</a:t>
            </a:r>
            <a:endParaRPr/>
          </a:p>
        </p:txBody>
      </p:sp>
      <p:sp>
        <p:nvSpPr>
          <p:cNvPr id="681" name="Google Shape;681;g10c60ff1336_0_80"/>
          <p:cNvSpPr txBox="1">
            <a:spLocks noGrp="1"/>
          </p:cNvSpPr>
          <p:nvPr>
            <p:ph type="body" idx="1"/>
          </p:nvPr>
        </p:nvSpPr>
        <p:spPr>
          <a:xfrm>
            <a:off x="838200" y="1885950"/>
            <a:ext cx="10515600" cy="4667400"/>
          </a:xfrm>
          <a:prstGeom prst="rect">
            <a:avLst/>
          </a:prstGeom>
          <a:noFill/>
          <a:ln>
            <a:noFill/>
          </a:ln>
        </p:spPr>
        <p:txBody>
          <a:bodyPr spcFirstLastPara="1" wrap="square" lIns="91425" tIns="45700" rIns="91425" bIns="45700" anchor="t" anchorCtr="0">
            <a:normAutofit fontScale="85000" lnSpcReduction="10000"/>
          </a:bodyPr>
          <a:lstStyle/>
          <a:p>
            <a:pPr marL="457200" lvl="0" indent="-325755" algn="l" rtl="0">
              <a:lnSpc>
                <a:spcPct val="90000"/>
              </a:lnSpc>
              <a:spcBef>
                <a:spcPts val="1000"/>
              </a:spcBef>
              <a:spcAft>
                <a:spcPts val="0"/>
              </a:spcAft>
              <a:buSzPct val="64285"/>
              <a:buChar char="●"/>
            </a:pPr>
            <a:r>
              <a:rPr lang="en-US"/>
              <a:t>Pilihlah satu peserta untuk berefleksi, menyampaikan pemahamannya mengenai penyusunan kurikulum operasional yang telah dipelajari, tetapi hanya menggunakan satu kalimat refleksi(minimal lima kata).</a:t>
            </a:r>
            <a:endParaRPr/>
          </a:p>
          <a:p>
            <a:pPr marL="457200" lvl="0" indent="-325755" algn="l" rtl="0">
              <a:lnSpc>
                <a:spcPct val="90000"/>
              </a:lnSpc>
              <a:spcBef>
                <a:spcPts val="0"/>
              </a:spcBef>
              <a:spcAft>
                <a:spcPts val="0"/>
              </a:spcAft>
              <a:buSzPct val="64285"/>
              <a:buChar char="●"/>
            </a:pPr>
            <a:r>
              <a:rPr lang="en-US"/>
              <a:t>Kalimat refleksi tersebut dilanjutkan dengan kalimat refleksi lain oleh satu peserta yang lain, dengan menggunakan kata terakhir dari kalimat refleksi sebelumnya sebagai awal kalimat refleksi yang baru.</a:t>
            </a:r>
            <a:endParaRPr/>
          </a:p>
          <a:p>
            <a:pPr marL="457200" lvl="0" indent="-325755" algn="l" rtl="0">
              <a:lnSpc>
                <a:spcPct val="90000"/>
              </a:lnSpc>
              <a:spcBef>
                <a:spcPts val="0"/>
              </a:spcBef>
              <a:spcAft>
                <a:spcPts val="0"/>
              </a:spcAft>
              <a:buSzPct val="64285"/>
              <a:buChar char="●"/>
            </a:pPr>
            <a:r>
              <a:rPr lang="en-US"/>
              <a:t>Contoh kalimat refleksi dari peserta pertama: “Kurikulum Operasional di Satuan Pendidikan bersifat fleksibel dan dinamis”. Kemudian peserta kedua melanjutkan kalimat refleksi dengan kata “dinamis”, yang merupakan kata terakhir dari kalimat refleksi peserta pertama, sebagai kata awal kalimat refleksi yang kedua. Contoh kalimat refleksi dari peserta kedua: “Dinamis merupakan salah satu karakteristik kurikulum operasional di satuan pendidikan”.</a:t>
            </a:r>
            <a:endParaRPr/>
          </a:p>
          <a:p>
            <a:pPr marL="457200" lvl="0" indent="-325755" algn="l" rtl="0">
              <a:lnSpc>
                <a:spcPct val="90000"/>
              </a:lnSpc>
              <a:spcBef>
                <a:spcPts val="0"/>
              </a:spcBef>
              <a:spcAft>
                <a:spcPts val="0"/>
              </a:spcAft>
              <a:buSzPct val="64285"/>
              <a:buChar char="●"/>
            </a:pPr>
            <a:r>
              <a:rPr lang="en-US"/>
              <a:t>Teruskan permainan dengan pola yang sama, sesuaikan dengan ketersediaan waktu. </a:t>
            </a:r>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Shape 685"/>
        <p:cNvGrpSpPr/>
        <p:nvPr/>
      </p:nvGrpSpPr>
      <p:grpSpPr>
        <a:xfrm>
          <a:off x="0" y="0"/>
          <a:ext cx="0" cy="0"/>
          <a:chOff x="0" y="0"/>
          <a:chExt cx="0" cy="0"/>
        </a:xfrm>
      </p:grpSpPr>
      <p:sp>
        <p:nvSpPr>
          <p:cNvPr id="686" name="Google Shape;686;g105a036bcec_0_0"/>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Pertanyaan Pemantik</a:t>
            </a:r>
            <a:endParaRPr/>
          </a:p>
        </p:txBody>
      </p:sp>
      <p:sp>
        <p:nvSpPr>
          <p:cNvPr id="687" name="Google Shape;687;g105a036bcec_0_0"/>
          <p:cNvSpPr txBox="1">
            <a:spLocks noGrp="1"/>
          </p:cNvSpPr>
          <p:nvPr>
            <p:ph type="body" idx="1"/>
          </p:nvPr>
        </p:nvSpPr>
        <p:spPr>
          <a:xfrm>
            <a:off x="838200" y="1957603"/>
            <a:ext cx="10515600" cy="3838500"/>
          </a:xfrm>
          <a:prstGeom prst="rect">
            <a:avLst/>
          </a:prstGeom>
          <a:noFill/>
          <a:ln>
            <a:noFill/>
          </a:ln>
        </p:spPr>
        <p:txBody>
          <a:bodyPr spcFirstLastPara="1" wrap="square" lIns="91425" tIns="45700" rIns="91425" bIns="45700" anchor="t" anchorCtr="0">
            <a:normAutofit lnSpcReduction="10000"/>
          </a:bodyPr>
          <a:lstStyle/>
          <a:p>
            <a:pPr marL="514350" lvl="0" indent="-514350" algn="l" rtl="0">
              <a:lnSpc>
                <a:spcPct val="90000"/>
              </a:lnSpc>
              <a:spcBef>
                <a:spcPts val="1000"/>
              </a:spcBef>
              <a:spcAft>
                <a:spcPts val="0"/>
              </a:spcAft>
              <a:buSzPts val="1800"/>
              <a:buAutoNum type="arabicPeriod"/>
            </a:pPr>
            <a:r>
              <a:rPr lang="en-US"/>
              <a:t>Visi, misi, dan tujuan satuan pendidikan yang disusun sesuai karakteristik dan kebutuhan di satuan pendidikan itu penting dalam mencapai tujuan pendidikan nasional. Mengapa?</a:t>
            </a:r>
            <a:endParaRPr/>
          </a:p>
          <a:p>
            <a:pPr marL="514350" lvl="0" indent="-514350" algn="l" rtl="0">
              <a:lnSpc>
                <a:spcPct val="90000"/>
              </a:lnSpc>
              <a:spcBef>
                <a:spcPts val="1000"/>
              </a:spcBef>
              <a:spcAft>
                <a:spcPts val="0"/>
              </a:spcAft>
              <a:buSzPts val="1800"/>
              <a:buAutoNum type="arabicPeriod"/>
            </a:pPr>
            <a:r>
              <a:rPr lang="en-US"/>
              <a:t>Pelibatan seluruh warga satuan pendidikan itu penting dalam penyusunan visi, misi, dan tujuan satuan pendidikan. Mengapa?</a:t>
            </a:r>
            <a:endParaRPr/>
          </a:p>
          <a:p>
            <a:pPr marL="514350" lvl="0" indent="-514350" algn="l" rtl="0">
              <a:lnSpc>
                <a:spcPct val="90000"/>
              </a:lnSpc>
              <a:spcBef>
                <a:spcPts val="1000"/>
              </a:spcBef>
              <a:spcAft>
                <a:spcPts val="0"/>
              </a:spcAft>
              <a:buSzPts val="1800"/>
              <a:buAutoNum type="arabicPeriod"/>
            </a:pPr>
            <a:r>
              <a:rPr lang="en-US"/>
              <a:t>Bagaimana cara memfasilitasi penyusunan visi, misi, dan tujuan satuan pendidikan sesuai karakteristik dan kebutuhan satuan pendidikan?</a:t>
            </a:r>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692" name="Google Shape;692;g10c60ff1336_0_37"/>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Pertanyaan Pemantik 1</a:t>
            </a:r>
            <a:endParaRPr/>
          </a:p>
        </p:txBody>
      </p:sp>
      <p:sp>
        <p:nvSpPr>
          <p:cNvPr id="693" name="Google Shape;693;g10c60ff1336_0_37"/>
          <p:cNvSpPr txBox="1">
            <a:spLocks noGrp="1"/>
          </p:cNvSpPr>
          <p:nvPr>
            <p:ph type="body" idx="1"/>
          </p:nvPr>
        </p:nvSpPr>
        <p:spPr>
          <a:xfrm>
            <a:off x="838200" y="1957600"/>
            <a:ext cx="10515600" cy="4115700"/>
          </a:xfrm>
          <a:prstGeom prst="rect">
            <a:avLst/>
          </a:prstGeom>
          <a:noFill/>
          <a:ln>
            <a:noFill/>
          </a:ln>
        </p:spPr>
        <p:txBody>
          <a:bodyPr spcFirstLastPara="1" wrap="square" lIns="91425" tIns="45700" rIns="91425" bIns="45700" anchor="t" anchorCtr="0">
            <a:normAutofit fontScale="92500" lnSpcReduction="10000"/>
          </a:bodyPr>
          <a:lstStyle/>
          <a:p>
            <a:pPr marL="514350" lvl="0" indent="-514350" algn="l" rtl="0">
              <a:lnSpc>
                <a:spcPct val="90000"/>
              </a:lnSpc>
              <a:spcBef>
                <a:spcPts val="1000"/>
              </a:spcBef>
              <a:spcAft>
                <a:spcPts val="0"/>
              </a:spcAft>
              <a:buSzPct val="69498"/>
              <a:buChar char="●"/>
            </a:pPr>
            <a:r>
              <a:rPr lang="en-US"/>
              <a:t>Visi, misi, dan tujuan satuan pendidikan yang disusun sesuai karakteristik dan kebutuhan di satuan pendidikan berangkat dari pemahaman bahwa kekhasan dan potensi internal yang dimiliki oleh satuan pendidikan (karakteristik) mampu memenuhi apa yang diperlukan oleh satuan pendidikan tersebut (kebutuhan). </a:t>
            </a:r>
            <a:endParaRPr/>
          </a:p>
          <a:p>
            <a:pPr marL="514350" lvl="0" indent="-514350" algn="l" rtl="0">
              <a:lnSpc>
                <a:spcPct val="90000"/>
              </a:lnSpc>
              <a:spcBef>
                <a:spcPts val="1000"/>
              </a:spcBef>
              <a:spcAft>
                <a:spcPts val="0"/>
              </a:spcAft>
              <a:buSzPct val="69498"/>
              <a:buChar char="●"/>
            </a:pPr>
            <a:r>
              <a:rPr lang="en-US"/>
              <a:t>Karakteristik dan kebutuhan satuan pendidikan perlu diintegrasikan dalam proses menentukan cita-cita bersama pada masa mendatang (visi) dan menyepakati bagaimana mewujudkan cita-cita tersebut dalam tindakan (misi) untuk mendapatkan hasil yang diinginkan pada peserta didik dan yang sesuai dengan tujuan pendidikan nasional (tujuan).</a:t>
            </a:r>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Google Shape;698;g10c60ff1336_0_42"/>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Pertanyaan Pemantik 2</a:t>
            </a:r>
            <a:endParaRPr/>
          </a:p>
        </p:txBody>
      </p:sp>
      <p:sp>
        <p:nvSpPr>
          <p:cNvPr id="699" name="Google Shape;699;g10c60ff1336_0_42"/>
          <p:cNvSpPr txBox="1">
            <a:spLocks noGrp="1"/>
          </p:cNvSpPr>
          <p:nvPr>
            <p:ph type="body" idx="1"/>
          </p:nvPr>
        </p:nvSpPr>
        <p:spPr>
          <a:xfrm>
            <a:off x="838200" y="1957600"/>
            <a:ext cx="10515600" cy="4602300"/>
          </a:xfrm>
          <a:prstGeom prst="rect">
            <a:avLst/>
          </a:prstGeom>
          <a:noFill/>
          <a:ln>
            <a:noFill/>
          </a:ln>
        </p:spPr>
        <p:txBody>
          <a:bodyPr spcFirstLastPara="1" wrap="square" lIns="91425" tIns="45700" rIns="91425" bIns="45700" anchor="t" anchorCtr="0">
            <a:normAutofit fontScale="85000" lnSpcReduction="10000"/>
          </a:bodyPr>
          <a:lstStyle/>
          <a:p>
            <a:pPr marL="514350" lvl="0" indent="-497205" algn="l" rtl="0">
              <a:lnSpc>
                <a:spcPct val="90000"/>
              </a:lnSpc>
              <a:spcBef>
                <a:spcPts val="1000"/>
              </a:spcBef>
              <a:spcAft>
                <a:spcPts val="0"/>
              </a:spcAft>
              <a:buSzPct val="64285"/>
              <a:buChar char="●"/>
            </a:pPr>
            <a:r>
              <a:rPr lang="en-US"/>
              <a:t>Satuan pendidikan merupakan milik dari seluruh warga yang ada dalam lingkup satuan pendidikan tersebut: kepala sekolah, guru, tenaga kependidikan, peserta didik, orang tua peserta didik, dan komunitas terkait. </a:t>
            </a:r>
            <a:endParaRPr/>
          </a:p>
          <a:p>
            <a:pPr marL="514350" lvl="0" indent="-497205" algn="l" rtl="0">
              <a:lnSpc>
                <a:spcPct val="90000"/>
              </a:lnSpc>
              <a:spcBef>
                <a:spcPts val="1000"/>
              </a:spcBef>
              <a:spcAft>
                <a:spcPts val="0"/>
              </a:spcAft>
              <a:buSzPct val="64285"/>
              <a:buChar char="●"/>
            </a:pPr>
            <a:r>
              <a:rPr lang="en-US"/>
              <a:t>Saat dilibatkan dalam penyusunan visi, misi, dan tujuan satuan pendidikan, seluruh warga yang ada, baik individu maupun kelompok, akan memiliki rasa kepemilikan terhadap satuan pendidikan dan akan memberikan yang terbaik saat dilibatkan untuk berkontribusi dalam usaha pengembangan mutu satuan pendidikan.</a:t>
            </a:r>
            <a:endParaRPr/>
          </a:p>
          <a:p>
            <a:pPr marL="514350" lvl="0" indent="-497205" algn="l" rtl="0">
              <a:lnSpc>
                <a:spcPct val="90000"/>
              </a:lnSpc>
              <a:spcBef>
                <a:spcPts val="1000"/>
              </a:spcBef>
              <a:spcAft>
                <a:spcPts val="0"/>
              </a:spcAft>
              <a:buSzPct val="64285"/>
              <a:buChar char="●"/>
            </a:pPr>
            <a:r>
              <a:rPr lang="en-US"/>
              <a:t>Saat seluruh warga satuan pendidikan dilibatkan dalam penyusunan visi, misi, dan tujuan satuan pendidikan, yang merupakan fondasi untuk membangun layanan satuan pendidikan yang bermutu, maka kekuatan bersama yang dimiliki oleh seluruh warga satuan pendidikan akan digerakkan untuk memastikan keberhasilan proses tersebut.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g105dce28f3a_0_0"/>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Pertanyaan Pemantik</a:t>
            </a:r>
            <a:endParaRPr/>
          </a:p>
        </p:txBody>
      </p:sp>
      <p:sp>
        <p:nvSpPr>
          <p:cNvPr id="140" name="Google Shape;140;g105dce28f3a_0_0"/>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4. </a:t>
            </a: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Mengapa penting</a:t>
            </a:r>
            <a:r>
              <a:rPr lang="en-US"/>
              <a:t> bagi satuan pendidikan untuk menyusun kurikulum operasional-nya sendiri? </a:t>
            </a:r>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4" name="Google Shape;704;g10c60ff1336_0_47"/>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Pertanyaan Pemantik 3</a:t>
            </a:r>
            <a:endParaRPr/>
          </a:p>
        </p:txBody>
      </p:sp>
      <p:sp>
        <p:nvSpPr>
          <p:cNvPr id="705" name="Google Shape;705;g10c60ff1336_0_47"/>
          <p:cNvSpPr txBox="1">
            <a:spLocks noGrp="1"/>
          </p:cNvSpPr>
          <p:nvPr>
            <p:ph type="body" idx="1"/>
          </p:nvPr>
        </p:nvSpPr>
        <p:spPr>
          <a:xfrm>
            <a:off x="838200" y="1957603"/>
            <a:ext cx="10515600" cy="3838500"/>
          </a:xfrm>
          <a:prstGeom prst="rect">
            <a:avLst/>
          </a:prstGeom>
          <a:noFill/>
          <a:ln>
            <a:noFill/>
          </a:ln>
        </p:spPr>
        <p:txBody>
          <a:bodyPr spcFirstLastPara="1" wrap="square" lIns="91425" tIns="45700" rIns="91425" bIns="45700" anchor="t" anchorCtr="0">
            <a:normAutofit fontScale="85000" lnSpcReduction="20000"/>
          </a:bodyPr>
          <a:lstStyle/>
          <a:p>
            <a:pPr marL="514350" lvl="0" indent="-497205" algn="l" rtl="0">
              <a:lnSpc>
                <a:spcPct val="90000"/>
              </a:lnSpc>
              <a:spcBef>
                <a:spcPts val="1000"/>
              </a:spcBef>
              <a:spcAft>
                <a:spcPts val="0"/>
              </a:spcAft>
              <a:buSzPct val="64285"/>
              <a:buChar char="●"/>
            </a:pPr>
            <a:r>
              <a:rPr lang="en-US"/>
              <a:t>Menentukan perwakilan kelompok warga satuan pendidikan yang perlu dilibatkan, jika tidak mungkin melibatkan seluruhnya.</a:t>
            </a:r>
            <a:endParaRPr/>
          </a:p>
          <a:p>
            <a:pPr marL="514350" lvl="0" indent="-497205" algn="l" rtl="0">
              <a:lnSpc>
                <a:spcPct val="90000"/>
              </a:lnSpc>
              <a:spcBef>
                <a:spcPts val="1000"/>
              </a:spcBef>
              <a:spcAft>
                <a:spcPts val="0"/>
              </a:spcAft>
              <a:buSzPct val="64285"/>
              <a:buChar char="●"/>
            </a:pPr>
            <a:r>
              <a:rPr lang="en-US"/>
              <a:t>Membuat daftar informasi dan data yang perlu digali untuk mengenali karakteristik satuan pendidikan dan menentukan visi, misi, dan tujuan pendidikan.</a:t>
            </a:r>
            <a:endParaRPr/>
          </a:p>
          <a:p>
            <a:pPr marL="514350" lvl="0" indent="-497205" algn="l" rtl="0">
              <a:lnSpc>
                <a:spcPct val="90000"/>
              </a:lnSpc>
              <a:spcBef>
                <a:spcPts val="1000"/>
              </a:spcBef>
              <a:spcAft>
                <a:spcPts val="0"/>
              </a:spcAft>
              <a:buSzPct val="64285"/>
              <a:buChar char="●"/>
            </a:pPr>
            <a:r>
              <a:rPr lang="en-US"/>
              <a:t>Menentukan cara untuk mengumpulkan informasi dari perwakilan dan/atau seluruh warga satuan pendidikan (kuesioner, wawancara, diskusi kelompok terpumpun, observasi, rapor pendidikan).</a:t>
            </a:r>
            <a:endParaRPr/>
          </a:p>
          <a:p>
            <a:pPr marL="514350" lvl="0" indent="-497205" algn="l" rtl="0">
              <a:lnSpc>
                <a:spcPct val="90000"/>
              </a:lnSpc>
              <a:spcBef>
                <a:spcPts val="1000"/>
              </a:spcBef>
              <a:spcAft>
                <a:spcPts val="0"/>
              </a:spcAft>
              <a:buSzPct val="64285"/>
              <a:buChar char="●"/>
            </a:pPr>
            <a:r>
              <a:rPr lang="en-US"/>
              <a:t>Mengalokasi waktu yang cukup untuk pengumpulan, pengorganisasian, analisis, dan dokumentasi data.</a:t>
            </a:r>
            <a:endParaRPr/>
          </a:p>
          <a:p>
            <a:pPr marL="514350" lvl="0" indent="-497205" algn="l" rtl="0">
              <a:lnSpc>
                <a:spcPct val="90000"/>
              </a:lnSpc>
              <a:spcBef>
                <a:spcPts val="1000"/>
              </a:spcBef>
              <a:spcAft>
                <a:spcPts val="0"/>
              </a:spcAft>
              <a:buSzPct val="64285"/>
              <a:buChar char="●"/>
            </a:pPr>
            <a:r>
              <a:rPr lang="en-US"/>
              <a:t>Memilah kumpulan informasi dan data yang relevan dan menyimpulkan untuk mengembangkan strategi dan solusi untuk langkah ke depan. </a:t>
            </a:r>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709"/>
        <p:cNvGrpSpPr/>
        <p:nvPr/>
      </p:nvGrpSpPr>
      <p:grpSpPr>
        <a:xfrm>
          <a:off x="0" y="0"/>
          <a:ext cx="0" cy="0"/>
          <a:chOff x="0" y="0"/>
          <a:chExt cx="0" cy="0"/>
        </a:xfrm>
      </p:grpSpPr>
      <p:sp>
        <p:nvSpPr>
          <p:cNvPr id="710" name="Google Shape;710;p29"/>
          <p:cNvSpPr txBox="1">
            <a:spLocks noGrp="1"/>
          </p:cNvSpPr>
          <p:nvPr>
            <p:ph type="title"/>
          </p:nvPr>
        </p:nvSpPr>
        <p:spPr>
          <a:xfrm>
            <a:off x="803776" y="2327085"/>
            <a:ext cx="10515600" cy="11178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b="1"/>
              <a:t>(Rencana) Aksi Nyata</a:t>
            </a:r>
            <a:endParaRPr b="1"/>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714"/>
        <p:cNvGrpSpPr/>
        <p:nvPr/>
      </p:nvGrpSpPr>
      <p:grpSpPr>
        <a:xfrm>
          <a:off x="0" y="0"/>
          <a:ext cx="0" cy="0"/>
          <a:chOff x="0" y="0"/>
          <a:chExt cx="0" cy="0"/>
        </a:xfrm>
      </p:grpSpPr>
      <p:sp>
        <p:nvSpPr>
          <p:cNvPr id="715" name="Google Shape;715;g10c60ff1336_0_1"/>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5454"/>
              <a:buNone/>
            </a:pPr>
            <a:r>
              <a:rPr lang="en-US"/>
              <a:t>Pertanyaan Pemantik – Penugasan Mandiri (40 Menit)</a:t>
            </a:r>
            <a:endParaRPr/>
          </a:p>
        </p:txBody>
      </p:sp>
      <p:sp>
        <p:nvSpPr>
          <p:cNvPr id="716" name="Google Shape;716;g10c60ff1336_0_1"/>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0"/>
                  </a:ext>
                </a:extLst>
              </a:rPr>
              <a:t>Buatlah rencana implementasi hasil pembelajaran topik ini setelah balik ke sekolah. Dalam rencana aksi tersebut, sertakan Kegiatan yang Direcanakan, Tujuan Kegiatan, Waktu Kegiatan, dan Aktor yang Terlibat.</a:t>
            </a:r>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720"/>
        <p:cNvGrpSpPr/>
        <p:nvPr/>
      </p:nvGrpSpPr>
      <p:grpSpPr>
        <a:xfrm>
          <a:off x="0" y="0"/>
          <a:ext cx="0" cy="0"/>
          <a:chOff x="0" y="0"/>
          <a:chExt cx="0" cy="0"/>
        </a:xfrm>
      </p:grpSpPr>
      <p:sp>
        <p:nvSpPr>
          <p:cNvPr id="721" name="Google Shape;721;g10c60ff1336_0_52"/>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000"/>
              <a:buNone/>
            </a:pPr>
            <a:r>
              <a:rPr lang="en-US"/>
              <a:t>Lembar Kerja Rencana Aksi Nyata</a:t>
            </a:r>
            <a:endParaRPr/>
          </a:p>
        </p:txBody>
      </p:sp>
      <p:sp>
        <p:nvSpPr>
          <p:cNvPr id="722" name="Google Shape;722;g10c60ff1336_0_52"/>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sz="35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1"/>
                  </a:ext>
                </a:extLst>
              </a:rPr>
              <a:t>-</a:t>
            </a:r>
            <a:endParaRPr sz="3500"/>
          </a:p>
          <a:p>
            <a:pPr marL="0" lvl="0" indent="0" algn="l" rtl="0">
              <a:lnSpc>
                <a:spcPct val="90000"/>
              </a:lnSpc>
              <a:spcBef>
                <a:spcPts val="1000"/>
              </a:spcBef>
              <a:spcAft>
                <a:spcPts val="0"/>
              </a:spcAft>
              <a:buSzPts val="1800"/>
              <a:buNone/>
            </a:pPr>
            <a:endParaRPr sz="3500"/>
          </a:p>
        </p:txBody>
      </p:sp>
      <p:graphicFrame>
        <p:nvGraphicFramePr>
          <p:cNvPr id="723" name="Google Shape;723;g10c60ff1336_0_52"/>
          <p:cNvGraphicFramePr/>
          <p:nvPr/>
        </p:nvGraphicFramePr>
        <p:xfrm>
          <a:off x="952500" y="2667000"/>
          <a:ext cx="10287000" cy="2636400"/>
        </p:xfrm>
        <a:graphic>
          <a:graphicData uri="http://schemas.openxmlformats.org/drawingml/2006/table">
            <a:tbl>
              <a:tblPr>
                <a:noFill/>
                <a:tableStyleId>{A7AD82F2-C7AA-4410-8BE9-5B084F73BB80}</a:tableStyleId>
              </a:tblPr>
              <a:tblGrid>
                <a:gridCol w="886975">
                  <a:extLst>
                    <a:ext uri="{9D8B030D-6E8A-4147-A177-3AD203B41FA5}">
                      <a16:colId xmlns:a16="http://schemas.microsoft.com/office/drawing/2014/main" val="20000"/>
                    </a:ext>
                  </a:extLst>
                </a:gridCol>
                <a:gridCol w="3227825">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gridCol w="2057400">
                  <a:extLst>
                    <a:ext uri="{9D8B030D-6E8A-4147-A177-3AD203B41FA5}">
                      <a16:colId xmlns:a16="http://schemas.microsoft.com/office/drawing/2014/main" val="20004"/>
                    </a:ext>
                  </a:extLst>
                </a:gridCol>
              </a:tblGrid>
              <a:tr h="381000">
                <a:tc>
                  <a:txBody>
                    <a:bodyPr/>
                    <a:lstStyle/>
                    <a:p>
                      <a:pPr marL="0" marR="0" lvl="0" indent="0" algn="l" rtl="0">
                        <a:lnSpc>
                          <a:spcPct val="100000"/>
                        </a:lnSpc>
                        <a:spcBef>
                          <a:spcPts val="0"/>
                        </a:spcBef>
                        <a:spcAft>
                          <a:spcPts val="0"/>
                        </a:spcAft>
                        <a:buClr>
                          <a:srgbClr val="000000"/>
                        </a:buClr>
                        <a:buSzPts val="2500"/>
                        <a:buFont typeface="Arial"/>
                        <a:buNone/>
                      </a:pPr>
                      <a:r>
                        <a:rPr lang="en-US" sz="2500" b="1" u="none" strike="noStrike" cap="none"/>
                        <a:t>No</a:t>
                      </a:r>
                      <a:endParaRPr sz="2500" b="1"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r>
                        <a:rPr lang="en-US" sz="2500" b="1" u="none" strike="noStrike" cap="none"/>
                        <a:t>Kegiatan yang Direncanakan</a:t>
                      </a:r>
                      <a:endParaRPr sz="2500" b="1"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r>
                        <a:rPr lang="en-US" sz="2500" b="1" u="none" strike="noStrike" cap="none"/>
                        <a:t>Tujuan Kegiatan</a:t>
                      </a:r>
                      <a:endParaRPr sz="2500" b="1"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r>
                        <a:rPr lang="en-US" sz="2500" b="1" u="none" strike="noStrike" cap="none"/>
                        <a:t>Waktu Kegiatan</a:t>
                      </a:r>
                      <a:endParaRPr sz="2500" b="1"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r>
                        <a:rPr lang="en-US" sz="2500" b="1" u="none" strike="noStrike" cap="none"/>
                        <a:t>Aktor yang Terlibat</a:t>
                      </a:r>
                      <a:endParaRPr sz="2500" b="1" u="none" strike="noStrike" cap="none"/>
                    </a:p>
                  </a:txBody>
                  <a:tcPr marL="91425" marR="91425" marT="91425" marB="91425"/>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500"/>
                        <a:buFont typeface="Arial"/>
                        <a:buNone/>
                      </a:pPr>
                      <a:endParaRPr sz="2500" u="none" strike="noStrike" cap="none"/>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g10c60ff1336_0_63"/>
          <p:cNvSpPr txBox="1">
            <a:spLocks noGrp="1"/>
          </p:cNvSpPr>
          <p:nvPr>
            <p:ph type="title"/>
          </p:nvPr>
        </p:nvSpPr>
        <p:spPr>
          <a:xfrm>
            <a:off x="235400" y="2203400"/>
            <a:ext cx="5743800" cy="285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6000"/>
              <a:buNone/>
            </a:pPr>
            <a:r>
              <a:rPr lang="en-US" sz="5500"/>
              <a:t>Sampai Jumpa ☺ </a:t>
            </a:r>
            <a:endParaRPr sz="55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8"/>
          <p:cNvSpPr txBox="1">
            <a:spLocks noGrp="1"/>
          </p:cNvSpPr>
          <p:nvPr>
            <p:ph type="title"/>
          </p:nvPr>
        </p:nvSpPr>
        <p:spPr>
          <a:xfrm>
            <a:off x="803776" y="2327085"/>
            <a:ext cx="10515600" cy="11178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b="1"/>
              <a:t>Eksplorasi Konsep</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7"/>
          <p:cNvSpPr txBox="1">
            <a:spLocks noGrp="1"/>
          </p:cNvSpPr>
          <p:nvPr>
            <p:ph type="title"/>
          </p:nvPr>
        </p:nvSpPr>
        <p:spPr>
          <a:xfrm>
            <a:off x="685701" y="892178"/>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Permainan: Tebak Frasa</a:t>
            </a:r>
            <a:endParaRPr/>
          </a:p>
        </p:txBody>
      </p:sp>
      <p:sp>
        <p:nvSpPr>
          <p:cNvPr id="151" name="Google Shape;151;p7"/>
          <p:cNvSpPr txBox="1">
            <a:spLocks noGrp="1"/>
          </p:cNvSpPr>
          <p:nvPr>
            <p:ph type="body" idx="1"/>
          </p:nvPr>
        </p:nvSpPr>
        <p:spPr>
          <a:xfrm>
            <a:off x="838200" y="1885950"/>
            <a:ext cx="10515600" cy="4667400"/>
          </a:xfrm>
          <a:prstGeom prst="rect">
            <a:avLst/>
          </a:prstGeom>
          <a:noFill/>
          <a:ln>
            <a:noFill/>
          </a:ln>
        </p:spPr>
        <p:txBody>
          <a:bodyPr spcFirstLastPara="1" wrap="square" lIns="91425" tIns="45700" rIns="91425" bIns="45700" anchor="t" anchorCtr="0">
            <a:normAutofit fontScale="92500" lnSpcReduction="20000"/>
          </a:bodyPr>
          <a:lstStyle/>
          <a:p>
            <a:pPr marL="457200" lvl="0" indent="-342900" algn="l" rtl="0">
              <a:lnSpc>
                <a:spcPct val="90000"/>
              </a:lnSpc>
              <a:spcBef>
                <a:spcPts val="1000"/>
              </a:spcBef>
              <a:spcAft>
                <a:spcPts val="0"/>
              </a:spcAft>
              <a:buSzPct val="69498"/>
              <a:buChar char="●"/>
            </a:pPr>
            <a:r>
              <a:rPr lang="en-US"/>
              <a:t>Pilihlah satu peserta untuk mengucapkan satu frasa berupa kata kunci yang berhubungan dengan penyusunan kurikulum operasional, sambil mematikan atau </a:t>
            </a:r>
            <a:r>
              <a:rPr lang="en-US" i="1"/>
              <a:t>mute speaker</a:t>
            </a:r>
            <a:r>
              <a:rPr lang="en-US"/>
              <a:t>-nya.</a:t>
            </a:r>
            <a:endParaRPr/>
          </a:p>
          <a:p>
            <a:pPr marL="457200" lvl="0" indent="-342900" algn="l" rtl="0">
              <a:lnSpc>
                <a:spcPct val="90000"/>
              </a:lnSpc>
              <a:spcBef>
                <a:spcPts val="0"/>
              </a:spcBef>
              <a:spcAft>
                <a:spcPts val="0"/>
              </a:spcAft>
              <a:buSzPct val="69498"/>
              <a:buChar char="●"/>
            </a:pPr>
            <a:r>
              <a:rPr lang="en-US"/>
              <a:t>Pilihlah satu peserta lain untuk menebak frasa yang diucapkan peserta pertama. </a:t>
            </a:r>
            <a:endParaRPr/>
          </a:p>
          <a:p>
            <a:pPr marL="457200" lvl="0" indent="-342900" algn="l" rtl="0">
              <a:lnSpc>
                <a:spcPct val="90000"/>
              </a:lnSpc>
              <a:spcBef>
                <a:spcPts val="0"/>
              </a:spcBef>
              <a:spcAft>
                <a:spcPts val="0"/>
              </a:spcAft>
              <a:buSzPct val="69498"/>
              <a:buChar char="●"/>
            </a:pPr>
            <a:r>
              <a:rPr lang="en-US"/>
              <a:t>Contoh frasa yang dapat digunakan: “Profil Pelajar Pancasila”. Penjelasannya: Profil Pelajar Pancasila merupakan acuan dalam penyusunan visi, misi, dan tujuan satuan pendidikan. </a:t>
            </a:r>
            <a:endParaRPr/>
          </a:p>
          <a:p>
            <a:pPr marL="457200" lvl="0" indent="-342900" algn="l" rtl="0">
              <a:lnSpc>
                <a:spcPct val="90000"/>
              </a:lnSpc>
              <a:spcBef>
                <a:spcPts val="0"/>
              </a:spcBef>
              <a:spcAft>
                <a:spcPts val="0"/>
              </a:spcAft>
              <a:buSzPct val="69498"/>
              <a:buChar char="●"/>
            </a:pPr>
            <a:r>
              <a:rPr lang="en-US"/>
              <a:t>Contohkan bagaimana permainan dilakukan dengan menjadi pengucap frasa dan menunjuk satu peserta sebagai penebak frasa.</a:t>
            </a:r>
            <a:endParaRPr/>
          </a:p>
          <a:p>
            <a:pPr marL="457200" lvl="0" indent="-342900" algn="l" rtl="0">
              <a:lnSpc>
                <a:spcPct val="90000"/>
              </a:lnSpc>
              <a:spcBef>
                <a:spcPts val="0"/>
              </a:spcBef>
              <a:spcAft>
                <a:spcPts val="0"/>
              </a:spcAft>
              <a:buSzPct val="69498"/>
              <a:buChar char="●"/>
            </a:pPr>
            <a:r>
              <a:rPr lang="en-US"/>
              <a:t>Saat permainan berlangsung, beri kesempatan 3x untuk menebak frasa. Jika tidak berhasil juga, minta pengucap frasa menyebutkan frasa tersebut dan menjelaskan pemahamannya tentang frasa tersebut. Pindah ke pasangan peserta lain untuk bermain, sesuaikan dengan ketersediaan waktu.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9"/>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Pertanyaan Pemantik</a:t>
            </a:r>
            <a:endParaRPr/>
          </a:p>
        </p:txBody>
      </p:sp>
      <p:sp>
        <p:nvSpPr>
          <p:cNvPr id="157" name="Google Shape;157;p9"/>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1. Mengapa penyusunan visi, misi dan tujuan satuan pendidikan perlu melibatkan seluruh warga sekolah?</a:t>
            </a:r>
            <a:endParaRPr/>
          </a:p>
          <a:p>
            <a:pPr marL="0" lvl="0" indent="0" algn="l" rtl="0">
              <a:lnSpc>
                <a:spcPct val="90000"/>
              </a:lnSpc>
              <a:spcBef>
                <a:spcPts val="1000"/>
              </a:spcBef>
              <a:spcAft>
                <a:spcPts val="0"/>
              </a:spcAft>
              <a:buSzPts val="1800"/>
              <a:buNone/>
            </a:pPr>
            <a:r>
              <a:rPr lang="en-US"/>
              <a:t>2. Bagaimana cara menyusun visi, misi dan tujuan satuan pendidikan yang melibatkan seluruh warga sekolah?</a:t>
            </a:r>
            <a:endParaRPr/>
          </a:p>
          <a:p>
            <a:pPr marL="0" lvl="0" indent="0" algn="l" rtl="0">
              <a:lnSpc>
                <a:spcPct val="90000"/>
              </a:lnSpc>
              <a:spcBef>
                <a:spcPts val="1000"/>
              </a:spcBef>
              <a:spcAft>
                <a:spcPts val="0"/>
              </a:spcAft>
              <a:buSzPts val="1800"/>
              <a:buNone/>
            </a:pPr>
            <a:r>
              <a:rPr lang="en-US"/>
              <a:t>3. Bagaimana cara menganalisis karakteristik satuan pendidikan?</a:t>
            </a: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10559612fd1_0_5"/>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Apa itu Kurikulum Operasional?</a:t>
            </a:r>
            <a:endParaRPr/>
          </a:p>
        </p:txBody>
      </p:sp>
      <p:sp>
        <p:nvSpPr>
          <p:cNvPr id="163" name="Google Shape;163;g10559612fd1_0_5"/>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a:t>Seluruh rencana proses belajar yang diselenggarakan di satuan pendidikan.</a:t>
            </a:r>
            <a:endParaRPr/>
          </a:p>
          <a:p>
            <a:pPr marL="457200" lvl="0" indent="-342900" algn="l" rtl="0">
              <a:lnSpc>
                <a:spcPct val="90000"/>
              </a:lnSpc>
              <a:spcBef>
                <a:spcPts val="0"/>
              </a:spcBef>
              <a:spcAft>
                <a:spcPts val="0"/>
              </a:spcAft>
              <a:buSzPts val="1800"/>
              <a:buChar char="●"/>
            </a:pPr>
            <a:r>
              <a:rPr lang="en-US"/>
              <a:t>Pedoman seluruh penyelenggaraan pembelajaran.</a:t>
            </a:r>
            <a:endParaRPr/>
          </a:p>
          <a:p>
            <a:pPr marL="457200" lvl="0" indent="0" algn="l" rtl="0">
              <a:lnSpc>
                <a:spcPct val="90000"/>
              </a:lnSpc>
              <a:spcBef>
                <a:spcPts val="1000"/>
              </a:spcBef>
              <a:spcAft>
                <a:spcPts val="0"/>
              </a:spcAft>
              <a:buSzPts val="1800"/>
              <a:buNone/>
            </a:pP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10559612fd1_0_10"/>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Mengapa Kurikulum Operasional Berbeda antar Satuan Pendidikan?</a:t>
            </a:r>
            <a:endParaRPr/>
          </a:p>
        </p:txBody>
      </p:sp>
      <p:sp>
        <p:nvSpPr>
          <p:cNvPr id="169" name="Google Shape;169;g10559612fd1_0_10"/>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Agar </a:t>
            </a:r>
            <a:r>
              <a:rPr lang="en-US" b="1"/>
              <a:t>bermakna</a:t>
            </a:r>
            <a:r>
              <a:rPr lang="en-US"/>
              <a:t>, kurikulum operasional satuan pendidikan dikembangkan </a:t>
            </a:r>
            <a:r>
              <a:rPr lang="en-US" b="1"/>
              <a:t>sesuai dengan konteks dan kebutuhan</a:t>
            </a:r>
            <a:r>
              <a:rPr lang="en-US"/>
              <a:t> peserta didik dan satuan pendidikan.</a:t>
            </a: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10559612fd1_0_15"/>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
                  </a:ext>
                </a:extLst>
              </a:rPr>
              <a:t>Prinsip Pengembangan Kurikulum Operasional</a:t>
            </a:r>
            <a:endParaRPr/>
          </a:p>
        </p:txBody>
      </p:sp>
      <p:sp>
        <p:nvSpPr>
          <p:cNvPr id="175" name="Google Shape;175;g10559612fd1_0_15"/>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a:t>Berpusat pada Peserta Didik</a:t>
            </a:r>
            <a:endParaRPr/>
          </a:p>
          <a:p>
            <a:pPr marL="457200" lvl="0" indent="-342900" algn="l" rtl="0">
              <a:lnSpc>
                <a:spcPct val="90000"/>
              </a:lnSpc>
              <a:spcBef>
                <a:spcPts val="0"/>
              </a:spcBef>
              <a:spcAft>
                <a:spcPts val="0"/>
              </a:spcAft>
              <a:buSzPts val="1800"/>
              <a:buChar char="●"/>
            </a:pPr>
            <a:r>
              <a:rPr lang="en-US"/>
              <a:t>Kontekstual</a:t>
            </a:r>
            <a:endParaRPr/>
          </a:p>
          <a:p>
            <a:pPr marL="457200" lvl="0" indent="-342900" algn="l" rtl="0">
              <a:lnSpc>
                <a:spcPct val="90000"/>
              </a:lnSpc>
              <a:spcBef>
                <a:spcPts val="0"/>
              </a:spcBef>
              <a:spcAft>
                <a:spcPts val="0"/>
              </a:spcAft>
              <a:buSzPts val="1800"/>
              <a:buChar char="●"/>
            </a:pPr>
            <a:r>
              <a:rPr lang="en-US"/>
              <a:t>Esensial</a:t>
            </a:r>
            <a:endParaRPr/>
          </a:p>
          <a:p>
            <a:pPr marL="457200" lvl="0" indent="-342900" algn="l" rtl="0">
              <a:lnSpc>
                <a:spcPct val="90000"/>
              </a:lnSpc>
              <a:spcBef>
                <a:spcPts val="0"/>
              </a:spcBef>
              <a:spcAft>
                <a:spcPts val="0"/>
              </a:spcAft>
              <a:buSzPts val="1800"/>
              <a:buChar char="●"/>
            </a:pPr>
            <a:r>
              <a:rPr lang="en-US"/>
              <a:t>Akuntabel</a:t>
            </a:r>
            <a:endParaRPr/>
          </a:p>
          <a:p>
            <a:pPr marL="457200" lvl="0" indent="-342900" algn="l" rtl="0">
              <a:lnSpc>
                <a:spcPct val="90000"/>
              </a:lnSpc>
              <a:spcBef>
                <a:spcPts val="0"/>
              </a:spcBef>
              <a:spcAft>
                <a:spcPts val="0"/>
              </a:spcAft>
              <a:buSzPts val="1800"/>
              <a:buChar char="●"/>
            </a:pPr>
            <a:r>
              <a:rPr lang="en-US"/>
              <a:t>Melibatkan Berbagai Pemangku Kepentingan</a:t>
            </a: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10559612fd1_0_20"/>
          <p:cNvSpPr txBox="1">
            <a:spLocks noGrp="1"/>
          </p:cNvSpPr>
          <p:nvPr>
            <p:ph type="title"/>
          </p:nvPr>
        </p:nvSpPr>
        <p:spPr>
          <a:xfrm>
            <a:off x="838100" y="1165614"/>
            <a:ext cx="10515600" cy="25245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
                  </a:ext>
                </a:extLst>
              </a:rPr>
              <a:t>Profil Pelajar Pancasila</a:t>
            </a: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
                  </a:ext>
                </a:extLst>
              </a:rPr>
              <a:t> merupakan Acuan dalam Penyusunan Visi, Misi, dan Tujuan di Satuan Pendidikan</a:t>
            </a:r>
            <a:endParaRPr/>
          </a:p>
        </p:txBody>
      </p:sp>
      <p:sp>
        <p:nvSpPr>
          <p:cNvPr id="181" name="Google Shape;181;g10559612fd1_0_20"/>
          <p:cNvSpPr txBox="1">
            <a:spLocks noGrp="1"/>
          </p:cNvSpPr>
          <p:nvPr>
            <p:ph type="body" idx="1"/>
          </p:nvPr>
        </p:nvSpPr>
        <p:spPr>
          <a:xfrm>
            <a:off x="838200" y="2567203"/>
            <a:ext cx="10515600" cy="38385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1000"/>
              </a:spcBef>
              <a:spcAft>
                <a:spcPts val="0"/>
              </a:spcAft>
              <a:buSzPts val="1800"/>
              <a:buNone/>
            </a:pPr>
            <a:r>
              <a:rPr lang="en-US" sz="4700" b="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
                  </a:ext>
                </a:extLst>
              </a:rPr>
              <a:t> </a:t>
            </a:r>
            <a:endParaRPr sz="4700" b="1"/>
          </a:p>
          <a:p>
            <a:pPr marL="457200" lvl="0" indent="0" algn="l" rtl="0">
              <a:lnSpc>
                <a:spcPct val="90000"/>
              </a:lnSpc>
              <a:spcBef>
                <a:spcPts val="1000"/>
              </a:spcBef>
              <a:spcAft>
                <a:spcPts val="0"/>
              </a:spcAft>
              <a:buSzPts val="1800"/>
              <a:buNone/>
            </a:pPr>
            <a:endParaRPr sz="35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g10559612fd1_0_35"/>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
                  </a:ext>
                </a:extLst>
              </a:rPr>
              <a:t>Profil Pelajar Pancasila</a:t>
            </a:r>
            <a:endParaRPr/>
          </a:p>
        </p:txBody>
      </p:sp>
      <p:sp>
        <p:nvSpPr>
          <p:cNvPr id="187" name="Google Shape;187;g10559612fd1_0_35"/>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
                  </a:ext>
                </a:extLst>
              </a:rPr>
              <a:t>Pelajar Indonesia merupakan Pelajar sepanjang hayat yang kompeten, berkarakter, dan berperilaku sesuai nilai-nilai Pancasila.</a:t>
            </a:r>
            <a:endParaRP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
                </a:ext>
              </a:extLst>
            </a:endParaRPr>
          </a:p>
          <a:p>
            <a:pPr marL="457200" lvl="0" indent="-342900" algn="l" rtl="0">
              <a:lnSpc>
                <a:spcPct val="90000"/>
              </a:lnSpc>
              <a:spcBef>
                <a:spcPts val="0"/>
              </a:spcBef>
              <a:spcAft>
                <a:spcPts val="0"/>
              </a:spcAft>
              <a:buSzPts val="1800"/>
              <a:buChar char="●"/>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Tidak hanya fokus pada kemampuan kognitif, tetapi juga sikap dan perilaku sesuai jati diri sebagai bangsa Indonesia sekaligus warga dunia.</a:t>
            </a:r>
            <a:endParaRP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
                </a:ext>
              </a:extLst>
            </a:endParaRPr>
          </a:p>
          <a:p>
            <a:pPr marL="457200" lvl="0" indent="0" algn="l" rtl="0">
              <a:lnSpc>
                <a:spcPct val="90000"/>
              </a:lnSpc>
              <a:spcBef>
                <a:spcPts val="1000"/>
              </a:spcBef>
              <a:spcAft>
                <a:spcPts val="0"/>
              </a:spcAft>
              <a:buSzPts val="1800"/>
              <a:buNone/>
            </a:pP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g102627f53f4_0_64"/>
          <p:cNvSpPr txBox="1">
            <a:spLocks noGrp="1"/>
          </p:cNvSpPr>
          <p:nvPr>
            <p:ph type="title"/>
          </p:nvPr>
        </p:nvSpPr>
        <p:spPr>
          <a:xfrm>
            <a:off x="1060450" y="2050997"/>
            <a:ext cx="4284600" cy="285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6000"/>
              <a:buNone/>
            </a:pPr>
            <a:r>
              <a:rPr lang="en-US"/>
              <a:t>Perkenalan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g10c60ff1336_0_20"/>
          <p:cNvSpPr txBox="1">
            <a:spLocks noGrp="1"/>
          </p:cNvSpPr>
          <p:nvPr>
            <p:ph type="title"/>
          </p:nvPr>
        </p:nvSpPr>
        <p:spPr>
          <a:xfrm>
            <a:off x="838101" y="10894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en-US"/>
              <a:t>Posisi Profil Pelajar Pancasila dalam Kurikulum Operasional Sekolah</a:t>
            </a:r>
            <a:endParaRPr/>
          </a:p>
        </p:txBody>
      </p:sp>
      <p:sp>
        <p:nvSpPr>
          <p:cNvPr id="193" name="Google Shape;193;g10c60ff1336_0_20"/>
          <p:cNvSpPr txBox="1">
            <a:spLocks noGrp="1"/>
          </p:cNvSpPr>
          <p:nvPr>
            <p:ph type="body" idx="1"/>
          </p:nvPr>
        </p:nvSpPr>
        <p:spPr>
          <a:xfrm>
            <a:off x="838200" y="2491003"/>
            <a:ext cx="10515600" cy="3838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a:t>Tujuan jangka panjang segala proses pembelajaran yang berlangsung di sekolah.</a:t>
            </a:r>
            <a:endParaRPr/>
          </a:p>
          <a:p>
            <a:pPr marL="457200" lvl="0" indent="-342900" algn="l" rtl="0">
              <a:lnSpc>
                <a:spcPct val="90000"/>
              </a:lnSpc>
              <a:spcBef>
                <a:spcPts val="0"/>
              </a:spcBef>
              <a:spcAft>
                <a:spcPts val="0"/>
              </a:spcAft>
              <a:buSzPts val="1800"/>
              <a:buChar char="●"/>
            </a:pPr>
            <a:r>
              <a:rPr lang="en-US"/>
              <a:t>Kompetensi dan karakter yang perlu dikembangkan oleh setiap warga sekolah.</a:t>
            </a:r>
            <a:endParaRPr/>
          </a:p>
          <a:p>
            <a:pPr marL="457200" lvl="0" indent="-342900" algn="l" rtl="0">
              <a:lnSpc>
                <a:spcPct val="90000"/>
              </a:lnSpc>
              <a:spcBef>
                <a:spcPts val="0"/>
              </a:spcBef>
              <a:spcAft>
                <a:spcPts val="0"/>
              </a:spcAft>
              <a:buSzPts val="1800"/>
              <a:buChar char="●"/>
            </a:pPr>
            <a:r>
              <a:rPr lang="en-US"/>
              <a:t>Benang merah yang menyatukan segala praktik yang dijalankan di sekolah.</a:t>
            </a: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g10559612fd1_0_40"/>
          <p:cNvSpPr txBox="1">
            <a:spLocks noGrp="1"/>
          </p:cNvSpPr>
          <p:nvPr>
            <p:ph type="title"/>
          </p:nvPr>
        </p:nvSpPr>
        <p:spPr>
          <a:xfrm>
            <a:off x="838101" y="7084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
                  </a:ext>
                </a:extLst>
              </a:rPr>
              <a:t>Komponen Kurikulum Operasional Sekolah</a:t>
            </a:r>
            <a:endParaRPr/>
          </a:p>
        </p:txBody>
      </p:sp>
      <p:sp>
        <p:nvSpPr>
          <p:cNvPr id="199" name="Google Shape;199;g10559612fd1_0_40"/>
          <p:cNvSpPr txBox="1">
            <a:spLocks noGrp="1"/>
          </p:cNvSpPr>
          <p:nvPr>
            <p:ph type="body" idx="1"/>
          </p:nvPr>
        </p:nvSpPr>
        <p:spPr>
          <a:xfrm>
            <a:off x="838200" y="1647950"/>
            <a:ext cx="10801200" cy="4724400"/>
          </a:xfrm>
          <a:prstGeom prst="rect">
            <a:avLst/>
          </a:prstGeom>
          <a:noFill/>
          <a:ln>
            <a:noFill/>
          </a:ln>
        </p:spPr>
        <p:txBody>
          <a:bodyPr spcFirstLastPara="1" wrap="square" lIns="91425" tIns="45700" rIns="91425" bIns="45700" anchor="t" anchorCtr="0">
            <a:noAutofit/>
          </a:bodyPr>
          <a:lstStyle/>
          <a:p>
            <a:pPr marL="457200" lvl="0" indent="-346075" algn="l" rtl="0">
              <a:lnSpc>
                <a:spcPct val="90000"/>
              </a:lnSpc>
              <a:spcBef>
                <a:spcPts val="1000"/>
              </a:spcBef>
              <a:spcAft>
                <a:spcPts val="0"/>
              </a:spcAft>
              <a:buSzPts val="1850"/>
              <a:buChar char="●"/>
            </a:pPr>
            <a:r>
              <a:rPr lang="en-US"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Karakteristik Satuan Pendidikan</a:t>
            </a:r>
            <a:endParaRPr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2"/>
                </a:ext>
              </a:extLst>
            </a:endParaRPr>
          </a:p>
          <a:p>
            <a:pPr marL="857250" lvl="0" indent="-346075" algn="l" rtl="0">
              <a:lnSpc>
                <a:spcPct val="90000"/>
              </a:lnSpc>
              <a:spcBef>
                <a:spcPts val="0"/>
              </a:spcBef>
              <a:spcAft>
                <a:spcPts val="0"/>
              </a:spcAft>
              <a:buSzPts val="1850"/>
              <a:buChar char="-"/>
            </a:pPr>
            <a:r>
              <a:rPr lang="en-US"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Menggambarkan keunikan satuan pendidikan dalam hal peserta didik, sosial, budaya, guru, dan tenaga kependidikan.</a:t>
            </a:r>
            <a:endParaRPr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4"/>
                </a:ext>
              </a:extLst>
            </a:endParaRPr>
          </a:p>
          <a:p>
            <a:pPr marL="857250" lvl="0" indent="-346075" algn="l" rtl="0">
              <a:lnSpc>
                <a:spcPct val="90000"/>
              </a:lnSpc>
              <a:spcBef>
                <a:spcPts val="0"/>
              </a:spcBef>
              <a:spcAft>
                <a:spcPts val="0"/>
              </a:spcAft>
              <a:buSzPts val="1850"/>
              <a:buChar char="-"/>
            </a:pPr>
            <a:r>
              <a:rPr lang="en-US"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Untuk Sekolah Menengah Kejuruan, tidak saja menggambarkan keunikan satuan pendidikan tapi juga program keahliannya. </a:t>
            </a:r>
            <a:endParaRPr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6"/>
                </a:ext>
              </a:extLst>
            </a:endParaRPr>
          </a:p>
          <a:p>
            <a:pPr marL="457200" lvl="0" indent="-346075" algn="l" rtl="0">
              <a:lnSpc>
                <a:spcPct val="90000"/>
              </a:lnSpc>
              <a:spcBef>
                <a:spcPts val="0"/>
              </a:spcBef>
              <a:spcAft>
                <a:spcPts val="0"/>
              </a:spcAft>
              <a:buSzPts val="1850"/>
              <a:buChar char="●"/>
            </a:pPr>
            <a:r>
              <a:rPr lang="en-US"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7"/>
                  </a:ext>
                </a:extLst>
              </a:rPr>
              <a:t>Visi, Misi, dan Tujuan Satuan Pendidikan</a:t>
            </a:r>
            <a:endParaRPr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8"/>
                </a:ext>
              </a:extLst>
            </a:endParaRPr>
          </a:p>
          <a:p>
            <a:pPr marL="857250" lvl="0" indent="-346075" algn="l" rtl="0">
              <a:lnSpc>
                <a:spcPct val="90000"/>
              </a:lnSpc>
              <a:spcBef>
                <a:spcPts val="0"/>
              </a:spcBef>
              <a:spcAft>
                <a:spcPts val="0"/>
              </a:spcAft>
              <a:buSzPts val="1850"/>
              <a:buChar char="-"/>
            </a:pPr>
            <a:r>
              <a:rPr lang="en-US"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9"/>
                  </a:ext>
                </a:extLst>
              </a:rPr>
              <a:t>Visi: Menggambarkan bagaimana peserta didik menjadi subjek dalam tujuan jangka panjang satuan pendidikan dan nilai-nilai yang dituju; menggambarkan nilai-nilai yang mendasari penyelenggaraan pembelajaran agar peserta didik dalpat mencapai Profil Pelajar Pancasila.</a:t>
            </a:r>
            <a:endParaRPr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endParaRPr>
          </a:p>
          <a:p>
            <a:pPr marL="857250" lvl="0" indent="-346075" algn="l" rtl="0">
              <a:lnSpc>
                <a:spcPct val="90000"/>
              </a:lnSpc>
              <a:spcBef>
                <a:spcPts val="0"/>
              </a:spcBef>
              <a:spcAft>
                <a:spcPts val="0"/>
              </a:spcAft>
              <a:buSzPts val="1850"/>
              <a:buChar char="-"/>
            </a:pPr>
            <a:r>
              <a:rPr lang="en-US"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1"/>
                  </a:ext>
                </a:extLst>
              </a:rPr>
              <a:t>Misi: Menjawab bagaimana satuan pendidikan mencapai visi; memegang nilai-nilai penting dalam menjalankan misi.</a:t>
            </a:r>
            <a:endParaRPr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2"/>
                </a:ext>
              </a:extLst>
            </a:endParaRPr>
          </a:p>
          <a:p>
            <a:pPr marL="857250" lvl="0" indent="-346075" algn="l" rtl="0">
              <a:lnSpc>
                <a:spcPct val="90000"/>
              </a:lnSpc>
              <a:spcBef>
                <a:spcPts val="0"/>
              </a:spcBef>
              <a:spcAft>
                <a:spcPts val="0"/>
              </a:spcAft>
              <a:buSzPts val="1850"/>
              <a:buChar char="-"/>
            </a:pPr>
            <a:r>
              <a:rPr lang="en-US" sz="185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3"/>
                  </a:ext>
                </a:extLst>
              </a:rPr>
              <a:t>Tujuan: Pada akhirnya berdampak pada peserta didik; menggambarkan tahapan-tahapan penting dan selaras dengan misi; berisi strategi satuan pendidikan untuk mencapai tujuan  pendidikannya; menargetkan kompetensi/karakteristik sekolah yang menjadi kekhasan lulusan satuan pendidikan selaras dengan Profil Pelajar Pancasila.</a:t>
            </a:r>
            <a:endParaRPr sz="1850"/>
          </a:p>
          <a:p>
            <a:pPr marL="457200" lvl="0" indent="-346075" algn="l" rtl="0">
              <a:lnSpc>
                <a:spcPct val="90000"/>
              </a:lnSpc>
              <a:spcBef>
                <a:spcPts val="0"/>
              </a:spcBef>
              <a:spcAft>
                <a:spcPts val="0"/>
              </a:spcAft>
              <a:buSzPts val="1850"/>
              <a:buChar char="●"/>
            </a:pPr>
            <a:r>
              <a:rPr lang="en-US" sz="1850"/>
              <a:t>Untuk Sekolah Menengah Kejuruan, visi dan misi disusun untuk lingkup satuan pendidikan, sementara tujuan disusun untuk lingkup program keahlian berdasarkan analisis kebutuhan dunia kerja. </a:t>
            </a:r>
            <a:endParaRPr sz="1850" i="1"/>
          </a:p>
          <a:p>
            <a:pPr marL="0" lvl="0" indent="0" algn="l" rtl="0">
              <a:lnSpc>
                <a:spcPct val="90000"/>
              </a:lnSpc>
              <a:spcBef>
                <a:spcPts val="1000"/>
              </a:spcBef>
              <a:spcAft>
                <a:spcPts val="0"/>
              </a:spcAft>
              <a:buSzPts val="1800"/>
              <a:buNone/>
            </a:pPr>
            <a:endParaRPr sz="185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10559612fd1_0_45"/>
          <p:cNvSpPr txBox="1">
            <a:spLocks noGrp="1"/>
          </p:cNvSpPr>
          <p:nvPr>
            <p:ph type="title"/>
          </p:nvPr>
        </p:nvSpPr>
        <p:spPr>
          <a:xfrm>
            <a:off x="90975" y="791754"/>
            <a:ext cx="10515600" cy="582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sz="33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4"/>
                  </a:ext>
                </a:extLst>
              </a:rPr>
              <a:t>Kerangka Dasar Kurikulum </a:t>
            </a:r>
            <a:r>
              <a:rPr lang="en-US" sz="3300"/>
              <a:t>Merdeka</a:t>
            </a:r>
            <a:endParaRPr sz="3300"/>
          </a:p>
        </p:txBody>
      </p:sp>
      <p:sp>
        <p:nvSpPr>
          <p:cNvPr id="205" name="Google Shape;205;g10559612fd1_0_45"/>
          <p:cNvSpPr txBox="1">
            <a:spLocks noGrp="1"/>
          </p:cNvSpPr>
          <p:nvPr>
            <p:ph type="body" idx="1"/>
          </p:nvPr>
        </p:nvSpPr>
        <p:spPr>
          <a:xfrm>
            <a:off x="838200" y="2719603"/>
            <a:ext cx="10515600" cy="3838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i="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5"/>
                  </a:ext>
                </a:extLst>
              </a:rPr>
              <a:t>.</a:t>
            </a:r>
            <a:r>
              <a:rPr lang="en-US"/>
              <a:t> </a:t>
            </a:r>
            <a:endParaRPr/>
          </a:p>
          <a:p>
            <a:pPr marL="0" lvl="0" indent="0" algn="l" rtl="0">
              <a:lnSpc>
                <a:spcPct val="90000"/>
              </a:lnSpc>
              <a:spcBef>
                <a:spcPts val="1000"/>
              </a:spcBef>
              <a:spcAft>
                <a:spcPts val="0"/>
              </a:spcAft>
              <a:buSzPts val="1800"/>
              <a:buNone/>
            </a:pPr>
            <a:endParaRPr/>
          </a:p>
        </p:txBody>
      </p:sp>
      <p:pic>
        <p:nvPicPr>
          <p:cNvPr id="206" name="Google Shape;206;g10559612fd1_0_45"/>
          <p:cNvPicPr preferRelativeResize="0"/>
          <p:nvPr/>
        </p:nvPicPr>
        <p:blipFill rotWithShape="1">
          <a:blip r:embed="rId3">
            <a:alphaModFix/>
          </a:blip>
          <a:srcRect/>
          <a:stretch/>
        </p:blipFill>
        <p:spPr>
          <a:xfrm>
            <a:off x="0" y="1330025"/>
            <a:ext cx="12192001" cy="5527976"/>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10c60ff1336_0_25"/>
          <p:cNvSpPr txBox="1">
            <a:spLocks noGrp="1"/>
          </p:cNvSpPr>
          <p:nvPr>
            <p:ph type="title"/>
          </p:nvPr>
        </p:nvSpPr>
        <p:spPr>
          <a:xfrm>
            <a:off x="838101" y="13180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en-US"/>
              <a:t>Kerangka Dasar dan Struktur Kurikulum Merdeka dan Kurikulum Operasional Satuan Pendidikan</a:t>
            </a:r>
            <a:endParaRPr/>
          </a:p>
        </p:txBody>
      </p:sp>
      <p:sp>
        <p:nvSpPr>
          <p:cNvPr id="212" name="Google Shape;212;g10c60ff1336_0_25"/>
          <p:cNvSpPr txBox="1">
            <a:spLocks noGrp="1"/>
          </p:cNvSpPr>
          <p:nvPr>
            <p:ph type="body" idx="1"/>
          </p:nvPr>
        </p:nvSpPr>
        <p:spPr>
          <a:xfrm>
            <a:off x="838200" y="2853428"/>
            <a:ext cx="10515600" cy="3838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a:t>Tetap - ditetapkan oleh Pemerintah Pusat</a:t>
            </a:r>
            <a:endParaRPr/>
          </a:p>
          <a:p>
            <a:pPr marL="457200" lvl="0" indent="-342900" algn="l" rtl="0">
              <a:lnSpc>
                <a:spcPct val="90000"/>
              </a:lnSpc>
              <a:spcBef>
                <a:spcPts val="0"/>
              </a:spcBef>
              <a:spcAft>
                <a:spcPts val="0"/>
              </a:spcAft>
              <a:buSzPts val="1800"/>
              <a:buChar char="●"/>
            </a:pPr>
            <a:r>
              <a:rPr lang="en-US"/>
              <a:t>Fleksibel dan dinamis - menjadi otonomi di satuan pendidikan</a:t>
            </a: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g10559612fd1_0_57"/>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sz="35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6"/>
                  </a:ext>
                </a:extLst>
              </a:rPr>
              <a:t>Proses Penyusunan Kurikulum Operasional di Satuan Pendidikan secara Umum</a:t>
            </a:r>
            <a:endParaRPr sz="3500"/>
          </a:p>
        </p:txBody>
      </p:sp>
      <p:sp>
        <p:nvSpPr>
          <p:cNvPr id="218" name="Google Shape;218;g10559612fd1_0_57"/>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endParaRPr/>
          </a:p>
        </p:txBody>
      </p:sp>
      <p:pic>
        <p:nvPicPr>
          <p:cNvPr id="219" name="Google Shape;219;g10559612fd1_0_57"/>
          <p:cNvPicPr preferRelativeResize="0"/>
          <p:nvPr/>
        </p:nvPicPr>
        <p:blipFill rotWithShape="1">
          <a:blip r:embed="rId3">
            <a:alphaModFix/>
          </a:blip>
          <a:srcRect/>
          <a:stretch/>
        </p:blipFill>
        <p:spPr>
          <a:xfrm>
            <a:off x="406400" y="1978625"/>
            <a:ext cx="11785599" cy="480317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pic>
        <p:nvPicPr>
          <p:cNvPr id="224" name="Google Shape;224;g10559612fd1_0_67"/>
          <p:cNvPicPr preferRelativeResize="0"/>
          <p:nvPr/>
        </p:nvPicPr>
        <p:blipFill rotWithShape="1">
          <a:blip r:embed="rId3">
            <a:alphaModFix/>
          </a:blip>
          <a:srcRect/>
          <a:stretch/>
        </p:blipFill>
        <p:spPr>
          <a:xfrm>
            <a:off x="0" y="1950725"/>
            <a:ext cx="12192001" cy="4907274"/>
          </a:xfrm>
          <a:prstGeom prst="rect">
            <a:avLst/>
          </a:prstGeom>
          <a:noFill/>
          <a:ln>
            <a:noFill/>
          </a:ln>
        </p:spPr>
      </p:pic>
      <p:sp>
        <p:nvSpPr>
          <p:cNvPr id="225" name="Google Shape;225;g10559612fd1_0_67"/>
          <p:cNvSpPr txBox="1">
            <a:spLocks noGrp="1"/>
          </p:cNvSpPr>
          <p:nvPr>
            <p:ph type="title"/>
          </p:nvPr>
        </p:nvSpPr>
        <p:spPr>
          <a:xfrm>
            <a:off x="838101" y="8608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sz="33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7"/>
                  </a:ext>
                </a:extLst>
              </a:rPr>
              <a:t>Proses Penyusunan Kurikulum Operasional di Satuan Pendidikan di Sekolah Menengah Kejuruan </a:t>
            </a:r>
            <a:endParaRPr sz="33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g10559612fd1_0_77"/>
          <p:cNvSpPr txBox="1">
            <a:spLocks noGrp="1"/>
          </p:cNvSpPr>
          <p:nvPr>
            <p:ph type="title"/>
          </p:nvPr>
        </p:nvSpPr>
        <p:spPr>
          <a:xfrm>
            <a:off x="838101" y="1076734"/>
            <a:ext cx="10515600" cy="1117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800"/>
              <a:buNone/>
            </a:pPr>
            <a:r>
              <a:rPr lang="en-US" sz="3400"/>
              <a:t>Proses Berpikir untuk Menganalisis Karakteristik Satuan Pendidikan dan Merumuskan Visi, Misi, dan Tujuan Satuan Pendidikan secara Umum</a:t>
            </a:r>
            <a:endParaRPr sz="3400"/>
          </a:p>
        </p:txBody>
      </p:sp>
      <p:sp>
        <p:nvSpPr>
          <p:cNvPr id="231" name="Google Shape;231;g10559612fd1_0_77"/>
          <p:cNvSpPr txBox="1">
            <a:spLocks noGrp="1"/>
          </p:cNvSpPr>
          <p:nvPr>
            <p:ph type="body" idx="1"/>
          </p:nvPr>
        </p:nvSpPr>
        <p:spPr>
          <a:xfrm>
            <a:off x="838200" y="2732303"/>
            <a:ext cx="10515600" cy="3838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a:t>Dikembangkan lewat proses reversibel (bolak balik) antara analisis karakteristik lingkungan belajar satuan pendidikan, visi-misi satuan pendidikan, serta tujuan dan strateginya.</a:t>
            </a:r>
            <a:endParaRPr/>
          </a:p>
          <a:p>
            <a:pPr marL="457200" lvl="0" indent="-342900" algn="l" rtl="0">
              <a:lnSpc>
                <a:spcPct val="90000"/>
              </a:lnSpc>
              <a:spcBef>
                <a:spcPts val="0"/>
              </a:spcBef>
              <a:spcAft>
                <a:spcPts val="0"/>
              </a:spcAft>
              <a:buSzPts val="1800"/>
              <a:buChar char="●"/>
            </a:pPr>
            <a:r>
              <a:rPr lang="en-US"/>
              <a:t>Direncanakan dengan mengumpulkan berbagai data untuk informasi yang komprehensif.</a:t>
            </a:r>
            <a:endParaRPr/>
          </a:p>
          <a:p>
            <a:pPr marL="457200" lvl="0" indent="-342900" algn="l" rtl="0">
              <a:lnSpc>
                <a:spcPct val="90000"/>
              </a:lnSpc>
              <a:spcBef>
                <a:spcPts val="0"/>
              </a:spcBef>
              <a:spcAft>
                <a:spcPts val="0"/>
              </a:spcAft>
              <a:buSzPts val="1800"/>
              <a:buChar char="●"/>
            </a:pPr>
            <a:r>
              <a:rPr lang="en-US"/>
              <a:t>Digunakan berbagai cara yang sesuai dengan kebutuhan berproses, selama hasilnya selaras antarkomponen.</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g10559612fd1_0_82"/>
          <p:cNvSpPr txBox="1">
            <a:spLocks noGrp="1"/>
          </p:cNvSpPr>
          <p:nvPr>
            <p:ph type="title"/>
          </p:nvPr>
        </p:nvSpPr>
        <p:spPr>
          <a:xfrm>
            <a:off x="838101" y="1216434"/>
            <a:ext cx="10515600" cy="1117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800"/>
              <a:buNone/>
            </a:pPr>
            <a:r>
              <a:rPr lang="en-US" sz="3300"/>
              <a:t>Proses Berpikir untuk Menganalisis Karakteristik Satuan Pendidikan dan Merumuskan Visi, Misi, dan Tujuan Satuan Pendidikan (untuk Sekolah Menengah Kejuruan) </a:t>
            </a:r>
            <a:r>
              <a:rPr lang="en-US" sz="33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8"/>
                  </a:ext>
                </a:extLst>
              </a:rPr>
              <a:t>  </a:t>
            </a:r>
            <a:endParaRPr sz="3300"/>
          </a:p>
        </p:txBody>
      </p:sp>
      <p:sp>
        <p:nvSpPr>
          <p:cNvPr id="237" name="Google Shape;237;g10559612fd1_0_82"/>
          <p:cNvSpPr txBox="1">
            <a:spLocks noGrp="1"/>
          </p:cNvSpPr>
          <p:nvPr>
            <p:ph type="body" idx="1"/>
          </p:nvPr>
        </p:nvSpPr>
        <p:spPr>
          <a:xfrm>
            <a:off x="838200" y="2795803"/>
            <a:ext cx="10515600" cy="3838500"/>
          </a:xfrm>
          <a:prstGeom prst="rect">
            <a:avLst/>
          </a:prstGeom>
          <a:noFill/>
          <a:ln>
            <a:noFill/>
          </a:ln>
        </p:spPr>
        <p:txBody>
          <a:bodyPr spcFirstLastPara="1" wrap="square" lIns="91425" tIns="45700" rIns="91425" bIns="45700" anchor="t" anchorCtr="0">
            <a:normAutofit fontScale="92500" lnSpcReduction="10000"/>
          </a:bodyPr>
          <a:lstStyle/>
          <a:p>
            <a:pPr marL="457200" lvl="0" indent="-342900" algn="l" rtl="0">
              <a:lnSpc>
                <a:spcPct val="90000"/>
              </a:lnSpc>
              <a:spcBef>
                <a:spcPts val="1000"/>
              </a:spcBef>
              <a:spcAft>
                <a:spcPts val="0"/>
              </a:spcAft>
              <a:buSzPct val="69498"/>
              <a:buChar char="●"/>
            </a:pPr>
            <a:r>
              <a:rPr lang="en-US"/>
              <a:t>Visi dan misi disusun untuk lingkup sekolah.</a:t>
            </a:r>
            <a:endParaRPr/>
          </a:p>
          <a:p>
            <a:pPr marL="457200" lvl="0" indent="-342900" algn="l" rtl="0">
              <a:lnSpc>
                <a:spcPct val="90000"/>
              </a:lnSpc>
              <a:spcBef>
                <a:spcPts val="0"/>
              </a:spcBef>
              <a:spcAft>
                <a:spcPts val="0"/>
              </a:spcAft>
              <a:buSzPct val="69498"/>
              <a:buChar char="●"/>
            </a:pPr>
            <a:r>
              <a:rPr lang="en-US"/>
              <a:t>Tujuan disusun untuk lingkup program keahlian berdasarkan analisis kebutuhan dunia kerja. </a:t>
            </a:r>
            <a:endParaRPr/>
          </a:p>
          <a:p>
            <a:pPr marL="457200" lvl="0" indent="-342900" algn="l" rtl="0">
              <a:lnSpc>
                <a:spcPct val="90000"/>
              </a:lnSpc>
              <a:spcBef>
                <a:spcPts val="0"/>
              </a:spcBef>
              <a:spcAft>
                <a:spcPts val="0"/>
              </a:spcAft>
              <a:buSzPct val="69498"/>
              <a:buChar char="●"/>
            </a:pPr>
            <a:r>
              <a:rPr lang="en-US"/>
              <a:t>Dikembangkan lewat proses reversibel (bolak balik) antara analisis karakteristik lingkungan belajar satuan pendidikan, visi-misi satuan pendidikan, serta tujuan dan strategi program keahlian.</a:t>
            </a:r>
            <a:endParaRPr/>
          </a:p>
          <a:p>
            <a:pPr marL="457200" lvl="0" indent="-342900" algn="l" rtl="0">
              <a:lnSpc>
                <a:spcPct val="90000"/>
              </a:lnSpc>
              <a:spcBef>
                <a:spcPts val="0"/>
              </a:spcBef>
              <a:spcAft>
                <a:spcPts val="0"/>
              </a:spcAft>
              <a:buSzPct val="69498"/>
              <a:buChar char="●"/>
            </a:pPr>
            <a:r>
              <a:rPr lang="en-US"/>
              <a:t>Direncanakan dengan mengumpulkan berbagai data untuk informasi yang komprehensif.</a:t>
            </a:r>
            <a:endParaRPr/>
          </a:p>
          <a:p>
            <a:pPr marL="457200" lvl="0" indent="-342900" algn="l" rtl="0">
              <a:lnSpc>
                <a:spcPct val="90000"/>
              </a:lnSpc>
              <a:spcBef>
                <a:spcPts val="0"/>
              </a:spcBef>
              <a:spcAft>
                <a:spcPts val="0"/>
              </a:spcAft>
              <a:buSzPct val="69498"/>
              <a:buChar char="●"/>
            </a:pPr>
            <a:r>
              <a:rPr lang="en-US"/>
              <a:t>Digunakan berbagai cara yang sesuai dengan kebutuhan berproses dari tiap sekolah dan program keahlian, selama hasilnya selaras antarkomponen.</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10559612fd1_0_87"/>
          <p:cNvSpPr txBox="1">
            <a:spLocks noGrp="1"/>
          </p:cNvSpPr>
          <p:nvPr>
            <p:ph type="title"/>
          </p:nvPr>
        </p:nvSpPr>
        <p:spPr>
          <a:xfrm>
            <a:off x="838101" y="6449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9"/>
                  </a:ext>
                </a:extLst>
              </a:rPr>
              <a:t>Khusus untuk Sekolah Menengah Kejuruan</a:t>
            </a:r>
            <a:endParaRPr/>
          </a:p>
        </p:txBody>
      </p:sp>
      <p:sp>
        <p:nvSpPr>
          <p:cNvPr id="243" name="Google Shape;243;g10559612fd1_0_87"/>
          <p:cNvSpPr txBox="1">
            <a:spLocks noGrp="1"/>
          </p:cNvSpPr>
          <p:nvPr>
            <p:ph type="body" idx="1"/>
          </p:nvPr>
        </p:nvSpPr>
        <p:spPr>
          <a:xfrm>
            <a:off x="838200" y="1792503"/>
            <a:ext cx="10515600" cy="3838500"/>
          </a:xfrm>
          <a:prstGeom prst="rect">
            <a:avLst/>
          </a:prstGeom>
          <a:noFill/>
          <a:ln>
            <a:noFill/>
          </a:ln>
        </p:spPr>
        <p:txBody>
          <a:bodyPr spcFirstLastPara="1" wrap="square" lIns="91425" tIns="45700" rIns="91425" bIns="45700" anchor="t" anchorCtr="0">
            <a:normAutofit fontScale="70000" lnSpcReduction="20000"/>
          </a:bodyPr>
          <a:lstStyle/>
          <a:p>
            <a:pPr marL="0" lvl="0" indent="0" algn="l" rtl="0">
              <a:lnSpc>
                <a:spcPct val="90000"/>
              </a:lnSpc>
              <a:spcBef>
                <a:spcPts val="1000"/>
              </a:spcBef>
              <a:spcAft>
                <a:spcPts val="0"/>
              </a:spcAft>
              <a:buSzPct val="72434"/>
              <a:buNone/>
            </a:pPr>
            <a:r>
              <a:rPr lang="en-US" sz="3550" b="1"/>
              <a:t>Karakteristik Satuan Pendidikan</a:t>
            </a:r>
            <a:endParaRPr sz="3550" b="1"/>
          </a:p>
          <a:p>
            <a:pPr marL="457200" lvl="0" indent="-308610" algn="l" rtl="0">
              <a:lnSpc>
                <a:spcPct val="90000"/>
              </a:lnSpc>
              <a:spcBef>
                <a:spcPts val="1000"/>
              </a:spcBef>
              <a:spcAft>
                <a:spcPts val="0"/>
              </a:spcAft>
              <a:buSzPct val="64285"/>
              <a:buChar char="●"/>
            </a:pPr>
            <a:r>
              <a:rPr lang="en-US"/>
              <a:t>Menggambarkan keunikan SMK dan program keahlian dalam hal peserta didik, sosial, budaya, guru, dan tenaga kependidikan.</a:t>
            </a:r>
            <a:endParaRPr/>
          </a:p>
          <a:p>
            <a:pPr marL="457200" lvl="0" indent="-308610" algn="l" rtl="0">
              <a:lnSpc>
                <a:spcPct val="90000"/>
              </a:lnSpc>
              <a:spcBef>
                <a:spcPts val="0"/>
              </a:spcBef>
              <a:spcAft>
                <a:spcPts val="0"/>
              </a:spcAft>
              <a:buSzPct val="64285"/>
              <a:buChar char="●"/>
            </a:pPr>
            <a:r>
              <a:rPr lang="en-US"/>
              <a:t>SMK yang berada di bawah yayasan tertentu dapat merumuskan idealisme yayasan tersebut selama tidak bertentangan dengan Tujuan Pendidikan Nasional dan Profil Pelajar Pancasila.</a:t>
            </a:r>
            <a:endParaRPr/>
          </a:p>
          <a:p>
            <a:pPr marL="457200" lvl="0" indent="-308610" algn="l" rtl="0">
              <a:lnSpc>
                <a:spcPct val="90000"/>
              </a:lnSpc>
              <a:spcBef>
                <a:spcPts val="0"/>
              </a:spcBef>
              <a:spcAft>
                <a:spcPts val="0"/>
              </a:spcAft>
              <a:buSzPct val="64285"/>
              <a:buChar char="●"/>
            </a:pPr>
            <a:r>
              <a:rPr lang="en-US"/>
              <a:t>Menggambarkan program keahlian yang dibuka dan rasional program keahlian tersebut dibuka. Catatan: SMK boleh membuka lebih dari 1 program keahlian sesuai kebutuhan dunia kerja.</a:t>
            </a:r>
            <a:endParaRPr/>
          </a:p>
          <a:p>
            <a:pPr marL="0" lvl="0" indent="0" algn="l" rtl="0">
              <a:lnSpc>
                <a:spcPct val="90000"/>
              </a:lnSpc>
              <a:spcBef>
                <a:spcPts val="1000"/>
              </a:spcBef>
              <a:spcAft>
                <a:spcPts val="0"/>
              </a:spcAft>
              <a:buSzPct val="91836"/>
              <a:buNone/>
            </a:pPr>
            <a:endParaRPr/>
          </a:p>
          <a:p>
            <a:pPr marL="0" lvl="0" indent="0" algn="l" rtl="0">
              <a:lnSpc>
                <a:spcPct val="90000"/>
              </a:lnSpc>
              <a:spcBef>
                <a:spcPts val="1000"/>
              </a:spcBef>
              <a:spcAft>
                <a:spcPts val="0"/>
              </a:spcAft>
              <a:buSzPct val="72434"/>
              <a:buNone/>
            </a:pPr>
            <a:r>
              <a:rPr lang="en-US" sz="3550" b="1"/>
              <a:t>Karakteristik Program Keahlian</a:t>
            </a:r>
            <a:endParaRPr sz="3550" b="1"/>
          </a:p>
          <a:p>
            <a:pPr marL="457200" lvl="0" indent="-308610" algn="l" rtl="0">
              <a:lnSpc>
                <a:spcPct val="90000"/>
              </a:lnSpc>
              <a:spcBef>
                <a:spcPts val="1000"/>
              </a:spcBef>
              <a:spcAft>
                <a:spcPts val="0"/>
              </a:spcAft>
              <a:buSzPct val="64285"/>
              <a:buChar char="●"/>
            </a:pPr>
            <a:r>
              <a:rPr lang="en-US"/>
              <a:t>Menggambarkan konsentrasi dari setiap program keahlian yang dibuka, contoh: Program Keahlian Teknik Otomotif, akan memilih untuk berkonsentrasi pada perawatan dan perawatan sepeda motor yang sebelumnya disebut sebagai kompetensi keahilian.</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10559612fd1_0_112"/>
          <p:cNvSpPr txBox="1">
            <a:spLocks noGrp="1"/>
          </p:cNvSpPr>
          <p:nvPr>
            <p:ph type="title"/>
          </p:nvPr>
        </p:nvSpPr>
        <p:spPr>
          <a:xfrm>
            <a:off x="838101" y="6576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514"/>
              <a:buNone/>
            </a:pPr>
            <a:r>
              <a:rPr lang="en-US" sz="37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0"/>
                  </a:ext>
                </a:extLst>
              </a:rPr>
              <a:t>Prinsip Analisis Karakteristik Satuan Pendidikan</a:t>
            </a:r>
            <a:endParaRPr sz="3700"/>
          </a:p>
        </p:txBody>
      </p:sp>
      <p:sp>
        <p:nvSpPr>
          <p:cNvPr id="249" name="Google Shape;249;g10559612fd1_0_112"/>
          <p:cNvSpPr txBox="1">
            <a:spLocks noGrp="1"/>
          </p:cNvSpPr>
          <p:nvPr>
            <p:ph type="body" idx="1"/>
          </p:nvPr>
        </p:nvSpPr>
        <p:spPr>
          <a:xfrm>
            <a:off x="800100" y="2110003"/>
            <a:ext cx="10515600" cy="3838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a:t>Melibatkan perwakilan warga satuan pendidikan.</a:t>
            </a:r>
            <a:endParaRPr/>
          </a:p>
          <a:p>
            <a:pPr marL="457200" lvl="0" indent="-342900" algn="l" rtl="0">
              <a:lnSpc>
                <a:spcPct val="90000"/>
              </a:lnSpc>
              <a:spcBef>
                <a:spcPts val="0"/>
              </a:spcBef>
              <a:spcAft>
                <a:spcPts val="0"/>
              </a:spcAft>
              <a:buSzPts val="1800"/>
              <a:buChar char="●"/>
            </a:pPr>
            <a:r>
              <a:rPr lang="en-US"/>
              <a:t>Menggunakan data yang diperoleh dari situasi nyata/kondisi satuan pendidikan.</a:t>
            </a:r>
            <a:endParaRPr/>
          </a:p>
          <a:p>
            <a:pPr marL="457200" lvl="0" indent="-342900" algn="l" rtl="0">
              <a:lnSpc>
                <a:spcPct val="90000"/>
              </a:lnSpc>
              <a:spcBef>
                <a:spcPts val="0"/>
              </a:spcBef>
              <a:spcAft>
                <a:spcPts val="0"/>
              </a:spcAft>
              <a:buSzPts val="1800"/>
              <a:buChar char="●"/>
            </a:pPr>
            <a:r>
              <a:rPr lang="en-US"/>
              <a:t>Mengalokasikan waktu yang cukup untuk pengumpulan, pengorganisasian, analisis, dan dokumentasi data.</a:t>
            </a:r>
            <a:endParaRPr/>
          </a:p>
          <a:p>
            <a:pPr marL="457200" lvl="0" indent="-342900" algn="l" rtl="0">
              <a:lnSpc>
                <a:spcPct val="90000"/>
              </a:lnSpc>
              <a:spcBef>
                <a:spcPts val="0"/>
              </a:spcBef>
              <a:spcAft>
                <a:spcPts val="0"/>
              </a:spcAft>
              <a:buSzPts val="1800"/>
              <a:buChar char="●"/>
            </a:pPr>
            <a:r>
              <a:rPr lang="en-US"/>
              <a:t>Memilah informasi yang relevan dan menyimpulkan untuk mengembangkan strategi atau solusi.</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pic>
        <p:nvPicPr>
          <p:cNvPr id="159" name="Google Shape;159;gcfc0b1ae75_0_73"/>
          <p:cNvPicPr preferRelativeResize="0"/>
          <p:nvPr/>
        </p:nvPicPr>
        <p:blipFill rotWithShape="1">
          <a:blip r:embed="rId3">
            <a:alphaModFix/>
          </a:blip>
          <a:srcRect l="4692" r="7441"/>
          <a:stretch/>
        </p:blipFill>
        <p:spPr>
          <a:xfrm>
            <a:off x="1640225" y="921075"/>
            <a:ext cx="9274032" cy="5936925"/>
          </a:xfrm>
          <a:prstGeom prst="rect">
            <a:avLst/>
          </a:prstGeom>
          <a:noFill/>
          <a:ln>
            <a:noFill/>
          </a:ln>
        </p:spPr>
      </p:pic>
      <p:sp>
        <p:nvSpPr>
          <p:cNvPr id="160" name="Google Shape;160;gcfc0b1ae75_0_73"/>
          <p:cNvSpPr txBox="1">
            <a:spLocks noGrp="1"/>
          </p:cNvSpPr>
          <p:nvPr>
            <p:ph type="title"/>
          </p:nvPr>
        </p:nvSpPr>
        <p:spPr>
          <a:xfrm>
            <a:off x="127076" y="5807900"/>
            <a:ext cx="5596200" cy="120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3200"/>
              <a:buNone/>
            </a:pPr>
            <a:r>
              <a:rPr lang="en-US"/>
              <a:t>Kesepakatan Kelas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g10559612fd1_0_117"/>
          <p:cNvSpPr txBox="1">
            <a:spLocks noGrp="1"/>
          </p:cNvSpPr>
          <p:nvPr>
            <p:ph type="title"/>
          </p:nvPr>
        </p:nvSpPr>
        <p:spPr>
          <a:xfrm>
            <a:off x="838101" y="9751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1"/>
                  </a:ext>
                </a:extLst>
              </a:rPr>
              <a:t>Pilihan Cara Pengumpulan Informasi guna Analisis Karakteristik dan Lingkungan Belajar</a:t>
            </a:r>
            <a:endParaRPr/>
          </a:p>
        </p:txBody>
      </p:sp>
      <p:sp>
        <p:nvSpPr>
          <p:cNvPr id="255" name="Google Shape;255;g10559612fd1_0_117"/>
          <p:cNvSpPr txBox="1">
            <a:spLocks noGrp="1"/>
          </p:cNvSpPr>
          <p:nvPr>
            <p:ph type="body" idx="1"/>
          </p:nvPr>
        </p:nvSpPr>
        <p:spPr>
          <a:xfrm>
            <a:off x="838200" y="2452903"/>
            <a:ext cx="10515600" cy="3838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a:t>Kuesioner</a:t>
            </a:r>
            <a:endParaRPr/>
          </a:p>
          <a:p>
            <a:pPr marL="457200" lvl="0" indent="-342900" algn="l" rtl="0">
              <a:lnSpc>
                <a:spcPct val="90000"/>
              </a:lnSpc>
              <a:spcBef>
                <a:spcPts val="0"/>
              </a:spcBef>
              <a:spcAft>
                <a:spcPts val="0"/>
              </a:spcAft>
              <a:buSzPts val="1800"/>
              <a:buChar char="●"/>
            </a:pPr>
            <a:r>
              <a:rPr lang="en-US"/>
              <a:t>Wawancara</a:t>
            </a:r>
            <a:endParaRPr/>
          </a:p>
          <a:p>
            <a:pPr marL="457200" lvl="0" indent="-342900" algn="l" rtl="0">
              <a:lnSpc>
                <a:spcPct val="90000"/>
              </a:lnSpc>
              <a:spcBef>
                <a:spcPts val="0"/>
              </a:spcBef>
              <a:spcAft>
                <a:spcPts val="0"/>
              </a:spcAft>
              <a:buSzPts val="1800"/>
              <a:buChar char="●"/>
            </a:pPr>
            <a:r>
              <a:rPr lang="en-US"/>
              <a:t>Diskusi kelompok terpumpun (FGD)</a:t>
            </a:r>
            <a:endParaRPr/>
          </a:p>
          <a:p>
            <a:pPr marL="457200" lvl="0" indent="-342900" algn="l" rtl="0">
              <a:lnSpc>
                <a:spcPct val="90000"/>
              </a:lnSpc>
              <a:spcBef>
                <a:spcPts val="0"/>
              </a:spcBef>
              <a:spcAft>
                <a:spcPts val="0"/>
              </a:spcAft>
              <a:buSzPts val="1800"/>
              <a:buChar char="●"/>
            </a:pPr>
            <a:r>
              <a:rPr lang="en-US"/>
              <a:t>Observasi</a:t>
            </a:r>
            <a:endParaRPr/>
          </a:p>
          <a:p>
            <a:pPr marL="457200" lvl="0" indent="-342900" algn="l" rtl="0">
              <a:lnSpc>
                <a:spcPct val="90000"/>
              </a:lnSpc>
              <a:spcBef>
                <a:spcPts val="0"/>
              </a:spcBef>
              <a:spcAft>
                <a:spcPts val="0"/>
              </a:spcAft>
              <a:buSzPts val="1800"/>
              <a:buChar char="●"/>
            </a:pPr>
            <a:r>
              <a:rPr lang="en-US"/>
              <a:t>Rapor pendidikan</a:t>
            </a:r>
            <a:endParaRPr/>
          </a:p>
          <a:p>
            <a:pPr marL="457200" lvl="0" indent="0" algn="l" rtl="0">
              <a:lnSpc>
                <a:spcPct val="90000"/>
              </a:lnSpc>
              <a:spcBef>
                <a:spcPts val="1000"/>
              </a:spcBef>
              <a:spcAft>
                <a:spcPts val="0"/>
              </a:spcAft>
              <a:buSzPts val="1800"/>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g10c60ff1336_0_87"/>
          <p:cNvSpPr txBox="1">
            <a:spLocks noGrp="1"/>
          </p:cNvSpPr>
          <p:nvPr>
            <p:ph type="title"/>
          </p:nvPr>
        </p:nvSpPr>
        <p:spPr>
          <a:xfrm>
            <a:off x="838101" y="7846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sz="2800" b="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2"/>
                  </a:ext>
                </a:extLst>
              </a:rPr>
              <a:t>Contoh Proses Analisis Karakteristik Satuan Pendidikan: </a:t>
            </a:r>
            <a:r>
              <a:rPr lang="en-US" sz="2800" b="1"/>
              <a:t>Analisis Lingkungan Belajar</a:t>
            </a:r>
            <a:endParaRPr sz="2800" b="1"/>
          </a:p>
        </p:txBody>
      </p:sp>
      <p:sp>
        <p:nvSpPr>
          <p:cNvPr id="261" name="Google Shape;261;g10c60ff1336_0_87"/>
          <p:cNvSpPr txBox="1"/>
          <p:nvPr/>
        </p:nvSpPr>
        <p:spPr>
          <a:xfrm>
            <a:off x="291600" y="1739825"/>
            <a:ext cx="11900400" cy="5155500"/>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1000"/>
              </a:spcBef>
              <a:spcAft>
                <a:spcPts val="0"/>
              </a:spcAft>
              <a:buClr>
                <a:srgbClr val="000000"/>
              </a:buClr>
              <a:buSzPts val="2100"/>
              <a:buFont typeface="Arial"/>
              <a:buNone/>
            </a:pPr>
            <a:r>
              <a:rPr lang="en-US" sz="2100" b="1" i="0" u="none" strike="noStrike" cap="none">
                <a:solidFill>
                  <a:schemeClr val="dk1"/>
                </a:solidFill>
                <a:latin typeface="Arial"/>
                <a:ea typeface="Arial"/>
                <a:cs typeface="Arial"/>
                <a:sym typeface="Arial"/>
              </a:rPr>
              <a:t>Sumber Daya Alam, Sosial, dan Budaya</a:t>
            </a:r>
            <a:endParaRPr sz="2100" b="1" i="0" u="none" strike="noStrike" cap="none">
              <a:solidFill>
                <a:schemeClr val="dk1"/>
              </a:solidFill>
              <a:latin typeface="Arial"/>
              <a:ea typeface="Arial"/>
              <a:cs typeface="Arial"/>
              <a:sym typeface="Arial"/>
            </a:endParaRPr>
          </a:p>
          <a:p>
            <a:pPr marL="457200" marR="0" lvl="0" indent="-361950" algn="l" rtl="0">
              <a:lnSpc>
                <a:spcPct val="90000"/>
              </a:lnSpc>
              <a:spcBef>
                <a:spcPts val="1000"/>
              </a:spcBef>
              <a:spcAft>
                <a:spcPts val="0"/>
              </a:spcAft>
              <a:buClr>
                <a:schemeClr val="dk1"/>
              </a:buClr>
              <a:buSzPts val="2100"/>
              <a:buFont typeface="Arial"/>
              <a:buChar char="●"/>
            </a:pPr>
            <a:r>
              <a:rPr lang="en-US" sz="2100" b="0" i="0" u="none" strike="noStrike" cap="none">
                <a:solidFill>
                  <a:schemeClr val="dk1"/>
                </a:solidFill>
                <a:latin typeface="Arial"/>
                <a:ea typeface="Arial"/>
                <a:cs typeface="Arial"/>
                <a:sym typeface="Arial"/>
              </a:rPr>
              <a:t>Bagaimana mendokumentasikan semua informasi sistem, sumber daya dan fasilitas, serta mitra yang ada?</a:t>
            </a:r>
            <a:endParaRPr sz="2100" b="0" i="0" u="none" strike="noStrike" cap="none">
              <a:solidFill>
                <a:schemeClr val="dk1"/>
              </a:solidFill>
              <a:latin typeface="Arial"/>
              <a:ea typeface="Arial"/>
              <a:cs typeface="Arial"/>
              <a:sym typeface="Arial"/>
            </a:endParaRPr>
          </a:p>
          <a:p>
            <a:pPr marL="457200" marR="0" lvl="0" indent="-361950" algn="l" rtl="0">
              <a:lnSpc>
                <a:spcPct val="90000"/>
              </a:lnSpc>
              <a:spcBef>
                <a:spcPts val="0"/>
              </a:spcBef>
              <a:spcAft>
                <a:spcPts val="0"/>
              </a:spcAft>
              <a:buClr>
                <a:schemeClr val="dk1"/>
              </a:buClr>
              <a:buSzPts val="2100"/>
              <a:buFont typeface="Arial"/>
              <a:buChar char="●"/>
            </a:pPr>
            <a:r>
              <a:rPr lang="en-US" sz="2100" b="0" i="0" u="none" strike="noStrike" cap="none">
                <a:solidFill>
                  <a:schemeClr val="dk1"/>
                </a:solidFill>
                <a:latin typeface="Arial"/>
                <a:ea typeface="Arial"/>
                <a:cs typeface="Arial"/>
                <a:sym typeface="Arial"/>
              </a:rPr>
              <a:t>Apakah ada sumber daya dari lingkungan sekitar yang dapat dimanfaatkan oleh satuan pendidikan dalam proses belajar?</a:t>
            </a:r>
            <a:endParaRPr sz="2100" b="0" i="0" u="none" strike="noStrike" cap="none">
              <a:solidFill>
                <a:schemeClr val="dk1"/>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2100"/>
              <a:buFont typeface="Arial"/>
              <a:buNone/>
            </a:pPr>
            <a:r>
              <a:rPr lang="en-US" sz="2100" b="1" i="0" u="none" strike="noStrike" cap="none">
                <a:solidFill>
                  <a:schemeClr val="dk1"/>
                </a:solidFill>
                <a:latin typeface="Arial"/>
                <a:ea typeface="Arial"/>
                <a:cs typeface="Arial"/>
                <a:sym typeface="Arial"/>
              </a:rPr>
              <a:t>Sumber Pendanaan</a:t>
            </a:r>
            <a:endParaRPr sz="2100" b="1" i="0" u="none" strike="noStrike" cap="none">
              <a:solidFill>
                <a:schemeClr val="dk1"/>
              </a:solidFill>
              <a:latin typeface="Arial"/>
              <a:ea typeface="Arial"/>
              <a:cs typeface="Arial"/>
              <a:sym typeface="Arial"/>
            </a:endParaRPr>
          </a:p>
          <a:p>
            <a:pPr marL="457200" marR="0" lvl="0" indent="-361950" algn="l" rtl="0">
              <a:lnSpc>
                <a:spcPct val="90000"/>
              </a:lnSpc>
              <a:spcBef>
                <a:spcPts val="1000"/>
              </a:spcBef>
              <a:spcAft>
                <a:spcPts val="0"/>
              </a:spcAft>
              <a:buClr>
                <a:schemeClr val="dk1"/>
              </a:buClr>
              <a:buSzPts val="2100"/>
              <a:buFont typeface="Arial"/>
              <a:buChar char="●"/>
            </a:pPr>
            <a:r>
              <a:rPr lang="en-US" sz="2100" b="0" i="0" u="none" strike="noStrike" cap="none">
                <a:solidFill>
                  <a:schemeClr val="dk1"/>
                </a:solidFill>
                <a:latin typeface="Arial"/>
                <a:ea typeface="Arial"/>
                <a:cs typeface="Arial"/>
                <a:sym typeface="Arial"/>
              </a:rPr>
              <a:t>Bagaimana proses pendanaan satuan pendidikan?</a:t>
            </a:r>
            <a:endParaRPr sz="2100" b="0" i="0" u="none" strike="noStrike" cap="none">
              <a:solidFill>
                <a:schemeClr val="dk1"/>
              </a:solidFill>
              <a:latin typeface="Arial"/>
              <a:ea typeface="Arial"/>
              <a:cs typeface="Arial"/>
              <a:sym typeface="Arial"/>
            </a:endParaRPr>
          </a:p>
          <a:p>
            <a:pPr marL="457200" marR="0" lvl="0" indent="-361950" algn="l" rtl="0">
              <a:lnSpc>
                <a:spcPct val="90000"/>
              </a:lnSpc>
              <a:spcBef>
                <a:spcPts val="0"/>
              </a:spcBef>
              <a:spcAft>
                <a:spcPts val="0"/>
              </a:spcAft>
              <a:buClr>
                <a:schemeClr val="dk1"/>
              </a:buClr>
              <a:buSzPts val="2100"/>
              <a:buFont typeface="Arial"/>
              <a:buChar char="●"/>
            </a:pPr>
            <a:r>
              <a:rPr lang="en-US" sz="2100" b="0" i="0" u="none" strike="noStrike" cap="none">
                <a:solidFill>
                  <a:schemeClr val="dk1"/>
                </a:solidFill>
                <a:latin typeface="Arial"/>
                <a:ea typeface="Arial"/>
                <a:cs typeface="Arial"/>
                <a:sym typeface="Arial"/>
              </a:rPr>
              <a:t>Bagaimana penggunaan dana ini?</a:t>
            </a:r>
            <a:endParaRPr sz="2100" b="0" i="0" u="none" strike="noStrike" cap="none">
              <a:solidFill>
                <a:schemeClr val="dk1"/>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2100"/>
              <a:buFont typeface="Arial"/>
              <a:buNone/>
            </a:pPr>
            <a:r>
              <a:rPr lang="en-US" sz="2100" b="1" i="0" u="none" strike="noStrike" cap="none">
                <a:solidFill>
                  <a:schemeClr val="dk1"/>
                </a:solidFill>
                <a:latin typeface="Arial"/>
                <a:ea typeface="Arial"/>
                <a:cs typeface="Arial"/>
                <a:sym typeface="Arial"/>
              </a:rPr>
              <a:t>Sistem dan Kebijakan Daerah</a:t>
            </a:r>
            <a:endParaRPr sz="2100" b="1" i="0" u="none" strike="noStrike" cap="none">
              <a:solidFill>
                <a:schemeClr val="dk1"/>
              </a:solidFill>
              <a:latin typeface="Arial"/>
              <a:ea typeface="Arial"/>
              <a:cs typeface="Arial"/>
              <a:sym typeface="Arial"/>
            </a:endParaRPr>
          </a:p>
          <a:p>
            <a:pPr marL="457200" marR="0" lvl="0" indent="-361950" algn="l" rtl="0">
              <a:lnSpc>
                <a:spcPct val="90000"/>
              </a:lnSpc>
              <a:spcBef>
                <a:spcPts val="1000"/>
              </a:spcBef>
              <a:spcAft>
                <a:spcPts val="0"/>
              </a:spcAft>
              <a:buClr>
                <a:schemeClr val="dk1"/>
              </a:buClr>
              <a:buSzPts val="2100"/>
              <a:buFont typeface="Arial"/>
              <a:buChar char="●"/>
            </a:pPr>
            <a:r>
              <a:rPr lang="en-US" sz="2100" b="0" i="0" u="none" strike="noStrike" cap="none">
                <a:solidFill>
                  <a:schemeClr val="dk1"/>
                </a:solidFill>
                <a:latin typeface="Arial"/>
                <a:ea typeface="Arial"/>
                <a:cs typeface="Arial"/>
                <a:sym typeface="Arial"/>
              </a:rPr>
              <a:t>Apa saja visi, misi, dan tujuan daerah?</a:t>
            </a:r>
            <a:endParaRPr sz="2100" b="0" i="0" u="none" strike="noStrike" cap="none">
              <a:solidFill>
                <a:schemeClr val="dk1"/>
              </a:solidFill>
              <a:latin typeface="Arial"/>
              <a:ea typeface="Arial"/>
              <a:cs typeface="Arial"/>
              <a:sym typeface="Arial"/>
            </a:endParaRPr>
          </a:p>
          <a:p>
            <a:pPr marL="457200" marR="0" lvl="0" indent="-361950" algn="l" rtl="0">
              <a:lnSpc>
                <a:spcPct val="90000"/>
              </a:lnSpc>
              <a:spcBef>
                <a:spcPts val="0"/>
              </a:spcBef>
              <a:spcAft>
                <a:spcPts val="0"/>
              </a:spcAft>
              <a:buClr>
                <a:schemeClr val="dk1"/>
              </a:buClr>
              <a:buSzPts val="2100"/>
              <a:buFont typeface="Arial"/>
              <a:buChar char="●"/>
            </a:pPr>
            <a:r>
              <a:rPr lang="en-US" sz="2100" b="0" i="0" u="none" strike="noStrike" cap="none">
                <a:solidFill>
                  <a:schemeClr val="dk1"/>
                </a:solidFill>
                <a:latin typeface="Arial"/>
                <a:ea typeface="Arial"/>
                <a:cs typeface="Arial"/>
                <a:sym typeface="Arial"/>
              </a:rPr>
              <a:t>Apa saja kebijakan satuan pendidikan terkait indikator?</a:t>
            </a:r>
            <a:endParaRPr sz="2100" b="0" i="0" u="none" strike="noStrike" cap="none">
              <a:solidFill>
                <a:schemeClr val="dk1"/>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2100"/>
              <a:buFont typeface="Arial"/>
              <a:buNone/>
            </a:pPr>
            <a:r>
              <a:rPr lang="en-US" sz="2100" b="1" i="0" u="none" strike="noStrike" cap="none">
                <a:solidFill>
                  <a:schemeClr val="dk1"/>
                </a:solidFill>
                <a:latin typeface="Arial"/>
                <a:ea typeface="Arial"/>
                <a:cs typeface="Arial"/>
                <a:sym typeface="Arial"/>
              </a:rPr>
              <a:t>Kemitraan</a:t>
            </a:r>
            <a:endParaRPr sz="2100" b="1" i="0" u="none" strike="noStrike" cap="none">
              <a:solidFill>
                <a:schemeClr val="dk1"/>
              </a:solidFill>
              <a:latin typeface="Arial"/>
              <a:ea typeface="Arial"/>
              <a:cs typeface="Arial"/>
              <a:sym typeface="Arial"/>
            </a:endParaRPr>
          </a:p>
          <a:p>
            <a:pPr marL="457200" marR="0" lvl="0" indent="-361950" algn="l" rtl="0">
              <a:lnSpc>
                <a:spcPct val="90000"/>
              </a:lnSpc>
              <a:spcBef>
                <a:spcPts val="1000"/>
              </a:spcBef>
              <a:spcAft>
                <a:spcPts val="0"/>
              </a:spcAft>
              <a:buClr>
                <a:schemeClr val="dk1"/>
              </a:buClr>
              <a:buSzPts val="2100"/>
              <a:buFont typeface="Arial"/>
              <a:buChar char="●"/>
            </a:pPr>
            <a:r>
              <a:rPr lang="en-US" sz="2100" b="0" i="0" u="none" strike="noStrike" cap="none">
                <a:solidFill>
                  <a:schemeClr val="dk1"/>
                </a:solidFill>
                <a:latin typeface="Arial"/>
                <a:ea typeface="Arial"/>
                <a:cs typeface="Arial"/>
                <a:sym typeface="Arial"/>
              </a:rPr>
              <a:t>Siapa sajakah pihak-pihak yang dapat dilibatkan untuk mendukung program satuan pendidikan? (organisasi, komunitas, tokoh, dll.)</a:t>
            </a:r>
            <a:endParaRPr sz="2100" b="0" i="0" u="none" strike="noStrike" cap="none">
              <a:solidFill>
                <a:schemeClr val="dk1"/>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g10c60ff1336_0_93"/>
          <p:cNvSpPr txBox="1">
            <a:spLocks noGrp="1"/>
          </p:cNvSpPr>
          <p:nvPr>
            <p:ph type="title"/>
          </p:nvPr>
        </p:nvSpPr>
        <p:spPr>
          <a:xfrm>
            <a:off x="838101" y="7846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sz="2600" b="1"/>
              <a:t>Contoh Proses Analisis Karakteristik Satuan Pendidikan: Visi, Misi, dan Tujuan Satuan Pendidikan</a:t>
            </a:r>
            <a:endParaRPr sz="2600" b="1"/>
          </a:p>
        </p:txBody>
      </p:sp>
      <p:sp>
        <p:nvSpPr>
          <p:cNvPr id="267" name="Google Shape;267;g10c60ff1336_0_93"/>
          <p:cNvSpPr txBox="1"/>
          <p:nvPr/>
        </p:nvSpPr>
        <p:spPr>
          <a:xfrm>
            <a:off x="291600" y="1739825"/>
            <a:ext cx="11900400" cy="5172300"/>
          </a:xfrm>
          <a:prstGeom prst="rect">
            <a:avLst/>
          </a:prstGeom>
          <a:noFill/>
          <a:ln>
            <a:noFill/>
          </a:ln>
        </p:spPr>
        <p:txBody>
          <a:bodyPr spcFirstLastPara="1" wrap="square" lIns="91425" tIns="91425" rIns="91425" bIns="91425" anchor="t" anchorCtr="0">
            <a:spAutoFit/>
          </a:bodyPr>
          <a:lstStyle/>
          <a:p>
            <a:pPr marL="457200" marR="0" lvl="0" indent="-349250" algn="l" rtl="0">
              <a:lnSpc>
                <a:spcPct val="90000"/>
              </a:lnSpc>
              <a:spcBef>
                <a:spcPts val="100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Seperti apakah gambaran ideal tentang masa depan yang ingin diwujudkan oleh satuan pendidikan?</a:t>
            </a:r>
            <a:endParaRPr sz="1900" b="0" i="0" u="none" strike="noStrike" cap="none">
              <a:solidFill>
                <a:schemeClr val="dk1"/>
              </a:solidFill>
              <a:latin typeface="Arial"/>
              <a:ea typeface="Arial"/>
              <a:cs typeface="Arial"/>
              <a:sym typeface="Arial"/>
            </a:endParaRPr>
          </a:p>
          <a:p>
            <a:pPr marL="457200" marR="0" lvl="0" indent="-349250" algn="l" rtl="0">
              <a:lnSpc>
                <a:spcPct val="90000"/>
              </a:lnSpc>
              <a:spcBef>
                <a:spcPts val="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Bagaimana satuan pendidikan dapat mencapai gambaran ideal tersebut?</a:t>
            </a:r>
            <a:endParaRPr sz="1900" b="0" i="0" u="none" strike="noStrike" cap="none">
              <a:solidFill>
                <a:schemeClr val="dk1"/>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900"/>
              <a:buFont typeface="Arial"/>
              <a:buNone/>
            </a:pPr>
            <a:r>
              <a:rPr lang="en-US" sz="1900" b="1" i="0" u="none" strike="noStrike" cap="none">
                <a:solidFill>
                  <a:schemeClr val="dk1"/>
                </a:solidFill>
                <a:latin typeface="Arial"/>
                <a:ea typeface="Arial"/>
                <a:cs typeface="Arial"/>
                <a:sym typeface="Arial"/>
              </a:rPr>
              <a:t>Reviu Visi dan Misi</a:t>
            </a:r>
            <a:endParaRPr sz="1900" b="1" i="0" u="none" strike="noStrike" cap="none">
              <a:solidFill>
                <a:schemeClr val="dk1"/>
              </a:solidFill>
              <a:latin typeface="Arial"/>
              <a:ea typeface="Arial"/>
              <a:cs typeface="Arial"/>
              <a:sym typeface="Arial"/>
            </a:endParaRPr>
          </a:p>
          <a:p>
            <a:pPr marL="457200" marR="0" lvl="0" indent="-349250" algn="l" rtl="0">
              <a:lnSpc>
                <a:spcPct val="90000"/>
              </a:lnSpc>
              <a:spcBef>
                <a:spcPts val="100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Bagian yang mana yang perlu ditajamkan dalam visi dan misi?</a:t>
            </a:r>
            <a:endParaRPr sz="1900" b="0" i="0" u="none" strike="noStrike" cap="none">
              <a:solidFill>
                <a:schemeClr val="dk1"/>
              </a:solidFill>
              <a:latin typeface="Arial"/>
              <a:ea typeface="Arial"/>
              <a:cs typeface="Arial"/>
              <a:sym typeface="Arial"/>
            </a:endParaRPr>
          </a:p>
          <a:p>
            <a:pPr marL="457200" marR="0" lvl="0" indent="-349250" algn="l" rtl="0">
              <a:lnSpc>
                <a:spcPct val="90000"/>
              </a:lnSpc>
              <a:spcBef>
                <a:spcPts val="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Apakah perlu membuat visi dan misi baru yang lebih sesuai dengan kondisi lingkungan dan karakteristik peserta didik</a:t>
            </a:r>
            <a:endParaRPr sz="1900" b="0" i="0" u="none" strike="noStrike" cap="none">
              <a:solidFill>
                <a:schemeClr val="dk1"/>
              </a:solidFill>
              <a:latin typeface="Arial"/>
              <a:ea typeface="Arial"/>
              <a:cs typeface="Arial"/>
              <a:sym typeface="Arial"/>
            </a:endParaRPr>
          </a:p>
          <a:p>
            <a:pPr marL="457200" marR="0" lvl="0" indent="-349250" algn="l" rtl="0">
              <a:lnSpc>
                <a:spcPct val="90000"/>
              </a:lnSpc>
              <a:spcBef>
                <a:spcPts val="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Apa saja prioritasnya?</a:t>
            </a:r>
            <a:endParaRPr sz="1900" b="0" i="0" u="none" strike="noStrike" cap="none">
              <a:solidFill>
                <a:schemeClr val="dk1"/>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900"/>
              <a:buFont typeface="Arial"/>
              <a:buNone/>
            </a:pPr>
            <a:r>
              <a:rPr lang="en-US" sz="1900" b="1" i="0" u="none" strike="noStrike" cap="none">
                <a:solidFill>
                  <a:schemeClr val="dk1"/>
                </a:solidFill>
                <a:latin typeface="Arial"/>
                <a:ea typeface="Arial"/>
                <a:cs typeface="Arial"/>
                <a:sym typeface="Arial"/>
              </a:rPr>
              <a:t>Reviu Tujuan</a:t>
            </a:r>
            <a:endParaRPr sz="1900" b="1" i="0" u="none" strike="noStrike" cap="none">
              <a:solidFill>
                <a:schemeClr val="dk1"/>
              </a:solidFill>
              <a:latin typeface="Arial"/>
              <a:ea typeface="Arial"/>
              <a:cs typeface="Arial"/>
              <a:sym typeface="Arial"/>
            </a:endParaRPr>
          </a:p>
          <a:p>
            <a:pPr marL="457200" marR="0" lvl="0" indent="-349250" algn="l" rtl="0">
              <a:lnSpc>
                <a:spcPct val="90000"/>
              </a:lnSpc>
              <a:spcBef>
                <a:spcPts val="100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Apa yang menjadi prioritas bagi satuan pendidikan (atau program keahlian Sekolah Menengah Kejuruan) dalam mendukung kompetensi peserta didik?</a:t>
            </a:r>
            <a:endParaRPr sz="1900" b="0" i="0" u="none" strike="noStrike" cap="none">
              <a:solidFill>
                <a:schemeClr val="dk1"/>
              </a:solidFill>
              <a:latin typeface="Arial"/>
              <a:ea typeface="Arial"/>
              <a:cs typeface="Arial"/>
              <a:sym typeface="Arial"/>
            </a:endParaRPr>
          </a:p>
          <a:p>
            <a:pPr marL="457200" marR="0" lvl="0" indent="-349250" algn="l" rtl="0">
              <a:lnSpc>
                <a:spcPct val="90000"/>
              </a:lnSpc>
              <a:spcBef>
                <a:spcPts val="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Apa yang mendasari tujuan ini?</a:t>
            </a:r>
            <a:endParaRPr sz="1900" b="0" i="0" u="none" strike="noStrike" cap="none">
              <a:solidFill>
                <a:schemeClr val="dk1"/>
              </a:solidFill>
              <a:latin typeface="Arial"/>
              <a:ea typeface="Arial"/>
              <a:cs typeface="Arial"/>
              <a:sym typeface="Arial"/>
            </a:endParaRPr>
          </a:p>
          <a:p>
            <a:pPr marL="457200" marR="0" lvl="0" indent="-349250" algn="l" rtl="0">
              <a:lnSpc>
                <a:spcPct val="90000"/>
              </a:lnSpc>
              <a:spcBef>
                <a:spcPts val="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Kompetensi apa saja yang perlu dimiliki peserta didik?</a:t>
            </a:r>
            <a:endParaRPr sz="1900" b="0" i="0" u="none" strike="noStrike" cap="none">
              <a:solidFill>
                <a:schemeClr val="dk1"/>
              </a:solidFill>
              <a:latin typeface="Arial"/>
              <a:ea typeface="Arial"/>
              <a:cs typeface="Arial"/>
              <a:sym typeface="Arial"/>
            </a:endParaRPr>
          </a:p>
          <a:p>
            <a:pPr marL="457200" marR="0" lvl="0" indent="-349250" algn="l" rtl="0">
              <a:lnSpc>
                <a:spcPct val="90000"/>
              </a:lnSpc>
              <a:spcBef>
                <a:spcPts val="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Mengapa kompetensi ini dianggap penting?</a:t>
            </a:r>
            <a:endParaRPr sz="1900" b="0" i="0" u="none" strike="noStrike" cap="none">
              <a:solidFill>
                <a:schemeClr val="dk1"/>
              </a:solidFill>
              <a:latin typeface="Arial"/>
              <a:ea typeface="Arial"/>
              <a:cs typeface="Arial"/>
              <a:sym typeface="Arial"/>
            </a:endParaRPr>
          </a:p>
          <a:p>
            <a:pPr marL="457200" marR="0" lvl="0" indent="-349250" algn="l" rtl="0">
              <a:lnSpc>
                <a:spcPct val="90000"/>
              </a:lnSpc>
              <a:spcBef>
                <a:spcPts val="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Apa saja keterampilan yang perlu dikuasai peserta didik?</a:t>
            </a:r>
            <a:endParaRPr sz="1900" b="0" i="0" u="none" strike="noStrike" cap="none">
              <a:solidFill>
                <a:schemeClr val="dk1"/>
              </a:solidFill>
              <a:latin typeface="Arial"/>
              <a:ea typeface="Arial"/>
              <a:cs typeface="Arial"/>
              <a:sym typeface="Arial"/>
            </a:endParaRPr>
          </a:p>
          <a:p>
            <a:pPr marL="457200" marR="0" lvl="0" indent="-349250" algn="l" rtl="0">
              <a:lnSpc>
                <a:spcPct val="90000"/>
              </a:lnSpc>
              <a:spcBef>
                <a:spcPts val="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Apa karakteristik individu yang ingin dibangun?</a:t>
            </a:r>
            <a:endParaRPr sz="1900" b="0" i="0" u="none" strike="noStrike" cap="none">
              <a:solidFill>
                <a:schemeClr val="dk1"/>
              </a:solidFill>
              <a:latin typeface="Arial"/>
              <a:ea typeface="Arial"/>
              <a:cs typeface="Arial"/>
              <a:sym typeface="Arial"/>
            </a:endParaRPr>
          </a:p>
          <a:p>
            <a:pPr marL="457200" marR="0" lvl="0" indent="-349250" algn="l" rtl="0">
              <a:lnSpc>
                <a:spcPct val="90000"/>
              </a:lnSpc>
              <a:spcBef>
                <a:spcPts val="0"/>
              </a:spcBef>
              <a:spcAft>
                <a:spcPts val="0"/>
              </a:spcAft>
              <a:buClr>
                <a:schemeClr val="dk1"/>
              </a:buClr>
              <a:buSzPts val="1900"/>
              <a:buFont typeface="Arial"/>
              <a:buChar char="●"/>
            </a:pPr>
            <a:r>
              <a:rPr lang="en-US" sz="1900" b="0" i="0" u="none" strike="noStrike" cap="none">
                <a:solidFill>
                  <a:schemeClr val="dk1"/>
                </a:solidFill>
                <a:latin typeface="Arial"/>
                <a:ea typeface="Arial"/>
                <a:cs typeface="Arial"/>
                <a:sym typeface="Arial"/>
              </a:rPr>
              <a:t>(Sekolah Menengah Kejuruan) Jabatan pekerjaan/okupasi apa saja yang berpotensi untuk diisi oleh lulusan program keahlian ini?</a:t>
            </a:r>
            <a:endParaRPr sz="1900" b="0" i="0" u="none" strike="noStrike" cap="none">
              <a:solidFill>
                <a:schemeClr val="dk1"/>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g10559612fd1_0_137"/>
          <p:cNvSpPr txBox="1">
            <a:spLocks noGrp="1"/>
          </p:cNvSpPr>
          <p:nvPr>
            <p:ph type="title"/>
          </p:nvPr>
        </p:nvSpPr>
        <p:spPr>
          <a:xfrm>
            <a:off x="626251" y="1468709"/>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3"/>
                  </a:ext>
                </a:extLst>
              </a:rPr>
              <a:t>Visi, Misi, dan Tujuan Satuan Pendidikan harus </a:t>
            </a:r>
            <a:r>
              <a:rPr lang="en-US" b="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4"/>
                  </a:ext>
                </a:extLst>
              </a:rPr>
              <a:t>Berpusat pada Peserta Didik</a:t>
            </a:r>
            <a:endParaRPr b="1"/>
          </a:p>
        </p:txBody>
      </p:sp>
      <p:sp>
        <p:nvSpPr>
          <p:cNvPr id="273" name="Google Shape;273;g10559612fd1_0_137"/>
          <p:cNvSpPr txBox="1">
            <a:spLocks noGrp="1"/>
          </p:cNvSpPr>
          <p:nvPr>
            <p:ph type="body" idx="1"/>
          </p:nvPr>
        </p:nvSpPr>
        <p:spPr>
          <a:xfrm>
            <a:off x="838100" y="3072374"/>
            <a:ext cx="10515600" cy="17802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a:t>Visi: Gambaran masa depan, realistis</a:t>
            </a:r>
            <a:endParaRPr/>
          </a:p>
          <a:p>
            <a:pPr marL="457200" lvl="0" indent="-342900" algn="l" rtl="0">
              <a:lnSpc>
                <a:spcPct val="90000"/>
              </a:lnSpc>
              <a:spcBef>
                <a:spcPts val="0"/>
              </a:spcBef>
              <a:spcAft>
                <a:spcPts val="0"/>
              </a:spcAft>
              <a:buSzPts val="1800"/>
              <a:buChar char="●"/>
            </a:pPr>
            <a:r>
              <a:rPr lang="en-US"/>
              <a:t>Misi: Tindakan</a:t>
            </a:r>
            <a:endParaRPr/>
          </a:p>
          <a:p>
            <a:pPr marL="457200" lvl="0" indent="-342900" algn="l" rtl="0">
              <a:lnSpc>
                <a:spcPct val="90000"/>
              </a:lnSpc>
              <a:spcBef>
                <a:spcPts val="0"/>
              </a:spcBef>
              <a:spcAft>
                <a:spcPts val="0"/>
              </a:spcAft>
              <a:buSzPts val="1800"/>
              <a:buChar char="●"/>
            </a:pPr>
            <a:r>
              <a:rPr lang="en-US"/>
              <a:t>Tujuan: Hasil yang diinginkan pada peserta didik</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278" name="Google Shape;278;g10559612fd1_0_152"/>
          <p:cNvPicPr preferRelativeResize="0"/>
          <p:nvPr/>
        </p:nvPicPr>
        <p:blipFill rotWithShape="1">
          <a:blip r:embed="rId3">
            <a:alphaModFix/>
          </a:blip>
          <a:srcRect/>
          <a:stretch/>
        </p:blipFill>
        <p:spPr>
          <a:xfrm>
            <a:off x="114300" y="0"/>
            <a:ext cx="12077701" cy="68580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pic>
        <p:nvPicPr>
          <p:cNvPr id="283" name="Google Shape;283;g10559612fd1_0_161"/>
          <p:cNvPicPr preferRelativeResize="0"/>
          <p:nvPr/>
        </p:nvPicPr>
        <p:blipFill rotWithShape="1">
          <a:blip r:embed="rId3">
            <a:alphaModFix/>
          </a:blip>
          <a:srcRect/>
          <a:stretch/>
        </p:blipFill>
        <p:spPr>
          <a:xfrm>
            <a:off x="-5954" y="0"/>
            <a:ext cx="12197953" cy="68580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g10559612fd1_0_170"/>
          <p:cNvPicPr preferRelativeResize="0"/>
          <p:nvPr/>
        </p:nvPicPr>
        <p:blipFill rotWithShape="1">
          <a:blip r:embed="rId3">
            <a:alphaModFix/>
          </a:blip>
          <a:srcRect/>
          <a:stretch/>
        </p:blipFill>
        <p:spPr>
          <a:xfrm>
            <a:off x="-5954" y="0"/>
            <a:ext cx="12197953" cy="68580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pic>
        <p:nvPicPr>
          <p:cNvPr id="293" name="Google Shape;293;g10559612fd1_0_175"/>
          <p:cNvPicPr preferRelativeResize="0"/>
          <p:nvPr/>
        </p:nvPicPr>
        <p:blipFill rotWithShape="1">
          <a:blip r:embed="rId3">
            <a:alphaModFix/>
          </a:blip>
          <a:srcRect/>
          <a:stretch/>
        </p:blipFill>
        <p:spPr>
          <a:xfrm>
            <a:off x="-5954" y="0"/>
            <a:ext cx="12197953" cy="68580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g10559612fd1_0_180"/>
          <p:cNvSpPr txBox="1">
            <a:spLocks noGrp="1"/>
          </p:cNvSpPr>
          <p:nvPr>
            <p:ph type="title"/>
          </p:nvPr>
        </p:nvSpPr>
        <p:spPr>
          <a:xfrm>
            <a:off x="838101" y="10132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5"/>
                  </a:ext>
                </a:extLst>
              </a:rPr>
              <a:t>Tips Merumuskan Tujuan yang Berpusat pada Peserta Didik</a:t>
            </a:r>
            <a:endParaRPr/>
          </a:p>
        </p:txBody>
      </p:sp>
      <p:sp>
        <p:nvSpPr>
          <p:cNvPr id="299" name="Google Shape;299;g10559612fd1_0_180"/>
          <p:cNvSpPr txBox="1">
            <a:spLocks noGrp="1"/>
          </p:cNvSpPr>
          <p:nvPr>
            <p:ph type="body" idx="1"/>
          </p:nvPr>
        </p:nvSpPr>
        <p:spPr>
          <a:xfrm>
            <a:off x="838200" y="2389403"/>
            <a:ext cx="10515600" cy="3838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a:t>Fokus untuk memahami dan membantu peserta didik mengenal diri dan cara belajar mereka.</a:t>
            </a:r>
            <a:endParaRPr/>
          </a:p>
          <a:p>
            <a:pPr marL="457200" lvl="0" indent="-342900" algn="l" rtl="0">
              <a:lnSpc>
                <a:spcPct val="90000"/>
              </a:lnSpc>
              <a:spcBef>
                <a:spcPts val="0"/>
              </a:spcBef>
              <a:spcAft>
                <a:spcPts val="0"/>
              </a:spcAft>
              <a:buSzPts val="1800"/>
              <a:buChar char="●"/>
            </a:pPr>
            <a:r>
              <a:rPr lang="en-US"/>
              <a:t>Memungkinkan peserta didik melihat kemajuan mereka, merefleksikan cara dan kekuatan belajar mereka, dan menetapkan tujuan individu.</a:t>
            </a:r>
            <a:endParaRPr/>
          </a:p>
          <a:p>
            <a:pPr marL="457200" lvl="0" indent="-342900" algn="l" rtl="0">
              <a:lnSpc>
                <a:spcPct val="90000"/>
              </a:lnSpc>
              <a:spcBef>
                <a:spcPts val="0"/>
              </a:spcBef>
              <a:spcAft>
                <a:spcPts val="0"/>
              </a:spcAft>
              <a:buSzPts val="1800"/>
              <a:buChar char="●"/>
            </a:pPr>
            <a:r>
              <a:rPr lang="en-US"/>
              <a:t>Berefleksi dan meninjau kembali berdasarkan Profil Pelajar Pancasila. Peserta didik akan berubah dan bertumbuh sepanjang tahun; memberikan ruang bagi peserta didik untuk merekam refleksi diri secara teratur.</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g10559612fd1_0_185"/>
          <p:cNvSpPr txBox="1">
            <a:spLocks noGrp="1"/>
          </p:cNvSpPr>
          <p:nvPr>
            <p:ph type="title"/>
          </p:nvPr>
        </p:nvSpPr>
        <p:spPr>
          <a:xfrm>
            <a:off x="838101" y="9243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6"/>
                  </a:ext>
                </a:extLst>
              </a:rPr>
              <a:t>Prinsip dalam Merumuskan Tujuan yang Berpusat pada Peserta Didik</a:t>
            </a:r>
            <a:endParaRPr/>
          </a:p>
        </p:txBody>
      </p:sp>
      <p:sp>
        <p:nvSpPr>
          <p:cNvPr id="305" name="Google Shape;305;g10559612fd1_0_185"/>
          <p:cNvSpPr txBox="1">
            <a:spLocks noGrp="1"/>
          </p:cNvSpPr>
          <p:nvPr>
            <p:ph type="body" idx="1"/>
          </p:nvPr>
        </p:nvSpPr>
        <p:spPr>
          <a:xfrm>
            <a:off x="838200" y="2275103"/>
            <a:ext cx="10515600" cy="3838500"/>
          </a:xfrm>
          <a:prstGeom prst="rect">
            <a:avLst/>
          </a:prstGeom>
          <a:noFill/>
          <a:ln>
            <a:noFill/>
          </a:ln>
        </p:spPr>
        <p:txBody>
          <a:bodyPr spcFirstLastPara="1" wrap="square" lIns="91425" tIns="45700" rIns="91425" bIns="45700" anchor="t" anchorCtr="0">
            <a:normAutofit fontScale="70000" lnSpcReduction="20000"/>
          </a:bodyPr>
          <a:lstStyle/>
          <a:p>
            <a:pPr marL="457200" lvl="0" indent="-317182" algn="l" rtl="0">
              <a:lnSpc>
                <a:spcPct val="90000"/>
              </a:lnSpc>
              <a:spcBef>
                <a:spcPts val="1000"/>
              </a:spcBef>
              <a:spcAft>
                <a:spcPts val="0"/>
              </a:spcAft>
              <a:buSzPct val="64285"/>
              <a:buChar char="●"/>
            </a:pPr>
            <a:r>
              <a:rPr lang="en-US"/>
              <a:t>Menambahkan kompetensi peserta didik sesuai karakteristik satuan pendidikan selama tidak bertentangan dengan Profil Pelajar Pancasila.</a:t>
            </a:r>
            <a:endParaRPr/>
          </a:p>
          <a:p>
            <a:pPr marL="457200" lvl="0" indent="-317182" algn="l" rtl="0">
              <a:lnSpc>
                <a:spcPct val="90000"/>
              </a:lnSpc>
              <a:spcBef>
                <a:spcPts val="0"/>
              </a:spcBef>
              <a:spcAft>
                <a:spcPts val="0"/>
              </a:spcAft>
              <a:buSzPct val="64285"/>
              <a:buChar char="●"/>
            </a:pPr>
            <a:r>
              <a:rPr lang="en-US"/>
              <a:t>Mengevaluasi secara kritis lingkungan belajar di satuan pendidikan dan membuat perubahan yang diperlukan bagi peserta didik dan guru guna mengembangkan nilai-nilai Profil Pelajar Pancasila.</a:t>
            </a:r>
            <a:endParaRPr/>
          </a:p>
          <a:p>
            <a:pPr marL="457200" lvl="0" indent="-317182" algn="l" rtl="0">
              <a:lnSpc>
                <a:spcPct val="90000"/>
              </a:lnSpc>
              <a:spcBef>
                <a:spcPts val="0"/>
              </a:spcBef>
              <a:spcAft>
                <a:spcPts val="0"/>
              </a:spcAft>
              <a:buSzPct val="64285"/>
              <a:buChar char="●"/>
            </a:pPr>
            <a:r>
              <a:rPr lang="en-US"/>
              <a:t>Kembali berfokus pada tujuan satuan pendidikan atau program keahlian untuk SMK, secara kreatif mengelola sumber daya manusia (guru/orangtua, peserta didik) dan sumber daya lain di satuan pendidikan (lingkungan/komunitasi di sekitar satuan pendidikan).</a:t>
            </a:r>
            <a:endParaRPr/>
          </a:p>
          <a:p>
            <a:pPr marL="457200" lvl="0" indent="-317182" algn="l" rtl="0">
              <a:lnSpc>
                <a:spcPct val="90000"/>
              </a:lnSpc>
              <a:spcBef>
                <a:spcPts val="0"/>
              </a:spcBef>
              <a:spcAft>
                <a:spcPts val="0"/>
              </a:spcAft>
              <a:buSzPct val="64285"/>
              <a:buChar char="●"/>
            </a:pPr>
            <a:r>
              <a:rPr lang="en-US"/>
              <a:t>Menjadikan Profil Pelajar Pancasila sebagai prinsip utama tiap program pembelajaran untuk membantu peserta didik berkembang sesuai keragaman potensi.</a:t>
            </a:r>
            <a:endParaRPr/>
          </a:p>
          <a:p>
            <a:pPr marL="457200" lvl="0" indent="-317182" algn="l" rtl="0">
              <a:lnSpc>
                <a:spcPct val="90000"/>
              </a:lnSpc>
              <a:spcBef>
                <a:spcPts val="0"/>
              </a:spcBef>
              <a:spcAft>
                <a:spcPts val="0"/>
              </a:spcAft>
              <a:buSzPct val="64285"/>
              <a:buChar char="●"/>
            </a:pPr>
            <a:r>
              <a:rPr lang="en-US"/>
              <a:t>Menggunakan Profil Pelajar Pancasila sebagai alat refleksi dan analisis seluruh program pembelajaran di satuan pendidikan.</a:t>
            </a:r>
            <a:endParaRPr/>
          </a:p>
          <a:p>
            <a:pPr marL="457200" lvl="0" indent="-317182" algn="l" rtl="0">
              <a:lnSpc>
                <a:spcPct val="90000"/>
              </a:lnSpc>
              <a:spcBef>
                <a:spcPts val="0"/>
              </a:spcBef>
              <a:spcAft>
                <a:spcPts val="0"/>
              </a:spcAft>
              <a:buSzPct val="64285"/>
              <a:buChar char="●"/>
            </a:pPr>
            <a:r>
              <a:rPr lang="en-US"/>
              <a:t>Melakukan refleksi berkala untuk mengetahui keberhasilan dalam pembelajaranguna memenuhi Profil Pelajar Pancasila yang dideskripsikan.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g102627f52b7_0_1"/>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Kesepakatan Kelas</a:t>
            </a:r>
            <a:endParaRPr/>
          </a:p>
        </p:txBody>
      </p:sp>
      <p:sp>
        <p:nvSpPr>
          <p:cNvPr id="99" name="Google Shape;99;g102627f52b7_0_1"/>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457200" lvl="0" indent="-457200" algn="l" rtl="0">
              <a:lnSpc>
                <a:spcPct val="90000"/>
              </a:lnSpc>
              <a:spcBef>
                <a:spcPts val="1000"/>
              </a:spcBef>
              <a:spcAft>
                <a:spcPts val="0"/>
              </a:spcAft>
              <a:buSzPts val="1800"/>
              <a:buChar char="•"/>
            </a:pPr>
            <a:r>
              <a:rPr lang="en-US"/>
              <a:t>….</a:t>
            </a:r>
            <a:endParaRPr/>
          </a:p>
          <a:p>
            <a:pPr marL="457200" lvl="0" indent="-457200" algn="l" rtl="0">
              <a:lnSpc>
                <a:spcPct val="90000"/>
              </a:lnSpc>
              <a:spcBef>
                <a:spcPts val="1000"/>
              </a:spcBef>
              <a:spcAft>
                <a:spcPts val="0"/>
              </a:spcAft>
              <a:buSzPts val="1800"/>
              <a:buChar char="•"/>
            </a:pPr>
            <a:r>
              <a:rPr lang="en-US"/>
              <a:t>….</a:t>
            </a:r>
            <a:endParaRPr/>
          </a:p>
          <a:p>
            <a:pPr marL="457200" lvl="0" indent="-457200" algn="l" rtl="0">
              <a:lnSpc>
                <a:spcPct val="90000"/>
              </a:lnSpc>
              <a:spcBef>
                <a:spcPts val="1000"/>
              </a:spcBef>
              <a:spcAft>
                <a:spcPts val="0"/>
              </a:spcAft>
              <a:buSzPts val="1800"/>
              <a:buChar char="•"/>
            </a:pPr>
            <a:r>
              <a:rPr lang="en-US"/>
              <a:t>….</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pic>
        <p:nvPicPr>
          <p:cNvPr id="310" name="Google Shape;310;g10559612fd1_0_199"/>
          <p:cNvPicPr preferRelativeResize="0"/>
          <p:nvPr/>
        </p:nvPicPr>
        <p:blipFill rotWithShape="1">
          <a:blip r:embed="rId3">
            <a:alphaModFix/>
          </a:blip>
          <a:srcRect/>
          <a:stretch/>
        </p:blipFill>
        <p:spPr>
          <a:xfrm>
            <a:off x="133350" y="0"/>
            <a:ext cx="12058648" cy="68580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g10c60ff1336_0_98"/>
          <p:cNvSpPr txBox="1">
            <a:spLocks noGrp="1"/>
          </p:cNvSpPr>
          <p:nvPr>
            <p:ph type="title"/>
          </p:nvPr>
        </p:nvSpPr>
        <p:spPr>
          <a:xfrm>
            <a:off x="410967" y="2735868"/>
            <a:ext cx="11126912" cy="11178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SzPct val="40909"/>
              <a:buNone/>
            </a:pPr>
            <a:r>
              <a:rPr lang="en-US"/>
              <a:t>Contoh Kurikulum Operasional per Jenjang Pendidikan ada pada folder bahan bacaan LMS</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6"/>
          <p:cNvSpPr txBox="1">
            <a:spLocks noGrp="1"/>
          </p:cNvSpPr>
          <p:nvPr>
            <p:ph type="body" idx="1"/>
          </p:nvPr>
        </p:nvSpPr>
        <p:spPr>
          <a:xfrm>
            <a:off x="0" y="1189789"/>
            <a:ext cx="12192000" cy="5668211"/>
          </a:xfrm>
          <a:prstGeom prst="rect">
            <a:avLst/>
          </a:prstGeom>
          <a:noFill/>
          <a:ln>
            <a:noFill/>
          </a:ln>
        </p:spPr>
        <p:txBody>
          <a:bodyPr spcFirstLastPara="1" wrap="square" lIns="91425" tIns="45700" rIns="91425" bIns="45700" anchor="t" anchorCtr="0">
            <a:normAutofit fontScale="55000" lnSpcReduction="20000"/>
          </a:bodyPr>
          <a:lstStyle/>
          <a:p>
            <a:pPr marL="140018" lvl="0" indent="0" algn="l" rtl="0">
              <a:lnSpc>
                <a:spcPct val="90000"/>
              </a:lnSpc>
              <a:spcBef>
                <a:spcPts val="1000"/>
              </a:spcBef>
              <a:spcAft>
                <a:spcPts val="0"/>
              </a:spcAft>
              <a:buSzPct val="64285"/>
              <a:buNone/>
            </a:pPr>
            <a:r>
              <a:rPr lang="en-US" b="1"/>
              <a:t>Karakteristik PAUD Gemilang</a:t>
            </a:r>
            <a:endParaRPr b="1"/>
          </a:p>
          <a:p>
            <a:pPr marL="140018" lvl="0" indent="0" algn="l" rtl="0">
              <a:lnSpc>
                <a:spcPct val="90000"/>
              </a:lnSpc>
              <a:spcBef>
                <a:spcPts val="1000"/>
              </a:spcBef>
              <a:spcAft>
                <a:spcPts val="0"/>
              </a:spcAft>
              <a:buSzPct val="64285"/>
              <a:buNone/>
            </a:pPr>
            <a:r>
              <a:rPr lang="en-US"/>
              <a:t>PAUD Gemilang terletak di Kabupaten Tangerang memiliki keunggulan komparatif dan kompetitif bagi para pelaku industri. Kabupaten Tangerang dikenal sebagai “Kota Seribu Industri” yang berdekatan dengan ibukota Republik Indonesia dan memiliki kemudahan akses terhadap berbagai sarana dan prasarana transportasi darat, laut, maupun udara. Kemudahan ini dapat digunakan untuk menstimulasi pertumbuhan ekonomi kreatif pada masyarakat dengan menyediakan  berbagai peluang usaha dan lapangan kerja.</a:t>
            </a:r>
            <a:endParaRPr/>
          </a:p>
          <a:p>
            <a:pPr marL="140018" lvl="0" indent="0" algn="l" rtl="0">
              <a:lnSpc>
                <a:spcPct val="90000"/>
              </a:lnSpc>
              <a:spcBef>
                <a:spcPts val="1000"/>
              </a:spcBef>
              <a:spcAft>
                <a:spcPts val="0"/>
              </a:spcAft>
              <a:buSzPct val="64285"/>
              <a:buNone/>
            </a:pPr>
            <a:r>
              <a:rPr lang="en-US"/>
              <a:t>Sebagai lembaga pendidikan yang berada di kawasan industri, sekolah kami memiliki kekhasan berupa peserta didik yang berasal dari berbagai etnis dan budaya, dan agama di mana masyarakatnya saling menghormati dan bertoleransi terhadap keberagaman tersebut. Di sisi lain, keberadaan industri menimbulkan permasalahan lingkungan, seperti polusi udara, eksploitasi terhadap air tanah serta alih fungsi lahan menjadi kavling industri dan pergudangan.</a:t>
            </a:r>
            <a:endParaRPr/>
          </a:p>
          <a:p>
            <a:pPr marL="140018" lvl="0" indent="0" algn="l" rtl="0">
              <a:lnSpc>
                <a:spcPct val="90000"/>
              </a:lnSpc>
              <a:spcBef>
                <a:spcPts val="1000"/>
              </a:spcBef>
              <a:spcAft>
                <a:spcPts val="0"/>
              </a:spcAft>
              <a:buSzPct val="64285"/>
              <a:buNone/>
            </a:pPr>
            <a:r>
              <a:rPr lang="en-US"/>
              <a:t>Para pendiri PAUD Gemilang bercita-cita untuk memberikan layanan pendidikan yang berkualitas bagi anak-anak usia dini yang berada di lingkungan Desa Peusar. Segala tantangan permasalahan yang ada di kawasan ini akan memperkaya kurikulum PAUD Gemiilang. Impian kami adalah mewujudkan profil lulusan yang berbudi pekerti yang luhur, berkarakter sesuai budaya Indonesia, berwawasan global dan peduli lingkungan.</a:t>
            </a:r>
            <a:endParaRPr/>
          </a:p>
          <a:p>
            <a:pPr marL="140018" lvl="0" indent="0" algn="l" rtl="0">
              <a:lnSpc>
                <a:spcPct val="90000"/>
              </a:lnSpc>
              <a:spcBef>
                <a:spcPts val="1000"/>
              </a:spcBef>
              <a:spcAft>
                <a:spcPts val="0"/>
              </a:spcAft>
              <a:buSzPct val="64285"/>
              <a:buNone/>
            </a:pPr>
            <a:r>
              <a:rPr lang="en-US"/>
              <a:t>Pengembangan kurikulum di sekolah kami mengacu pada tujuan pendidikan nasional dengan memperhatikan kekhasan daerah, karakteristik dan kondisi satuan pendidikan, serta kebutuhan peserta didik. Untuk mewujudkan hal ini, maka dibentuklah Tim Pengembang Kurikulum Operasional yang terdiri dari pengurus yayasan, guru, kepala sekolah dan komite sekolah.</a:t>
            </a:r>
            <a:endParaRPr/>
          </a:p>
          <a:p>
            <a:pPr marL="140018" lvl="0" indent="0" algn="l" rtl="0">
              <a:lnSpc>
                <a:spcPct val="90000"/>
              </a:lnSpc>
              <a:spcBef>
                <a:spcPts val="1000"/>
              </a:spcBef>
              <a:spcAft>
                <a:spcPts val="0"/>
              </a:spcAft>
              <a:buSzPct val="64285"/>
              <a:buNone/>
            </a:pPr>
            <a:r>
              <a:rPr lang="en-US"/>
              <a:t>Tim pengembang kurikulum satuan pendidikan PAUD Gemilang berfokus pada:</a:t>
            </a:r>
            <a:endParaRPr/>
          </a:p>
          <a:p>
            <a:pPr marL="654368" lvl="0" indent="-514350" algn="l" rtl="0">
              <a:lnSpc>
                <a:spcPct val="90000"/>
              </a:lnSpc>
              <a:spcBef>
                <a:spcPts val="1000"/>
              </a:spcBef>
              <a:spcAft>
                <a:spcPts val="0"/>
              </a:spcAft>
              <a:buSzPct val="64285"/>
              <a:buAutoNum type="arabicPeriod"/>
            </a:pPr>
            <a:r>
              <a:rPr lang="en-US"/>
              <a:t>Keberagaman agama, etnis dan budaya yang dituangkan dalam muatan pembelajaran keagamaan, pembentukan karakter, pengembangan diri dalam seni, budaya serta kecakapan hidup.</a:t>
            </a:r>
            <a:endParaRPr/>
          </a:p>
          <a:p>
            <a:pPr marL="654368" lvl="0" indent="-514350" algn="l" rtl="0">
              <a:lnSpc>
                <a:spcPct val="90000"/>
              </a:lnSpc>
              <a:spcBef>
                <a:spcPts val="1000"/>
              </a:spcBef>
              <a:spcAft>
                <a:spcPts val="0"/>
              </a:spcAft>
              <a:buSzPct val="64285"/>
              <a:buAutoNum type="arabicPeriod"/>
            </a:pPr>
            <a:r>
              <a:rPr lang="en-US"/>
              <a:t>Potensi lingkungan sebagai keunggulan lokal dan global.</a:t>
            </a:r>
            <a:endParaRPr/>
          </a:p>
          <a:p>
            <a:pPr marL="140018" lvl="0" indent="0" algn="l" rtl="0">
              <a:lnSpc>
                <a:spcPct val="90000"/>
              </a:lnSpc>
              <a:spcBef>
                <a:spcPts val="1000"/>
              </a:spcBef>
              <a:spcAft>
                <a:spcPts val="0"/>
              </a:spcAft>
              <a:buSzPct val="64285"/>
              <a:buNone/>
            </a:pPr>
            <a:endParaRPr/>
          </a:p>
          <a:p>
            <a:pPr marL="140018" lvl="0" indent="0" algn="l" rtl="0">
              <a:lnSpc>
                <a:spcPct val="90000"/>
              </a:lnSpc>
              <a:spcBef>
                <a:spcPts val="1000"/>
              </a:spcBef>
              <a:spcAft>
                <a:spcPts val="0"/>
              </a:spcAft>
              <a:buSzPct val="64285"/>
              <a:buNone/>
            </a:pPr>
            <a:r>
              <a:rPr lang="en-US"/>
              <a:t>Kurikulum Operasional PAUD Gemilang menggunakan prinsip pembelajaran yang berpusat pada anak. Prinsip ini selaras dengan prinsip Merdeka Bermain Merdeka Belajar di mana guru berperan sebagai fasilitator anak dalam belajar. Guru memfasilitasi anak agar dapat berpikir logis, kritis dan kreatif. Selain itu, guru juga perlu menstimulasi anak supaya dapat bersosialisasi dengan temannya, baik di lingkungan sekolah maupun di rumah. Anak juga dibiasakan untuk menyukai tantangan agar dapat mengembangkan keterampilan menyelesaikan masalah dengan cara yang kreatif, sehingga mereka dapat menjadi aset masa depan bangsa.</a:t>
            </a:r>
            <a:endParaRPr/>
          </a:p>
          <a:p>
            <a:pPr marL="654368" lvl="0" indent="-451485" algn="l" rtl="0">
              <a:lnSpc>
                <a:spcPct val="90000"/>
              </a:lnSpc>
              <a:spcBef>
                <a:spcPts val="1000"/>
              </a:spcBef>
              <a:spcAft>
                <a:spcPts val="0"/>
              </a:spcAft>
              <a:buSzPct val="64285"/>
              <a:buNone/>
            </a:pPr>
            <a:endParaRPr/>
          </a:p>
        </p:txBody>
      </p:sp>
      <p:sp>
        <p:nvSpPr>
          <p:cNvPr id="321" name="Google Shape;321;p6"/>
          <p:cNvSpPr txBox="1">
            <a:spLocks noGrp="1"/>
          </p:cNvSpPr>
          <p:nvPr>
            <p:ph type="title"/>
          </p:nvPr>
        </p:nvSpPr>
        <p:spPr>
          <a:xfrm>
            <a:off x="116219" y="714450"/>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818"/>
              <a:buNone/>
            </a:pPr>
            <a:r>
              <a:rPr lang="en-US" sz="2000" b="1" u="sng"/>
              <a:t>Contoh Kurikulum Operasional PAUD Gemilang</a:t>
            </a:r>
            <a:endParaRPr sz="2000" b="1" u="sng"/>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10"/>
          <p:cNvSpPr txBox="1">
            <a:spLocks noGrp="1"/>
          </p:cNvSpPr>
          <p:nvPr>
            <p:ph type="body" idx="1"/>
          </p:nvPr>
        </p:nvSpPr>
        <p:spPr>
          <a:xfrm>
            <a:off x="0" y="1050378"/>
            <a:ext cx="12192000" cy="5349607"/>
          </a:xfrm>
          <a:prstGeom prst="rect">
            <a:avLst/>
          </a:prstGeom>
          <a:noFill/>
          <a:ln>
            <a:noFill/>
          </a:ln>
        </p:spPr>
        <p:txBody>
          <a:bodyPr spcFirstLastPara="1" wrap="square" lIns="91425" tIns="45700" rIns="91425" bIns="45700" anchor="t" anchorCtr="0">
            <a:normAutofit/>
          </a:bodyPr>
          <a:lstStyle/>
          <a:p>
            <a:pPr marL="140018" lvl="0" indent="0" algn="l" rtl="0">
              <a:lnSpc>
                <a:spcPct val="90000"/>
              </a:lnSpc>
              <a:spcBef>
                <a:spcPts val="1000"/>
              </a:spcBef>
              <a:spcAft>
                <a:spcPts val="0"/>
              </a:spcAft>
              <a:buSzPts val="1221"/>
              <a:buNone/>
            </a:pPr>
            <a:r>
              <a:rPr lang="en-US" sz="1900" b="1"/>
              <a:t>Karakteristik PAUD Gemilang</a:t>
            </a:r>
            <a:endParaRPr sz="1900" b="1"/>
          </a:p>
          <a:p>
            <a:pPr marL="140018" lvl="0" indent="0" algn="l" rtl="0">
              <a:lnSpc>
                <a:spcPct val="90000"/>
              </a:lnSpc>
              <a:spcBef>
                <a:spcPts val="1000"/>
              </a:spcBef>
              <a:spcAft>
                <a:spcPts val="0"/>
              </a:spcAft>
              <a:buSzPts val="1221"/>
              <a:buNone/>
            </a:pPr>
            <a:r>
              <a:rPr lang="en-US" sz="1900"/>
              <a:t>Untuk mewujudkan PAUD yang berkualitas tentunya tidak cukup hanya didukung oleh potensi lingkungan dan sumber daya manusia setempat. Dukungan dana untuk menunjang operasional pendidikan dan pemenuhan sarana dan prasarana yang memadai juga sangat diperlukan. Oleh karena itu, PAUD Gemilang membutuhkan dana yang bersumber dari swadaya orangtua siswa dan bantuan dari pemerintah berupa dana BOP. Sedangkan pihak pelaku industri di lingkungan sekitar menjadi donatur tidak tetap untuk berbagai kegiatan sekolah.</a:t>
            </a:r>
            <a:endParaRPr/>
          </a:p>
          <a:p>
            <a:pPr marL="140018" lvl="0" indent="0" algn="l" rtl="0">
              <a:lnSpc>
                <a:spcPct val="90000"/>
              </a:lnSpc>
              <a:spcBef>
                <a:spcPts val="1000"/>
              </a:spcBef>
              <a:spcAft>
                <a:spcPts val="0"/>
              </a:spcAft>
              <a:buSzPts val="1221"/>
              <a:buNone/>
            </a:pPr>
            <a:r>
              <a:rPr lang="en-US" sz="1900"/>
              <a:t>Hal lain yang tidak kalah penting adalah penyediaan lingkungan belajar yang kondusif, penggunaan media pembelajaran yang variatif serta pemanfaatan berbagai sumber belajar dari lingkungan sekitar. Pembelajaran berkualitas dari PAUD Gemilang tidak akan bisa terlaksana tanpa dukungan orangtua, masyarakat sekitar, pemerintah setempat, dinas pendidikan, dan pemangku kepentingan terkait lainnya.</a:t>
            </a:r>
            <a:endParaRPr/>
          </a:p>
          <a:p>
            <a:pPr marL="140018" lvl="0" indent="0" algn="l" rtl="0">
              <a:lnSpc>
                <a:spcPct val="90000"/>
              </a:lnSpc>
              <a:spcBef>
                <a:spcPts val="1000"/>
              </a:spcBef>
              <a:spcAft>
                <a:spcPts val="0"/>
              </a:spcAft>
              <a:buSzPts val="1221"/>
              <a:buNone/>
            </a:pPr>
            <a:r>
              <a:rPr lang="en-US" sz="1900"/>
              <a:t>Saat ini PAUD Gemilang berdiri di atas lahan seluas 600 m2, dengan bangunan 1 lantai yang terdiri dari ruang kantor, ruang guru dan kepala sekolah, 4 ruang kelas, 2 kamar mandi, 1 ruang UKS/ruang tidur, 1 dapur dan 1 gudang. Sebagai lahan bermain anak, kami juga menyediakan halaman terbuka seluas 200 m2. Lembaga kami memiliki 4 orang guru, 1 orang kepala sekolah dan 1 orang tenaga administrasi yang berkualifikasi S1 PAUD dan telah mengikuti berbagai pelatihan tentang PAUD. Pada tahun 2020/2021, kami memiliki 45 orang peserta didik, dengan perincian Kelompok Bermain A: 8 anak, Kelompok Bermain B: 10 anak, TK A: 12 anak, dan TK B: 15 anak.</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11"/>
          <p:cNvSpPr txBox="1">
            <a:spLocks noGrp="1"/>
          </p:cNvSpPr>
          <p:nvPr>
            <p:ph type="body" idx="1"/>
          </p:nvPr>
        </p:nvSpPr>
        <p:spPr>
          <a:xfrm>
            <a:off x="0" y="1050378"/>
            <a:ext cx="12192000" cy="5349607"/>
          </a:xfrm>
          <a:prstGeom prst="rect">
            <a:avLst/>
          </a:prstGeom>
          <a:noFill/>
          <a:ln>
            <a:noFill/>
          </a:ln>
        </p:spPr>
        <p:txBody>
          <a:bodyPr spcFirstLastPara="1" wrap="square" lIns="91425" tIns="45700" rIns="91425" bIns="45700" anchor="t" anchorCtr="0">
            <a:normAutofit fontScale="62500" lnSpcReduction="20000"/>
          </a:bodyPr>
          <a:lstStyle/>
          <a:p>
            <a:pPr marL="140018" lvl="0" indent="0" algn="l" rtl="0">
              <a:lnSpc>
                <a:spcPct val="90000"/>
              </a:lnSpc>
              <a:spcBef>
                <a:spcPts val="1000"/>
              </a:spcBef>
              <a:spcAft>
                <a:spcPts val="0"/>
              </a:spcAft>
              <a:buSzPct val="64285"/>
              <a:buNone/>
            </a:pPr>
            <a:r>
              <a:rPr lang="en-US" b="1"/>
              <a:t>Visi</a:t>
            </a:r>
            <a:endParaRPr b="1"/>
          </a:p>
          <a:p>
            <a:pPr marL="140018" lvl="0" indent="0" algn="l" rtl="0">
              <a:lnSpc>
                <a:spcPct val="90000"/>
              </a:lnSpc>
              <a:spcBef>
                <a:spcPts val="1000"/>
              </a:spcBef>
              <a:spcAft>
                <a:spcPts val="0"/>
              </a:spcAft>
              <a:buSzPct val="64285"/>
              <a:buNone/>
            </a:pPr>
            <a:r>
              <a:rPr lang="en-US"/>
              <a:t>Membentuk anak yang ceria, toleran, peduli lingkungan, cinta tanah air, dan berwawasan global.</a:t>
            </a:r>
            <a:endParaRPr/>
          </a:p>
          <a:p>
            <a:pPr marL="140018" lvl="0" indent="0" algn="l" rtl="0">
              <a:lnSpc>
                <a:spcPct val="90000"/>
              </a:lnSpc>
              <a:spcBef>
                <a:spcPts val="1000"/>
              </a:spcBef>
              <a:spcAft>
                <a:spcPts val="0"/>
              </a:spcAft>
              <a:buSzPct val="64285"/>
              <a:buNone/>
            </a:pPr>
            <a:r>
              <a:rPr lang="en-US" b="1"/>
              <a:t>Misi</a:t>
            </a:r>
            <a:endParaRPr b="1"/>
          </a:p>
          <a:p>
            <a:pPr marL="140018" lvl="0" indent="0" algn="l" rtl="0">
              <a:lnSpc>
                <a:spcPct val="90000"/>
              </a:lnSpc>
              <a:spcBef>
                <a:spcPts val="1000"/>
              </a:spcBef>
              <a:spcAft>
                <a:spcPts val="0"/>
              </a:spcAft>
              <a:buSzPct val="64285"/>
              <a:buNone/>
            </a:pPr>
            <a:r>
              <a:rPr lang="en-US"/>
              <a:t>Misi PAUD Gemilang dalam mewujudkan Visi dilakukan melalui kegiatan bermain-belajar dan pembiasaan baik di rumah maupun di sekolah dalam hal:</a:t>
            </a:r>
            <a:endParaRPr/>
          </a:p>
          <a:p>
            <a:pPr marL="654368" lvl="0" indent="-514350" algn="l" rtl="0">
              <a:lnSpc>
                <a:spcPct val="90000"/>
              </a:lnSpc>
              <a:spcBef>
                <a:spcPts val="1000"/>
              </a:spcBef>
              <a:spcAft>
                <a:spcPts val="0"/>
              </a:spcAft>
              <a:buSzPct val="64285"/>
              <a:buAutoNum type="arabicPeriod"/>
            </a:pPr>
            <a:r>
              <a:rPr lang="en-US"/>
              <a:t>Memunculkan keceriaan</a:t>
            </a:r>
            <a:endParaRPr/>
          </a:p>
          <a:p>
            <a:pPr marL="654368" lvl="0" indent="-514350" algn="l" rtl="0">
              <a:lnSpc>
                <a:spcPct val="90000"/>
              </a:lnSpc>
              <a:spcBef>
                <a:spcPts val="1000"/>
              </a:spcBef>
              <a:spcAft>
                <a:spcPts val="0"/>
              </a:spcAft>
              <a:buSzPct val="64285"/>
              <a:buAutoNum type="arabicPeriod"/>
            </a:pPr>
            <a:r>
              <a:rPr lang="en-US"/>
              <a:t>Menanamkan sikap toleran</a:t>
            </a:r>
            <a:endParaRPr/>
          </a:p>
          <a:p>
            <a:pPr marL="654368" lvl="0" indent="-514350" algn="l" rtl="0">
              <a:lnSpc>
                <a:spcPct val="90000"/>
              </a:lnSpc>
              <a:spcBef>
                <a:spcPts val="1000"/>
              </a:spcBef>
              <a:spcAft>
                <a:spcPts val="0"/>
              </a:spcAft>
              <a:buSzPct val="64285"/>
              <a:buAutoNum type="arabicPeriod"/>
            </a:pPr>
            <a:r>
              <a:rPr lang="en-US"/>
              <a:t>Menumbuhkan kepedulian kepada lingkungan sekitar</a:t>
            </a:r>
            <a:endParaRPr/>
          </a:p>
          <a:p>
            <a:pPr marL="654368" lvl="0" indent="-514350" algn="l" rtl="0">
              <a:lnSpc>
                <a:spcPct val="90000"/>
              </a:lnSpc>
              <a:spcBef>
                <a:spcPts val="1000"/>
              </a:spcBef>
              <a:spcAft>
                <a:spcPts val="0"/>
              </a:spcAft>
              <a:buSzPct val="64285"/>
              <a:buAutoNum type="arabicPeriod"/>
            </a:pPr>
            <a:r>
              <a:rPr lang="en-US"/>
              <a:t>Menanamkan rasa cinta tanah air</a:t>
            </a:r>
            <a:endParaRPr/>
          </a:p>
          <a:p>
            <a:pPr marL="654368" lvl="0" indent="-514350" algn="l" rtl="0">
              <a:lnSpc>
                <a:spcPct val="90000"/>
              </a:lnSpc>
              <a:spcBef>
                <a:spcPts val="1000"/>
              </a:spcBef>
              <a:spcAft>
                <a:spcPts val="0"/>
              </a:spcAft>
              <a:buSzPct val="64285"/>
              <a:buAutoNum type="arabicPeriod"/>
            </a:pPr>
            <a:r>
              <a:rPr lang="en-US"/>
              <a:t>Mengembangkan wawasan anak tentang dunia</a:t>
            </a:r>
            <a:endParaRPr/>
          </a:p>
          <a:p>
            <a:pPr marL="140018" lvl="0" indent="0" algn="l" rtl="0">
              <a:lnSpc>
                <a:spcPct val="90000"/>
              </a:lnSpc>
              <a:spcBef>
                <a:spcPts val="1000"/>
              </a:spcBef>
              <a:spcAft>
                <a:spcPts val="0"/>
              </a:spcAft>
              <a:buSzPct val="64285"/>
              <a:buNone/>
            </a:pPr>
            <a:r>
              <a:rPr lang="en-US" b="1"/>
              <a:t>Tujuan</a:t>
            </a:r>
            <a:endParaRPr b="1"/>
          </a:p>
          <a:p>
            <a:pPr marL="654368" lvl="0" indent="-514350" algn="l" rtl="0">
              <a:lnSpc>
                <a:spcPct val="90000"/>
              </a:lnSpc>
              <a:spcBef>
                <a:spcPts val="1000"/>
              </a:spcBef>
              <a:spcAft>
                <a:spcPts val="0"/>
              </a:spcAft>
              <a:buSzPct val="64285"/>
              <a:buAutoNum type="arabicPeriod"/>
            </a:pPr>
            <a:r>
              <a:rPr lang="en-US"/>
              <a:t>Terwujudnya peserta didik yang sehat dan bahagia</a:t>
            </a:r>
            <a:endParaRPr/>
          </a:p>
          <a:p>
            <a:pPr marL="654368" lvl="0" indent="-514350" algn="l" rtl="0">
              <a:lnSpc>
                <a:spcPct val="90000"/>
              </a:lnSpc>
              <a:spcBef>
                <a:spcPts val="1000"/>
              </a:spcBef>
              <a:spcAft>
                <a:spcPts val="0"/>
              </a:spcAft>
              <a:buSzPct val="64285"/>
              <a:buAutoNum type="arabicPeriod"/>
            </a:pPr>
            <a:r>
              <a:rPr lang="en-US"/>
              <a:t>Terwujudnya peserta didik yang memiliki sikap menghargai perbedaan dan nyaman berinteraksi dalam keberagaman</a:t>
            </a:r>
            <a:endParaRPr/>
          </a:p>
          <a:p>
            <a:pPr marL="654368" lvl="0" indent="-514350" algn="l" rtl="0">
              <a:lnSpc>
                <a:spcPct val="90000"/>
              </a:lnSpc>
              <a:spcBef>
                <a:spcPts val="1000"/>
              </a:spcBef>
              <a:spcAft>
                <a:spcPts val="0"/>
              </a:spcAft>
              <a:buSzPct val="64285"/>
              <a:buAutoNum type="arabicPeriod"/>
            </a:pPr>
            <a:r>
              <a:rPr lang="en-US"/>
              <a:t>Terbentuknya peserta didik yang peduli lingkungan dan berempati pada sesama</a:t>
            </a:r>
            <a:endParaRPr/>
          </a:p>
          <a:p>
            <a:pPr marL="654368" lvl="0" indent="-514350" algn="l" rtl="0">
              <a:lnSpc>
                <a:spcPct val="90000"/>
              </a:lnSpc>
              <a:spcBef>
                <a:spcPts val="1000"/>
              </a:spcBef>
              <a:spcAft>
                <a:spcPts val="0"/>
              </a:spcAft>
              <a:buSzPct val="64285"/>
              <a:buAutoNum type="arabicPeriod"/>
            </a:pPr>
            <a:r>
              <a:rPr lang="en-US"/>
              <a:t>Terwujudnya peserta didik yang bangga menjadi anak Indonesia</a:t>
            </a:r>
            <a:endParaRPr/>
          </a:p>
          <a:p>
            <a:pPr marL="654368" lvl="0" indent="-514350" algn="l" rtl="0">
              <a:lnSpc>
                <a:spcPct val="90000"/>
              </a:lnSpc>
              <a:spcBef>
                <a:spcPts val="1000"/>
              </a:spcBef>
              <a:spcAft>
                <a:spcPts val="0"/>
              </a:spcAft>
              <a:buSzPct val="64285"/>
              <a:buAutoNum type="arabicPeriod"/>
            </a:pPr>
            <a:r>
              <a:rPr lang="en-US"/>
              <a:t>Terbentuknya peserta didik yang memiliki wawasan luas</a:t>
            </a:r>
            <a:endParaRPr/>
          </a:p>
          <a:p>
            <a:pPr marL="140018" lvl="0" indent="0" algn="l" rtl="0">
              <a:lnSpc>
                <a:spcPct val="90000"/>
              </a:lnSpc>
              <a:spcBef>
                <a:spcPts val="1000"/>
              </a:spcBef>
              <a:spcAft>
                <a:spcPts val="0"/>
              </a:spcAft>
              <a:buSzPct val="64285"/>
              <a:buNone/>
            </a:pPr>
            <a:endParaRPr/>
          </a:p>
          <a:p>
            <a:pPr marL="140018" lvl="0" indent="0" algn="l" rtl="0">
              <a:lnSpc>
                <a:spcPct val="90000"/>
              </a:lnSpc>
              <a:spcBef>
                <a:spcPts val="1000"/>
              </a:spcBef>
              <a:spcAft>
                <a:spcPts val="0"/>
              </a:spcAft>
              <a:buSzPct val="64285"/>
              <a:buNone/>
            </a:pP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13"/>
          <p:cNvSpPr txBox="1">
            <a:spLocks noGrp="1"/>
          </p:cNvSpPr>
          <p:nvPr>
            <p:ph type="body" idx="1"/>
          </p:nvPr>
        </p:nvSpPr>
        <p:spPr>
          <a:xfrm>
            <a:off x="0" y="1411325"/>
            <a:ext cx="12192000" cy="5349607"/>
          </a:xfrm>
          <a:prstGeom prst="rect">
            <a:avLst/>
          </a:prstGeom>
          <a:noFill/>
          <a:ln>
            <a:noFill/>
          </a:ln>
        </p:spPr>
        <p:txBody>
          <a:bodyPr spcFirstLastPara="1" wrap="square" lIns="91425" tIns="45700" rIns="91425" bIns="45700" anchor="t" anchorCtr="0">
            <a:normAutofit fontScale="62500" lnSpcReduction="20000"/>
          </a:bodyPr>
          <a:lstStyle/>
          <a:p>
            <a:pPr marL="140018" lvl="0" indent="0" algn="l" rtl="0">
              <a:lnSpc>
                <a:spcPct val="90000"/>
              </a:lnSpc>
              <a:spcBef>
                <a:spcPts val="1000"/>
              </a:spcBef>
              <a:spcAft>
                <a:spcPts val="0"/>
              </a:spcAft>
              <a:buSzPct val="64285"/>
              <a:buNone/>
            </a:pPr>
            <a:r>
              <a:rPr lang="en-US" b="1"/>
              <a:t>Karakteristik Lingkungan Belajar</a:t>
            </a:r>
            <a:endParaRPr b="1"/>
          </a:p>
          <a:p>
            <a:pPr marL="140018" lvl="0" indent="0" algn="l" rtl="0">
              <a:lnSpc>
                <a:spcPct val="90000"/>
              </a:lnSpc>
              <a:spcBef>
                <a:spcPts val="1000"/>
              </a:spcBef>
              <a:spcAft>
                <a:spcPts val="0"/>
              </a:spcAft>
              <a:buSzPct val="64285"/>
              <a:buNone/>
            </a:pPr>
            <a:r>
              <a:rPr lang="en-US"/>
              <a:t>TK Bintang terletak di pinggiran Kota Bandung berbatasan dengan Kabupaten Bandung. Lokasi TK Bintang berada di dataran tinggi dan dikelilingi dengan pegunungan. Kebun dan sungai dapat ditemui di sekitar TK Bintang. Lokasi desa yang berada di jalur menuju lokasi wisata menyebabkan di akhir pekan banyak warga dari Kota Bandung yang melewati desa ini. </a:t>
            </a:r>
            <a:endParaRPr/>
          </a:p>
          <a:p>
            <a:pPr marL="140018" lvl="0" indent="0" algn="l" rtl="0">
              <a:lnSpc>
                <a:spcPct val="90000"/>
              </a:lnSpc>
              <a:spcBef>
                <a:spcPts val="1000"/>
              </a:spcBef>
              <a:spcAft>
                <a:spcPts val="0"/>
              </a:spcAft>
              <a:buSzPct val="64285"/>
              <a:buNone/>
            </a:pPr>
            <a:r>
              <a:rPr lang="en-US"/>
              <a:t>Masyarakat yang hidup di pedesaan memiliki budaya Sunda yang masih terpelihara, yaitu </a:t>
            </a:r>
            <a:r>
              <a:rPr lang="en-US" i="1"/>
              <a:t>silih asih </a:t>
            </a:r>
            <a:r>
              <a:rPr lang="en-US"/>
              <a:t>(kemanusiaan), </a:t>
            </a:r>
            <a:r>
              <a:rPr lang="en-US" i="1"/>
              <a:t>silih asah </a:t>
            </a:r>
            <a:r>
              <a:rPr lang="en-US"/>
              <a:t>(mencerdaskan), </a:t>
            </a:r>
            <a:r>
              <a:rPr lang="en-US" i="1"/>
              <a:t>silih asuh</a:t>
            </a:r>
            <a:r>
              <a:rPr lang="en-US"/>
              <a:t> (mendampingi), dan </a:t>
            </a:r>
            <a:r>
              <a:rPr lang="en-US" i="1"/>
              <a:t>silih wawangi </a:t>
            </a:r>
            <a:r>
              <a:rPr lang="en-US"/>
              <a:t>(menyampaikan hal-hal positif). Mayoritas masyarakat desa beragama Islam, dan ada beberapa keluarga pendatang yang beragama Kristen, Katholik, dan Hindu. Kerjasama dan gotong-royong juga menjadi budaya yang masih sering dijumpai di tengah-tengah masyarakat, salah satunya saat hari raya Islam seperti Idul Adha dan Idul Fitri. Sebagian besar masyarakat bekerja sebagai petani dan rata-rata berlatar belakang pendidikan hingga sekolah menengah.</a:t>
            </a:r>
            <a:endParaRPr/>
          </a:p>
          <a:p>
            <a:pPr marL="140018" lvl="0" indent="0" algn="l" rtl="0">
              <a:lnSpc>
                <a:spcPct val="90000"/>
              </a:lnSpc>
              <a:spcBef>
                <a:spcPts val="1000"/>
              </a:spcBef>
              <a:spcAft>
                <a:spcPts val="0"/>
              </a:spcAft>
              <a:buSzPct val="64285"/>
              <a:buNone/>
            </a:pPr>
            <a:r>
              <a:rPr lang="en-US"/>
              <a:t>Sumber pendanaan operasional sekolah berasal dari swadaya masyarakat serta bantuan pemerintah (BOP). Selain itu, donasi juga didapatkan dari masyarakat sekitar berupa bahan makanan yang dapat digunakan dalam pemberian makanan tambahan maupun kegiatan bermain. Kebijakan Pemerintah Kota Bandung adalah untuk melestarikan budaya Sunda di masyarakat. Dinas Pendidikan dan Kebudayaan Kota Bandung menindaklanjuti dengan meminta Satuan Pendidikan untuk memasukkan Bahasa Sunda sebagai muatan lokal.</a:t>
            </a:r>
            <a:endParaRPr/>
          </a:p>
          <a:p>
            <a:pPr marL="140018" lvl="0" indent="0" algn="l" rtl="0">
              <a:lnSpc>
                <a:spcPct val="90000"/>
              </a:lnSpc>
              <a:spcBef>
                <a:spcPts val="1000"/>
              </a:spcBef>
              <a:spcAft>
                <a:spcPts val="0"/>
              </a:spcAft>
              <a:buSzPct val="64285"/>
              <a:buNone/>
            </a:pPr>
            <a:r>
              <a:rPr lang="en-US"/>
              <a:t>TK Bintang bermitra dengan beberapa pihak dalam penyediaan layanan yang holistik integratif untuk peserta didik, antara lain:</a:t>
            </a:r>
            <a:endParaRPr/>
          </a:p>
          <a:p>
            <a:pPr marL="597218" lvl="0" indent="-457200" algn="l" rtl="0">
              <a:lnSpc>
                <a:spcPct val="90000"/>
              </a:lnSpc>
              <a:spcBef>
                <a:spcPts val="1000"/>
              </a:spcBef>
              <a:spcAft>
                <a:spcPts val="0"/>
              </a:spcAft>
              <a:buSzPct val="64285"/>
              <a:buChar char="•"/>
            </a:pPr>
            <a:r>
              <a:rPr lang="en-US"/>
              <a:t>Layanan pendidikan bermitra dengan Dinas Pendidikan dan Kebudayaan Kota Bandung dan Korwil Kecamatan.</a:t>
            </a:r>
            <a:endParaRPr/>
          </a:p>
          <a:p>
            <a:pPr marL="597218" lvl="0" indent="-457200" algn="l" rtl="0">
              <a:lnSpc>
                <a:spcPct val="90000"/>
              </a:lnSpc>
              <a:spcBef>
                <a:spcPts val="1000"/>
              </a:spcBef>
              <a:spcAft>
                <a:spcPts val="0"/>
              </a:spcAft>
              <a:buSzPct val="64285"/>
              <a:buChar char="•"/>
            </a:pPr>
            <a:r>
              <a:rPr lang="en-US"/>
              <a:t>Layanan kesehatan dan gizi bermitra dengan Puskesmas dan Psikolog.</a:t>
            </a:r>
            <a:endParaRPr/>
          </a:p>
          <a:p>
            <a:pPr marL="597218" lvl="0" indent="-457200" algn="l" rtl="0">
              <a:lnSpc>
                <a:spcPct val="90000"/>
              </a:lnSpc>
              <a:spcBef>
                <a:spcPts val="1000"/>
              </a:spcBef>
              <a:spcAft>
                <a:spcPts val="0"/>
              </a:spcAft>
              <a:buSzPct val="64285"/>
              <a:buChar char="•"/>
            </a:pPr>
            <a:r>
              <a:rPr lang="en-US"/>
              <a:t>Layanan perlindungan bermitra dengan kepolisian di kecamatan. </a:t>
            </a:r>
            <a:endParaRPr/>
          </a:p>
          <a:p>
            <a:pPr marL="140018" lvl="0" indent="0" algn="l" rtl="0">
              <a:lnSpc>
                <a:spcPct val="90000"/>
              </a:lnSpc>
              <a:spcBef>
                <a:spcPts val="1000"/>
              </a:spcBef>
              <a:spcAft>
                <a:spcPts val="0"/>
              </a:spcAft>
              <a:buSzPct val="64285"/>
              <a:buNone/>
            </a:pPr>
            <a:endParaRPr/>
          </a:p>
          <a:p>
            <a:pPr marL="140018" lvl="0" indent="0" algn="l" rtl="0">
              <a:lnSpc>
                <a:spcPct val="90000"/>
              </a:lnSpc>
              <a:spcBef>
                <a:spcPts val="1000"/>
              </a:spcBef>
              <a:spcAft>
                <a:spcPts val="0"/>
              </a:spcAft>
              <a:buSzPct val="64285"/>
              <a:buNone/>
            </a:pPr>
            <a:endParaRPr/>
          </a:p>
          <a:p>
            <a:pPr marL="140018" lvl="0" indent="0" algn="l" rtl="0">
              <a:lnSpc>
                <a:spcPct val="90000"/>
              </a:lnSpc>
              <a:spcBef>
                <a:spcPts val="1000"/>
              </a:spcBef>
              <a:spcAft>
                <a:spcPts val="0"/>
              </a:spcAft>
              <a:buSzPct val="64285"/>
              <a:buNone/>
            </a:pPr>
            <a:endParaRPr/>
          </a:p>
        </p:txBody>
      </p:sp>
      <p:sp>
        <p:nvSpPr>
          <p:cNvPr id="337" name="Google Shape;337;p13"/>
          <p:cNvSpPr txBox="1">
            <a:spLocks noGrp="1"/>
          </p:cNvSpPr>
          <p:nvPr>
            <p:ph type="title"/>
          </p:nvPr>
        </p:nvSpPr>
        <p:spPr>
          <a:xfrm>
            <a:off x="116219" y="796662"/>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818"/>
              <a:buNone/>
            </a:pPr>
            <a:r>
              <a:rPr lang="en-US" sz="2000" b="1" u="sng"/>
              <a:t>Contoh Kurikulum Operasional TK Bintang</a:t>
            </a:r>
            <a:endParaRPr sz="2000" b="1" u="sng"/>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19"/>
          <p:cNvSpPr txBox="1">
            <a:spLocks noGrp="1"/>
          </p:cNvSpPr>
          <p:nvPr>
            <p:ph type="body" idx="1"/>
          </p:nvPr>
        </p:nvSpPr>
        <p:spPr>
          <a:xfrm>
            <a:off x="0" y="1050378"/>
            <a:ext cx="12192000" cy="5349607"/>
          </a:xfrm>
          <a:prstGeom prst="rect">
            <a:avLst/>
          </a:prstGeom>
          <a:noFill/>
          <a:ln>
            <a:noFill/>
          </a:ln>
        </p:spPr>
        <p:txBody>
          <a:bodyPr spcFirstLastPara="1" wrap="square" lIns="91425" tIns="45700" rIns="91425" bIns="45700" anchor="t" anchorCtr="0">
            <a:normAutofit fontScale="62500" lnSpcReduction="20000"/>
          </a:bodyPr>
          <a:lstStyle/>
          <a:p>
            <a:pPr marL="140018" lvl="0" indent="0" algn="l" rtl="0">
              <a:lnSpc>
                <a:spcPct val="90000"/>
              </a:lnSpc>
              <a:spcBef>
                <a:spcPts val="1000"/>
              </a:spcBef>
              <a:spcAft>
                <a:spcPts val="0"/>
              </a:spcAft>
              <a:buSzPct val="64285"/>
              <a:buNone/>
            </a:pPr>
            <a:r>
              <a:rPr lang="en-US" b="1"/>
              <a:t>Karakteristik Satuan Pendidikan</a:t>
            </a:r>
            <a:endParaRPr b="1"/>
          </a:p>
          <a:p>
            <a:pPr marL="140018" lvl="0" indent="0" algn="l" rtl="0">
              <a:lnSpc>
                <a:spcPct val="90000"/>
              </a:lnSpc>
              <a:spcBef>
                <a:spcPts val="1000"/>
              </a:spcBef>
              <a:spcAft>
                <a:spcPts val="0"/>
              </a:spcAft>
              <a:buSzPct val="64285"/>
              <a:buNone/>
            </a:pPr>
            <a:r>
              <a:rPr lang="en-US"/>
              <a:t>Peserta didik TK Bintang berusia 4–6 tahun berjumlah 30 anak yang terbagi menjadi 2 rombongan belajar, yaitu Kelas A (4–5 tahun) dan Kelas B (5-6 tahun). Sebagian anak pernah bersekolah di Kelompok Bermain dan Satuan PAUD Sejenis (SPS), sebagian lagi belajar mengaji di TPA serta sebagian yang lain belum pernah bersekolah. Seluruh peserta didik TK Bintang beragama Islam.</a:t>
            </a:r>
            <a:endParaRPr/>
          </a:p>
          <a:p>
            <a:pPr marL="140018" lvl="0" indent="0" algn="l" rtl="0">
              <a:lnSpc>
                <a:spcPct val="90000"/>
              </a:lnSpc>
              <a:spcBef>
                <a:spcPts val="1000"/>
              </a:spcBef>
              <a:spcAft>
                <a:spcPts val="0"/>
              </a:spcAft>
              <a:buSzPct val="64285"/>
              <a:buNone/>
            </a:pPr>
            <a:r>
              <a:rPr lang="en-US"/>
              <a:t>Hampir 80% peserta didik berasal dari keluarga petani dan dari keluarga yang mata pencahariannya bergantung dari hasil pertanian. Sebagiannya lagi berasal dari keluarga pekerja kantor maupun pabrik. Anak-anak terbiasa bermain di alam, baik di sekitar rumah maupun sekolah.</a:t>
            </a:r>
            <a:endParaRPr/>
          </a:p>
          <a:p>
            <a:pPr marL="140018" lvl="0" indent="0" algn="l" rtl="0">
              <a:lnSpc>
                <a:spcPct val="90000"/>
              </a:lnSpc>
              <a:spcBef>
                <a:spcPts val="1000"/>
              </a:spcBef>
              <a:spcAft>
                <a:spcPts val="0"/>
              </a:spcAft>
              <a:buSzPct val="64285"/>
              <a:buNone/>
            </a:pPr>
            <a:r>
              <a:rPr lang="en-US"/>
              <a:t>TK Bintang dipimpin oleh seorang kepala sekolah dengan empat orang guru. Dua orang guru lulusan Sarjana Pendidikan Guru PAUD dari perguruan tinggi yang ada di Kota Bandung dan dua orang guru pendamping lulusan SMA. Selain bertugas mengajar, guru juga membantu sebagai tenaga administrasi dan operator sekolah. Sekolah juga memiliki seorang pembantu sekolah yang membantu membersihkan lingkungan sekolah.</a:t>
            </a:r>
            <a:endParaRPr/>
          </a:p>
          <a:p>
            <a:pPr marL="140018" lvl="0" indent="0" algn="l" rtl="0">
              <a:lnSpc>
                <a:spcPct val="90000"/>
              </a:lnSpc>
              <a:spcBef>
                <a:spcPts val="1000"/>
              </a:spcBef>
              <a:spcAft>
                <a:spcPts val="0"/>
              </a:spcAft>
              <a:buSzPct val="64285"/>
              <a:buNone/>
            </a:pPr>
            <a:r>
              <a:rPr lang="en-US"/>
              <a:t>TK Bintang menempati lahan seluas 500 m2 dan bangunan semi permanen yang berdiri di atas tanah seluas 150 m2. Bangunan sekolah yang menggunakan bahan-bahan alam seperti bilik-bilik bambu, kayu dan bahan alam lainnya merupakan ciri khas bangunan masyarakat Sunda yang menyatu dengan alam. Halaman seluas 350 m2 dilengkapi ayunan, seluncuran, panjatan, papan titian, dan jungkitan. Halaman sekolah juga memiliki lahan yang digunakan anak-anak praktik bercocok tanam. Bangunan sekolah memiliki 5 ruangan yang terdiri dari 1 ruang kepala sekolah, 2 ruang kelas, 1 ruang kelas yang disekat menjadi 3 area; area dapur, area perpustakaan, area gudang, area unit kesehatan sekolah (UKS) dan 1 ruang serbaguna yang dapat digunakan untuk kegiatan bersama. Selain ruangan, di TK Bintang terdapat 2 kamar mandi dan 3 tempat cuci tangan. Ruang kelas dilengkapi 3 meja dan 15 kursi ukuran anak, rak buku bacaan, rak mainan anak, meja guru dan kursinya, dan loker untuk menyimpan tas, sepatu dan perlengkapan anak. Bahan dan alat permainan yang digunakan di TK Bintang dikumpulkan dari lingkungan tempat tinggal anak dengan bantuan orangtua peserta didik yang selalu mendukung program sekolah berupa bahan alam, bahan sintetis maupun bahan daur ulang.</a:t>
            </a:r>
            <a:endParaRPr/>
          </a:p>
          <a:p>
            <a:pPr marL="140018" lvl="0" indent="0" algn="l" rtl="0">
              <a:lnSpc>
                <a:spcPct val="90000"/>
              </a:lnSpc>
              <a:spcBef>
                <a:spcPts val="1000"/>
              </a:spcBef>
              <a:spcAft>
                <a:spcPts val="0"/>
              </a:spcAft>
              <a:buSzPct val="64285"/>
              <a:buNone/>
            </a:pPr>
            <a:endParaRPr/>
          </a:p>
          <a:p>
            <a:pPr marL="140018" lvl="0" indent="0" algn="l" rtl="0">
              <a:lnSpc>
                <a:spcPct val="90000"/>
              </a:lnSpc>
              <a:spcBef>
                <a:spcPts val="1000"/>
              </a:spcBef>
              <a:spcAft>
                <a:spcPts val="0"/>
              </a:spcAft>
              <a:buSzPct val="64285"/>
              <a:buNone/>
            </a:pP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20"/>
          <p:cNvSpPr txBox="1">
            <a:spLocks noGrp="1"/>
          </p:cNvSpPr>
          <p:nvPr>
            <p:ph type="body" idx="1"/>
          </p:nvPr>
        </p:nvSpPr>
        <p:spPr>
          <a:xfrm>
            <a:off x="0" y="1050378"/>
            <a:ext cx="12192000" cy="5349607"/>
          </a:xfrm>
          <a:prstGeom prst="rect">
            <a:avLst/>
          </a:prstGeom>
          <a:noFill/>
          <a:ln>
            <a:noFill/>
          </a:ln>
        </p:spPr>
        <p:txBody>
          <a:bodyPr spcFirstLastPara="1" wrap="square" lIns="91425" tIns="45700" rIns="91425" bIns="45700" anchor="t" anchorCtr="0">
            <a:normAutofit fontScale="55000" lnSpcReduction="20000"/>
          </a:bodyPr>
          <a:lstStyle/>
          <a:p>
            <a:pPr marL="140018" lvl="0" indent="0" algn="l" rtl="0">
              <a:lnSpc>
                <a:spcPct val="90000"/>
              </a:lnSpc>
              <a:spcBef>
                <a:spcPts val="1000"/>
              </a:spcBef>
              <a:spcAft>
                <a:spcPts val="0"/>
              </a:spcAft>
              <a:buSzPct val="64285"/>
              <a:buNone/>
            </a:pPr>
            <a:r>
              <a:rPr lang="en-US" b="1"/>
              <a:t>Visi</a:t>
            </a:r>
            <a:endParaRPr b="1"/>
          </a:p>
          <a:p>
            <a:pPr marL="140018" lvl="0" indent="0" algn="l" rtl="0">
              <a:lnSpc>
                <a:spcPct val="90000"/>
              </a:lnSpc>
              <a:spcBef>
                <a:spcPts val="1000"/>
              </a:spcBef>
              <a:spcAft>
                <a:spcPts val="0"/>
              </a:spcAft>
              <a:buSzPct val="64285"/>
              <a:buNone/>
            </a:pPr>
            <a:r>
              <a:rPr lang="en-US"/>
              <a:t>“Membentuk  generasi beriman, bertaqwa, bangga atas jati diri dan budaya masyarakat Sunda, serta mencintai pertanian dan menguasai literasi teknologi pertanian.”</a:t>
            </a:r>
            <a:endParaRPr/>
          </a:p>
          <a:p>
            <a:pPr marL="140018" lvl="0" indent="0" algn="l" rtl="0">
              <a:lnSpc>
                <a:spcPct val="90000"/>
              </a:lnSpc>
              <a:spcBef>
                <a:spcPts val="1000"/>
              </a:spcBef>
              <a:spcAft>
                <a:spcPts val="0"/>
              </a:spcAft>
              <a:buSzPct val="64285"/>
              <a:buNone/>
            </a:pPr>
            <a:r>
              <a:rPr lang="en-US" b="1"/>
              <a:t>Misi</a:t>
            </a:r>
            <a:endParaRPr b="1"/>
          </a:p>
          <a:p>
            <a:pPr marL="140018" lvl="0" indent="0" algn="l" rtl="0">
              <a:lnSpc>
                <a:spcPct val="90000"/>
              </a:lnSpc>
              <a:spcBef>
                <a:spcPts val="1000"/>
              </a:spcBef>
              <a:spcAft>
                <a:spcPts val="0"/>
              </a:spcAft>
              <a:buSzPct val="64285"/>
              <a:buNone/>
            </a:pPr>
            <a:r>
              <a:rPr lang="en-US"/>
              <a:t>Untuk mewujudkan visi tersebut maka misi TK Bintang adalah:</a:t>
            </a:r>
            <a:endParaRPr/>
          </a:p>
          <a:p>
            <a:pPr marL="654368" lvl="0" indent="-514350" algn="l" rtl="0">
              <a:lnSpc>
                <a:spcPct val="90000"/>
              </a:lnSpc>
              <a:spcBef>
                <a:spcPts val="1000"/>
              </a:spcBef>
              <a:spcAft>
                <a:spcPts val="0"/>
              </a:spcAft>
              <a:buSzPct val="64285"/>
              <a:buAutoNum type="arabicPeriod"/>
            </a:pPr>
            <a:r>
              <a:rPr lang="en-US"/>
              <a:t>Menyiapkan lingkungan belajar yang menumbuhkan keimanan dan ketaqwaan pada Allah SWT.</a:t>
            </a:r>
            <a:endParaRPr/>
          </a:p>
          <a:p>
            <a:pPr marL="654368" lvl="0" indent="-514350" algn="l" rtl="0">
              <a:lnSpc>
                <a:spcPct val="90000"/>
              </a:lnSpc>
              <a:spcBef>
                <a:spcPts val="1000"/>
              </a:spcBef>
              <a:spcAft>
                <a:spcPts val="0"/>
              </a:spcAft>
              <a:buSzPct val="64285"/>
              <a:buAutoNum type="arabicPeriod"/>
            </a:pPr>
            <a:r>
              <a:rPr lang="en-US"/>
              <a:t>Menciptakan budaya sekolah yang membentuk karakter </a:t>
            </a:r>
            <a:r>
              <a:rPr lang="en-US" i="1"/>
              <a:t>silih asih </a:t>
            </a:r>
            <a:r>
              <a:rPr lang="en-US"/>
              <a:t>(kemanusiaan), </a:t>
            </a:r>
            <a:r>
              <a:rPr lang="en-US" i="1"/>
              <a:t>silih asah </a:t>
            </a:r>
            <a:r>
              <a:rPr lang="en-US"/>
              <a:t>(mencerdaskan), </a:t>
            </a:r>
            <a:r>
              <a:rPr lang="en-US" i="1"/>
              <a:t>silih asuh </a:t>
            </a:r>
            <a:r>
              <a:rPr lang="en-US"/>
              <a:t>(mendampingi), dan </a:t>
            </a:r>
            <a:r>
              <a:rPr lang="en-US" i="1"/>
              <a:t>silih wawangi </a:t>
            </a:r>
            <a:r>
              <a:rPr lang="en-US"/>
              <a:t>(menyampaikan hal-hal positif).</a:t>
            </a:r>
            <a:endParaRPr/>
          </a:p>
          <a:p>
            <a:pPr marL="654368" lvl="0" indent="-514350" algn="l" rtl="0">
              <a:lnSpc>
                <a:spcPct val="90000"/>
              </a:lnSpc>
              <a:spcBef>
                <a:spcPts val="1000"/>
              </a:spcBef>
              <a:spcAft>
                <a:spcPts val="0"/>
              </a:spcAft>
              <a:buSzPct val="64285"/>
              <a:buAutoNum type="arabicPeriod"/>
            </a:pPr>
            <a:r>
              <a:rPr lang="en-US"/>
              <a:t>Menyiapkan lingkungan belajar yang menumbuhkan kecintaan anak pada sektor pertanian.</a:t>
            </a:r>
            <a:endParaRPr/>
          </a:p>
          <a:p>
            <a:pPr marL="654368" lvl="0" indent="-514350" algn="l" rtl="0">
              <a:lnSpc>
                <a:spcPct val="90000"/>
              </a:lnSpc>
              <a:spcBef>
                <a:spcPts val="1000"/>
              </a:spcBef>
              <a:spcAft>
                <a:spcPts val="0"/>
              </a:spcAft>
              <a:buSzPct val="64285"/>
              <a:buAutoNum type="arabicPeriod"/>
            </a:pPr>
            <a:r>
              <a:rPr lang="en-US"/>
              <a:t>Menyiapkan lingkungan belajar yang menumbuhkan kemampuan anak untuk menguasai teknologi pertanian.</a:t>
            </a:r>
            <a:endParaRPr/>
          </a:p>
          <a:p>
            <a:pPr marL="140018" lvl="0" indent="0" algn="l" rtl="0">
              <a:lnSpc>
                <a:spcPct val="90000"/>
              </a:lnSpc>
              <a:spcBef>
                <a:spcPts val="1000"/>
              </a:spcBef>
              <a:spcAft>
                <a:spcPts val="0"/>
              </a:spcAft>
              <a:buSzPct val="64285"/>
              <a:buNone/>
            </a:pPr>
            <a:r>
              <a:rPr lang="en-US" b="1"/>
              <a:t>Tujuan</a:t>
            </a:r>
            <a:endParaRPr b="1"/>
          </a:p>
          <a:p>
            <a:pPr marL="140018" lvl="0" indent="0" algn="l" rtl="0">
              <a:lnSpc>
                <a:spcPct val="90000"/>
              </a:lnSpc>
              <a:spcBef>
                <a:spcPts val="1000"/>
              </a:spcBef>
              <a:spcAft>
                <a:spcPts val="0"/>
              </a:spcAft>
              <a:buSzPct val="64285"/>
              <a:buNone/>
            </a:pPr>
            <a:r>
              <a:rPr lang="en-US"/>
              <a:t>Tujuan TK Bintang adalah:</a:t>
            </a:r>
            <a:endParaRPr/>
          </a:p>
          <a:p>
            <a:pPr marL="654368" lvl="0" indent="-514350" algn="l" rtl="0">
              <a:lnSpc>
                <a:spcPct val="90000"/>
              </a:lnSpc>
              <a:spcBef>
                <a:spcPts val="1000"/>
              </a:spcBef>
              <a:spcAft>
                <a:spcPts val="0"/>
              </a:spcAft>
              <a:buSzPct val="64285"/>
              <a:buAutoNum type="arabicPeriod"/>
            </a:pPr>
            <a:r>
              <a:rPr lang="en-US"/>
              <a:t>Terbentuknya peserta didik yang mampu melaksanakan kegiatan ibadah sesuai ajaran Islam serta menghargai perbedaan kepercayaan yang ditemuinya.</a:t>
            </a:r>
            <a:endParaRPr/>
          </a:p>
          <a:p>
            <a:pPr marL="654368" lvl="0" indent="-514350" algn="l" rtl="0">
              <a:lnSpc>
                <a:spcPct val="90000"/>
              </a:lnSpc>
              <a:spcBef>
                <a:spcPts val="1000"/>
              </a:spcBef>
              <a:spcAft>
                <a:spcPts val="0"/>
              </a:spcAft>
              <a:buSzPct val="64285"/>
              <a:buAutoNum type="arabicPeriod"/>
            </a:pPr>
            <a:r>
              <a:rPr lang="en-US"/>
              <a:t>Terbentuknya peserta didik yang memiliki sikap saling menyayangi sesama makhluk dengan menjaga dan merawat apa yang ada di lingkungan sekitarnya.</a:t>
            </a:r>
            <a:endParaRPr/>
          </a:p>
          <a:p>
            <a:pPr marL="654368" lvl="0" indent="-514350" algn="l" rtl="0">
              <a:lnSpc>
                <a:spcPct val="90000"/>
              </a:lnSpc>
              <a:spcBef>
                <a:spcPts val="1000"/>
              </a:spcBef>
              <a:spcAft>
                <a:spcPts val="0"/>
              </a:spcAft>
              <a:buSzPct val="64285"/>
              <a:buAutoNum type="arabicPeriod"/>
            </a:pPr>
            <a:r>
              <a:rPr lang="en-US"/>
              <a:t>Terwujudnya peserta didik yang memiliki sikap menghargai budaya Sunda yang merupakan bagian dari kesehariannya.</a:t>
            </a:r>
            <a:endParaRPr/>
          </a:p>
          <a:p>
            <a:pPr marL="654368" lvl="0" indent="-514350" algn="l" rtl="0">
              <a:lnSpc>
                <a:spcPct val="90000"/>
              </a:lnSpc>
              <a:spcBef>
                <a:spcPts val="1000"/>
              </a:spcBef>
              <a:spcAft>
                <a:spcPts val="0"/>
              </a:spcAft>
              <a:buSzPct val="64285"/>
              <a:buAutoNum type="arabicPeriod"/>
            </a:pPr>
            <a:r>
              <a:rPr lang="en-US"/>
              <a:t>Terwujudnya peserta didik yang mengenal lingkungan pertanian, cara bertani, dan teknologi yang digunakan dalam pertanian.</a:t>
            </a:r>
            <a:endParaRPr/>
          </a:p>
          <a:p>
            <a:pPr marL="140018" lvl="0" indent="0" algn="l" rtl="0">
              <a:lnSpc>
                <a:spcPct val="90000"/>
              </a:lnSpc>
              <a:spcBef>
                <a:spcPts val="1000"/>
              </a:spcBef>
              <a:spcAft>
                <a:spcPts val="0"/>
              </a:spcAft>
              <a:buSzPct val="64285"/>
              <a:buNone/>
            </a:pP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21"/>
          <p:cNvSpPr txBox="1">
            <a:spLocks noGrp="1"/>
          </p:cNvSpPr>
          <p:nvPr>
            <p:ph type="body" idx="1"/>
          </p:nvPr>
        </p:nvSpPr>
        <p:spPr>
          <a:xfrm>
            <a:off x="0" y="1115214"/>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739"/>
              <a:buNone/>
            </a:pPr>
            <a:r>
              <a:rPr lang="en-US" sz="1150" b="1"/>
              <a:t>Karakteristik Satuan Pendidkan</a:t>
            </a:r>
            <a:endParaRPr sz="1150" b="1"/>
          </a:p>
          <a:p>
            <a:pPr marL="140018" lvl="0" indent="0" algn="l" rtl="0">
              <a:lnSpc>
                <a:spcPct val="90000"/>
              </a:lnSpc>
              <a:spcBef>
                <a:spcPts val="1000"/>
              </a:spcBef>
              <a:spcAft>
                <a:spcPts val="0"/>
              </a:spcAft>
              <a:buSzPts val="739"/>
              <a:buNone/>
            </a:pPr>
            <a:r>
              <a:rPr lang="en-US" sz="1150"/>
              <a:t>Penyusunan kurikulum operasional di satuan pendidikan SD Model 4 disesuaikan dengan kekhasan, kondisi, dan potensi daerah dengan menyelaraskan kondisi satuan pendidikan dan karakteristik peserta didik dalam satuan pendidikan. Dalam pengembangannya, kurikulum operasional sekolah akan mengacu pada capaian pembelajaran yang telah disusun oleh pusat dan diterjemahkan dalam alur tujuan pembelajaran yang dikonkretkan dalam proses pembelajaran.</a:t>
            </a:r>
            <a:endParaRPr/>
          </a:p>
          <a:p>
            <a:pPr marL="140018" lvl="0" indent="0" algn="l" rtl="0">
              <a:lnSpc>
                <a:spcPct val="90000"/>
              </a:lnSpc>
              <a:spcBef>
                <a:spcPts val="1000"/>
              </a:spcBef>
              <a:spcAft>
                <a:spcPts val="0"/>
              </a:spcAft>
              <a:buSzPts val="739"/>
              <a:buNone/>
            </a:pPr>
            <a:r>
              <a:rPr lang="en-US" sz="1150"/>
              <a:t>Penyusunan dan pengembangan kurikulum operasional di satuan pendidikan SD Model 4 berfokus kepada pemenuhan kebutuhan peserta didik dengan mengembangkan kompetensi dalam perubahan kehidupan Abad ke-21 yang memuat ciri khas dan potensi lokal sekolah. SD Model 4 berdomisili pada daerah yang strategis di pusat Pemerintahan Kabupaten/Kota …, pengembangan ekonomi dan wilayah pariwisata dengan keterjangkauan lokasi yang mudah ditempuh dengan sarana transportasi yang ada. Lingkungan sekolah pun berada dekat dengan sarana kesehatan, olahraga, dan keagamaan sehingga menjadi salah satu kekuatan pendukung dalam proses pembelajaran.</a:t>
            </a:r>
            <a:endParaRPr/>
          </a:p>
          <a:p>
            <a:pPr marL="140018" lvl="0" indent="0" algn="l" rtl="0">
              <a:lnSpc>
                <a:spcPct val="90000"/>
              </a:lnSpc>
              <a:spcBef>
                <a:spcPts val="1000"/>
              </a:spcBef>
              <a:spcAft>
                <a:spcPts val="0"/>
              </a:spcAft>
              <a:buSzPts val="739"/>
              <a:buNone/>
            </a:pPr>
            <a:r>
              <a:rPr lang="en-US" sz="1150"/>
              <a:t>Latar belakang peserta didik berada pada tingkat ekonomi menengah ke atas dengan sarana prasara yang cukup memadai dalam mendukung proses pembelajaran baik intrakurikuler maupun ekstrakurikuler. Latar belakang keagamaan yang mayoritas bahkan hingga 100% adalah peserta didik beragama Islam. Secara sosial budaya, peserta didik memiliki latar belakang orangtua yang berbeda budaya yang disebabkan dari sebagian orangtua merupakan karyawan yang ditempatkan tugas dan berasal dari luar daerah. Selain itu, minat bakat peserta didik juga sangat beragam. Perbedaan latar belakang tersebut memperkuat alasan Profil Pelajar Pancasila mampu diimplementasikan secara utuh di SD Model 4 dengan moto “Keunikan dalam Harmonisasi (</a:t>
            </a:r>
            <a:r>
              <a:rPr lang="en-US" sz="1150" i="1"/>
              <a:t>Uniquely in Harmoni</a:t>
            </a:r>
            <a:r>
              <a:rPr lang="en-US" sz="1150"/>
              <a:t>y)”. Maka dalam penyusunan Kurikulum  Operasional, karakteristik peserta didik dengan segala latar belakangnya menjadi salah satu pertimbangan utama agar menjadi pendidikan yang berkeadilan dan berkebhinekaan.</a:t>
            </a:r>
            <a:endParaRPr/>
          </a:p>
          <a:p>
            <a:pPr marL="140018" lvl="0" indent="0" algn="l" rtl="0">
              <a:lnSpc>
                <a:spcPct val="90000"/>
              </a:lnSpc>
              <a:spcBef>
                <a:spcPts val="1000"/>
              </a:spcBef>
              <a:spcAft>
                <a:spcPts val="0"/>
              </a:spcAft>
              <a:buSzPts val="739"/>
              <a:buNone/>
            </a:pPr>
            <a:r>
              <a:rPr lang="en-US" sz="1150"/>
              <a:t>Tujuan akhir capaian pembelajaran yang terintegrasi dengan Profil Pelajar Pancasila secara umum adalah untuk membentuk karakter peserta didik untuk menumbuhkan iman dan taqwa kepada Tuhan Yang Maha Esa dan berakhlak mulia, berkebhinekaan global, mandiri, bernalar kritis, bergotong-royong, dan kreatif dengan mengakomodir keragaman tersebut.</a:t>
            </a:r>
            <a:endParaRPr/>
          </a:p>
          <a:p>
            <a:pPr marL="140018" lvl="0" indent="0" algn="l" rtl="0">
              <a:lnSpc>
                <a:spcPct val="90000"/>
              </a:lnSpc>
              <a:spcBef>
                <a:spcPts val="1000"/>
              </a:spcBef>
              <a:spcAft>
                <a:spcPts val="0"/>
              </a:spcAft>
              <a:buSzPts val="739"/>
              <a:buNone/>
            </a:pPr>
            <a:r>
              <a:rPr lang="en-US" sz="1150" b="1"/>
              <a:t>Landasan Pengembangan Kurikulum</a:t>
            </a:r>
            <a:endParaRPr sz="1150" b="1"/>
          </a:p>
          <a:p>
            <a:pPr marL="140018" lvl="0" indent="0" algn="l" rtl="0">
              <a:lnSpc>
                <a:spcPct val="90000"/>
              </a:lnSpc>
              <a:spcBef>
                <a:spcPts val="1000"/>
              </a:spcBef>
              <a:spcAft>
                <a:spcPts val="0"/>
              </a:spcAft>
              <a:buSzPts val="739"/>
              <a:buNone/>
            </a:pPr>
            <a:r>
              <a:rPr lang="en-US" sz="1150"/>
              <a:t>Landasan yuridis dalam penyusunan kurikulum operasional di satuan pendidikan SD Model 4 mengacu pada Undang-undang Sistem Pendidikan Nasional sebagai arah tujuan pendidikan sekolah. Dan juga mengacu pada … (Landasan hukum penyusunan Kurikulum Operasional).</a:t>
            </a:r>
            <a:endParaRPr/>
          </a:p>
          <a:p>
            <a:pPr marL="140018" lvl="0" indent="0" algn="l" rtl="0">
              <a:lnSpc>
                <a:spcPct val="90000"/>
              </a:lnSpc>
              <a:spcBef>
                <a:spcPts val="1000"/>
              </a:spcBef>
              <a:spcAft>
                <a:spcPts val="0"/>
              </a:spcAft>
              <a:buSzPts val="739"/>
              <a:buNone/>
            </a:pPr>
            <a:r>
              <a:rPr lang="en-US" sz="1150"/>
              <a:t>Landasan filosofis sebagai dasar penyusunan kurikulum operasional di satuan pendidikan SD Model 4 adalah dengan mempertimbangkan budaya bangsa sebagai akar penopang pendidikan yang akan tumbuh membentuk pendidikan berkelanjutan. Generasi penerus tetaplah menjadi generasi penjaga kelestarian budaya, namun peka terhadap perkembangan zaman. Pengalaman belajar menjadi poin utama dalam menguasai kompetensi. </a:t>
            </a:r>
            <a:endParaRPr/>
          </a:p>
          <a:p>
            <a:pPr marL="140018" lvl="0" indent="0" algn="l" rtl="0">
              <a:lnSpc>
                <a:spcPct val="90000"/>
              </a:lnSpc>
              <a:spcBef>
                <a:spcPts val="1000"/>
              </a:spcBef>
              <a:spcAft>
                <a:spcPts val="0"/>
              </a:spcAft>
              <a:buSzPts val="739"/>
              <a:buNone/>
            </a:pPr>
            <a:r>
              <a:rPr lang="en-US" sz="1150"/>
              <a:t>Peserta didik merupakan pewaris budaya bangsa yang kreatif, mandiri dan inovatif. Proses pendidikan adalah suatu proses yang memberi kesempatan kepada peserta didik untuk mengembangkan potensi dirinya sehingga dapat memiliki kecakapan hidup yang sesuai minat bakat yang mengembangkan kecerdasan spiritual, intelektual, dan kinestetik.</a:t>
            </a:r>
            <a:endParaRPr/>
          </a:p>
          <a:p>
            <a:pPr marL="140018" lvl="0" indent="0" algn="l" rtl="0">
              <a:lnSpc>
                <a:spcPct val="90000"/>
              </a:lnSpc>
              <a:spcBef>
                <a:spcPts val="1000"/>
              </a:spcBef>
              <a:spcAft>
                <a:spcPts val="0"/>
              </a:spcAft>
              <a:buSzPts val="739"/>
              <a:buNone/>
            </a:pPr>
            <a:r>
              <a:rPr lang="en-US" sz="1150"/>
              <a:t>Berdasasrkan landasan tersebut, SD Model 4 dengan kekuatan, kemampuan dan keinginan untuk selalu ingin berkembang, berharap akan menjawab tantangan pendidikan dalam memfasilitasi suatu suasana belajar penuh aktivitas, berkarya dan menyenangkan untuk membangun kehidupan masa kini dan masa depan yang lebih baik dari masa lalu dengan membentuk peserta didik sebagai agen Profil Pelajar Pancasila yang memiliki kemampuan intelektual, kemampuan berkomunikasi, sikap sosial, kepedulian, dan berpartisipasi untuk membangun kehidupan masyarakat dan bangsa yang lebih baik (</a:t>
            </a:r>
            <a:r>
              <a:rPr lang="en-US" sz="1150" i="1"/>
              <a:t>experiementalism and social reconstructivisme)</a:t>
            </a:r>
            <a:r>
              <a:rPr lang="en-US" sz="1150"/>
              <a:t>.</a:t>
            </a:r>
            <a:endParaRPr/>
          </a:p>
          <a:p>
            <a:pPr marL="140018" lvl="0" indent="0" algn="l" rtl="0">
              <a:lnSpc>
                <a:spcPct val="90000"/>
              </a:lnSpc>
              <a:spcBef>
                <a:spcPts val="1000"/>
              </a:spcBef>
              <a:spcAft>
                <a:spcPts val="0"/>
              </a:spcAft>
              <a:buSzPts val="739"/>
              <a:buNone/>
            </a:pPr>
            <a:endParaRPr sz="1150"/>
          </a:p>
        </p:txBody>
      </p:sp>
      <p:sp>
        <p:nvSpPr>
          <p:cNvPr id="353" name="Google Shape;353;p21"/>
          <p:cNvSpPr txBox="1">
            <a:spLocks noGrp="1"/>
          </p:cNvSpPr>
          <p:nvPr>
            <p:ph type="title"/>
          </p:nvPr>
        </p:nvSpPr>
        <p:spPr>
          <a:xfrm>
            <a:off x="116219" y="579434"/>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655"/>
              <a:buNone/>
            </a:pPr>
            <a:br>
              <a:rPr lang="en-US" sz="1600" b="1"/>
            </a:br>
            <a:r>
              <a:rPr lang="en-US" sz="1600" b="1" u="sng"/>
              <a:t>Contoh Kurikulum Operasional SD Model 4</a:t>
            </a:r>
            <a:endParaRPr sz="1600" b="1" u="sng"/>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23"/>
          <p:cNvSpPr txBox="1">
            <a:spLocks noGrp="1"/>
          </p:cNvSpPr>
          <p:nvPr>
            <p:ph type="body" idx="1"/>
          </p:nvPr>
        </p:nvSpPr>
        <p:spPr>
          <a:xfrm>
            <a:off x="0" y="1050378"/>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900"/>
              <a:buNone/>
            </a:pPr>
            <a:r>
              <a:rPr lang="en-US" sz="1400" b="1"/>
              <a:t>Visi</a:t>
            </a:r>
            <a:endParaRPr sz="1400" b="1"/>
          </a:p>
          <a:p>
            <a:pPr marL="140018" lvl="0" indent="0" algn="l" rtl="0">
              <a:lnSpc>
                <a:spcPct val="90000"/>
              </a:lnSpc>
              <a:spcBef>
                <a:spcPts val="1000"/>
              </a:spcBef>
              <a:spcAft>
                <a:spcPts val="0"/>
              </a:spcAft>
              <a:buSzPts val="900"/>
              <a:buNone/>
            </a:pPr>
            <a:r>
              <a:rPr lang="en-US" sz="1400"/>
              <a:t>SD Model 4 mengusung visi: “Terwujudnya generasi pelajar muda sebagai pembelajar sepanjang hayat yang berkarakter, inovatif dan berprestasi”.</a:t>
            </a:r>
            <a:endParaRPr/>
          </a:p>
          <a:p>
            <a:pPr marL="140018" lvl="0" indent="0" algn="l" rtl="0">
              <a:lnSpc>
                <a:spcPct val="90000"/>
              </a:lnSpc>
              <a:spcBef>
                <a:spcPts val="1000"/>
              </a:spcBef>
              <a:spcAft>
                <a:spcPts val="0"/>
              </a:spcAft>
              <a:buSzPts val="900"/>
              <a:buNone/>
            </a:pPr>
            <a:r>
              <a:rPr lang="en-US" sz="1400"/>
              <a:t>Adapun indikator ketercapaian dari visi sesuai dengan variabelnya antara lain:</a:t>
            </a:r>
            <a:endParaRPr/>
          </a:p>
          <a:p>
            <a:pPr marL="654368" lvl="0" indent="-514350" algn="l" rtl="0">
              <a:lnSpc>
                <a:spcPct val="70000"/>
              </a:lnSpc>
              <a:spcBef>
                <a:spcPts val="1000"/>
              </a:spcBef>
              <a:spcAft>
                <a:spcPts val="0"/>
              </a:spcAft>
              <a:buSzPts val="900"/>
              <a:buAutoNum type="arabicPeriod"/>
            </a:pPr>
            <a:r>
              <a:rPr lang="en-US" sz="1400"/>
              <a:t>Pembelajar sepanjang hayat membentuk generasi yang memiliki motivasi untuk selalu belajar dan mengembangkan diri.</a:t>
            </a:r>
            <a:endParaRPr/>
          </a:p>
          <a:p>
            <a:pPr marL="654368" lvl="0" indent="-514350" algn="l" rtl="0">
              <a:lnSpc>
                <a:spcPct val="70000"/>
              </a:lnSpc>
              <a:spcBef>
                <a:spcPts val="1000"/>
              </a:spcBef>
              <a:spcAft>
                <a:spcPts val="0"/>
              </a:spcAft>
              <a:buSzPts val="900"/>
              <a:buAutoNum type="arabicPeriod"/>
            </a:pPr>
            <a:r>
              <a:rPr lang="en-US" sz="1400"/>
              <a:t>Berkarakter, mengimplementasikan Profil Pelajar Pancasila dalam aktualisasi kehidupan.</a:t>
            </a:r>
            <a:endParaRPr/>
          </a:p>
          <a:p>
            <a:pPr marL="654368" lvl="0" indent="-514350" algn="l" rtl="0">
              <a:lnSpc>
                <a:spcPct val="70000"/>
              </a:lnSpc>
              <a:spcBef>
                <a:spcPts val="1000"/>
              </a:spcBef>
              <a:spcAft>
                <a:spcPts val="0"/>
              </a:spcAft>
              <a:buSzPts val="900"/>
              <a:buAutoNum type="arabicPeriod"/>
            </a:pPr>
            <a:r>
              <a:rPr lang="en-US" sz="1400"/>
              <a:t>Inovatif, kemampuan seluruh warga sekolah memaknai keadaan yang dinamis dan selalu berubah dengan berbagai tantangan dan hambatan menjadi sebuah celah dalam mengembangkan diri untuk menemukan solusi yang tepat, bermanfaat dan sesuai dengan keadaan masa kini dan mempersiapkan masa depan.</a:t>
            </a:r>
            <a:endParaRPr/>
          </a:p>
          <a:p>
            <a:pPr marL="654368" lvl="0" indent="-514350" algn="l" rtl="0">
              <a:lnSpc>
                <a:spcPct val="70000"/>
              </a:lnSpc>
              <a:spcBef>
                <a:spcPts val="1000"/>
              </a:spcBef>
              <a:spcAft>
                <a:spcPts val="0"/>
              </a:spcAft>
              <a:buSzPts val="900"/>
              <a:buAutoNum type="arabicPeriod"/>
            </a:pPr>
            <a:r>
              <a:rPr lang="en-US" sz="1400"/>
              <a:t>Berprestasi, sebagai hasil akhir dalam sebuah proses, merupakan tolak ukur sebuah proses. Prestasi tak hanya berkisar pada kemampuan kognitif dalam ajang prestasi saja namun lebih pada keberhasilan menemukan kemampuan diri, mengembangkan talenta dan kecakapan hidup yang bermanfaat.</a:t>
            </a:r>
            <a:endParaRPr/>
          </a:p>
          <a:p>
            <a:pPr marL="140018" lvl="0" indent="0" algn="l" rtl="0">
              <a:lnSpc>
                <a:spcPct val="90000"/>
              </a:lnSpc>
              <a:spcBef>
                <a:spcPts val="1000"/>
              </a:spcBef>
              <a:spcAft>
                <a:spcPts val="0"/>
              </a:spcAft>
              <a:buSzPts val="900"/>
              <a:buNone/>
            </a:pPr>
            <a:r>
              <a:rPr lang="en-US" sz="1400" b="1"/>
              <a:t>Misi</a:t>
            </a:r>
            <a:endParaRPr sz="1400" b="1"/>
          </a:p>
          <a:p>
            <a:pPr marL="140018" lvl="0" indent="0" algn="l" rtl="0">
              <a:lnSpc>
                <a:spcPct val="70000"/>
              </a:lnSpc>
              <a:spcBef>
                <a:spcPts val="1000"/>
              </a:spcBef>
              <a:spcAft>
                <a:spcPts val="0"/>
              </a:spcAft>
              <a:buSzPts val="900"/>
              <a:buNone/>
            </a:pPr>
            <a:r>
              <a:rPr lang="en-US" sz="1400"/>
              <a:t>Dalam upaya mengimplementasikan visi sekolah, SD Model 4 menjabarkan misi sekolah sebagai berikut:</a:t>
            </a:r>
            <a:endParaRPr/>
          </a:p>
          <a:p>
            <a:pPr marL="654368" lvl="0" indent="-514350" algn="l" rtl="0">
              <a:lnSpc>
                <a:spcPct val="70000"/>
              </a:lnSpc>
              <a:spcBef>
                <a:spcPts val="1000"/>
              </a:spcBef>
              <a:spcAft>
                <a:spcPts val="0"/>
              </a:spcAft>
              <a:buSzPts val="900"/>
              <a:buAutoNum type="arabicPeriod"/>
            </a:pPr>
            <a:r>
              <a:rPr lang="en-US" sz="1400"/>
              <a:t>Merancang pembelajaran yang menarik dan menyenangkan yang mampu memotivasi peserta didik untuk selalu belajar dan menemukan pembelajaran.</a:t>
            </a:r>
            <a:endParaRPr/>
          </a:p>
          <a:p>
            <a:pPr marL="654368" lvl="0" indent="-514350" algn="l" rtl="0">
              <a:lnSpc>
                <a:spcPct val="70000"/>
              </a:lnSpc>
              <a:spcBef>
                <a:spcPts val="1000"/>
              </a:spcBef>
              <a:spcAft>
                <a:spcPts val="0"/>
              </a:spcAft>
              <a:buSzPts val="900"/>
              <a:buAutoNum type="arabicPeriod"/>
            </a:pPr>
            <a:r>
              <a:rPr lang="en-US" sz="1400"/>
              <a:t>Membangun lingkungan sekolah yang membentuk peserta didik memiliki akhlak mulia melalui rutinitas kegiatan keagamaan dan menerapkan ajaran agama melalui cara berinteraksi di sekolah.</a:t>
            </a:r>
            <a:endParaRPr/>
          </a:p>
          <a:p>
            <a:pPr marL="654368" lvl="0" indent="-514350" algn="l" rtl="0">
              <a:lnSpc>
                <a:spcPct val="70000"/>
              </a:lnSpc>
              <a:spcBef>
                <a:spcPts val="1000"/>
              </a:spcBef>
              <a:spcAft>
                <a:spcPts val="0"/>
              </a:spcAft>
              <a:buSzPts val="900"/>
              <a:buAutoNum type="arabicPeriod"/>
            </a:pPr>
            <a:r>
              <a:rPr lang="en-US" sz="1400"/>
              <a:t>Membangun lingkungan sekolah yang bertoleransi dalam kebhinekaan global, mencintai budaya lokal dan menjunjung nilai gotong-royong.</a:t>
            </a:r>
            <a:endParaRPr/>
          </a:p>
          <a:p>
            <a:pPr marL="654368" lvl="0" indent="-514350" algn="l" rtl="0">
              <a:lnSpc>
                <a:spcPct val="70000"/>
              </a:lnSpc>
              <a:spcBef>
                <a:spcPts val="1000"/>
              </a:spcBef>
              <a:spcAft>
                <a:spcPts val="0"/>
              </a:spcAft>
              <a:buSzPts val="900"/>
              <a:buAutoNum type="arabicPeriod"/>
            </a:pPr>
            <a:r>
              <a:rPr lang="en-US" sz="1400"/>
              <a:t>Mengembangkan kemandirian, nalar kritis dan kreativitas yang memfasilitasi keragaman minat dan bakat peserta didik.</a:t>
            </a:r>
            <a:endParaRPr/>
          </a:p>
          <a:p>
            <a:pPr marL="654368" lvl="0" indent="-514350" algn="l" rtl="0">
              <a:lnSpc>
                <a:spcPct val="70000"/>
              </a:lnSpc>
              <a:spcBef>
                <a:spcPts val="1000"/>
              </a:spcBef>
              <a:spcAft>
                <a:spcPts val="0"/>
              </a:spcAft>
              <a:buSzPts val="900"/>
              <a:buAutoNum type="arabicPeriod"/>
            </a:pPr>
            <a:r>
              <a:rPr lang="en-US" sz="1400"/>
              <a:t>Mengembangkan program sekolah yang membentuk ide dan gagasan cepat tanggap terhadap perubahan yang terjadi untuk merancang inovasi.</a:t>
            </a:r>
            <a:endParaRPr/>
          </a:p>
          <a:p>
            <a:pPr marL="654368" lvl="0" indent="-514350" algn="l" rtl="0">
              <a:lnSpc>
                <a:spcPct val="70000"/>
              </a:lnSpc>
              <a:spcBef>
                <a:spcPts val="1000"/>
              </a:spcBef>
              <a:spcAft>
                <a:spcPts val="0"/>
              </a:spcAft>
              <a:buSzPts val="900"/>
              <a:buAutoNum type="arabicPeriod"/>
            </a:pPr>
            <a:r>
              <a:rPr lang="en-US" sz="1400"/>
              <a:t>Mengembangkan dan memfasilitasi peningkatan prestasi peserta didik sesuai minat dan bakatnya melalui proses pendampingan dan kerjasama dengan orangtua.</a:t>
            </a:r>
            <a:endParaRPr/>
          </a:p>
          <a:p>
            <a:pPr marL="140018" lvl="0" indent="0" algn="l" rtl="0">
              <a:lnSpc>
                <a:spcPct val="90000"/>
              </a:lnSpc>
              <a:spcBef>
                <a:spcPts val="1000"/>
              </a:spcBef>
              <a:spcAft>
                <a:spcPts val="0"/>
              </a:spcAft>
              <a:buSzPts val="900"/>
              <a:buNone/>
            </a:pPr>
            <a:r>
              <a:rPr lang="en-US" sz="1400"/>
              <a:t>	</a:t>
            </a:r>
            <a:endParaRPr/>
          </a:p>
          <a:p>
            <a:pPr marL="654368" lvl="0" indent="-457200" algn="l" rtl="0">
              <a:lnSpc>
                <a:spcPct val="90000"/>
              </a:lnSpc>
              <a:spcBef>
                <a:spcPts val="1000"/>
              </a:spcBef>
              <a:spcAft>
                <a:spcPts val="0"/>
              </a:spcAft>
              <a:buSzPts val="900"/>
              <a:buNone/>
            </a:pPr>
            <a:endParaRPr sz="1400"/>
          </a:p>
          <a:p>
            <a:pPr marL="654368" lvl="0" indent="-457200" algn="l" rtl="0">
              <a:lnSpc>
                <a:spcPct val="90000"/>
              </a:lnSpc>
              <a:spcBef>
                <a:spcPts val="1000"/>
              </a:spcBef>
              <a:spcAft>
                <a:spcPts val="0"/>
              </a:spcAft>
              <a:buSzPts val="900"/>
              <a:buNone/>
            </a:pPr>
            <a:endParaRPr sz="1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10c60ff1336_0_8"/>
          <p:cNvSpPr txBox="1">
            <a:spLocks noGrp="1"/>
          </p:cNvSpPr>
          <p:nvPr>
            <p:ph type="title"/>
          </p:nvPr>
        </p:nvSpPr>
        <p:spPr>
          <a:xfrm>
            <a:off x="838101" y="7084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Jadwal Kegiatan</a:t>
            </a:r>
            <a:endParaRPr/>
          </a:p>
        </p:txBody>
      </p:sp>
      <p:graphicFrame>
        <p:nvGraphicFramePr>
          <p:cNvPr id="105" name="Google Shape;105;g10c60ff1336_0_8"/>
          <p:cNvGraphicFramePr/>
          <p:nvPr/>
        </p:nvGraphicFramePr>
        <p:xfrm>
          <a:off x="952500" y="1866900"/>
          <a:ext cx="9907975" cy="3525950"/>
        </p:xfrm>
        <a:graphic>
          <a:graphicData uri="http://schemas.openxmlformats.org/drawingml/2006/table">
            <a:tbl>
              <a:tblPr>
                <a:noFill/>
                <a:tableStyleId>{A7AD82F2-C7AA-4410-8BE9-5B084F73BB80}</a:tableStyleId>
              </a:tblPr>
              <a:tblGrid>
                <a:gridCol w="655775">
                  <a:extLst>
                    <a:ext uri="{9D8B030D-6E8A-4147-A177-3AD203B41FA5}">
                      <a16:colId xmlns:a16="http://schemas.microsoft.com/office/drawing/2014/main" val="20000"/>
                    </a:ext>
                  </a:extLst>
                </a:gridCol>
                <a:gridCol w="3553850">
                  <a:extLst>
                    <a:ext uri="{9D8B030D-6E8A-4147-A177-3AD203B41FA5}">
                      <a16:colId xmlns:a16="http://schemas.microsoft.com/office/drawing/2014/main" val="20001"/>
                    </a:ext>
                  </a:extLst>
                </a:gridCol>
                <a:gridCol w="694025">
                  <a:extLst>
                    <a:ext uri="{9D8B030D-6E8A-4147-A177-3AD203B41FA5}">
                      <a16:colId xmlns:a16="http://schemas.microsoft.com/office/drawing/2014/main" val="20002"/>
                    </a:ext>
                  </a:extLst>
                </a:gridCol>
                <a:gridCol w="5004325">
                  <a:extLst>
                    <a:ext uri="{9D8B030D-6E8A-4147-A177-3AD203B41FA5}">
                      <a16:colId xmlns:a16="http://schemas.microsoft.com/office/drawing/2014/main" val="20003"/>
                    </a:ext>
                  </a:extLst>
                </a:gridCol>
              </a:tblGrid>
              <a:tr h="500900">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solidFill>
                            <a:schemeClr val="dk1"/>
                          </a:solidFill>
                        </a:rPr>
                        <a:t>No</a:t>
                      </a:r>
                      <a:endParaRPr sz="2000" b="1" u="none" strike="noStrike" cap="none">
                        <a:solidFill>
                          <a:schemeClr val="dk1"/>
                        </a:solidFill>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solidFill>
                            <a:schemeClr val="dk1"/>
                          </a:solidFill>
                        </a:rPr>
                        <a:t>Nama Kegiatan</a:t>
                      </a:r>
                      <a:endParaRPr sz="2000" b="1" u="none" strike="noStrike" cap="none">
                        <a:solidFill>
                          <a:schemeClr val="dk1"/>
                        </a:solidFill>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solidFill>
                            <a:schemeClr val="dk1"/>
                          </a:solidFill>
                        </a:rPr>
                        <a:t>No</a:t>
                      </a:r>
                      <a:endParaRPr sz="2000" b="1" u="none" strike="noStrike" cap="none">
                        <a:solidFill>
                          <a:schemeClr val="dk1"/>
                        </a:solidFill>
                      </a:endParaRPr>
                    </a:p>
                  </a:txBody>
                  <a:tcPr marL="91425" marR="91425" marT="91425" marB="91425">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solidFill>
                            <a:schemeClr val="dk1"/>
                          </a:solidFill>
                        </a:rPr>
                        <a:t>Nama Kegiatan</a:t>
                      </a:r>
                      <a:endParaRPr sz="2000" b="1" u="none" strike="noStrike" cap="none">
                        <a:solidFill>
                          <a:schemeClr val="dk1"/>
                        </a:solidFill>
                      </a:endParaRPr>
                    </a:p>
                  </a:txBody>
                  <a:tcPr marL="91425" marR="91425" marT="91425" marB="91425">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532275">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solidFill>
                            <a:schemeClr val="dk1"/>
                          </a:solidFill>
                        </a:rPr>
                        <a:t>1</a:t>
                      </a:r>
                      <a:endParaRPr sz="2000" u="none" strike="noStrike" cap="none">
                        <a:solidFill>
                          <a:schemeClr val="dk1"/>
                        </a:solidFill>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solidFill>
                            <a:schemeClr val="dk1"/>
                          </a:solidFill>
                        </a:rPr>
                        <a:t>Perkenalan</a:t>
                      </a:r>
                      <a:endParaRPr sz="2000" b="1"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solidFill>
                            <a:schemeClr val="dk1"/>
                          </a:solidFill>
                        </a:rPr>
                        <a:t>7</a:t>
                      </a:r>
                      <a:endParaRPr sz="2000" u="none" strike="noStrike" cap="none">
                        <a:solidFill>
                          <a:schemeClr val="dk1"/>
                        </a:solidFill>
                      </a:endParaRPr>
                    </a:p>
                  </a:txBody>
                  <a:tcPr marL="91425" marR="91425" marT="91425" marB="91425">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solidFill>
                            <a:schemeClr val="dk1"/>
                          </a:solidFill>
                        </a:rPr>
                        <a:t>Diskusi dan Presentasi Kelompok</a:t>
                      </a:r>
                      <a:endParaRPr sz="2000" u="none" strike="noStrike" cap="none">
                        <a:solidFill>
                          <a:schemeClr val="dk1"/>
                        </a:solidFill>
                      </a:endParaRPr>
                    </a:p>
                  </a:txBody>
                  <a:tcPr marL="91425" marR="91425" marT="91425" marB="91425">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528925">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2</a:t>
                      </a:r>
                      <a:endParaRPr sz="2000" u="none" strike="noStrike" cap="none"/>
                    </a:p>
                  </a:txBody>
                  <a:tcPr marL="91425" marR="91425" marT="91425" marB="91425">
                    <a:lnR w="9525" cap="flat" cmpd="sng">
                      <a:solidFill>
                        <a:srgbClr val="9E9E9E"/>
                      </a:solidFill>
                      <a:prstDash val="solid"/>
                      <a:round/>
                      <a:headEnd type="none" w="sm" len="sm"/>
                      <a:tailEnd type="none" w="sm" len="sm"/>
                    </a:lnR>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Kesepakatan Kelas</a:t>
                      </a:r>
                      <a:endParaRPr sz="2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8</a:t>
                      </a:r>
                      <a:endParaRPr sz="2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Diskusi Kelas</a:t>
                      </a:r>
                      <a:endParaRPr sz="2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494275">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3</a:t>
                      </a:r>
                      <a:endParaRPr sz="2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Agenda Kegiatan</a:t>
                      </a:r>
                      <a:endParaRPr sz="2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9</a:t>
                      </a:r>
                      <a:endParaRPr sz="2000" u="none" strike="noStrike" cap="none"/>
                    </a:p>
                  </a:txBody>
                  <a:tcPr marL="91425" marR="91425" marT="91425" marB="91425">
                    <a:lnT w="9525" cap="flat" cmpd="sng">
                      <a:solidFill>
                        <a:srgbClr val="9E9E9E"/>
                      </a:solidFill>
                      <a:prstDash val="solid"/>
                      <a:round/>
                      <a:headEnd type="none" w="sm" len="sm"/>
                      <a:tailEnd type="none" w="sm" len="sm"/>
                    </a:lnT>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Permainan Sambung Refleksi</a:t>
                      </a:r>
                      <a:endParaRPr sz="2000" u="none" strike="noStrike" cap="none"/>
                    </a:p>
                  </a:txBody>
                  <a:tcPr marL="91425" marR="91425" marT="91425" marB="91425">
                    <a:lnT w="9525" cap="flat" cmpd="sng">
                      <a:solidFill>
                        <a:srgbClr val="9E9E9E"/>
                      </a:solidFill>
                      <a:prstDash val="solid"/>
                      <a:round/>
                      <a:headEnd type="none" w="sm" len="sm"/>
                      <a:tailEnd type="none" w="sm" len="sm"/>
                    </a:lnT>
                  </a:tcPr>
                </a:tc>
                <a:extLst>
                  <a:ext uri="{0D108BD9-81ED-4DB2-BD59-A6C34878D82A}">
                    <a16:rowId xmlns:a16="http://schemas.microsoft.com/office/drawing/2014/main" val="10003"/>
                  </a:ext>
                </a:extLst>
              </a:tr>
              <a:tr h="494275">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4</a:t>
                      </a:r>
                      <a:endParaRPr sz="2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Refleksi Diri</a:t>
                      </a:r>
                      <a:endParaRPr sz="2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10</a:t>
                      </a:r>
                      <a:endParaRPr sz="2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Penguatan Pemahaman</a:t>
                      </a:r>
                      <a:endParaRPr sz="2000" u="none" strike="noStrike" cap="none"/>
                    </a:p>
                  </a:txBody>
                  <a:tcPr marL="91425" marR="91425" marT="91425" marB="91425"/>
                </a:tc>
                <a:extLst>
                  <a:ext uri="{0D108BD9-81ED-4DB2-BD59-A6C34878D82A}">
                    <a16:rowId xmlns:a16="http://schemas.microsoft.com/office/drawing/2014/main" val="10004"/>
                  </a:ext>
                </a:extLst>
              </a:tr>
              <a:tr h="462875">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5</a:t>
                      </a:r>
                      <a:endParaRPr sz="2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Permainan Tebak Frasa</a:t>
                      </a:r>
                      <a:endParaRPr sz="2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11</a:t>
                      </a:r>
                      <a:endParaRPr sz="2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Kerja Mandiri</a:t>
                      </a:r>
                      <a:endParaRPr sz="2000" u="none" strike="noStrike" cap="none"/>
                    </a:p>
                  </a:txBody>
                  <a:tcPr marL="91425" marR="91425" marT="91425" marB="91425"/>
                </a:tc>
                <a:extLst>
                  <a:ext uri="{0D108BD9-81ED-4DB2-BD59-A6C34878D82A}">
                    <a16:rowId xmlns:a16="http://schemas.microsoft.com/office/drawing/2014/main" val="10005"/>
                  </a:ext>
                </a:extLst>
              </a:tr>
              <a:tr h="381000">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6</a:t>
                      </a:r>
                      <a:endParaRPr sz="2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Pemaparan Konsep</a:t>
                      </a:r>
                      <a:endParaRPr sz="2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12</a:t>
                      </a:r>
                      <a:endParaRPr sz="2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Penutup</a:t>
                      </a:r>
                      <a:endParaRPr sz="2000" u="none" strike="noStrike" cap="none"/>
                    </a:p>
                  </a:txBody>
                  <a:tcPr marL="91425" marR="91425" marT="91425" marB="91425"/>
                </a:tc>
                <a:extLst>
                  <a:ext uri="{0D108BD9-81ED-4DB2-BD59-A6C34878D82A}">
                    <a16:rowId xmlns:a16="http://schemas.microsoft.com/office/drawing/2014/main" val="10006"/>
                  </a:ext>
                </a:extLst>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30"/>
          <p:cNvSpPr txBox="1">
            <a:spLocks noGrp="1"/>
          </p:cNvSpPr>
          <p:nvPr>
            <p:ph type="body" idx="1"/>
          </p:nvPr>
        </p:nvSpPr>
        <p:spPr>
          <a:xfrm>
            <a:off x="0" y="853528"/>
            <a:ext cx="12192000" cy="496624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739"/>
              <a:buNone/>
            </a:pPr>
            <a:r>
              <a:rPr lang="en-US" sz="1150" b="1"/>
              <a:t>Tujuan</a:t>
            </a:r>
            <a:endParaRPr sz="1150" b="1"/>
          </a:p>
          <a:p>
            <a:pPr marL="140018" lvl="0" indent="0" algn="l" rtl="0">
              <a:lnSpc>
                <a:spcPct val="70000"/>
              </a:lnSpc>
              <a:spcBef>
                <a:spcPts val="1000"/>
              </a:spcBef>
              <a:spcAft>
                <a:spcPts val="0"/>
              </a:spcAft>
              <a:buSzPts val="739"/>
              <a:buNone/>
            </a:pPr>
            <a:r>
              <a:rPr lang="en-US" sz="1150"/>
              <a:t>Tujuan yang diharapkan oleh SD Model 4 dalam implementasi kurikulum sebagai bentuk dan cara mewujudkan misi sekolah yang telah ditetapkan adalah sebagai berikut:</a:t>
            </a:r>
            <a:endParaRPr/>
          </a:p>
          <a:p>
            <a:pPr marL="368618" lvl="0" indent="-228600" algn="l" rtl="0">
              <a:lnSpc>
                <a:spcPct val="70000"/>
              </a:lnSpc>
              <a:spcBef>
                <a:spcPts val="1000"/>
              </a:spcBef>
              <a:spcAft>
                <a:spcPts val="0"/>
              </a:spcAft>
              <a:buSzPts val="739"/>
              <a:buAutoNum type="arabicPeriod"/>
            </a:pPr>
            <a:r>
              <a:rPr lang="en-US" sz="1150"/>
              <a:t>Tujuan Jangka  Pendek (1 tahun ke depan)	</a:t>
            </a:r>
            <a:endParaRPr/>
          </a:p>
          <a:p>
            <a:pPr marL="368618" lvl="0" indent="-228600" algn="l" rtl="0">
              <a:lnSpc>
                <a:spcPct val="70000"/>
              </a:lnSpc>
              <a:spcBef>
                <a:spcPts val="1000"/>
              </a:spcBef>
              <a:spcAft>
                <a:spcPts val="0"/>
              </a:spcAft>
              <a:buSzPts val="739"/>
              <a:buFont typeface="Arial"/>
              <a:buAutoNum type="alphaLcPeriod"/>
            </a:pPr>
            <a:r>
              <a:rPr lang="en-US" sz="1150"/>
              <a:t>Mengoptimalkan sarana prasarana sekolah untuk menunjang rancangan pembelajaran yang memotivasi keinginan selalu belajar.</a:t>
            </a:r>
            <a:endParaRPr/>
          </a:p>
          <a:p>
            <a:pPr marL="368618" lvl="0" indent="-228600" algn="l" rtl="0">
              <a:lnSpc>
                <a:spcPct val="70000"/>
              </a:lnSpc>
              <a:spcBef>
                <a:spcPts val="1000"/>
              </a:spcBef>
              <a:spcAft>
                <a:spcPts val="0"/>
              </a:spcAft>
              <a:buSzPts val="739"/>
              <a:buFont typeface="Arial"/>
              <a:buAutoNum type="alphaLcPeriod"/>
            </a:pPr>
            <a:r>
              <a:rPr lang="en-US" sz="1150"/>
              <a:t>Menyelenggarakan sistem penilaian dengan sistem digitalisasi.</a:t>
            </a:r>
            <a:endParaRPr sz="1150"/>
          </a:p>
          <a:p>
            <a:pPr marL="368618" lvl="0" indent="-228600" algn="l" rtl="0">
              <a:lnSpc>
                <a:spcPct val="70000"/>
              </a:lnSpc>
              <a:spcBef>
                <a:spcPts val="1000"/>
              </a:spcBef>
              <a:spcAft>
                <a:spcPts val="0"/>
              </a:spcAft>
              <a:buSzPts val="739"/>
              <a:buFont typeface="Arial"/>
              <a:buAutoNum type="alphaLcPeriod"/>
            </a:pPr>
            <a:r>
              <a:rPr lang="en-US" sz="1150"/>
              <a:t>Membentuk peserta didik yang taat dan tepat waktu melaksanakan ibadah.</a:t>
            </a:r>
            <a:endParaRPr sz="1150"/>
          </a:p>
          <a:p>
            <a:pPr marL="368618" lvl="0" indent="-228600" algn="l" rtl="0">
              <a:lnSpc>
                <a:spcPct val="70000"/>
              </a:lnSpc>
              <a:spcBef>
                <a:spcPts val="1000"/>
              </a:spcBef>
              <a:spcAft>
                <a:spcPts val="0"/>
              </a:spcAft>
              <a:buSzPts val="739"/>
              <a:buFont typeface="Arial"/>
              <a:buAutoNum type="alphaLcPeriod"/>
            </a:pPr>
            <a:r>
              <a:rPr lang="en-US" sz="1150"/>
              <a:t>Meningkatkan simpati dan empati peserta didik dalam kepedulian sosial.</a:t>
            </a:r>
            <a:endParaRPr sz="1150"/>
          </a:p>
          <a:p>
            <a:pPr marL="368618" lvl="0" indent="-228600" algn="l" rtl="0">
              <a:lnSpc>
                <a:spcPct val="70000"/>
              </a:lnSpc>
              <a:spcBef>
                <a:spcPts val="1000"/>
              </a:spcBef>
              <a:spcAft>
                <a:spcPts val="0"/>
              </a:spcAft>
              <a:buSzPts val="739"/>
              <a:buFont typeface="Arial"/>
              <a:buAutoNum type="alphaLcPeriod"/>
            </a:pPr>
            <a:r>
              <a:rPr lang="en-US" sz="1150"/>
              <a:t>Merancang program sekolah untuk mengenalkan implementasi kebhinekaan global di masyarakat.</a:t>
            </a:r>
            <a:endParaRPr sz="1150"/>
          </a:p>
          <a:p>
            <a:pPr marL="368618" lvl="0" indent="-228600" algn="l" rtl="0">
              <a:lnSpc>
                <a:spcPct val="70000"/>
              </a:lnSpc>
              <a:spcBef>
                <a:spcPts val="1000"/>
              </a:spcBef>
              <a:spcAft>
                <a:spcPts val="0"/>
              </a:spcAft>
              <a:buSzPts val="739"/>
              <a:buFont typeface="Arial"/>
              <a:buAutoNum type="alphaLcPeriod"/>
            </a:pPr>
            <a:r>
              <a:rPr lang="en-US" sz="1150"/>
              <a:t>Merancang pembelajaran yang bangga akan potensi daerah.</a:t>
            </a:r>
            <a:endParaRPr/>
          </a:p>
          <a:p>
            <a:pPr marL="368618" lvl="0" indent="-228600" algn="l" rtl="0">
              <a:lnSpc>
                <a:spcPct val="70000"/>
              </a:lnSpc>
              <a:spcBef>
                <a:spcPts val="1000"/>
              </a:spcBef>
              <a:spcAft>
                <a:spcPts val="0"/>
              </a:spcAft>
              <a:buSzPts val="739"/>
              <a:buFont typeface="Arial"/>
              <a:buAutoNum type="alphaLcPeriod"/>
            </a:pPr>
            <a:r>
              <a:rPr lang="en-US" sz="1150"/>
              <a:t>Menerapkan pondasi gotong-royong dalam kegiatan kelas hingga sekolah.</a:t>
            </a:r>
            <a:endParaRPr sz="1150"/>
          </a:p>
          <a:p>
            <a:pPr marL="368618" lvl="0" indent="-228600" algn="l" rtl="0">
              <a:lnSpc>
                <a:spcPct val="70000"/>
              </a:lnSpc>
              <a:spcBef>
                <a:spcPts val="1000"/>
              </a:spcBef>
              <a:spcAft>
                <a:spcPts val="0"/>
              </a:spcAft>
              <a:buSzPts val="739"/>
              <a:buFont typeface="Arial"/>
              <a:buAutoNum type="alphaLcPeriod"/>
            </a:pPr>
            <a:r>
              <a:rPr lang="en-US" sz="1150"/>
              <a:t>Melaksanakan program dan pembelajaran HOTS untuk memperkuat bernalar kritis dan kreativitas.</a:t>
            </a:r>
            <a:endParaRPr/>
          </a:p>
          <a:p>
            <a:pPr marL="368618" lvl="0" indent="-228600" algn="l" rtl="0">
              <a:lnSpc>
                <a:spcPct val="70000"/>
              </a:lnSpc>
              <a:spcBef>
                <a:spcPts val="1000"/>
              </a:spcBef>
              <a:spcAft>
                <a:spcPts val="0"/>
              </a:spcAft>
              <a:buSzPts val="739"/>
              <a:buFont typeface="Arial"/>
              <a:buAutoNum type="alphaLcPeriod"/>
            </a:pPr>
            <a:r>
              <a:rPr lang="en-US" sz="1150"/>
              <a:t> Melaksanakan pembelajaran untuk mengasah kemampuan literasi dan numerasi.</a:t>
            </a:r>
            <a:endParaRPr/>
          </a:p>
          <a:p>
            <a:pPr marL="368618" lvl="0" indent="-228600" algn="l" rtl="0">
              <a:lnSpc>
                <a:spcPct val="70000"/>
              </a:lnSpc>
              <a:spcBef>
                <a:spcPts val="1000"/>
              </a:spcBef>
              <a:spcAft>
                <a:spcPts val="0"/>
              </a:spcAft>
              <a:buSzPts val="739"/>
              <a:buFont typeface="Arial"/>
              <a:buAutoNum type="alphaLcPeriod"/>
            </a:pPr>
            <a:r>
              <a:rPr lang="en-US" sz="1150"/>
              <a:t>Mempertahankan prestasi yang telah tercapai sebelumnya.</a:t>
            </a:r>
            <a:endParaRPr/>
          </a:p>
          <a:p>
            <a:pPr marL="140018" lvl="0" indent="0" algn="l" rtl="0">
              <a:lnSpc>
                <a:spcPct val="90000"/>
              </a:lnSpc>
              <a:spcBef>
                <a:spcPts val="1000"/>
              </a:spcBef>
              <a:spcAft>
                <a:spcPts val="0"/>
              </a:spcAft>
              <a:buSzPts val="739"/>
              <a:buNone/>
            </a:pPr>
            <a:r>
              <a:rPr lang="en-US" sz="1150"/>
              <a:t>2. Tujuan Jangka Menengah (2-3 tahun ke depan)</a:t>
            </a:r>
            <a:endParaRPr/>
          </a:p>
          <a:p>
            <a:pPr marL="368618" lvl="0" indent="-228600" algn="l" rtl="0">
              <a:lnSpc>
                <a:spcPct val="90000"/>
              </a:lnSpc>
              <a:spcBef>
                <a:spcPts val="1000"/>
              </a:spcBef>
              <a:spcAft>
                <a:spcPts val="0"/>
              </a:spcAft>
              <a:buSzPts val="739"/>
              <a:buFont typeface="Arial"/>
              <a:buAutoNum type="alphaLcPeriod"/>
            </a:pPr>
            <a:r>
              <a:rPr lang="en-US" sz="1150"/>
              <a:t>Merancang pembelajaran yang sesuai dengan tingkat perbedaan kemampuan kognitif peserta didik, mengarahkan pada keterampilan dan kecakapan hidup sesuai bakat dan minatnya.</a:t>
            </a:r>
            <a:endParaRPr/>
          </a:p>
          <a:p>
            <a:pPr marL="368618" lvl="0" indent="-228600" algn="l" rtl="0">
              <a:lnSpc>
                <a:spcPct val="90000"/>
              </a:lnSpc>
              <a:spcBef>
                <a:spcPts val="1000"/>
              </a:spcBef>
              <a:spcAft>
                <a:spcPts val="0"/>
              </a:spcAft>
              <a:buSzPts val="739"/>
              <a:buFont typeface="Arial"/>
              <a:buAutoNum type="alphaLcPeriod"/>
            </a:pPr>
            <a:r>
              <a:rPr lang="en-US" sz="1150"/>
              <a:t>Sekolah mampu melaksanakan penilaian secara akuntabel dan valid dengan sistem digitalisasi.</a:t>
            </a:r>
            <a:endParaRPr sz="1150"/>
          </a:p>
          <a:p>
            <a:pPr marL="368618" lvl="0" indent="-228600" algn="l" rtl="0">
              <a:lnSpc>
                <a:spcPct val="90000"/>
              </a:lnSpc>
              <a:spcBef>
                <a:spcPts val="1000"/>
              </a:spcBef>
              <a:spcAft>
                <a:spcPts val="0"/>
              </a:spcAft>
              <a:buSzPts val="739"/>
              <a:buFont typeface="Arial"/>
              <a:buAutoNum type="alphaLcPeriod"/>
            </a:pPr>
            <a:r>
              <a:rPr lang="en-US" sz="1150"/>
              <a:t>Meningkatkan kemampuan peserta didik dalam menghafal surat-surat pendek.</a:t>
            </a:r>
            <a:endParaRPr sz="1150"/>
          </a:p>
          <a:p>
            <a:pPr marL="368618" lvl="0" indent="-228600" algn="l" rtl="0">
              <a:lnSpc>
                <a:spcPct val="90000"/>
              </a:lnSpc>
              <a:spcBef>
                <a:spcPts val="1000"/>
              </a:spcBef>
              <a:spcAft>
                <a:spcPts val="0"/>
              </a:spcAft>
              <a:buSzPts val="739"/>
              <a:buFont typeface="Arial"/>
              <a:buAutoNum type="alphaLcPeriod"/>
            </a:pPr>
            <a:r>
              <a:rPr lang="en-US" sz="1150"/>
              <a:t>Membudayakan gerakan kebersihan sebagian daripada iman.</a:t>
            </a:r>
            <a:endParaRPr sz="1150"/>
          </a:p>
          <a:p>
            <a:pPr marL="368618" lvl="0" indent="-228600" algn="l" rtl="0">
              <a:lnSpc>
                <a:spcPct val="90000"/>
              </a:lnSpc>
              <a:spcBef>
                <a:spcPts val="1000"/>
              </a:spcBef>
              <a:spcAft>
                <a:spcPts val="0"/>
              </a:spcAft>
              <a:buSzPts val="739"/>
              <a:buFont typeface="Arial"/>
              <a:buAutoNum type="alphaLcPeriod"/>
            </a:pPr>
            <a:r>
              <a:rPr lang="en-US" sz="1150"/>
              <a:t>Meningkatkan kecintaan dan kebanggaan terhadap potensi daerah.</a:t>
            </a:r>
            <a:endParaRPr sz="1150"/>
          </a:p>
          <a:p>
            <a:pPr marL="368618" lvl="0" indent="-228600" algn="l" rtl="0">
              <a:lnSpc>
                <a:spcPct val="90000"/>
              </a:lnSpc>
              <a:spcBef>
                <a:spcPts val="1000"/>
              </a:spcBef>
              <a:spcAft>
                <a:spcPts val="0"/>
              </a:spcAft>
              <a:buSzPts val="739"/>
              <a:buFont typeface="Arial"/>
              <a:buAutoNum type="alphaLcPeriod"/>
            </a:pPr>
            <a:r>
              <a:rPr lang="en-US" sz="1150"/>
              <a:t>Melakukan kerjasama dengan </a:t>
            </a:r>
            <a:r>
              <a:rPr lang="en-US" sz="1150" i="1"/>
              <a:t>stakeholder </a:t>
            </a:r>
            <a:r>
              <a:rPr lang="en-US" sz="1150"/>
              <a:t>daerah </a:t>
            </a:r>
            <a:r>
              <a:rPr lang="en-US" sz="1150" i="1"/>
              <a:t>atau Corporate Social Responsibility </a:t>
            </a:r>
            <a:r>
              <a:rPr lang="en-US" sz="1150"/>
              <a:t>(CRS) perusahaan untuk merancang program pembelajaran berbasis budaya lokal</a:t>
            </a:r>
            <a:endParaRPr sz="1150"/>
          </a:p>
          <a:p>
            <a:pPr marL="368618" lvl="0" indent="-228600" algn="l" rtl="0">
              <a:lnSpc>
                <a:spcPct val="90000"/>
              </a:lnSpc>
              <a:spcBef>
                <a:spcPts val="1000"/>
              </a:spcBef>
              <a:spcAft>
                <a:spcPts val="0"/>
              </a:spcAft>
              <a:buSzPts val="739"/>
              <a:buFont typeface="Arial"/>
              <a:buAutoNum type="alphaLcPeriod"/>
            </a:pPr>
            <a:r>
              <a:rPr lang="en-US" sz="1150"/>
              <a:t>Memotivasi peserta didik untuk menggagas inovasi sederhana untuk memberikan solusi dalam kehidupannya.</a:t>
            </a:r>
            <a:endParaRPr sz="1150"/>
          </a:p>
          <a:p>
            <a:pPr marL="368618" lvl="0" indent="-228600" algn="l" rtl="0">
              <a:lnSpc>
                <a:spcPct val="90000"/>
              </a:lnSpc>
              <a:spcBef>
                <a:spcPts val="1000"/>
              </a:spcBef>
              <a:spcAft>
                <a:spcPts val="0"/>
              </a:spcAft>
              <a:buSzPts val="739"/>
              <a:buFont typeface="Arial"/>
              <a:buAutoNum type="alphaLcPeriod"/>
            </a:pPr>
            <a:r>
              <a:rPr lang="en-US" sz="1150"/>
              <a:t>Menyelenggarakan kegiatan ekstrakurikuler yang optimal dalam mengembangkan prestasi sesuai bakat dan minat serta potensi peserta didik.</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31"/>
          <p:cNvSpPr txBox="1">
            <a:spLocks noGrp="1"/>
          </p:cNvSpPr>
          <p:nvPr>
            <p:ph type="body" idx="1"/>
          </p:nvPr>
        </p:nvSpPr>
        <p:spPr>
          <a:xfrm>
            <a:off x="0" y="1050378"/>
            <a:ext cx="12192000" cy="5349607"/>
          </a:xfrm>
          <a:prstGeom prst="rect">
            <a:avLst/>
          </a:prstGeom>
          <a:noFill/>
          <a:ln>
            <a:noFill/>
          </a:ln>
        </p:spPr>
        <p:txBody>
          <a:bodyPr spcFirstLastPara="1" wrap="square" lIns="91425" tIns="45700" rIns="91425" bIns="45700" anchor="t" anchorCtr="0">
            <a:noAutofit/>
          </a:bodyPr>
          <a:lstStyle/>
          <a:p>
            <a:pPr marL="457200" lvl="0" indent="-342900" algn="l" rtl="0">
              <a:lnSpc>
                <a:spcPct val="90000"/>
              </a:lnSpc>
              <a:spcBef>
                <a:spcPts val="1000"/>
              </a:spcBef>
              <a:spcAft>
                <a:spcPts val="0"/>
              </a:spcAft>
              <a:buSzPts val="1800"/>
              <a:buAutoNum type="arabicPeriod" startAt="3"/>
            </a:pPr>
            <a:r>
              <a:rPr lang="en-US" sz="1400"/>
              <a:t>Tujuan Jangka Panjang (4 tahun ke depan)</a:t>
            </a:r>
            <a:endParaRPr sz="1400"/>
          </a:p>
          <a:p>
            <a:pPr marL="457200" lvl="0" indent="-342900" algn="l" rtl="0">
              <a:lnSpc>
                <a:spcPct val="90000"/>
              </a:lnSpc>
              <a:spcBef>
                <a:spcPts val="1000"/>
              </a:spcBef>
              <a:spcAft>
                <a:spcPts val="0"/>
              </a:spcAft>
              <a:buSzPts val="1800"/>
              <a:buFont typeface="Arial"/>
              <a:buAutoNum type="alphaLcPeriod"/>
            </a:pPr>
            <a:r>
              <a:rPr lang="en-US" sz="1400"/>
              <a:t>Merancang pembelajaran dengan model pembelajaran yang menjadi ciri khas sekolah.</a:t>
            </a:r>
            <a:endParaRPr sz="1400"/>
          </a:p>
          <a:p>
            <a:pPr marL="457200" lvl="0" indent="-342900" algn="l" rtl="0">
              <a:lnSpc>
                <a:spcPct val="90000"/>
              </a:lnSpc>
              <a:spcBef>
                <a:spcPts val="1000"/>
              </a:spcBef>
              <a:spcAft>
                <a:spcPts val="0"/>
              </a:spcAft>
              <a:buSzPts val="1800"/>
              <a:buFont typeface="Arial"/>
              <a:buAutoNum type="alphaLcPeriod"/>
            </a:pPr>
            <a:r>
              <a:rPr lang="en-US" sz="1400"/>
              <a:t>Menghasilkan lulusan yang memiliki mental pembelajar sejati.</a:t>
            </a:r>
            <a:endParaRPr/>
          </a:p>
          <a:p>
            <a:pPr marL="457200" lvl="0" indent="-342900" algn="l" rtl="0">
              <a:lnSpc>
                <a:spcPct val="90000"/>
              </a:lnSpc>
              <a:spcBef>
                <a:spcPts val="1000"/>
              </a:spcBef>
              <a:spcAft>
                <a:spcPts val="0"/>
              </a:spcAft>
              <a:buSzPts val="1800"/>
              <a:buFont typeface="Arial"/>
              <a:buAutoNum type="alphaLcPeriod"/>
            </a:pPr>
            <a:r>
              <a:rPr lang="en-US" sz="1400"/>
              <a:t>Membentuk peserta didik yang berakhlakul mulia dan selalu peduli sosial dalam toleransi beragama.</a:t>
            </a:r>
            <a:endParaRPr sz="1400"/>
          </a:p>
          <a:p>
            <a:pPr marL="457200" lvl="0" indent="-342900" algn="l" rtl="0">
              <a:lnSpc>
                <a:spcPct val="90000"/>
              </a:lnSpc>
              <a:spcBef>
                <a:spcPts val="1000"/>
              </a:spcBef>
              <a:spcAft>
                <a:spcPts val="0"/>
              </a:spcAft>
              <a:buSzPts val="1800"/>
              <a:buFont typeface="Arial"/>
              <a:buAutoNum type="alphaLcPeriod"/>
            </a:pPr>
            <a:r>
              <a:rPr lang="en-US" sz="1400"/>
              <a:t>Menyusun pembelajaran dengan bahan ajar mandiri untuk meningkatkan kecintaan pada budaya lokal.</a:t>
            </a:r>
            <a:endParaRPr sz="1400"/>
          </a:p>
          <a:p>
            <a:pPr marL="457200" lvl="0" indent="-342900" algn="l" rtl="0">
              <a:lnSpc>
                <a:spcPct val="90000"/>
              </a:lnSpc>
              <a:spcBef>
                <a:spcPts val="1000"/>
              </a:spcBef>
              <a:spcAft>
                <a:spcPts val="0"/>
              </a:spcAft>
              <a:buSzPts val="1800"/>
              <a:buFont typeface="Arial"/>
              <a:buAutoNum type="alphaLcPeriod"/>
            </a:pPr>
            <a:r>
              <a:rPr lang="en-US" sz="1400"/>
              <a:t>Menjalin kerjasama dengan pihak luar (sanggar, perguruan tinggi, dan dunia usaha dan industri) untuk melengkapi program sekolah yang memfasilitasi berbagai keragaman potensi, minat dan bakat peserta didik.</a:t>
            </a:r>
            <a:endParaRPr sz="1400"/>
          </a:p>
          <a:p>
            <a:pPr marL="457200" lvl="0" indent="-342900" algn="l" rtl="0">
              <a:lnSpc>
                <a:spcPct val="90000"/>
              </a:lnSpc>
              <a:spcBef>
                <a:spcPts val="1000"/>
              </a:spcBef>
              <a:spcAft>
                <a:spcPts val="0"/>
              </a:spcAft>
              <a:buSzPts val="1800"/>
              <a:buFont typeface="Arial"/>
              <a:buAutoNum type="alphaLcPeriod"/>
            </a:pPr>
            <a:r>
              <a:rPr lang="en-US" sz="1400"/>
              <a:t>Membudayakan lingkungan belajar dan karakter inovatif cepat tanggap di lingkungan sekolah.</a:t>
            </a:r>
            <a:endParaRPr sz="1400"/>
          </a:p>
          <a:p>
            <a:pPr marL="457200" lvl="0" indent="-342900" algn="l" rtl="0">
              <a:lnSpc>
                <a:spcPct val="90000"/>
              </a:lnSpc>
              <a:spcBef>
                <a:spcPts val="1000"/>
              </a:spcBef>
              <a:spcAft>
                <a:spcPts val="0"/>
              </a:spcAft>
              <a:buSzPts val="1800"/>
              <a:buFont typeface="Arial"/>
              <a:buAutoNum type="alphaLcPeriod"/>
            </a:pPr>
            <a:r>
              <a:rPr lang="en-US" sz="1400"/>
              <a:t>Membangun budaya dan kultur sekolah yang kompetitif secara positif.</a:t>
            </a:r>
            <a:endParaRPr sz="1400"/>
          </a:p>
          <a:p>
            <a:pPr marL="457200" lvl="0" indent="-342900" algn="l" rtl="0">
              <a:lnSpc>
                <a:spcPct val="90000"/>
              </a:lnSpc>
              <a:spcBef>
                <a:spcPts val="1000"/>
              </a:spcBef>
              <a:spcAft>
                <a:spcPts val="0"/>
              </a:spcAft>
              <a:buSzPts val="1800"/>
              <a:buFont typeface="Arial"/>
              <a:buAutoNum type="alphaLcPeriod"/>
            </a:pPr>
            <a:r>
              <a:rPr lang="en-US" sz="1400"/>
              <a:t>Menyediakan fasilitas untuk mengembangkan kreativitas, inovasi dan mintat bakat peserta didik.</a:t>
            </a:r>
            <a:endParaRPr sz="1400"/>
          </a:p>
          <a:p>
            <a:pPr marL="114300" lvl="0" indent="0" algn="l" rtl="0">
              <a:lnSpc>
                <a:spcPct val="90000"/>
              </a:lnSpc>
              <a:spcBef>
                <a:spcPts val="1000"/>
              </a:spcBef>
              <a:spcAft>
                <a:spcPts val="0"/>
              </a:spcAft>
              <a:buSzPts val="1800"/>
              <a:buNone/>
            </a:pPr>
            <a:r>
              <a:rPr lang="en-US" sz="1400"/>
              <a:t>4. Kompetensi Karakteristik Kekhasan Lulusan Sekolah</a:t>
            </a:r>
            <a:endParaRPr sz="1400"/>
          </a:p>
          <a:p>
            <a:pPr marL="114300" lvl="0" indent="0" algn="l" rtl="0">
              <a:lnSpc>
                <a:spcPct val="90000"/>
              </a:lnSpc>
              <a:spcBef>
                <a:spcPts val="1000"/>
              </a:spcBef>
              <a:spcAft>
                <a:spcPts val="0"/>
              </a:spcAft>
              <a:buSzPts val="1800"/>
              <a:buNone/>
            </a:pPr>
            <a:r>
              <a:rPr lang="en-US" sz="1400"/>
              <a:t>Sekolah merupakan tempat menempuh ilmu pengetahuan dan pembentukan karakter generasi bangsa. Profil Pelajar Pancasila diharapkan mampu membentuk karakter generasi bangsa. Profil Pelajar Pancasila diharapkan mampu membentuk sumber daya manusia yang unggul sebagai pembelajar sepanjang hayat yang memiliki kompetensi global dan berperilaku sesuai dengan nilai-nilai Pancasila. </a:t>
            </a:r>
            <a:endParaRPr sz="1400"/>
          </a:p>
          <a:p>
            <a:pPr marL="114300" lvl="0" indent="0" algn="l" rtl="0">
              <a:lnSpc>
                <a:spcPct val="90000"/>
              </a:lnSpc>
              <a:spcBef>
                <a:spcPts val="1000"/>
              </a:spcBef>
              <a:spcAft>
                <a:spcPts val="0"/>
              </a:spcAft>
              <a:buSzPts val="1800"/>
              <a:buNone/>
            </a:pPr>
            <a:r>
              <a:rPr lang="en-US" sz="1400"/>
              <a:t>Dalam pencapaian visi, misi, dan tujuan sekolah, maka disusun kompetensi lulusan peserta didik SD Model 4 sebagai alat ukur pencapaian kurikulum dan target pelaksanaan proses pembelajaran pelaksanaan kurikulum operasional SD Model 4.</a:t>
            </a:r>
            <a:endParaRPr sz="1400"/>
          </a:p>
          <a:p>
            <a:pPr marL="114300" lvl="0" indent="0" algn="l" rtl="0">
              <a:lnSpc>
                <a:spcPct val="90000"/>
              </a:lnSpc>
              <a:spcBef>
                <a:spcPts val="1000"/>
              </a:spcBef>
              <a:spcAft>
                <a:spcPts val="0"/>
              </a:spcAft>
              <a:buSzPts val="1800"/>
              <a:buNone/>
            </a:pPr>
            <a:r>
              <a:rPr lang="en-US" sz="1400"/>
              <a:t>Adapun kompetensi lulusan SD Model 4 mempertimbangkan dimensi sikap, pengetahuan dan keterampilan secara berimbang sesuai capaian pembelajaran pada setiap fase di sekolah dasar, membentuk Profil Pelajar Pancasila, dan inovatif, tangguh dan memiliki kecakapan hidup yang dibutuhkan untuk masa depannya.</a:t>
            </a:r>
            <a:endParaRPr sz="14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34"/>
          <p:cNvSpPr txBox="1">
            <a:spLocks noGrp="1"/>
          </p:cNvSpPr>
          <p:nvPr>
            <p:ph type="body" idx="1"/>
          </p:nvPr>
        </p:nvSpPr>
        <p:spPr>
          <a:xfrm>
            <a:off x="0" y="1050378"/>
            <a:ext cx="12192000" cy="5349607"/>
          </a:xfrm>
          <a:prstGeom prst="rect">
            <a:avLst/>
          </a:prstGeom>
          <a:noFill/>
          <a:ln>
            <a:noFill/>
          </a:ln>
        </p:spPr>
        <p:txBody>
          <a:bodyPr spcFirstLastPara="1" wrap="square" lIns="91425" tIns="45700" rIns="91425" bIns="45700" anchor="t" anchorCtr="0">
            <a:noAutofit/>
          </a:bodyPr>
          <a:lstStyle/>
          <a:p>
            <a:pPr marL="114300" lvl="0" indent="0" algn="l" rtl="0">
              <a:lnSpc>
                <a:spcPct val="90000"/>
              </a:lnSpc>
              <a:spcBef>
                <a:spcPts val="1000"/>
              </a:spcBef>
              <a:spcAft>
                <a:spcPts val="0"/>
              </a:spcAft>
              <a:buSzPts val="1800"/>
              <a:buNone/>
            </a:pPr>
            <a:r>
              <a:rPr lang="en-US" sz="1600"/>
              <a:t>Berikut adalah kompetensi lulusan yang ingin dicapai SD Model 4:</a:t>
            </a:r>
            <a:endParaRPr sz="1600"/>
          </a:p>
          <a:p>
            <a:pPr marL="457200" lvl="0" indent="-342900" algn="l" rtl="0">
              <a:lnSpc>
                <a:spcPct val="90000"/>
              </a:lnSpc>
              <a:spcBef>
                <a:spcPts val="1000"/>
              </a:spcBef>
              <a:spcAft>
                <a:spcPts val="0"/>
              </a:spcAft>
              <a:buSzPts val="1800"/>
              <a:buFont typeface="Arial"/>
              <a:buAutoNum type="arabicPeriod"/>
            </a:pPr>
            <a:r>
              <a:rPr lang="en-US" sz="1600"/>
              <a:t>Memiliki perilaku yang menunjukkan akhlak mulia.</a:t>
            </a:r>
            <a:endParaRPr sz="1600"/>
          </a:p>
          <a:p>
            <a:pPr marL="457200" lvl="0" indent="-342900" algn="l" rtl="0">
              <a:lnSpc>
                <a:spcPct val="90000"/>
              </a:lnSpc>
              <a:spcBef>
                <a:spcPts val="1000"/>
              </a:spcBef>
              <a:spcAft>
                <a:spcPts val="0"/>
              </a:spcAft>
              <a:buSzPts val="1800"/>
              <a:buFont typeface="Arial"/>
              <a:buAutoNum type="arabicPeriod"/>
            </a:pPr>
            <a:r>
              <a:rPr lang="en-US" sz="1600"/>
              <a:t>Memiliki dan menjunjung nilai harmonisasi keragaman dan gotong-royong.</a:t>
            </a:r>
            <a:endParaRPr sz="1600"/>
          </a:p>
          <a:p>
            <a:pPr marL="457200" lvl="0" indent="-342900" algn="l" rtl="0">
              <a:lnSpc>
                <a:spcPct val="90000"/>
              </a:lnSpc>
              <a:spcBef>
                <a:spcPts val="1000"/>
              </a:spcBef>
              <a:spcAft>
                <a:spcPts val="0"/>
              </a:spcAft>
              <a:buSzPts val="1800"/>
              <a:buFont typeface="Arial"/>
              <a:buAutoNum type="arabicPeriod"/>
            </a:pPr>
            <a:r>
              <a:rPr lang="en-US" sz="1600"/>
              <a:t>Memiliki pengetahuan dan keterampilan sebagai dasar mengembangkan kecakapan hidup.</a:t>
            </a:r>
            <a:endParaRPr sz="1600"/>
          </a:p>
          <a:p>
            <a:pPr marL="457200" lvl="0" indent="-342900" algn="l" rtl="0">
              <a:lnSpc>
                <a:spcPct val="90000"/>
              </a:lnSpc>
              <a:spcBef>
                <a:spcPts val="1000"/>
              </a:spcBef>
              <a:spcAft>
                <a:spcPts val="0"/>
              </a:spcAft>
              <a:buSzPts val="1800"/>
              <a:buFont typeface="Arial"/>
              <a:buAutoNum type="arabicPeriod"/>
            </a:pPr>
            <a:r>
              <a:rPr lang="en-US" sz="1600"/>
              <a:t>Memiliki kemampuan bernalar kritis dan berkomunikasi efektif.</a:t>
            </a:r>
            <a:endParaRPr sz="1600"/>
          </a:p>
          <a:p>
            <a:pPr marL="457200" lvl="0" indent="-342900" algn="l" rtl="0">
              <a:lnSpc>
                <a:spcPct val="90000"/>
              </a:lnSpc>
              <a:spcBef>
                <a:spcPts val="1000"/>
              </a:spcBef>
              <a:spcAft>
                <a:spcPts val="0"/>
              </a:spcAft>
              <a:buSzPts val="1800"/>
              <a:buFont typeface="Arial"/>
              <a:buAutoNum type="arabicPeriod"/>
            </a:pPr>
            <a:r>
              <a:rPr lang="en-US" sz="1600"/>
              <a:t>Memiliki kreativitas, kemandirian dan inovatif dalam menjawab tantangan  perkembangan zaman.</a:t>
            </a:r>
            <a:endParaRPr sz="1600"/>
          </a:p>
          <a:p>
            <a:pPr marL="457200" lvl="0" indent="-342900" algn="l" rtl="0">
              <a:lnSpc>
                <a:spcPct val="90000"/>
              </a:lnSpc>
              <a:spcBef>
                <a:spcPts val="1000"/>
              </a:spcBef>
              <a:spcAft>
                <a:spcPts val="0"/>
              </a:spcAft>
              <a:buSzPts val="1800"/>
              <a:buFont typeface="Arial"/>
              <a:buAutoNum type="arabicPeriod"/>
            </a:pPr>
            <a:r>
              <a:rPr lang="en-US" sz="1600"/>
              <a:t>Membentuk indiividu sebagai pembelajar sepanjang hayat yang berpikir global dengan tetap menjunjung nilai budaya bangsa.</a:t>
            </a:r>
            <a:endParaRPr sz="1600"/>
          </a:p>
          <a:p>
            <a:pPr marL="114300" lvl="0" indent="0" algn="l" rtl="0">
              <a:lnSpc>
                <a:spcPct val="90000"/>
              </a:lnSpc>
              <a:spcBef>
                <a:spcPts val="1000"/>
              </a:spcBef>
              <a:spcAft>
                <a:spcPts val="0"/>
              </a:spcAft>
              <a:buSzPts val="1800"/>
              <a:buNone/>
            </a:pPr>
            <a:r>
              <a:rPr lang="en-US" sz="1600"/>
              <a:t>Adapun kriteria untuk kelulusan peserta didik dari SD… adalah sebagai berikut:</a:t>
            </a:r>
            <a:endParaRPr sz="1600"/>
          </a:p>
          <a:p>
            <a:pPr marL="457200" lvl="0" indent="-342900" algn="l" rtl="0">
              <a:lnSpc>
                <a:spcPct val="90000"/>
              </a:lnSpc>
              <a:spcBef>
                <a:spcPts val="1000"/>
              </a:spcBef>
              <a:spcAft>
                <a:spcPts val="0"/>
              </a:spcAft>
              <a:buSzPts val="1800"/>
              <a:buFont typeface="Arial"/>
              <a:buAutoNum type="alphaLcPeriod"/>
            </a:pPr>
            <a:r>
              <a:rPr lang="en-US" sz="1600"/>
              <a:t>Menyelesaikan seluruh program pembelajaran.</a:t>
            </a:r>
            <a:endParaRPr sz="1600"/>
          </a:p>
          <a:p>
            <a:pPr marL="457200" lvl="0" indent="-342900" algn="l" rtl="0">
              <a:lnSpc>
                <a:spcPct val="90000"/>
              </a:lnSpc>
              <a:spcBef>
                <a:spcPts val="1000"/>
              </a:spcBef>
              <a:spcAft>
                <a:spcPts val="0"/>
              </a:spcAft>
              <a:buSzPts val="1800"/>
              <a:buFont typeface="Arial"/>
              <a:buAutoNum type="alphaLcPeriod"/>
            </a:pPr>
            <a:r>
              <a:rPr lang="en-US" sz="1600"/>
              <a:t>Memiliki deskripsi sikap minimal baik sesuai dengan kriteria yang telah ditetapkan.</a:t>
            </a:r>
            <a:endParaRPr sz="1600"/>
          </a:p>
          <a:p>
            <a:pPr marL="457200" lvl="0" indent="-342900" algn="l" rtl="0">
              <a:lnSpc>
                <a:spcPct val="90000"/>
              </a:lnSpc>
              <a:spcBef>
                <a:spcPts val="1000"/>
              </a:spcBef>
              <a:spcAft>
                <a:spcPts val="0"/>
              </a:spcAft>
              <a:buSzPts val="1800"/>
              <a:buFont typeface="Arial"/>
              <a:buAutoNum type="alphaLcPeriod"/>
            </a:pPr>
            <a:r>
              <a:rPr lang="en-US" sz="1600"/>
              <a:t>Lulus ujian sekolah.</a:t>
            </a:r>
            <a:endParaRPr sz="1600"/>
          </a:p>
          <a:p>
            <a:pPr marL="457200" lvl="0" indent="-342900" algn="l" rtl="0">
              <a:lnSpc>
                <a:spcPct val="90000"/>
              </a:lnSpc>
              <a:spcBef>
                <a:spcPts val="1000"/>
              </a:spcBef>
              <a:spcAft>
                <a:spcPts val="0"/>
              </a:spcAft>
              <a:buSzPts val="1800"/>
              <a:buFont typeface="Arial"/>
              <a:buAutoNum type="alphaLcPeriod"/>
            </a:pPr>
            <a:r>
              <a:rPr lang="en-US" sz="1600"/>
              <a:t>Mencapai nilai rata-rata pencapaian minimal sekolah paling rendah 75.</a:t>
            </a:r>
            <a:endParaRPr sz="1600"/>
          </a:p>
          <a:p>
            <a:pPr marL="457200" lvl="0" indent="-342900" algn="l" rtl="0">
              <a:lnSpc>
                <a:spcPct val="90000"/>
              </a:lnSpc>
              <a:spcBef>
                <a:spcPts val="1000"/>
              </a:spcBef>
              <a:spcAft>
                <a:spcPts val="0"/>
              </a:spcAft>
              <a:buSzPts val="1800"/>
              <a:buFont typeface="Arial"/>
              <a:buAutoNum type="alphaLcPeriod"/>
            </a:pPr>
            <a:r>
              <a:rPr lang="en-US" sz="1600"/>
              <a:t>Ditetapkan rapat pleno dewan guru dan kepala sekolah. </a:t>
            </a:r>
            <a:endParaRPr sz="150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35"/>
          <p:cNvSpPr txBox="1">
            <a:spLocks noGrp="1"/>
          </p:cNvSpPr>
          <p:nvPr>
            <p:ph type="body" idx="1"/>
          </p:nvPr>
        </p:nvSpPr>
        <p:spPr>
          <a:xfrm>
            <a:off x="13368" y="1077114"/>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739"/>
              <a:buNone/>
            </a:pPr>
            <a:r>
              <a:rPr lang="en-US" sz="1150" b="1"/>
              <a:t>Karakteristik Sekolah Tara Saliva</a:t>
            </a:r>
            <a:endParaRPr/>
          </a:p>
          <a:p>
            <a:pPr marL="140018" lvl="0" indent="0" algn="l" rtl="0">
              <a:lnSpc>
                <a:spcPct val="90000"/>
              </a:lnSpc>
              <a:spcBef>
                <a:spcPts val="1000"/>
              </a:spcBef>
              <a:spcAft>
                <a:spcPts val="0"/>
              </a:spcAft>
              <a:buSzPts val="739"/>
              <a:buNone/>
            </a:pPr>
            <a:r>
              <a:rPr lang="en-US" sz="1150"/>
              <a:t>Sekolah Tara Saliva adalah sekolah umum yang terbuka bagi siswa dengan berbagai latar belakang. Sekolah meyakini bahwa lingkungan belajar yang aman, nyaman, dan kondusif dapat mendukung berkembangnya pengetahuan, mengasah keterampilan, serta membentuk sikap belajar yang baik dari siswa.</a:t>
            </a:r>
            <a:endParaRPr/>
          </a:p>
          <a:p>
            <a:pPr marL="140018" lvl="0" indent="0" algn="l" rtl="0">
              <a:lnSpc>
                <a:spcPct val="90000"/>
              </a:lnSpc>
              <a:spcBef>
                <a:spcPts val="1000"/>
              </a:spcBef>
              <a:spcAft>
                <a:spcPts val="0"/>
              </a:spcAft>
              <a:buSzPts val="739"/>
              <a:buNone/>
            </a:pPr>
            <a:r>
              <a:rPr lang="en-US" sz="1150"/>
              <a:t>Lingkungan sekolah dirancang sesuai dengan tujuan pendidikan yang dapat dimanfaatkan siswa sebagai sumber belajar dan laboratorium sosialisasi. Sekolah merancang fasilitas belajar siswa dalam tiga model gedung yang didasarkan pada fase perkembangan belajar siswa.</a:t>
            </a:r>
            <a:endParaRPr/>
          </a:p>
          <a:p>
            <a:pPr marL="140018" lvl="0" indent="0" algn="l" rtl="0">
              <a:lnSpc>
                <a:spcPct val="90000"/>
              </a:lnSpc>
              <a:spcBef>
                <a:spcPts val="1000"/>
              </a:spcBef>
              <a:spcAft>
                <a:spcPts val="0"/>
              </a:spcAft>
              <a:buSzPts val="739"/>
              <a:buNone/>
            </a:pPr>
            <a:endParaRPr sz="1150"/>
          </a:p>
          <a:p>
            <a:pPr marL="140018" lvl="0" indent="0" algn="l" rtl="0">
              <a:lnSpc>
                <a:spcPct val="90000"/>
              </a:lnSpc>
              <a:spcBef>
                <a:spcPts val="1000"/>
              </a:spcBef>
              <a:spcAft>
                <a:spcPts val="0"/>
              </a:spcAft>
              <a:buSzPts val="739"/>
              <a:buNone/>
            </a:pPr>
            <a:endParaRPr sz="1150"/>
          </a:p>
          <a:p>
            <a:pPr marL="140018" lvl="0" indent="0" algn="l" rtl="0">
              <a:lnSpc>
                <a:spcPct val="90000"/>
              </a:lnSpc>
              <a:spcBef>
                <a:spcPts val="1000"/>
              </a:spcBef>
              <a:spcAft>
                <a:spcPts val="0"/>
              </a:spcAft>
              <a:buSzPts val="739"/>
              <a:buNone/>
            </a:pPr>
            <a:endParaRPr sz="1150"/>
          </a:p>
          <a:p>
            <a:pPr marL="140018" lvl="0" indent="0" algn="l" rtl="0">
              <a:lnSpc>
                <a:spcPct val="90000"/>
              </a:lnSpc>
              <a:spcBef>
                <a:spcPts val="1000"/>
              </a:spcBef>
              <a:spcAft>
                <a:spcPts val="0"/>
              </a:spcAft>
              <a:buSzPts val="739"/>
              <a:buNone/>
            </a:pPr>
            <a:endParaRPr sz="1150"/>
          </a:p>
          <a:p>
            <a:pPr marL="140018" lvl="0" indent="0" algn="l" rtl="0">
              <a:lnSpc>
                <a:spcPct val="90000"/>
              </a:lnSpc>
              <a:spcBef>
                <a:spcPts val="1000"/>
              </a:spcBef>
              <a:spcAft>
                <a:spcPts val="0"/>
              </a:spcAft>
              <a:buSzPts val="739"/>
              <a:buNone/>
            </a:pPr>
            <a:r>
              <a:rPr lang="en-US" sz="1150"/>
              <a:t>Pembagian model di atas didasarkan atas pertimbangan kemiripan karakteristik siswa sehingga memudahkan guru dalam mengelola dan menyediakan fasilitas serta kegiatan pembelajaran.</a:t>
            </a:r>
            <a:endParaRPr/>
          </a:p>
          <a:p>
            <a:pPr marL="140018" lvl="0" indent="0" algn="l" rtl="0">
              <a:lnSpc>
                <a:spcPct val="90000"/>
              </a:lnSpc>
              <a:spcBef>
                <a:spcPts val="1000"/>
              </a:spcBef>
              <a:spcAft>
                <a:spcPts val="0"/>
              </a:spcAft>
              <a:buSzPts val="739"/>
              <a:buNone/>
            </a:pPr>
            <a:r>
              <a:rPr lang="en-US" sz="1150"/>
              <a:t>Area permainan dan area sosialisasi siswa dipisah sesuai kebutuhan usia siswa. Ragam dan tingkat kesulitan permainan dirancang untuk memenuhi kebutuhan perkembangan motorik dan sosialisasi siswa. Pendampingan aktif dari guru-guru dilakukan saat siswa berinteraksi untuk memastikan proses sosialisasi siswa berjalan sesuai yang diharapkan.</a:t>
            </a:r>
            <a:endParaRPr/>
          </a:p>
          <a:p>
            <a:pPr marL="140018" lvl="0" indent="0" algn="l" rtl="0">
              <a:lnSpc>
                <a:spcPct val="90000"/>
              </a:lnSpc>
              <a:spcBef>
                <a:spcPts val="1000"/>
              </a:spcBef>
              <a:spcAft>
                <a:spcPts val="0"/>
              </a:spcAft>
              <a:buSzPts val="739"/>
              <a:buNone/>
            </a:pPr>
            <a:r>
              <a:rPr lang="en-US" sz="1150"/>
              <a:t>Sekolah Tara Salvia meyakini bahwa literasi merupakan kebutuhan dasar dalam belajar dan berkomunikasi. Keterampilan ini akan berkembang maksimal apabila siswa berada dalam lingkungan belajar yang literat </a:t>
            </a:r>
            <a:r>
              <a:rPr lang="en-US" sz="1150" i="1"/>
              <a:t>(literate environment</a:t>
            </a:r>
            <a:r>
              <a:rPr lang="en-US" sz="1150"/>
              <a:t>). Untuk mewujudkan hal ini, sekolah memperkaya lingkungannya dengan berbagai perangkat literasi yang dapat ditemukan siswa di dalam maupun di luar kelas.</a:t>
            </a:r>
            <a:endParaRPr/>
          </a:p>
          <a:p>
            <a:pPr marL="140018" lvl="0" indent="0" algn="l" rtl="0">
              <a:lnSpc>
                <a:spcPct val="90000"/>
              </a:lnSpc>
              <a:spcBef>
                <a:spcPts val="1000"/>
              </a:spcBef>
              <a:spcAft>
                <a:spcPts val="0"/>
              </a:spcAft>
              <a:buSzPts val="739"/>
              <a:buNone/>
            </a:pPr>
            <a:r>
              <a:rPr lang="en-US" sz="1150"/>
              <a:t>Lingkungan sekolah memiliki beragam tanaman mulai dari tanaman buah, hias, dan apotek hidup yang dapat dimanfaatkan sebagai sumber belajar siswa.</a:t>
            </a:r>
            <a:endParaRPr/>
          </a:p>
          <a:p>
            <a:pPr marL="140018" lvl="0" indent="0" algn="l" rtl="0">
              <a:lnSpc>
                <a:spcPct val="90000"/>
              </a:lnSpc>
              <a:spcBef>
                <a:spcPts val="1000"/>
              </a:spcBef>
              <a:spcAft>
                <a:spcPts val="0"/>
              </a:spcAft>
              <a:buSzPts val="739"/>
              <a:buNone/>
            </a:pPr>
            <a:r>
              <a:rPr lang="en-US" sz="1150" b="1"/>
              <a:t>Konteks Sosial Budaya dan Lingkungan</a:t>
            </a:r>
            <a:endParaRPr sz="1150" b="1"/>
          </a:p>
          <a:p>
            <a:pPr marL="140018" lvl="0" indent="0" algn="l" rtl="0">
              <a:lnSpc>
                <a:spcPct val="90000"/>
              </a:lnSpc>
              <a:spcBef>
                <a:spcPts val="1000"/>
              </a:spcBef>
              <a:spcAft>
                <a:spcPts val="0"/>
              </a:spcAft>
              <a:buSzPts val="739"/>
              <a:buNone/>
            </a:pPr>
            <a:r>
              <a:rPr lang="en-US" sz="1150"/>
              <a:t>Sekolah Tara Salvia berada di lingkungan budaya Betawi. Hal ini menambah referensi sekolah untuk memperkaya siswa akan budaya di lingkungan terdekatnya. Keberadaan pusat budaya Jawa menjadi potensi lain yang dimanfaatkan sekolah untuk memperkenalkan budaya lainnya. Keberagaman daerah asal dan profesi orangtua siswa pun memberikan dukungan tehadap proses belajar-mengajar.</a:t>
            </a:r>
            <a:endParaRPr/>
          </a:p>
          <a:p>
            <a:pPr marL="140018" lvl="0" indent="0" algn="l" rtl="0">
              <a:lnSpc>
                <a:spcPct val="90000"/>
              </a:lnSpc>
              <a:spcBef>
                <a:spcPts val="1000"/>
              </a:spcBef>
              <a:spcAft>
                <a:spcPts val="0"/>
              </a:spcAft>
              <a:buSzPts val="739"/>
              <a:buNone/>
            </a:pPr>
            <a:r>
              <a:rPr lang="en-US" sz="1150" b="1"/>
              <a:t>Karakteristik Tenaga Pendidik dan Kependidikan</a:t>
            </a:r>
            <a:endParaRPr sz="1150" b="1"/>
          </a:p>
          <a:p>
            <a:pPr marL="140018" lvl="0" indent="0" algn="l" rtl="0">
              <a:lnSpc>
                <a:spcPct val="90000"/>
              </a:lnSpc>
              <a:spcBef>
                <a:spcPts val="1000"/>
              </a:spcBef>
              <a:spcAft>
                <a:spcPts val="0"/>
              </a:spcAft>
              <a:buSzPts val="739"/>
              <a:buNone/>
            </a:pPr>
            <a:r>
              <a:rPr lang="en-US" sz="1150"/>
              <a:t>Sekolah Tara Salvia memiliki tenaga pendidik dan kependidikan yang berasal dari berbagai latar belakang yang berbeda; agama, budaya, sosial ekonomi, dan pendidikan. Beberapa di antara mereka memiliki berbagai keterampilan, di antaranya: bermusik, menyanyi, drama, juru ceramah, berbahasa asing selain bahasa Inggris, dan seni. Sekolah memfasilitasi pengembangan potensi dan bakat guru dan staf untuk mendukung kualitas pendidikan. </a:t>
            </a:r>
            <a:endParaRPr/>
          </a:p>
          <a:p>
            <a:pPr marL="140018" lvl="0" indent="0" algn="l" rtl="0">
              <a:lnSpc>
                <a:spcPct val="90000"/>
              </a:lnSpc>
              <a:spcBef>
                <a:spcPts val="1000"/>
              </a:spcBef>
              <a:spcAft>
                <a:spcPts val="0"/>
              </a:spcAft>
              <a:buSzPts val="739"/>
              <a:buNone/>
            </a:pPr>
            <a:endParaRPr sz="1150"/>
          </a:p>
        </p:txBody>
      </p:sp>
      <p:sp>
        <p:nvSpPr>
          <p:cNvPr id="379" name="Google Shape;379;p35"/>
          <p:cNvSpPr txBox="1">
            <a:spLocks noGrp="1"/>
          </p:cNvSpPr>
          <p:nvPr>
            <p:ph type="title"/>
          </p:nvPr>
        </p:nvSpPr>
        <p:spPr>
          <a:xfrm>
            <a:off x="116219" y="58143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593"/>
              <a:buNone/>
            </a:pPr>
            <a:br>
              <a:rPr lang="en-US" sz="1450" b="1"/>
            </a:br>
            <a:r>
              <a:rPr lang="en-US" sz="1450" b="1" u="sng"/>
              <a:t>Contoh Kurikulum Operasional SD Tara Salvia</a:t>
            </a:r>
            <a:endParaRPr sz="1450" b="1" u="sng"/>
          </a:p>
        </p:txBody>
      </p:sp>
      <p:pic>
        <p:nvPicPr>
          <p:cNvPr id="380" name="Google Shape;380;p35"/>
          <p:cNvPicPr preferRelativeResize="0"/>
          <p:nvPr/>
        </p:nvPicPr>
        <p:blipFill rotWithShape="1">
          <a:blip r:embed="rId3">
            <a:alphaModFix/>
          </a:blip>
          <a:srcRect/>
          <a:stretch/>
        </p:blipFill>
        <p:spPr>
          <a:xfrm>
            <a:off x="132347" y="2245895"/>
            <a:ext cx="4292600" cy="975894"/>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36"/>
          <p:cNvSpPr txBox="1">
            <a:spLocks noGrp="1"/>
          </p:cNvSpPr>
          <p:nvPr>
            <p:ph type="body" idx="1"/>
          </p:nvPr>
        </p:nvSpPr>
        <p:spPr>
          <a:xfrm>
            <a:off x="0" y="834481"/>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643"/>
              <a:buNone/>
            </a:pPr>
            <a:r>
              <a:rPr lang="en-US" sz="1000" b="1"/>
              <a:t>Karakteristik Siswa</a:t>
            </a:r>
            <a:endParaRPr sz="1000" b="1"/>
          </a:p>
          <a:p>
            <a:pPr marL="140018" lvl="0" indent="0" algn="l" rtl="0">
              <a:lnSpc>
                <a:spcPct val="90000"/>
              </a:lnSpc>
              <a:spcBef>
                <a:spcPts val="1000"/>
              </a:spcBef>
              <a:spcAft>
                <a:spcPts val="0"/>
              </a:spcAft>
              <a:buSzPts val="643"/>
              <a:buNone/>
            </a:pPr>
            <a:r>
              <a:rPr lang="en-US" sz="1000"/>
              <a:t>Setiap siswa adalah unik. Mereka memiliki kemampuan dan pengalaman belajar yang tidak sama. Sebagian siswa memiliki potensi di area akademik, namun tidak sedikit juga siswa yang masih perlu dikembangkan kemampuan sosial dan emosional mereka.</a:t>
            </a:r>
            <a:endParaRPr/>
          </a:p>
          <a:p>
            <a:pPr marL="140018" lvl="0" indent="0" algn="l" rtl="0">
              <a:lnSpc>
                <a:spcPct val="90000"/>
              </a:lnSpc>
              <a:spcBef>
                <a:spcPts val="1000"/>
              </a:spcBef>
              <a:spcAft>
                <a:spcPts val="0"/>
              </a:spcAft>
              <a:buSzPts val="643"/>
              <a:buNone/>
            </a:pPr>
            <a:r>
              <a:rPr lang="en-US" sz="1000"/>
              <a:t>Siswa memiliki potensi dan minat yang berbeda. Sebagian siswa memiliki minat di bidang seni, olahraga, matematika, dan sains. Sekolah memfasilitasi kebutuhan mereka dengan menyiapkan program pengembangan potensi dan minat mereka.</a:t>
            </a:r>
            <a:endParaRPr/>
          </a:p>
          <a:p>
            <a:pPr marL="140018" lvl="0" indent="0" algn="l" rtl="0">
              <a:lnSpc>
                <a:spcPct val="90000"/>
              </a:lnSpc>
              <a:spcBef>
                <a:spcPts val="1000"/>
              </a:spcBef>
              <a:spcAft>
                <a:spcPts val="0"/>
              </a:spcAft>
              <a:buSzPts val="643"/>
              <a:buNone/>
            </a:pPr>
            <a:r>
              <a:rPr lang="en-US" sz="1000"/>
              <a:t>Sekolah pun menerima siswa berkebutuhan khusus setelah melalui analisis secara komprehensif oleh ahli untuk mengidentifikasi kebutuhan belajar mereka. Sekolah merancang program khusus agar mereka dapat tumbuh dan berkembang sesuai potensinya.</a:t>
            </a:r>
            <a:endParaRPr/>
          </a:p>
          <a:p>
            <a:pPr marL="140018" lvl="0" indent="0" algn="l" rtl="0">
              <a:lnSpc>
                <a:spcPct val="90000"/>
              </a:lnSpc>
              <a:spcBef>
                <a:spcPts val="1000"/>
              </a:spcBef>
              <a:spcAft>
                <a:spcPts val="0"/>
              </a:spcAft>
              <a:buSzPts val="643"/>
              <a:buNone/>
            </a:pPr>
            <a:r>
              <a:rPr lang="en-US" sz="1000"/>
              <a:t>Keberagaman siswa memperkaya laboratorium sosialisasi di Sekolah Tara Salvia. Kondisi ini diharapkan akan meningkatkan keterampilan bersosialisasi, toleransi, rasa syukur, keterampilan emosi, komunikasi, dan memecahkan masalah yang mereka temui dalam perjalanan mereka sehari-hari.</a:t>
            </a:r>
            <a:endParaRPr/>
          </a:p>
          <a:p>
            <a:pPr marL="140018" lvl="0" indent="0" algn="l" rtl="0">
              <a:lnSpc>
                <a:spcPct val="90000"/>
              </a:lnSpc>
              <a:spcBef>
                <a:spcPts val="1000"/>
              </a:spcBef>
              <a:spcAft>
                <a:spcPts val="0"/>
              </a:spcAft>
              <a:buSzPts val="643"/>
              <a:buNone/>
            </a:pPr>
            <a:r>
              <a:rPr lang="en-US" sz="1000"/>
              <a:t>Sekolah memiliki kewajiban untuk mengembangkan siswa secara seimbang. Dengan demikian, program yang dirancang memerhatikan empat ranah (sosial, emosional, intelektual, fisik) dengan ranah spiritual sebagai payung besar.</a:t>
            </a:r>
            <a:endParaRPr/>
          </a:p>
          <a:p>
            <a:pPr marL="140018" lvl="0" indent="0" algn="l" rtl="0">
              <a:lnSpc>
                <a:spcPct val="90000"/>
              </a:lnSpc>
              <a:spcBef>
                <a:spcPts val="1000"/>
              </a:spcBef>
              <a:spcAft>
                <a:spcPts val="0"/>
              </a:spcAft>
              <a:buSzPts val="643"/>
              <a:buNone/>
            </a:pPr>
            <a:r>
              <a:rPr lang="en-US" sz="1000" b="1"/>
              <a:t>Visi</a:t>
            </a:r>
            <a:endParaRPr sz="1000" b="1"/>
          </a:p>
          <a:p>
            <a:pPr marL="140018" lvl="0" indent="0" algn="l" rtl="0">
              <a:lnSpc>
                <a:spcPct val="90000"/>
              </a:lnSpc>
              <a:spcBef>
                <a:spcPts val="1000"/>
              </a:spcBef>
              <a:spcAft>
                <a:spcPts val="0"/>
              </a:spcAft>
              <a:buSzPts val="643"/>
              <a:buNone/>
            </a:pPr>
            <a:r>
              <a:rPr lang="en-US" sz="1000"/>
              <a:t>Program dan kegiatan sekolah harus merujuk pada visi yang telah ditetapkan. Visi bukan hanya sekedar tulisan tanpa dipahami maknanya. Untuk menginternalisassi visi pada setiap warga sekolah, maka visi perlu disosialisasikan secara berkala. Tanpa pemahaman terhadap visi, maka kegiatan yang dijalankan menjadi tidak terarah.</a:t>
            </a:r>
            <a:endParaRPr/>
          </a:p>
          <a:p>
            <a:pPr marL="140018" lvl="0" indent="0" algn="l" rtl="0">
              <a:lnSpc>
                <a:spcPct val="90000"/>
              </a:lnSpc>
              <a:spcBef>
                <a:spcPts val="1000"/>
              </a:spcBef>
              <a:spcAft>
                <a:spcPts val="0"/>
              </a:spcAft>
              <a:buSzPts val="643"/>
              <a:buNone/>
            </a:pPr>
            <a:r>
              <a:rPr lang="en-US" sz="1000"/>
              <a:t>Berikut adalah visi Sekolah Dasar Tara Salvia:</a:t>
            </a:r>
            <a:endParaRPr/>
          </a:p>
          <a:p>
            <a:pPr marL="140018" lvl="0" indent="0" algn="l" rtl="0">
              <a:lnSpc>
                <a:spcPct val="90000"/>
              </a:lnSpc>
              <a:spcBef>
                <a:spcPts val="1000"/>
              </a:spcBef>
              <a:spcAft>
                <a:spcPts val="0"/>
              </a:spcAft>
              <a:buSzPts val="643"/>
              <a:buNone/>
            </a:pPr>
            <a:r>
              <a:rPr lang="en-US" sz="1000"/>
              <a:t>Terwujudnya siswa sebagai pembelajar yang kritis, kreatif, dan memiliki tata nilai, serta cinta tanah air.</a:t>
            </a:r>
            <a:endParaRPr/>
          </a:p>
          <a:p>
            <a:pPr marL="140018" lvl="0" indent="0" algn="l" rtl="0">
              <a:lnSpc>
                <a:spcPct val="90000"/>
              </a:lnSpc>
              <a:spcBef>
                <a:spcPts val="1000"/>
              </a:spcBef>
              <a:spcAft>
                <a:spcPts val="0"/>
              </a:spcAft>
              <a:buSzPts val="643"/>
              <a:buNone/>
            </a:pPr>
            <a:r>
              <a:rPr lang="en-US" sz="1000" b="1"/>
              <a:t>Misi</a:t>
            </a:r>
            <a:endParaRPr sz="1000" b="1"/>
          </a:p>
          <a:p>
            <a:pPr marL="140018" lvl="0" indent="0" algn="l" rtl="0">
              <a:lnSpc>
                <a:spcPct val="90000"/>
              </a:lnSpc>
              <a:spcBef>
                <a:spcPts val="1000"/>
              </a:spcBef>
              <a:spcAft>
                <a:spcPts val="0"/>
              </a:spcAft>
              <a:buSzPts val="643"/>
              <a:buNone/>
            </a:pPr>
            <a:r>
              <a:rPr lang="en-US" sz="1000"/>
              <a:t>Untuk mencapai visi, sekolah memiliki misi sebagai berikut:</a:t>
            </a:r>
            <a:endParaRPr/>
          </a:p>
          <a:p>
            <a:pPr marL="311468" lvl="0" indent="-171450" algn="l" rtl="0">
              <a:lnSpc>
                <a:spcPct val="90000"/>
              </a:lnSpc>
              <a:spcBef>
                <a:spcPts val="1000"/>
              </a:spcBef>
              <a:spcAft>
                <a:spcPts val="0"/>
              </a:spcAft>
              <a:buSzPts val="643"/>
              <a:buChar char="•"/>
            </a:pPr>
            <a:r>
              <a:rPr lang="en-US" sz="1000"/>
              <a:t>Menciptakan lingkungan belajar yang mendukung perkembangan keterampilan sosial, emosional, fisik, dan intelektual.</a:t>
            </a:r>
            <a:endParaRPr/>
          </a:p>
          <a:p>
            <a:pPr marL="311468" lvl="0" indent="-171450" algn="l" rtl="0">
              <a:lnSpc>
                <a:spcPct val="90000"/>
              </a:lnSpc>
              <a:spcBef>
                <a:spcPts val="1000"/>
              </a:spcBef>
              <a:spcAft>
                <a:spcPts val="0"/>
              </a:spcAft>
              <a:buSzPts val="643"/>
              <a:buChar char="•"/>
            </a:pPr>
            <a:r>
              <a:rPr lang="en-US" sz="1000"/>
              <a:t>Mellaksanakan pembelajaran yang berpusat pada siswa.</a:t>
            </a:r>
            <a:endParaRPr/>
          </a:p>
          <a:p>
            <a:pPr marL="311468" lvl="0" indent="-171450" algn="l" rtl="0">
              <a:lnSpc>
                <a:spcPct val="90000"/>
              </a:lnSpc>
              <a:spcBef>
                <a:spcPts val="1000"/>
              </a:spcBef>
              <a:spcAft>
                <a:spcPts val="0"/>
              </a:spcAft>
              <a:buSzPts val="643"/>
              <a:buChar char="•"/>
            </a:pPr>
            <a:r>
              <a:rPr lang="en-US" sz="1000"/>
              <a:t>Memberikan kesermpatan kepada siswa untuk memahami nilai-nilai agar karakter dapat berkembang.</a:t>
            </a:r>
            <a:endParaRPr/>
          </a:p>
          <a:p>
            <a:pPr marL="311468" lvl="0" indent="-171450" algn="l" rtl="0">
              <a:lnSpc>
                <a:spcPct val="90000"/>
              </a:lnSpc>
              <a:spcBef>
                <a:spcPts val="1000"/>
              </a:spcBef>
              <a:spcAft>
                <a:spcPts val="0"/>
              </a:spcAft>
              <a:buSzPts val="643"/>
              <a:buChar char="•"/>
            </a:pPr>
            <a:r>
              <a:rPr lang="en-US" sz="1000"/>
              <a:t>Menyelenggarakan program yang menumbuhkan dan mengembangkan rasa bangga dan perilaku cinta tanah air.</a:t>
            </a:r>
            <a:endParaRPr/>
          </a:p>
          <a:p>
            <a:pPr marL="311468" lvl="0" indent="-171450" algn="l" rtl="0">
              <a:lnSpc>
                <a:spcPct val="90000"/>
              </a:lnSpc>
              <a:spcBef>
                <a:spcPts val="1000"/>
              </a:spcBef>
              <a:spcAft>
                <a:spcPts val="0"/>
              </a:spcAft>
              <a:buSzPts val="643"/>
              <a:buChar char="•"/>
            </a:pPr>
            <a:r>
              <a:rPr lang="en-US" sz="1000"/>
              <a:t>Mewujudkan komunitas belajar sekolah.</a:t>
            </a:r>
            <a:endParaRPr/>
          </a:p>
          <a:p>
            <a:pPr marL="311468" lvl="0" indent="-171450" algn="l" rtl="0">
              <a:lnSpc>
                <a:spcPct val="90000"/>
              </a:lnSpc>
              <a:spcBef>
                <a:spcPts val="1000"/>
              </a:spcBef>
              <a:spcAft>
                <a:spcPts val="0"/>
              </a:spcAft>
              <a:buSzPts val="643"/>
              <a:buChar char="•"/>
            </a:pPr>
            <a:r>
              <a:rPr lang="en-US" sz="1000"/>
              <a:t>Menciptakan partisipasi aktif seluruh komponen sekolah, termasuk orangtua, dalam rangka peningkatan kualitas pendidikan.</a:t>
            </a:r>
            <a:endParaRPr/>
          </a:p>
          <a:p>
            <a:pPr marL="311468" lvl="0" indent="-171450" algn="l" rtl="0">
              <a:lnSpc>
                <a:spcPct val="90000"/>
              </a:lnSpc>
              <a:spcBef>
                <a:spcPts val="1000"/>
              </a:spcBef>
              <a:spcAft>
                <a:spcPts val="0"/>
              </a:spcAft>
              <a:buSzPts val="643"/>
              <a:buChar char="•"/>
            </a:pPr>
            <a:r>
              <a:rPr lang="en-US" sz="1000"/>
              <a:t>Mengembangkan kualitas pendidikan secara terus-menerus dalam rangka penjaminan mutu pendidikan sekolah.</a:t>
            </a:r>
            <a:endParaRPr/>
          </a:p>
          <a:p>
            <a:pPr marL="140018" lvl="0" indent="0" algn="l" rtl="0">
              <a:lnSpc>
                <a:spcPct val="90000"/>
              </a:lnSpc>
              <a:spcBef>
                <a:spcPts val="1000"/>
              </a:spcBef>
              <a:spcAft>
                <a:spcPts val="0"/>
              </a:spcAft>
              <a:buSzPts val="643"/>
              <a:buNone/>
            </a:pPr>
            <a:r>
              <a:rPr lang="en-US" sz="1000"/>
              <a:t>Misi disusun agar visi dapat tercapai. Misi disosialisasikan kepada seluruh warga sekolah yang dijabarkan dalam program dan kegiatan.</a:t>
            </a:r>
            <a:endParaRPr/>
          </a:p>
          <a:p>
            <a:pPr marL="140018" lvl="0" indent="0" algn="l" rtl="0">
              <a:lnSpc>
                <a:spcPct val="90000"/>
              </a:lnSpc>
              <a:spcBef>
                <a:spcPts val="1000"/>
              </a:spcBef>
              <a:spcAft>
                <a:spcPts val="0"/>
              </a:spcAft>
              <a:buSzPts val="643"/>
              <a:buNone/>
            </a:pPr>
            <a:endParaRPr sz="1000"/>
          </a:p>
          <a:p>
            <a:pPr marL="140018" lvl="0" indent="0" algn="l" rtl="0">
              <a:lnSpc>
                <a:spcPct val="90000"/>
              </a:lnSpc>
              <a:spcBef>
                <a:spcPts val="1000"/>
              </a:spcBef>
              <a:spcAft>
                <a:spcPts val="0"/>
              </a:spcAft>
              <a:buSzPts val="643"/>
              <a:buNone/>
            </a:pPr>
            <a:endParaRPr sz="1000"/>
          </a:p>
          <a:p>
            <a:pPr marL="140018" lvl="0" indent="0" algn="l" rtl="0">
              <a:lnSpc>
                <a:spcPct val="90000"/>
              </a:lnSpc>
              <a:spcBef>
                <a:spcPts val="1000"/>
              </a:spcBef>
              <a:spcAft>
                <a:spcPts val="0"/>
              </a:spcAft>
              <a:buSzPts val="643"/>
              <a:buNone/>
            </a:pPr>
            <a:endParaRPr sz="1000"/>
          </a:p>
        </p:txBody>
      </p:sp>
      <p:sp>
        <p:nvSpPr>
          <p:cNvPr id="386" name="Google Shape;386;p36"/>
          <p:cNvSpPr txBox="1">
            <a:spLocks noGrp="1"/>
          </p:cNvSpPr>
          <p:nvPr>
            <p:ph type="title"/>
          </p:nvPr>
        </p:nvSpPr>
        <p:spPr>
          <a:xfrm>
            <a:off x="116219" y="55603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614"/>
              <a:buNone/>
            </a:pPr>
            <a:br>
              <a:rPr lang="en-US" sz="1500" b="1"/>
            </a:br>
            <a:endParaRPr sz="1500" b="1" u="sng"/>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37"/>
          <p:cNvSpPr txBox="1">
            <a:spLocks noGrp="1"/>
          </p:cNvSpPr>
          <p:nvPr>
            <p:ph type="body" idx="1"/>
          </p:nvPr>
        </p:nvSpPr>
        <p:spPr>
          <a:xfrm>
            <a:off x="0" y="821781"/>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643"/>
              <a:buNone/>
            </a:pPr>
            <a:r>
              <a:rPr lang="en-US" sz="1000" b="1"/>
              <a:t>Tujuan</a:t>
            </a:r>
            <a:endParaRPr sz="1000" b="1"/>
          </a:p>
          <a:p>
            <a:pPr marL="140018" lvl="0" indent="0" algn="l" rtl="0">
              <a:lnSpc>
                <a:spcPct val="90000"/>
              </a:lnSpc>
              <a:spcBef>
                <a:spcPts val="1000"/>
              </a:spcBef>
              <a:spcAft>
                <a:spcPts val="0"/>
              </a:spcAft>
              <a:buSzPts val="643"/>
              <a:buNone/>
            </a:pPr>
            <a:r>
              <a:rPr lang="en-US" sz="1000"/>
              <a:t>Untuk mewujudkan visi dan misi, sekolah menyusun tujuan sebgai berikut</a:t>
            </a:r>
            <a:endParaRPr sz="1000"/>
          </a:p>
          <a:p>
            <a:pPr marL="140018" lvl="0" indent="0" algn="l" rtl="0">
              <a:lnSpc>
                <a:spcPct val="90000"/>
              </a:lnSpc>
              <a:spcBef>
                <a:spcPts val="1000"/>
              </a:spcBef>
              <a:spcAft>
                <a:spcPts val="0"/>
              </a:spcAft>
              <a:buSzPts val="643"/>
              <a:buNone/>
            </a:pPr>
            <a:endParaRPr sz="1000"/>
          </a:p>
          <a:p>
            <a:pPr marL="140018" lvl="0" indent="0" algn="l" rtl="0">
              <a:lnSpc>
                <a:spcPct val="90000"/>
              </a:lnSpc>
              <a:spcBef>
                <a:spcPts val="1000"/>
              </a:spcBef>
              <a:spcAft>
                <a:spcPts val="0"/>
              </a:spcAft>
              <a:buSzPts val="643"/>
              <a:buNone/>
            </a:pPr>
            <a:endParaRPr sz="1000"/>
          </a:p>
        </p:txBody>
      </p:sp>
      <p:sp>
        <p:nvSpPr>
          <p:cNvPr id="392" name="Google Shape;392;p37"/>
          <p:cNvSpPr txBox="1">
            <a:spLocks noGrp="1"/>
          </p:cNvSpPr>
          <p:nvPr>
            <p:ph type="title"/>
          </p:nvPr>
        </p:nvSpPr>
        <p:spPr>
          <a:xfrm>
            <a:off x="116219" y="55603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614"/>
              <a:buNone/>
            </a:pPr>
            <a:br>
              <a:rPr lang="en-US" sz="1500" b="1"/>
            </a:br>
            <a:endParaRPr sz="1500" b="1" u="sng"/>
          </a:p>
        </p:txBody>
      </p:sp>
      <p:graphicFrame>
        <p:nvGraphicFramePr>
          <p:cNvPr id="393" name="Google Shape;393;p37"/>
          <p:cNvGraphicFramePr/>
          <p:nvPr/>
        </p:nvGraphicFramePr>
        <p:xfrm>
          <a:off x="89568" y="1257743"/>
          <a:ext cx="12000825" cy="5211660"/>
        </p:xfrm>
        <a:graphic>
          <a:graphicData uri="http://schemas.openxmlformats.org/drawingml/2006/table">
            <a:tbl>
              <a:tblPr firstRow="1" bandRow="1">
                <a:noFill/>
                <a:tableStyleId>{A7AD82F2-C7AA-4410-8BE9-5B084F73BB80}</a:tableStyleId>
              </a:tblPr>
              <a:tblGrid>
                <a:gridCol w="3908150">
                  <a:extLst>
                    <a:ext uri="{9D8B030D-6E8A-4147-A177-3AD203B41FA5}">
                      <a16:colId xmlns:a16="http://schemas.microsoft.com/office/drawing/2014/main" val="20000"/>
                    </a:ext>
                  </a:extLst>
                </a:gridCol>
                <a:gridCol w="4117325">
                  <a:extLst>
                    <a:ext uri="{9D8B030D-6E8A-4147-A177-3AD203B41FA5}">
                      <a16:colId xmlns:a16="http://schemas.microsoft.com/office/drawing/2014/main" val="20001"/>
                    </a:ext>
                  </a:extLst>
                </a:gridCol>
                <a:gridCol w="3975350">
                  <a:extLst>
                    <a:ext uri="{9D8B030D-6E8A-4147-A177-3AD203B41FA5}">
                      <a16:colId xmlns:a16="http://schemas.microsoft.com/office/drawing/2014/main" val="20002"/>
                    </a:ext>
                  </a:extLst>
                </a:gridCol>
              </a:tblGrid>
              <a:tr h="266250">
                <a:tc>
                  <a:txBody>
                    <a:bodyPr/>
                    <a:lstStyle/>
                    <a:p>
                      <a:pPr marL="0" marR="0" lvl="0" indent="0" algn="l" rtl="0">
                        <a:lnSpc>
                          <a:spcPct val="100000"/>
                        </a:lnSpc>
                        <a:spcBef>
                          <a:spcPts val="0"/>
                        </a:spcBef>
                        <a:spcAft>
                          <a:spcPts val="0"/>
                        </a:spcAft>
                        <a:buNone/>
                      </a:pPr>
                      <a:r>
                        <a:rPr lang="en-US" sz="1050" b="1" u="none" strike="noStrike" cap="none"/>
                        <a:t>Jangka Panjang</a:t>
                      </a:r>
                      <a:endParaRPr sz="105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b="1" u="none" strike="noStrike" cap="none"/>
                        <a:t>Jangka Menengah</a:t>
                      </a:r>
                      <a:endParaRPr sz="105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b="1" u="none" strike="noStrike" cap="none"/>
                        <a:t>Jangka Pendek</a:t>
                      </a:r>
                      <a:endParaRPr sz="1050" b="1" u="none" strike="noStrike" cap="none"/>
                    </a:p>
                  </a:txBody>
                  <a:tcPr marL="91450" marR="91450" marT="45725" marB="45725"/>
                </a:tc>
                <a:extLst>
                  <a:ext uri="{0D108BD9-81ED-4DB2-BD59-A6C34878D82A}">
                    <a16:rowId xmlns:a16="http://schemas.microsoft.com/office/drawing/2014/main" val="10000"/>
                  </a:ext>
                </a:extLst>
              </a:tr>
              <a:tr h="647700">
                <a:tc>
                  <a:txBody>
                    <a:bodyPr/>
                    <a:lstStyle/>
                    <a:p>
                      <a:pPr marL="0" marR="0" lvl="0" indent="0" algn="l" rtl="0">
                        <a:lnSpc>
                          <a:spcPct val="100000"/>
                        </a:lnSpc>
                        <a:spcBef>
                          <a:spcPts val="0"/>
                        </a:spcBef>
                        <a:spcAft>
                          <a:spcPts val="0"/>
                        </a:spcAft>
                        <a:buNone/>
                      </a:pPr>
                      <a:r>
                        <a:rPr lang="en-US" sz="1050" u="none" strike="noStrike" cap="none"/>
                        <a:t>Menyelenggarakan proses pembelajaran yang mengembangkan potensi siswa secara seimbang (kognitif, sosial, emosional, dan fisik) melalui kegiatan yang terintegrasi.</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Menyediakan sarana yang mendukung kegiatan olahraga, seni, dan permainan edukatif.</a:t>
                      </a:r>
                      <a:endParaRPr/>
                    </a:p>
                    <a:p>
                      <a:pPr marL="0" marR="0" lvl="0" indent="0" algn="l" rtl="0">
                        <a:lnSpc>
                          <a:spcPct val="100000"/>
                        </a:lnSpc>
                        <a:spcBef>
                          <a:spcPts val="0"/>
                        </a:spcBef>
                        <a:spcAft>
                          <a:spcPts val="0"/>
                        </a:spcAft>
                        <a:buNone/>
                      </a:pPr>
                      <a:r>
                        <a:rPr lang="en-US" sz="1050" u="none" strike="noStrike" cap="none"/>
                        <a:t>Memfasilitasi sesi dukungan psikologis dan sosial secara berkala.</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Menyediakan berbagai permainan edukatif dan permainan yang mengembangkan keterampilan motorik, seperti batu bilangan, berbagai permainan tradisional, berbagai perkusi sederhana. </a:t>
                      </a:r>
                      <a:endParaRPr/>
                    </a:p>
                    <a:p>
                      <a:pPr marL="0" marR="0" lvl="0" indent="0" algn="l" rtl="0">
                        <a:lnSpc>
                          <a:spcPct val="100000"/>
                        </a:lnSpc>
                        <a:spcBef>
                          <a:spcPts val="0"/>
                        </a:spcBef>
                        <a:spcAft>
                          <a:spcPts val="0"/>
                        </a:spcAft>
                        <a:buNone/>
                      </a:pPr>
                      <a:r>
                        <a:rPr lang="en-US" sz="1050" u="none" strike="noStrike" cap="none"/>
                        <a:t>Melaksanakan kegiatan </a:t>
                      </a:r>
                      <a:r>
                        <a:rPr lang="en-US" sz="1050" i="1" u="none" strike="noStrike" cap="none"/>
                        <a:t>Chat Room </a:t>
                      </a:r>
                      <a:r>
                        <a:rPr lang="en-US" sz="1050" u="none" strike="noStrike" cap="none"/>
                        <a:t>untuk Kelas 5 dan 6.</a:t>
                      </a:r>
                      <a:endParaRPr sz="1050" u="none" strike="noStrike" cap="none"/>
                    </a:p>
                  </a:txBody>
                  <a:tcPr marL="91450" marR="91450" marT="45725" marB="45725"/>
                </a:tc>
                <a:extLst>
                  <a:ext uri="{0D108BD9-81ED-4DB2-BD59-A6C34878D82A}">
                    <a16:rowId xmlns:a16="http://schemas.microsoft.com/office/drawing/2014/main" val="10001"/>
                  </a:ext>
                </a:extLst>
              </a:tr>
              <a:tr h="647700">
                <a:tc>
                  <a:txBody>
                    <a:bodyPr/>
                    <a:lstStyle/>
                    <a:p>
                      <a:pPr marL="0" marR="0" lvl="0" indent="0" algn="l" rtl="0">
                        <a:lnSpc>
                          <a:spcPct val="100000"/>
                        </a:lnSpc>
                        <a:spcBef>
                          <a:spcPts val="0"/>
                        </a:spcBef>
                        <a:spcAft>
                          <a:spcPts val="0"/>
                        </a:spcAft>
                        <a:buNone/>
                      </a:pPr>
                      <a:r>
                        <a:rPr lang="en-US" sz="1050" u="none" strike="noStrike" cap="none"/>
                        <a:t>Menyelenggarakan proses pembelajaran yang berpusat pada siswa di semua kelas melalui pembinaan dan pendampingan.</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90% kelas menerapkan pembelajaran yang berpusat pada siswa</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80% kelas menerapkan pembelajaran yang berpusat pada siswa.</a:t>
                      </a:r>
                      <a:endParaRPr sz="1050" u="none" strike="noStrike" cap="none"/>
                    </a:p>
                  </a:txBody>
                  <a:tcPr marL="91450" marR="91450" marT="45725" marB="45725"/>
                </a:tc>
                <a:extLst>
                  <a:ext uri="{0D108BD9-81ED-4DB2-BD59-A6C34878D82A}">
                    <a16:rowId xmlns:a16="http://schemas.microsoft.com/office/drawing/2014/main" val="10002"/>
                  </a:ext>
                </a:extLst>
              </a:tr>
              <a:tr h="647700">
                <a:tc>
                  <a:txBody>
                    <a:bodyPr/>
                    <a:lstStyle/>
                    <a:p>
                      <a:pPr marL="0" marR="0" lvl="0" indent="0" algn="l" rtl="0">
                        <a:lnSpc>
                          <a:spcPct val="100000"/>
                        </a:lnSpc>
                        <a:spcBef>
                          <a:spcPts val="0"/>
                        </a:spcBef>
                        <a:spcAft>
                          <a:spcPts val="0"/>
                        </a:spcAft>
                        <a:buNone/>
                      </a:pPr>
                      <a:r>
                        <a:rPr lang="en-US" sz="1050" u="none" strike="noStrike" cap="none"/>
                        <a:t>Menciptakan budaya sekolah melalui pembiasaan penerapan nilai-nilai baik.</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Merancang konsep pendidikan karakter.</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050"/>
                        <a:buFont typeface="Arial"/>
                        <a:buNone/>
                      </a:pPr>
                      <a:r>
                        <a:rPr lang="en-US" sz="1050" u="none" strike="noStrike" cap="none"/>
                        <a:t>Semua kelas memiliki Kesepakatan Kelas sebagai bentuk penerapan nilai-nilai baik.</a:t>
                      </a:r>
                      <a:endParaRPr sz="1050" u="none" strike="noStrike" cap="none"/>
                    </a:p>
                    <a:p>
                      <a:pPr marL="0" marR="0" lvl="0" indent="0" algn="l" rtl="0">
                        <a:lnSpc>
                          <a:spcPct val="100000"/>
                        </a:lnSpc>
                        <a:spcBef>
                          <a:spcPts val="0"/>
                        </a:spcBef>
                        <a:spcAft>
                          <a:spcPts val="0"/>
                        </a:spcAft>
                        <a:buNone/>
                      </a:pPr>
                      <a:endParaRPr sz="1050" u="none" strike="noStrike" cap="none"/>
                    </a:p>
                  </a:txBody>
                  <a:tcPr marL="91450" marR="91450" marT="45725" marB="45725"/>
                </a:tc>
                <a:extLst>
                  <a:ext uri="{0D108BD9-81ED-4DB2-BD59-A6C34878D82A}">
                    <a16:rowId xmlns:a16="http://schemas.microsoft.com/office/drawing/2014/main" val="10003"/>
                  </a:ext>
                </a:extLst>
              </a:tr>
              <a:tr h="647700">
                <a:tc>
                  <a:txBody>
                    <a:bodyPr/>
                    <a:lstStyle/>
                    <a:p>
                      <a:pPr marL="0" marR="0" lvl="0" indent="0" algn="l" rtl="0">
                        <a:lnSpc>
                          <a:spcPct val="100000"/>
                        </a:lnSpc>
                        <a:spcBef>
                          <a:spcPts val="0"/>
                        </a:spcBef>
                        <a:spcAft>
                          <a:spcPts val="0"/>
                        </a:spcAft>
                        <a:buNone/>
                      </a:pPr>
                      <a:r>
                        <a:rPr lang="en-US" sz="1050" u="none" strike="noStrike" cap="none"/>
                        <a:t>Mewujudkan sikap bangga dan cinta tanah air yang ditunjukkan melalui perilaku warga sekolah.</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Menjalin kerjasama dengan berbagai lembaga untuk memfasilitasi penyelenggaraan kegiatan.</a:t>
                      </a:r>
                      <a:endParaRPr/>
                    </a:p>
                    <a:p>
                      <a:pPr marL="0" marR="0" lvl="0" indent="0" algn="l" rtl="0">
                        <a:lnSpc>
                          <a:spcPct val="100000"/>
                        </a:lnSpc>
                        <a:spcBef>
                          <a:spcPts val="0"/>
                        </a:spcBef>
                        <a:spcAft>
                          <a:spcPts val="0"/>
                        </a:spcAft>
                        <a:buNone/>
                      </a:pPr>
                      <a:r>
                        <a:rPr lang="en-US" sz="1050" u="none" strike="noStrike" cap="none"/>
                        <a:t>Menyelenggarakan berbagai kegiatan yang menumbuhkan sikap bangga dan cinta tanah air.</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Menyelenggarakan kegiatan Pekan Budaya, Pahlawanku, Idola-ku, Detik-Detik Proklamasi.</a:t>
                      </a:r>
                      <a:endParaRPr sz="1050" u="none" strike="noStrike" cap="none"/>
                    </a:p>
                  </a:txBody>
                  <a:tcPr marL="91450" marR="91450" marT="45725" marB="45725"/>
                </a:tc>
                <a:extLst>
                  <a:ext uri="{0D108BD9-81ED-4DB2-BD59-A6C34878D82A}">
                    <a16:rowId xmlns:a16="http://schemas.microsoft.com/office/drawing/2014/main" val="10004"/>
                  </a:ext>
                </a:extLst>
              </a:tr>
              <a:tr h="647700">
                <a:tc>
                  <a:txBody>
                    <a:bodyPr/>
                    <a:lstStyle/>
                    <a:p>
                      <a:pPr marL="0" marR="0" lvl="0" indent="0" algn="l" rtl="0">
                        <a:lnSpc>
                          <a:spcPct val="100000"/>
                        </a:lnSpc>
                        <a:spcBef>
                          <a:spcPts val="0"/>
                        </a:spcBef>
                        <a:spcAft>
                          <a:spcPts val="0"/>
                        </a:spcAft>
                        <a:buNone/>
                      </a:pPr>
                      <a:r>
                        <a:rPr lang="en-US" sz="1050" u="none" strike="noStrike" cap="none"/>
                        <a:t>Mewujudkan komunitas belajar melalui berbagai kegiatan pengembangan.</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Membangun berbagai komunitas belajar, seperti komunitas literasi, </a:t>
                      </a:r>
                      <a:r>
                        <a:rPr lang="en-US" sz="1050" i="1" u="none" strike="noStrike" cap="none"/>
                        <a:t>Focus Group Discussion</a:t>
                      </a:r>
                      <a:r>
                        <a:rPr lang="en-US" sz="1050" u="none" strike="noStrike" cap="none"/>
                        <a:t>.</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Menyelenggarakan: </a:t>
                      </a:r>
                      <a:endParaRPr/>
                    </a:p>
                    <a:p>
                      <a:pPr marL="285750" marR="0" lvl="0" indent="-285750" algn="l" rtl="0">
                        <a:lnSpc>
                          <a:spcPct val="100000"/>
                        </a:lnSpc>
                        <a:spcBef>
                          <a:spcPts val="0"/>
                        </a:spcBef>
                        <a:spcAft>
                          <a:spcPts val="0"/>
                        </a:spcAft>
                        <a:buClr>
                          <a:srgbClr val="000000"/>
                        </a:buClr>
                        <a:buSzPts val="1050"/>
                        <a:buFont typeface="Arial"/>
                        <a:buChar char="•"/>
                      </a:pPr>
                      <a:r>
                        <a:rPr lang="en-US" sz="1050" u="none" strike="noStrike" cap="none"/>
                        <a:t>Pelatihan literasi dan numerasi untuk guru.</a:t>
                      </a:r>
                      <a:endParaRPr/>
                    </a:p>
                    <a:p>
                      <a:pPr marL="285750" marR="0" lvl="0" indent="-285750" algn="l" rtl="0">
                        <a:lnSpc>
                          <a:spcPct val="100000"/>
                        </a:lnSpc>
                        <a:spcBef>
                          <a:spcPts val="0"/>
                        </a:spcBef>
                        <a:spcAft>
                          <a:spcPts val="0"/>
                        </a:spcAft>
                        <a:buClr>
                          <a:srgbClr val="000000"/>
                        </a:buClr>
                        <a:buSzPts val="1050"/>
                        <a:buFont typeface="Arial"/>
                        <a:buChar char="•"/>
                      </a:pPr>
                      <a:r>
                        <a:rPr lang="en-US" sz="1050" u="none" strike="noStrike" cap="none"/>
                        <a:t>Sesi bincang literasi dan numerasi untuk orangtua.</a:t>
                      </a:r>
                      <a:endParaRPr/>
                    </a:p>
                    <a:p>
                      <a:pPr marL="285750" marR="0" lvl="0" indent="-285750" algn="l" rtl="0">
                        <a:lnSpc>
                          <a:spcPct val="100000"/>
                        </a:lnSpc>
                        <a:spcBef>
                          <a:spcPts val="0"/>
                        </a:spcBef>
                        <a:spcAft>
                          <a:spcPts val="0"/>
                        </a:spcAft>
                        <a:buClr>
                          <a:srgbClr val="000000"/>
                        </a:buClr>
                        <a:buSzPts val="1050"/>
                        <a:buFont typeface="Arial"/>
                        <a:buChar char="•"/>
                      </a:pPr>
                      <a:r>
                        <a:rPr lang="en-US" sz="1050" u="none" strike="noStrike" cap="none"/>
                        <a:t>Pelatihan nilai-nilai Tara Salvia bagi seluruh warga sekolah.</a:t>
                      </a:r>
                      <a:endParaRPr sz="1050" u="none" strike="noStrike" cap="none"/>
                    </a:p>
                  </a:txBody>
                  <a:tcPr marL="91450" marR="91450" marT="45725" marB="45725"/>
                </a:tc>
                <a:extLst>
                  <a:ext uri="{0D108BD9-81ED-4DB2-BD59-A6C34878D82A}">
                    <a16:rowId xmlns:a16="http://schemas.microsoft.com/office/drawing/2014/main" val="10005"/>
                  </a:ext>
                </a:extLst>
              </a:tr>
              <a:tr h="647700">
                <a:tc>
                  <a:txBody>
                    <a:bodyPr/>
                    <a:lstStyle/>
                    <a:p>
                      <a:pPr marL="0" marR="0" lvl="0" indent="0" algn="l" rtl="0">
                        <a:lnSpc>
                          <a:spcPct val="100000"/>
                        </a:lnSpc>
                        <a:spcBef>
                          <a:spcPts val="0"/>
                        </a:spcBef>
                        <a:spcAft>
                          <a:spcPts val="0"/>
                        </a:spcAft>
                        <a:buNone/>
                      </a:pPr>
                      <a:r>
                        <a:rPr lang="en-US" sz="1050" u="none" strike="noStrike" cap="none"/>
                        <a:t>Membangun kesadaran warga sekolah dalam meningkatkan kualitas pendidikan melalui keterlibatan dalam berbagai kegiatan.</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Melibatkan warga sekolah dalam kegiatan edukasi, sosial, budaya, dan kerohanian.</a:t>
                      </a:r>
                      <a:endParaRPr/>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Melibatkan warga sekolah dalam kegiatan Tara Salvia Sehat, Pekan Buku, dan Pekan Budaya.</a:t>
                      </a:r>
                      <a:endParaRPr sz="1050" u="none" strike="noStrike" cap="none"/>
                    </a:p>
                  </a:txBody>
                  <a:tcPr marL="91450" marR="91450" marT="45725" marB="45725"/>
                </a:tc>
                <a:extLst>
                  <a:ext uri="{0D108BD9-81ED-4DB2-BD59-A6C34878D82A}">
                    <a16:rowId xmlns:a16="http://schemas.microsoft.com/office/drawing/2014/main" val="10006"/>
                  </a:ext>
                </a:extLst>
              </a:tr>
              <a:tr h="647700">
                <a:tc>
                  <a:txBody>
                    <a:bodyPr/>
                    <a:lstStyle/>
                    <a:p>
                      <a:pPr marL="0" marR="0" lvl="0" indent="0" algn="l" rtl="0">
                        <a:lnSpc>
                          <a:spcPct val="100000"/>
                        </a:lnSpc>
                        <a:spcBef>
                          <a:spcPts val="0"/>
                        </a:spcBef>
                        <a:spcAft>
                          <a:spcPts val="0"/>
                        </a:spcAft>
                        <a:buNone/>
                      </a:pPr>
                      <a:r>
                        <a:rPr lang="en-US" sz="1050" u="none" strike="noStrike" cap="none"/>
                        <a:t>Meningkatkan kualitas pendidikan melalui kegiatan evaluasi yang berkesinambungan.</a:t>
                      </a:r>
                      <a:endParaRPr sz="10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Melaksanakan evaluasi diri sekolah melalui berbagai teknik pengambilan data.</a:t>
                      </a:r>
                      <a:endParaRPr/>
                    </a:p>
                  </a:txBody>
                  <a:tcPr marL="91450" marR="91450" marT="45725" marB="45725"/>
                </a:tc>
                <a:tc>
                  <a:txBody>
                    <a:bodyPr/>
                    <a:lstStyle/>
                    <a:p>
                      <a:pPr marL="0" marR="0" lvl="0" indent="0" algn="l" rtl="0">
                        <a:lnSpc>
                          <a:spcPct val="100000"/>
                        </a:lnSpc>
                        <a:spcBef>
                          <a:spcPts val="0"/>
                        </a:spcBef>
                        <a:spcAft>
                          <a:spcPts val="0"/>
                        </a:spcAft>
                        <a:buNone/>
                      </a:pPr>
                      <a:r>
                        <a:rPr lang="en-US" sz="1050" u="none" strike="noStrike" cap="none"/>
                        <a:t>Melakukan survei kualitas penyelenggaraan pendidikan dan pelayanan.</a:t>
                      </a:r>
                      <a:endParaRPr sz="1050" u="none" strike="noStrike" cap="none"/>
                    </a:p>
                  </a:txBody>
                  <a:tcPr marL="91450" marR="91450" marT="45725" marB="45725"/>
                </a:tc>
                <a:extLst>
                  <a:ext uri="{0D108BD9-81ED-4DB2-BD59-A6C34878D82A}">
                    <a16:rowId xmlns:a16="http://schemas.microsoft.com/office/drawing/2014/main" val="10007"/>
                  </a:ext>
                </a:extLst>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38"/>
          <p:cNvSpPr txBox="1">
            <a:spLocks noGrp="1"/>
          </p:cNvSpPr>
          <p:nvPr>
            <p:ph type="body" idx="1"/>
          </p:nvPr>
        </p:nvSpPr>
        <p:spPr>
          <a:xfrm>
            <a:off x="0" y="1304370"/>
            <a:ext cx="12192000" cy="5349607"/>
          </a:xfrm>
          <a:prstGeom prst="rect">
            <a:avLst/>
          </a:prstGeom>
          <a:noFill/>
          <a:ln>
            <a:noFill/>
          </a:ln>
        </p:spPr>
        <p:txBody>
          <a:bodyPr spcFirstLastPara="1" wrap="square" lIns="91425" tIns="45700" rIns="91425" bIns="45700" anchor="t" anchorCtr="0">
            <a:normAutofit fontScale="40000" lnSpcReduction="20000"/>
          </a:bodyPr>
          <a:lstStyle/>
          <a:p>
            <a:pPr marL="140018" lvl="0" indent="0" algn="l" rtl="0">
              <a:lnSpc>
                <a:spcPct val="90000"/>
              </a:lnSpc>
              <a:spcBef>
                <a:spcPts val="1000"/>
              </a:spcBef>
              <a:spcAft>
                <a:spcPts val="0"/>
              </a:spcAft>
              <a:buSzPct val="64285"/>
              <a:buNone/>
            </a:pPr>
            <a:r>
              <a:rPr lang="en-US" b="1"/>
              <a:t>Karakteristik Satuan Pendidikan</a:t>
            </a:r>
            <a:endParaRPr b="1"/>
          </a:p>
          <a:p>
            <a:pPr marL="140018" lvl="0" indent="0" algn="l" rtl="0">
              <a:lnSpc>
                <a:spcPct val="90000"/>
              </a:lnSpc>
              <a:spcBef>
                <a:spcPts val="1000"/>
              </a:spcBef>
              <a:spcAft>
                <a:spcPts val="0"/>
              </a:spcAft>
              <a:buSzPct val="64285"/>
              <a:buNone/>
            </a:pPr>
            <a:r>
              <a:rPr lang="en-US"/>
              <a:t>Pengembangan Kurikulum Operasional Sekolah di satuan pendidikan SDLB berdasarkan pada kenyataan bahwa bangsa Indonesia dihadapkan pada tantangan eksternal berupa hadirnya Revolusi Industri 4.0 yang bertumpu pada </a:t>
            </a:r>
            <a:r>
              <a:rPr lang="en-US" i="1"/>
              <a:t>cyber-physical system</a:t>
            </a:r>
            <a:r>
              <a:rPr lang="en-US"/>
              <a:t>, dengan didukung oleh kemajuan teknologi, berbasis informasi pengetahuan, inovasi dan jejaring, yang menandai era penegasan munculnya abad kreatif. Sehingga kurikulum menjadi fleksibel yang dapat berubah untuk Kurikulum Operasional Satuan Pendidikan.</a:t>
            </a:r>
            <a:endParaRPr/>
          </a:p>
          <a:p>
            <a:pPr marL="140018" lvl="0" indent="0" algn="l" rtl="0">
              <a:lnSpc>
                <a:spcPct val="90000"/>
              </a:lnSpc>
              <a:spcBef>
                <a:spcPts val="1000"/>
              </a:spcBef>
              <a:spcAft>
                <a:spcPts val="0"/>
              </a:spcAft>
              <a:buSzPct val="64285"/>
              <a:buNone/>
            </a:pPr>
            <a:r>
              <a:rPr lang="en-US"/>
              <a:t>Kurikulum di SDLB Model 11 memiliki tantangan ke depan agar peserta didik berkebutuhan khusus dapat berkontribusi pada pembangunan manusia Indonesia seutuhnya. Sekolah Dasar Luar Biasa disingkat SDLB adalah lembaga sekolah khusus yang di berada dalam lembaga SLB (Sekolah Luar Biasa) yang terdiri dari SDLB, SMPLB, dan SMALB. Peserta didik di SLB adalah anak yang memiliki kekhususan baik yang memiliki kekuatan bakat minat, dan atau hambatan seperti hambatan penglihatan, hambatan pendengaran, hambatan kecerdasan, hambatan fisik, hambatan sosial dan emosional.</a:t>
            </a:r>
            <a:endParaRPr/>
          </a:p>
          <a:p>
            <a:pPr marL="140018" lvl="0" indent="0" algn="l" rtl="0">
              <a:lnSpc>
                <a:spcPct val="90000"/>
              </a:lnSpc>
              <a:spcBef>
                <a:spcPts val="1000"/>
              </a:spcBef>
              <a:spcAft>
                <a:spcPts val="0"/>
              </a:spcAft>
              <a:buSzPct val="64285"/>
              <a:buNone/>
            </a:pPr>
            <a:r>
              <a:rPr lang="en-US"/>
              <a:t>Berdasarkan Letak Geografis, SDLB Model11 ini berada di lingkungan perkampungan daerah pertanian dan peternakan. Dengan memiliki budaya cinta lingkungan, maka sekolah mengembangkan budi daya tanaman dan peternakan. Di samping penumbuhan kepedulian terhadap daya dukung pengolahan minuman di lingkungan daerah perkebunan buah-buahan seperti Apel, Jeruk, dan Stroberi.</a:t>
            </a:r>
            <a:endParaRPr/>
          </a:p>
          <a:p>
            <a:pPr marL="140018" lvl="0" indent="0" algn="l" rtl="0">
              <a:lnSpc>
                <a:spcPct val="90000"/>
              </a:lnSpc>
              <a:spcBef>
                <a:spcPts val="1000"/>
              </a:spcBef>
              <a:spcAft>
                <a:spcPts val="0"/>
              </a:spcAft>
              <a:buSzPct val="64285"/>
              <a:buNone/>
            </a:pPr>
            <a:r>
              <a:rPr lang="en-US"/>
              <a:t>Pengembangan Merdeka Belajar memiliki dampak di sekolah. Budaya berwirausaha pada program pendidikan di SDLB dengan pendekatan seni dan prakarya dilakukan untuk membekali kompetensi kemandirian peserta didik berkebutuhan khusus. Pembentukan Profil Pelajar Pancasila yang dapat mengaktualisasikan diri anak pada lingkungan dan masyarakat sehingga diharapkan peserta didik dapat memiliki akhlak mulia, mandiri, kreatif, mampu berkolaborasi dan berkontribusi bagi masyarakat. </a:t>
            </a:r>
            <a:endParaRPr/>
          </a:p>
          <a:p>
            <a:pPr marL="140018" lvl="0" indent="0" algn="l" rtl="0">
              <a:lnSpc>
                <a:spcPct val="90000"/>
              </a:lnSpc>
              <a:spcBef>
                <a:spcPts val="1000"/>
              </a:spcBef>
              <a:spcAft>
                <a:spcPts val="0"/>
              </a:spcAft>
              <a:buSzPct val="64285"/>
              <a:buNone/>
            </a:pPr>
            <a:r>
              <a:rPr lang="en-US" b="1"/>
              <a:t>Visi</a:t>
            </a:r>
            <a:endParaRPr b="1"/>
          </a:p>
          <a:p>
            <a:pPr marL="140018" lvl="0" indent="0" algn="l" rtl="0">
              <a:lnSpc>
                <a:spcPct val="90000"/>
              </a:lnSpc>
              <a:spcBef>
                <a:spcPts val="1000"/>
              </a:spcBef>
              <a:spcAft>
                <a:spcPts val="0"/>
              </a:spcAft>
              <a:buSzPct val="64285"/>
              <a:buNone/>
            </a:pPr>
            <a:r>
              <a:rPr lang="en-US"/>
              <a:t>Terwujudnya Pelajar Pancasila yang memiliki kepribadian mandiri, kreatif, berakhlak mulia, yang mampu berkomunikasi dan bermasyarakat, bermanfaat serta mencintai lingkungan sekitar sesuai dengan kapasitasnya.</a:t>
            </a:r>
            <a:endParaRPr/>
          </a:p>
          <a:p>
            <a:pPr marL="140018" lvl="0" indent="0" algn="l" rtl="0">
              <a:lnSpc>
                <a:spcPct val="90000"/>
              </a:lnSpc>
              <a:spcBef>
                <a:spcPts val="1000"/>
              </a:spcBef>
              <a:spcAft>
                <a:spcPts val="0"/>
              </a:spcAft>
              <a:buSzPct val="64285"/>
              <a:buNone/>
            </a:pPr>
            <a:r>
              <a:rPr lang="en-US" b="1"/>
              <a:t>Misi</a:t>
            </a:r>
            <a:endParaRPr b="1"/>
          </a:p>
          <a:p>
            <a:pPr marL="140018" lvl="0" indent="0" algn="l" rtl="0">
              <a:lnSpc>
                <a:spcPct val="90000"/>
              </a:lnSpc>
              <a:spcBef>
                <a:spcPts val="1000"/>
              </a:spcBef>
              <a:spcAft>
                <a:spcPts val="0"/>
              </a:spcAft>
              <a:buSzPct val="64285"/>
              <a:buNone/>
            </a:pPr>
            <a:r>
              <a:rPr lang="en-US"/>
              <a:t>Untuk mewujudkan visi tersebut, satuan pendidikan telah menentukan langkah-langkah strategis yang dituangkan dalam misi sebagai berikut:</a:t>
            </a:r>
            <a:endParaRPr/>
          </a:p>
          <a:p>
            <a:pPr marL="654368" lvl="0" indent="-514350" algn="l" rtl="0">
              <a:lnSpc>
                <a:spcPct val="90000"/>
              </a:lnSpc>
              <a:spcBef>
                <a:spcPts val="1000"/>
              </a:spcBef>
              <a:spcAft>
                <a:spcPts val="0"/>
              </a:spcAft>
              <a:buSzPct val="64285"/>
              <a:buAutoNum type="arabicPeriod"/>
            </a:pPr>
            <a:r>
              <a:rPr lang="en-US"/>
              <a:t>Menanamkan nilai-nilai keimanan dan budi pekerti yang luhur untuk membentuk pribadi yang berakhlak mulia dengan sikap mental yang tangguh.</a:t>
            </a:r>
            <a:endParaRPr/>
          </a:p>
          <a:p>
            <a:pPr marL="654368" lvl="0" indent="-514350" algn="l" rtl="0">
              <a:lnSpc>
                <a:spcPct val="90000"/>
              </a:lnSpc>
              <a:spcBef>
                <a:spcPts val="1000"/>
              </a:spcBef>
              <a:spcAft>
                <a:spcPts val="0"/>
              </a:spcAft>
              <a:buSzPct val="64285"/>
              <a:buAutoNum type="arabicPeriod"/>
            </a:pPr>
            <a:r>
              <a:rPr lang="en-US"/>
              <a:t>Meningkatkan potensi akademik dan non-akademik sesuai dengan potensi dan tingkat kebutuhan yang dimiliki peserta didik.</a:t>
            </a:r>
            <a:endParaRPr/>
          </a:p>
          <a:p>
            <a:pPr marL="654368" lvl="0" indent="-514350" algn="l" rtl="0">
              <a:lnSpc>
                <a:spcPct val="90000"/>
              </a:lnSpc>
              <a:spcBef>
                <a:spcPts val="1000"/>
              </a:spcBef>
              <a:spcAft>
                <a:spcPts val="0"/>
              </a:spcAft>
              <a:buSzPct val="64285"/>
              <a:buAutoNum type="arabicPeriod"/>
            </a:pPr>
            <a:r>
              <a:rPr lang="en-US"/>
              <a:t>Mengembangkan berbagai keterampilan hidup sesuai bakat dan minat siswa melalui program pengembangan pendidikan yang berorientasi kecakapan hidup.</a:t>
            </a:r>
            <a:endParaRPr/>
          </a:p>
          <a:p>
            <a:pPr marL="654368" lvl="0" indent="-514350" algn="l" rtl="0">
              <a:lnSpc>
                <a:spcPct val="90000"/>
              </a:lnSpc>
              <a:spcBef>
                <a:spcPts val="1000"/>
              </a:spcBef>
              <a:spcAft>
                <a:spcPts val="0"/>
              </a:spcAft>
              <a:buSzPct val="64285"/>
              <a:buAutoNum type="arabicPeriod"/>
            </a:pPr>
            <a:r>
              <a:rPr lang="en-US"/>
              <a:t>Mengembangkan kecakapan sosial dan emosional peserta didik guna menghadapi kehidupan di masyarakat.</a:t>
            </a:r>
            <a:endParaRPr/>
          </a:p>
          <a:p>
            <a:pPr marL="654368" lvl="0" indent="-514350" algn="l" rtl="0">
              <a:lnSpc>
                <a:spcPct val="90000"/>
              </a:lnSpc>
              <a:spcBef>
                <a:spcPts val="1000"/>
              </a:spcBef>
              <a:spcAft>
                <a:spcPts val="0"/>
              </a:spcAft>
              <a:buSzPct val="64285"/>
              <a:buAutoNum type="arabicPeriod"/>
            </a:pPr>
            <a:r>
              <a:rPr lang="en-US"/>
              <a:t>Mengembangkan potensi berbasis digital melalui keterampilan berkomunikasi melalui hand phone, Internet untuk mengembangkan kemampuan dalam bermasyarakat.</a:t>
            </a:r>
            <a:endParaRPr/>
          </a:p>
        </p:txBody>
      </p:sp>
      <p:sp>
        <p:nvSpPr>
          <p:cNvPr id="399" name="Google Shape;399;p38"/>
          <p:cNvSpPr txBox="1">
            <a:spLocks noGrp="1"/>
          </p:cNvSpPr>
          <p:nvPr>
            <p:ph type="title"/>
          </p:nvPr>
        </p:nvSpPr>
        <p:spPr>
          <a:xfrm>
            <a:off x="116219" y="62287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655"/>
              <a:buNone/>
            </a:pPr>
            <a:br>
              <a:rPr lang="en-US" sz="1600" b="1"/>
            </a:br>
            <a:r>
              <a:rPr lang="en-US" sz="1600" b="1" u="sng"/>
              <a:t>Contoh Kurikulum Operasional SDLB Model 11 Kota Batu</a:t>
            </a:r>
            <a:endParaRPr sz="1600" b="1" u="sng"/>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39"/>
          <p:cNvSpPr txBox="1">
            <a:spLocks noGrp="1"/>
          </p:cNvSpPr>
          <p:nvPr>
            <p:ph type="body" idx="1"/>
          </p:nvPr>
        </p:nvSpPr>
        <p:spPr>
          <a:xfrm>
            <a:off x="0" y="1050378"/>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836"/>
              <a:buNone/>
            </a:pPr>
            <a:r>
              <a:rPr lang="en-US" sz="1300" b="1"/>
              <a:t>Tujuan Satuan Pendidikan</a:t>
            </a:r>
            <a:endParaRPr sz="1300" b="1"/>
          </a:p>
          <a:p>
            <a:pPr marL="140018" lvl="0" indent="0" algn="l" rtl="0">
              <a:lnSpc>
                <a:spcPct val="90000"/>
              </a:lnSpc>
              <a:spcBef>
                <a:spcPts val="1000"/>
              </a:spcBef>
              <a:spcAft>
                <a:spcPts val="0"/>
              </a:spcAft>
              <a:buSzPts val="836"/>
              <a:buNone/>
            </a:pPr>
            <a:r>
              <a:rPr lang="en-US" sz="1300"/>
              <a:t>1. Tujuan Jangka Pendek (1 tahun ke depan)</a:t>
            </a:r>
            <a:endParaRPr/>
          </a:p>
          <a:p>
            <a:pPr marL="654368" lvl="0" indent="-514350" algn="l" rtl="0">
              <a:lnSpc>
                <a:spcPct val="90000"/>
              </a:lnSpc>
              <a:spcBef>
                <a:spcPts val="1000"/>
              </a:spcBef>
              <a:spcAft>
                <a:spcPts val="0"/>
              </a:spcAft>
              <a:buSzPts val="836"/>
              <a:buFont typeface="Arial"/>
              <a:buAutoNum type="arabicParenR"/>
            </a:pPr>
            <a:r>
              <a:rPr lang="en-US" sz="1300"/>
              <a:t>Terwujudnya pelaksanaan model pembelajaran berdiferensiasi yang menjadi ciri khas satuan pendidikan yang berfokus pada pembelajaran berpusat pada peserta didik berkebutuhan khusus.</a:t>
            </a:r>
            <a:endParaRPr/>
          </a:p>
          <a:p>
            <a:pPr marL="654368" lvl="0" indent="-514350" algn="l" rtl="0">
              <a:lnSpc>
                <a:spcPct val="90000"/>
              </a:lnSpc>
              <a:spcBef>
                <a:spcPts val="1000"/>
              </a:spcBef>
              <a:spcAft>
                <a:spcPts val="0"/>
              </a:spcAft>
              <a:buSzPts val="836"/>
              <a:buFont typeface="Arial"/>
              <a:buAutoNum type="arabicParenR"/>
            </a:pPr>
            <a:r>
              <a:rPr lang="en-US" sz="1300"/>
              <a:t>Terwujudnya pelaksanaan pembelajaran yang berbasis individual sesuai tingkat kemampuan dan kebutuhan peserta didik berkebutuhan khusus yang mengarah pada kecakapan hidup dan bakat minatnya.</a:t>
            </a:r>
            <a:endParaRPr/>
          </a:p>
          <a:p>
            <a:pPr marL="654368" lvl="0" indent="-514350" algn="l" rtl="0">
              <a:lnSpc>
                <a:spcPct val="90000"/>
              </a:lnSpc>
              <a:spcBef>
                <a:spcPts val="1000"/>
              </a:spcBef>
              <a:spcAft>
                <a:spcPts val="0"/>
              </a:spcAft>
              <a:buSzPts val="836"/>
              <a:buFont typeface="Arial"/>
              <a:buAutoNum type="arabicParenR"/>
            </a:pPr>
            <a:r>
              <a:rPr lang="en-US" sz="1300"/>
              <a:t>Terwujudnya penyelenggaraan sistem penilaian perkembangan kompetensi peserta didik berkebutuhan khusus berfokus pada potensi akademik non-akademik yang berbasis teknologi informatika.</a:t>
            </a:r>
            <a:endParaRPr/>
          </a:p>
          <a:p>
            <a:pPr marL="654368" lvl="0" indent="-514350" algn="l" rtl="0">
              <a:lnSpc>
                <a:spcPct val="90000"/>
              </a:lnSpc>
              <a:spcBef>
                <a:spcPts val="1000"/>
              </a:spcBef>
              <a:spcAft>
                <a:spcPts val="0"/>
              </a:spcAft>
              <a:buSzPts val="836"/>
              <a:buFont typeface="Arial"/>
              <a:buAutoNum type="arabicParenR"/>
            </a:pPr>
            <a:r>
              <a:rPr lang="en-US" sz="1300"/>
              <a:t>Terwujudnya peserta didik berkebutuhan khusus yang memiliki penghayatan keagamaan, bertaqwa kepada Tuhan Yang Maha Esa melalui keteladanan, pembiasaan dan budi pekerti dalam kehidupan sehari-hari.</a:t>
            </a:r>
            <a:endParaRPr/>
          </a:p>
          <a:p>
            <a:pPr marL="654368" lvl="0" indent="-514350" algn="l" rtl="0">
              <a:lnSpc>
                <a:spcPct val="90000"/>
              </a:lnSpc>
              <a:spcBef>
                <a:spcPts val="1000"/>
              </a:spcBef>
              <a:spcAft>
                <a:spcPts val="0"/>
              </a:spcAft>
              <a:buSzPts val="836"/>
              <a:buFont typeface="Arial"/>
              <a:buAutoNum type="arabicParenR"/>
            </a:pPr>
            <a:r>
              <a:rPr lang="en-US" sz="1300"/>
              <a:t>Terwujudnya pelaksanaan pembelajaran program </a:t>
            </a:r>
            <a:r>
              <a:rPr lang="en-US" sz="1300" i="1"/>
              <a:t>Farming One Day </a:t>
            </a:r>
            <a:r>
              <a:rPr lang="en-US" sz="1300"/>
              <a:t>(Bertani dalam Satu Hari) untuk mewujudkan budaya lingkungan sekolah. </a:t>
            </a:r>
            <a:endParaRPr/>
          </a:p>
          <a:p>
            <a:pPr marL="654368" lvl="0" indent="-514350" algn="l" rtl="0">
              <a:lnSpc>
                <a:spcPct val="90000"/>
              </a:lnSpc>
              <a:spcBef>
                <a:spcPts val="1000"/>
              </a:spcBef>
              <a:spcAft>
                <a:spcPts val="0"/>
              </a:spcAft>
              <a:buSzPts val="836"/>
              <a:buFont typeface="Arial"/>
              <a:buAutoNum type="arabicParenR"/>
            </a:pPr>
            <a:r>
              <a:rPr lang="en-US" sz="1300"/>
              <a:t>Meningkatkan simpati dan empati peserta didik berkebutuhan khusus dalam kepedulian sosial melalui keikutsertaan dalam pagelaran seni dan budaya daerah untuk mengembangkan sosialnya.</a:t>
            </a:r>
            <a:endParaRPr/>
          </a:p>
          <a:p>
            <a:pPr marL="140018" lvl="0" indent="0" algn="l" rtl="0">
              <a:lnSpc>
                <a:spcPct val="90000"/>
              </a:lnSpc>
              <a:spcBef>
                <a:spcPts val="1000"/>
              </a:spcBef>
              <a:spcAft>
                <a:spcPts val="0"/>
              </a:spcAft>
              <a:buSzPts val="836"/>
              <a:buNone/>
            </a:pPr>
            <a:r>
              <a:rPr lang="en-US" sz="1300"/>
              <a:t>2. Tujuan Jangka Menengah (2-3 tahun ke depan)</a:t>
            </a:r>
            <a:endParaRPr/>
          </a:p>
          <a:p>
            <a:pPr marL="654368" lvl="0" indent="-514350" algn="l" rtl="0">
              <a:lnSpc>
                <a:spcPct val="90000"/>
              </a:lnSpc>
              <a:spcBef>
                <a:spcPts val="1000"/>
              </a:spcBef>
              <a:spcAft>
                <a:spcPts val="0"/>
              </a:spcAft>
              <a:buSzPts val="836"/>
              <a:buFont typeface="Arial"/>
              <a:buAutoNum type="arabicParenR"/>
            </a:pPr>
            <a:r>
              <a:rPr lang="en-US" sz="1300"/>
              <a:t>Menetapkan keterampilan berkomunikasi dengan Bahasa Oral dan Komunikasi Bahasa isyarat melalui satu hari berbahasa dengan pendekatan komunikasi total (komtal).</a:t>
            </a:r>
            <a:endParaRPr/>
          </a:p>
          <a:p>
            <a:pPr marL="654368" lvl="0" indent="-514350" algn="l" rtl="0">
              <a:lnSpc>
                <a:spcPct val="90000"/>
              </a:lnSpc>
              <a:spcBef>
                <a:spcPts val="1000"/>
              </a:spcBef>
              <a:spcAft>
                <a:spcPts val="0"/>
              </a:spcAft>
              <a:buSzPts val="836"/>
              <a:buFont typeface="Arial"/>
              <a:buAutoNum type="arabicParenR"/>
            </a:pPr>
            <a:r>
              <a:rPr lang="en-US" sz="1300"/>
              <a:t>Membudidayakan cinta kebersihan dengan gerakan kebersihan adalah sebagian daripada iman.</a:t>
            </a:r>
            <a:endParaRPr/>
          </a:p>
          <a:p>
            <a:pPr marL="654368" lvl="0" indent="-514350" algn="l" rtl="0">
              <a:lnSpc>
                <a:spcPct val="90000"/>
              </a:lnSpc>
              <a:spcBef>
                <a:spcPts val="1000"/>
              </a:spcBef>
              <a:spcAft>
                <a:spcPts val="0"/>
              </a:spcAft>
              <a:buSzPts val="836"/>
              <a:buFont typeface="Arial"/>
              <a:buAutoNum type="arabicParenR"/>
            </a:pPr>
            <a:r>
              <a:rPr lang="en-US" sz="1300"/>
              <a:t>Menumbuhkan wawasan kebangsaan yang cinta linkungan sekitar dengan memelihara keindahan dengan budidaya tanaman, kedisiplinan, kejujuran sesuai dengan potensi yang dimilikinya melalui Merah Putih Sekolahku.</a:t>
            </a:r>
            <a:endParaRPr/>
          </a:p>
          <a:p>
            <a:pPr marL="654368" lvl="0" indent="-514350" algn="l" rtl="0">
              <a:lnSpc>
                <a:spcPct val="90000"/>
              </a:lnSpc>
              <a:spcBef>
                <a:spcPts val="1000"/>
              </a:spcBef>
              <a:spcAft>
                <a:spcPts val="0"/>
              </a:spcAft>
              <a:buSzPts val="836"/>
              <a:buFont typeface="Arial"/>
              <a:buAutoNum type="arabicParenR"/>
            </a:pPr>
            <a:r>
              <a:rPr lang="en-US" sz="1300"/>
              <a:t>Melakukan kerjasama dengan </a:t>
            </a:r>
            <a:r>
              <a:rPr lang="en-US" sz="1300" i="1"/>
              <a:t>stakeholder </a:t>
            </a:r>
            <a:r>
              <a:rPr lang="en-US" sz="1300"/>
              <a:t>daerah untuk merancang hasil budi daya pertanian sebagai keterampilan adaptif peserta didik berkebutuhan khusus.</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40"/>
          <p:cNvSpPr txBox="1">
            <a:spLocks noGrp="1"/>
          </p:cNvSpPr>
          <p:nvPr>
            <p:ph type="body" idx="1"/>
          </p:nvPr>
        </p:nvSpPr>
        <p:spPr>
          <a:xfrm>
            <a:off x="0" y="1050378"/>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836"/>
              <a:buNone/>
            </a:pPr>
            <a:r>
              <a:rPr lang="en-US" sz="1300"/>
              <a:t>3. Tujuan Jangka Panjang (4 tahun ke depan)</a:t>
            </a:r>
            <a:endParaRPr/>
          </a:p>
          <a:p>
            <a:pPr marL="654368" lvl="0" indent="-514350" algn="l" rtl="0">
              <a:lnSpc>
                <a:spcPct val="90000"/>
              </a:lnSpc>
              <a:spcBef>
                <a:spcPts val="1000"/>
              </a:spcBef>
              <a:spcAft>
                <a:spcPts val="0"/>
              </a:spcAft>
              <a:buSzPts val="836"/>
              <a:buFont typeface="Arial"/>
              <a:buAutoNum type="arabicParenR"/>
            </a:pPr>
            <a:r>
              <a:rPr lang="en-US" sz="1300"/>
              <a:t>Menghasilkan lulusan yang memiliki kemampuan akademik untuk membekali peserta didik berkebutuhan khusus untuk dapat melanjutkan pendidikan ke jenjang berikutnya di SMPLB atau sekolah reguler.</a:t>
            </a:r>
            <a:endParaRPr/>
          </a:p>
          <a:p>
            <a:pPr marL="654368" lvl="0" indent="-514350" algn="l" rtl="0">
              <a:lnSpc>
                <a:spcPct val="90000"/>
              </a:lnSpc>
              <a:spcBef>
                <a:spcPts val="1000"/>
              </a:spcBef>
              <a:spcAft>
                <a:spcPts val="0"/>
              </a:spcAft>
              <a:buSzPts val="836"/>
              <a:buFont typeface="Arial"/>
              <a:buAutoNum type="arabicParenR"/>
            </a:pPr>
            <a:r>
              <a:rPr lang="en-US" sz="1300"/>
              <a:t>Menjalin kerjasama dengan pihak luar dengan sekolah reguler sebagai pusat sumber pendidikan inklusif untuk memfasilitasi pendidikan, pengembangan dan penelitian serta pelatihan Guru Pembimbing Khusus dan masyarakat/orangtua.</a:t>
            </a:r>
            <a:endParaRPr/>
          </a:p>
          <a:p>
            <a:pPr marL="654368" lvl="0" indent="-514350" algn="l" rtl="0">
              <a:lnSpc>
                <a:spcPct val="90000"/>
              </a:lnSpc>
              <a:spcBef>
                <a:spcPts val="1000"/>
              </a:spcBef>
              <a:spcAft>
                <a:spcPts val="0"/>
              </a:spcAft>
              <a:buSzPts val="836"/>
              <a:buFont typeface="Arial"/>
              <a:buAutoNum type="arabicParenR"/>
            </a:pPr>
            <a:r>
              <a:rPr lang="en-US" sz="1300"/>
              <a:t>Membudidayakan lingkungan yang berbasis budaya pertanian yang berkarakter, inovatif, cepat tanggap di lingkungan sekolah.</a:t>
            </a:r>
            <a:endParaRPr/>
          </a:p>
          <a:p>
            <a:pPr marL="654368" lvl="0" indent="-514350" algn="l" rtl="0">
              <a:lnSpc>
                <a:spcPct val="90000"/>
              </a:lnSpc>
              <a:spcBef>
                <a:spcPts val="1000"/>
              </a:spcBef>
              <a:spcAft>
                <a:spcPts val="0"/>
              </a:spcAft>
              <a:buSzPts val="836"/>
              <a:buFont typeface="Arial"/>
              <a:buAutoNum type="arabicParenR"/>
            </a:pPr>
            <a:r>
              <a:rPr lang="en-US" sz="1300"/>
              <a:t>Memiliki wawasan berkebhinekaan sesuai kaidah Sila-Sila Pancasila sehingga dapat mempertahankan budaya luhur dengan ditanamkan sikap saling menghargai, mencintai sesama teman dengan bergotong-royong dalam kegiatan sehari-hari di lingkungan sekolah maupun dalam keluarganya.</a:t>
            </a:r>
            <a:endParaRPr/>
          </a:p>
          <a:p>
            <a:pPr marL="654368" lvl="0" indent="-514350" algn="l" rtl="0">
              <a:lnSpc>
                <a:spcPct val="90000"/>
              </a:lnSpc>
              <a:spcBef>
                <a:spcPts val="1000"/>
              </a:spcBef>
              <a:spcAft>
                <a:spcPts val="0"/>
              </a:spcAft>
              <a:buSzPts val="836"/>
              <a:buFont typeface="Arial"/>
              <a:buAutoNum type="arabicParenR"/>
            </a:pPr>
            <a:r>
              <a:rPr lang="en-US" sz="1300"/>
              <a:t>Memiliki wawasan kedeaerahan dan identitasnya sebagai bangsa Indonesia dengan pengenalan makna Pancasila dalam kehidupan di lingkungan sekolah maupun dalam keluarganya dengan penanaman mengengenal pakaian adat setiap daerah melalui karnaval pada peringatan hari-hari besar nasional.</a:t>
            </a:r>
            <a:endParaRPr/>
          </a:p>
          <a:p>
            <a:pPr marL="654368" lvl="0" indent="-514350" algn="l" rtl="0">
              <a:lnSpc>
                <a:spcPct val="90000"/>
              </a:lnSpc>
              <a:spcBef>
                <a:spcPts val="1000"/>
              </a:spcBef>
              <a:spcAft>
                <a:spcPts val="0"/>
              </a:spcAft>
              <a:buSzPts val="836"/>
              <a:buFont typeface="Arial"/>
              <a:buAutoNum type="arabicParenR"/>
            </a:pPr>
            <a:r>
              <a:rPr lang="en-US" sz="1300"/>
              <a:t>Memiliki kejujuran dan berpartisipasi dalam masyarakat sekolah atau di lingkungan tempat tinggalnya dalam berinteraksi dengan budaya lain melaluii pembelajaran tentang mengenal budaya daerah lain, sehingga menumbuhkan saling menghargai dan mampu berkomunikasi interkultural dalam berinteraksi dengan sesama, dan memiliki refleksi dan tanggung jawab terhadap pengalaman kebhinekaan.</a:t>
            </a:r>
            <a:endParaRPr/>
          </a:p>
          <a:p>
            <a:pPr marL="654368" lvl="0" indent="-514350" algn="l" rtl="0">
              <a:lnSpc>
                <a:spcPct val="90000"/>
              </a:lnSpc>
              <a:spcBef>
                <a:spcPts val="1000"/>
              </a:spcBef>
              <a:spcAft>
                <a:spcPts val="0"/>
              </a:spcAft>
              <a:buSzPts val="836"/>
              <a:buFont typeface="Arial"/>
              <a:buAutoNum type="arabicParenR"/>
            </a:pPr>
            <a:r>
              <a:rPr lang="en-US" sz="1300"/>
              <a:t>Memiliki kemampuan gotong-royong yaitu kemampuan untuk melakukan kegiatan secara bersama-sama dengan teman sebayanya ataupun keluarganya dengan suka rela agar kegiatan yang dikerjakan berjalan lancar, mudah dan ringan.</a:t>
            </a:r>
            <a:endParaRPr/>
          </a:p>
          <a:p>
            <a:pPr marL="654368" lvl="0" indent="-514350" algn="l" rtl="0">
              <a:lnSpc>
                <a:spcPct val="90000"/>
              </a:lnSpc>
              <a:spcBef>
                <a:spcPts val="1000"/>
              </a:spcBef>
              <a:spcAft>
                <a:spcPts val="0"/>
              </a:spcAft>
              <a:buSzPts val="836"/>
              <a:buFont typeface="Arial"/>
              <a:buAutoNum type="arabicParenR"/>
            </a:pPr>
            <a:r>
              <a:rPr lang="en-US" sz="1300"/>
              <a:t>Peserta didik berkebutuhan khusus yang mandiri, bermasyarakat dengan lingkungan sekitar, sehingga dapat melanjutkan pendidikan di jenjang berikutnya.</a:t>
            </a:r>
            <a:endParaRPr/>
          </a:p>
          <a:p>
            <a:pPr marL="654368" lvl="0" indent="-514350" algn="l" rtl="0">
              <a:lnSpc>
                <a:spcPct val="90000"/>
              </a:lnSpc>
              <a:spcBef>
                <a:spcPts val="1000"/>
              </a:spcBef>
              <a:spcAft>
                <a:spcPts val="0"/>
              </a:spcAft>
              <a:buSzPts val="836"/>
              <a:buFont typeface="Arial"/>
              <a:buAutoNum type="arabicParenR"/>
            </a:pPr>
            <a:r>
              <a:rPr lang="en-US" sz="1300"/>
              <a:t>Peserta didik berkebutuhan khusus mampu berpendapat dan berkomunikasi sesuai kapasitasnya memproses informasi sebagai gagasan baik melalui pesan lisan maupun tertulis.</a:t>
            </a:r>
            <a:endParaRPr/>
          </a:p>
          <a:p>
            <a:pPr marL="654368" lvl="0" indent="-514350" algn="l" rtl="0">
              <a:lnSpc>
                <a:spcPct val="90000"/>
              </a:lnSpc>
              <a:spcBef>
                <a:spcPts val="1000"/>
              </a:spcBef>
              <a:spcAft>
                <a:spcPts val="0"/>
              </a:spcAft>
              <a:buSzPts val="836"/>
              <a:buFont typeface="Arial"/>
              <a:buAutoNum type="arabicParenR"/>
            </a:pPr>
            <a:r>
              <a:rPr lang="en-US" sz="1300"/>
              <a:t>Peserta didik berkebutuhan khusus dapat melakukan pekerjaan yang berbasis kompetensi pertanian dan peternakan sesuai kapasitasnya dengan pendampingan dan kemandirian yang bermodal keterampilan adaptif.</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41"/>
          <p:cNvSpPr txBox="1">
            <a:spLocks noGrp="1"/>
          </p:cNvSpPr>
          <p:nvPr>
            <p:ph type="body" idx="1"/>
          </p:nvPr>
        </p:nvSpPr>
        <p:spPr>
          <a:xfrm>
            <a:off x="0" y="10757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79"/>
              <a:buNone/>
            </a:pPr>
            <a:r>
              <a:rPr lang="en-US" sz="900" b="1"/>
              <a:t>Karakteristik Sekolah </a:t>
            </a:r>
            <a:endParaRPr/>
          </a:p>
          <a:p>
            <a:pPr marL="140018" lvl="0" indent="0" algn="l" rtl="0">
              <a:lnSpc>
                <a:spcPct val="90000"/>
              </a:lnSpc>
              <a:spcBef>
                <a:spcPts val="1000"/>
              </a:spcBef>
              <a:spcAft>
                <a:spcPts val="0"/>
              </a:spcAft>
              <a:buSzPts val="579"/>
              <a:buNone/>
            </a:pPr>
            <a:r>
              <a:rPr lang="en-US" sz="900"/>
              <a:t>Kurikulum Operasional SMP Model 6 disusun sebagai pedoman dalam penyelenggaraan kegiatan pembelajaran. Kurikulum Operasional Sekolah (KOS) ini dikembangkan dengan mengacu pada Capaian Pembelajaran (CP) yang telah disusun secara Nasional kemudian diimplementasikan dalam kegiatan pembelajaran berdasar Alur Tujuan Pembelajaran (ATP) yang telah disusun. Penyusunan Kurikulum Operasional SMP Model 6 ini mengakomodir kebutuhan para pelajar untuk mengembangkan kemampuan keterampilan Abad 21 yang meliputi integrasi PPK, literasi 4C (</a:t>
            </a:r>
            <a:r>
              <a:rPr lang="en-US" sz="900" i="1"/>
              <a:t>Creative, Critical thinking, Communicative</a:t>
            </a:r>
            <a:r>
              <a:rPr lang="en-US" sz="900"/>
              <a:t>, dan </a:t>
            </a:r>
            <a:r>
              <a:rPr lang="en-US" sz="900" i="1"/>
              <a:t>Collaborative)</a:t>
            </a:r>
            <a:r>
              <a:rPr lang="en-US" sz="900"/>
              <a:t>, dan HOTS (</a:t>
            </a:r>
            <a:r>
              <a:rPr lang="en-US" sz="900" i="1"/>
              <a:t>High Order Thinking Skill</a:t>
            </a:r>
            <a:r>
              <a:rPr lang="en-US" sz="900"/>
              <a:t>).</a:t>
            </a:r>
            <a:endParaRPr/>
          </a:p>
          <a:p>
            <a:pPr marL="140018" lvl="0" indent="0" algn="l" rtl="0">
              <a:lnSpc>
                <a:spcPct val="90000"/>
              </a:lnSpc>
              <a:spcBef>
                <a:spcPts val="1000"/>
              </a:spcBef>
              <a:spcAft>
                <a:spcPts val="0"/>
              </a:spcAft>
              <a:buSzPts val="579"/>
              <a:buNone/>
            </a:pPr>
            <a:r>
              <a:rPr lang="en-US" sz="900"/>
              <a:t>Berdasarkan analisis konteks yang dilakukan, SMP Model 6 sebagai satuan pendidikan yang diminati mayoritas penduduk di kota sekitar, dengan potensi wilayah/letak yang strategis di tengah perkotaan memiliki beberapa kekuatan, di antaranya: 1) input peserta didik berasal dari keluarga yang peduli terhadap kepentingan pendidikan; 2) lingkungan gedung perkantoran yang memudahkan sekolah untuk melakukan koordinasi dan komunikasi; 3) kultur masyarakat Madiun yang bernuansa ke-Mataraman (perpaduan budaya Jawa Tengah dan Jawa Timur); 4) sarana pendukung layanan proses pembelajaran yang memadai; 5) merupakan salah satu sekolah rujukan yang terletak di jantung kota dengan lingkungan yang asri dan rindang; dan 6) letak sekolah sangat strategis karena akses yang mudah.</a:t>
            </a:r>
            <a:endParaRPr/>
          </a:p>
          <a:p>
            <a:pPr marL="140018" lvl="0" indent="0" algn="l" rtl="0">
              <a:lnSpc>
                <a:spcPct val="90000"/>
              </a:lnSpc>
              <a:spcBef>
                <a:spcPts val="1000"/>
              </a:spcBef>
              <a:spcAft>
                <a:spcPts val="0"/>
              </a:spcAft>
              <a:buSzPts val="579"/>
              <a:buNone/>
            </a:pPr>
            <a:r>
              <a:rPr lang="en-US" sz="900"/>
              <a:t>Selain kekuatan/kelebihan sebagaimana tersebut di atas, SMP Model 6 juga mempunyai beberapa kelemahan, yaitu: 1) sarana pendukung untuk pengembangan potensi/</a:t>
            </a:r>
            <a:r>
              <a:rPr lang="en-US" sz="900" i="1"/>
              <a:t>skills</a:t>
            </a:r>
            <a:r>
              <a:rPr lang="en-US" sz="900"/>
              <a:t> yang terbatas (tidak memiliki lapangan olahraga yang sesuai standar SNP); dan 2) laboratorium IPA yang kurang representatif; namun hal tersebut tidak mengurangi semangat warga sekolah dalam belajar. Hal ini dibuktikan dengan prestasi yang pernah diperoleh baik itu akademik maupun non-akademik.</a:t>
            </a:r>
            <a:endParaRPr/>
          </a:p>
          <a:p>
            <a:pPr marL="140018" lvl="0" indent="0" algn="l" rtl="0">
              <a:lnSpc>
                <a:spcPct val="90000"/>
              </a:lnSpc>
              <a:spcBef>
                <a:spcPts val="1000"/>
              </a:spcBef>
              <a:spcAft>
                <a:spcPts val="0"/>
              </a:spcAft>
              <a:buSzPts val="579"/>
              <a:buNone/>
            </a:pPr>
            <a:r>
              <a:rPr lang="en-US" sz="900"/>
              <a:t>Masyarakat di sekitar SMP Model 6 sebagian besar adalah pegawai pemerintahan, BUMN, pegawai swasta dan sebagian lain adalah pedagang serta wiraswasta. Sebagai sekolah yang berada pada lingkungan perkotaan dan input peserta didik yang mayoritas dari dalam kota, serta kondisi kota yang tidak begitu luas dengan tidak memiliki sumber daya alam yang luas pula, maka profil pelajar yang dihasilkan adalah pelajar yang memiliki potensi mengkreasi ide dan keterampilan untuk mewujudkan daerahnya menjadi destinasi wisata wirausaha. Wisata wirausaha tersebut di antaranya adalah kerajinan batik, kuliner khas daerah, dan taman buatan kota. Dalam rangka meningkatkan potensi tersebut, SMP Model 6 mengadakan kerjasama dengan dunia usaha dan sumber daya alam/lingkungan lain seperti yang ada di kota.</a:t>
            </a:r>
            <a:endParaRPr/>
          </a:p>
          <a:p>
            <a:pPr marL="140018" lvl="0" indent="0" algn="l" rtl="0">
              <a:lnSpc>
                <a:spcPct val="90000"/>
              </a:lnSpc>
              <a:spcBef>
                <a:spcPts val="1000"/>
              </a:spcBef>
              <a:spcAft>
                <a:spcPts val="0"/>
              </a:spcAft>
              <a:buSzPts val="579"/>
              <a:buNone/>
            </a:pPr>
            <a:r>
              <a:rPr lang="en-US" sz="900"/>
              <a:t>Kota di mana SMP Model 6 berlokasi, juga mempunyai budaya daerah yang menjadi ciri khas yaitu pendekar. Dalam rangka mewujudkan budaya daerah terssebut, maka diwadahi dalam suatu kegiatan dengan nama “TUGU PENDIKAR SAKTI” (</a:t>
            </a:r>
            <a:r>
              <a:rPr lang="en-US" sz="900" b="1"/>
              <a:t>SaTU Gu</a:t>
            </a:r>
            <a:r>
              <a:rPr lang="en-US" sz="900"/>
              <a:t>ru sebagai </a:t>
            </a:r>
            <a:r>
              <a:rPr lang="en-US" sz="900" b="1"/>
              <a:t>PENDI</a:t>
            </a:r>
            <a:r>
              <a:rPr lang="en-US" sz="900"/>
              <a:t>dik </a:t>
            </a:r>
            <a:r>
              <a:rPr lang="en-US" sz="900" b="1"/>
              <a:t>KAR</a:t>
            </a:r>
            <a:r>
              <a:rPr lang="en-US" sz="900"/>
              <a:t>akter yang menghasilkan </a:t>
            </a:r>
            <a:r>
              <a:rPr lang="en-US" sz="900" b="1"/>
              <a:t>Sa</a:t>
            </a:r>
            <a:r>
              <a:rPr lang="en-US" sz="900"/>
              <a:t>tu </a:t>
            </a:r>
            <a:r>
              <a:rPr lang="en-US" sz="900" b="1"/>
              <a:t>K</a:t>
            </a:r>
            <a:r>
              <a:rPr lang="en-US" sz="900"/>
              <a:t>arya pres</a:t>
            </a:r>
            <a:r>
              <a:rPr lang="en-US" sz="900" b="1"/>
              <a:t>T</a:t>
            </a:r>
            <a:r>
              <a:rPr lang="en-US" sz="900"/>
              <a:t>as</a:t>
            </a:r>
            <a:r>
              <a:rPr lang="en-US" sz="900" b="1"/>
              <a:t>I </a:t>
            </a:r>
            <a:r>
              <a:rPr lang="en-US" sz="900"/>
              <a:t>peserta didik). Kegiatan ini dimaksudkan untuk menggali potensi pendidik dan peserta didik dalam pembentukan karakter peserta didik yang mampu bersaing dalam dunia global.</a:t>
            </a:r>
            <a:endParaRPr/>
          </a:p>
          <a:p>
            <a:pPr marL="140018" lvl="0" indent="0" algn="l" rtl="0">
              <a:lnSpc>
                <a:spcPct val="90000"/>
              </a:lnSpc>
              <a:spcBef>
                <a:spcPts val="1000"/>
              </a:spcBef>
              <a:spcAft>
                <a:spcPts val="0"/>
              </a:spcAft>
              <a:buSzPts val="579"/>
              <a:buNone/>
            </a:pPr>
            <a:r>
              <a:rPr lang="en-US" sz="900"/>
              <a:t>Untuk memberikan layanan kebutuhan dan tuntutan masa depan peserta didik agar menjadi insan yang memiliki kemampuan daya saing di era generasi 4.0, dengan tetap menjunjung tinggi nilai luhur bangsa yang tersirat dalam sila-sila Pancasila serta mengembangkan cinta budaya daerah dan bangsa, maka SMP Model 6 menyusun Kurikulum Operasional sesuai dengan karakteristik peserta didik dan budaya lokal daerah setempat.</a:t>
            </a:r>
            <a:endParaRPr/>
          </a:p>
          <a:p>
            <a:pPr marL="140018" lvl="0" indent="0" algn="l" rtl="0">
              <a:lnSpc>
                <a:spcPct val="90000"/>
              </a:lnSpc>
              <a:spcBef>
                <a:spcPts val="1000"/>
              </a:spcBef>
              <a:spcAft>
                <a:spcPts val="0"/>
              </a:spcAft>
              <a:buSzPts val="579"/>
              <a:buNone/>
            </a:pPr>
            <a:r>
              <a:rPr lang="en-US" sz="900"/>
              <a:t>Peserta didik SMP Model 6 diharapkan mempunyai</a:t>
            </a:r>
            <a:r>
              <a:rPr lang="en-US" sz="900" i="1"/>
              <a:t> life skills </a:t>
            </a:r>
            <a:r>
              <a:rPr lang="en-US" sz="900"/>
              <a:t>yang berguna dan mampu mengaplikasinnya dalam masyarakat dan dunia pendidikan. Sehingga harapan dari Pemerintah Kota Madiun untuk mencetak generasi yang mampu beradaptasi dengan perkembangan zaman akan terwujud. Salah satu upaya untu mencapai harapan tersebut dilakukan melalui kreasi budaya literasi pada peserta didik. Sehingga peserta didik mampu menghasilkan salah satu karya yang mencerminkan Profil Pelajar Pncasila yang mampu bernalar kritis dan berkebhinekaan global. Capaian pembelajaran yang diharapkan adalah terciptanya profil pelajar yang beriman, bertaqwa kepada Tuhan YME dan berakhlak mulia, yang mandiri, bernalar kritis, kreatif, bergotong-royong dan berkebhinekaan global.</a:t>
            </a:r>
            <a:endParaRPr/>
          </a:p>
          <a:p>
            <a:pPr marL="140018" lvl="0" indent="0" algn="l" rtl="0">
              <a:lnSpc>
                <a:spcPct val="90000"/>
              </a:lnSpc>
              <a:spcBef>
                <a:spcPts val="1000"/>
              </a:spcBef>
              <a:spcAft>
                <a:spcPts val="0"/>
              </a:spcAft>
              <a:buSzPts val="579"/>
              <a:buNone/>
            </a:pPr>
            <a:r>
              <a:rPr lang="en-US" sz="900"/>
              <a:t>Secara yuridis, Kurikulum Operasional SMP Model 6 disusun dengan mengacu pada peraturan perundangan terkait pendidikan yang berlaku, baik itu dari pusat ataupun dari daerah. Sedangkan secara pedagogis, Kurikulum Operasional SMP Model 6 mengacu pada kemampuan guru sebagai tenaga profesional dalam pembelajaran dan penilaian.</a:t>
            </a:r>
            <a:endParaRPr/>
          </a:p>
          <a:p>
            <a:pPr marL="140018" lvl="0" indent="0" algn="l" rtl="0">
              <a:lnSpc>
                <a:spcPct val="90000"/>
              </a:lnSpc>
              <a:spcBef>
                <a:spcPts val="1000"/>
              </a:spcBef>
              <a:spcAft>
                <a:spcPts val="0"/>
              </a:spcAft>
              <a:buSzPts val="579"/>
              <a:buNone/>
            </a:pPr>
            <a:r>
              <a:rPr lang="en-US" sz="900"/>
              <a:t>Peningkatan profesionalisme guru, dilakukan dalam bentuk pelatihan besifat praktik secara berkesinambungan. Hal tersebut merupakan komitmen untuk menjadi profesional dalam layanan pada peserta didik.</a:t>
            </a:r>
            <a:endParaRPr/>
          </a:p>
          <a:p>
            <a:pPr marL="140018" lvl="0" indent="0" algn="l" rtl="0">
              <a:lnSpc>
                <a:spcPct val="90000"/>
              </a:lnSpc>
              <a:spcBef>
                <a:spcPts val="1000"/>
              </a:spcBef>
              <a:spcAft>
                <a:spcPts val="0"/>
              </a:spcAft>
              <a:buSzPts val="579"/>
              <a:buNone/>
            </a:pPr>
            <a:r>
              <a:rPr lang="en-US" sz="900"/>
              <a:t>Dengan mengambil salah satu nilai pendidikan dari Ki Hajar Dewantara yaitu 3N: NITENI (mengamati dengan teliti), NIROKKE (mencoba dengan cara meniru), NAMBAHI (mengembangkan dari yang telah ditiru/yang telah ada) ,dan dengan mempertimbangka tuntutan di era 4.0, maka ditambahlah N yang keempat, yaitu NGGAWE (mencipta/membuat/menghasilkan/menemukan hal baru). 4N tersebut merupakan ciri khas pembelajaran yang akan dilakukan oleh peserta didik bersama guru di SMP Model6.</a:t>
            </a:r>
            <a:endParaRPr/>
          </a:p>
          <a:p>
            <a:pPr marL="140018" lvl="0" indent="0" algn="l" rtl="0">
              <a:lnSpc>
                <a:spcPct val="90000"/>
              </a:lnSpc>
              <a:spcBef>
                <a:spcPts val="1000"/>
              </a:spcBef>
              <a:spcAft>
                <a:spcPts val="0"/>
              </a:spcAft>
              <a:buSzPts val="579"/>
              <a:buNone/>
            </a:pPr>
            <a:r>
              <a:rPr lang="en-US" sz="900"/>
              <a:t>Hal lain, dari perspektif pedagogis, yang dijadikan pertimbangan adalah Undang-Undang Guru dan Dosen yang menyebutkan bahwa guru memiliki kesempatan untuk mengembangkan keprofesionalan secara berkelanjutan dengan belajar sepanjang hayat. Dari landasan pedagogis dalam konteks Merdeka Belajar, proses belajar di SMP Model 6 berorientasi pada peserta didik dan bentuknya beragam, pembelajaran sebagai aktivitas tim yang bersifat kolaboratif. </a:t>
            </a:r>
            <a:endParaRPr/>
          </a:p>
          <a:p>
            <a:pPr marL="140018" lvl="0" indent="0" algn="l" rtl="0">
              <a:lnSpc>
                <a:spcPct val="90000"/>
              </a:lnSpc>
              <a:spcBef>
                <a:spcPts val="1000"/>
              </a:spcBef>
              <a:spcAft>
                <a:spcPts val="0"/>
              </a:spcAft>
              <a:buSzPts val="579"/>
              <a:buNone/>
            </a:pPr>
            <a:r>
              <a:rPr lang="en-US" sz="900"/>
              <a:t>Pembelajaran di SMP Model 6 yang terintegrasi dengan Profil Pelajar Pancasila secara umum bertujuan untuk membentuk karakter peserta didik yang bertaqwa kepada Tuhan YME dan berakhlak mulia, berkebhinekaan global, mandiri, bernalar kritis, bergotong-royong dan kreatif, inovatif, yang mampu mengkreasikan ide/gagasan berdasarkan kekhasan daerah ayng tetap berakr pada budaya bangsa.</a:t>
            </a:r>
            <a:endParaRPr/>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p:txBody>
      </p:sp>
      <p:sp>
        <p:nvSpPr>
          <p:cNvPr id="415" name="Google Shape;415;p41"/>
          <p:cNvSpPr txBox="1">
            <a:spLocks noGrp="1"/>
          </p:cNvSpPr>
          <p:nvPr>
            <p:ph type="title"/>
          </p:nvPr>
        </p:nvSpPr>
        <p:spPr>
          <a:xfrm>
            <a:off x="116219" y="62287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573"/>
              <a:buNone/>
            </a:pPr>
            <a:br>
              <a:rPr lang="en-US" sz="1400" b="1"/>
            </a:br>
            <a:r>
              <a:rPr lang="en-US" sz="1400" b="1" u="sng"/>
              <a:t>Contoh Kurikulum Operasional SMP Model 6</a:t>
            </a:r>
            <a:endParaRPr sz="1400" b="1" u="sng"/>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1083a714158_0_1"/>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Sekilas Desain </a:t>
            </a:r>
            <a:r>
              <a:rPr lang="en-US" i="1"/>
              <a:t>Workshop</a:t>
            </a:r>
            <a:endParaRPr i="1"/>
          </a:p>
        </p:txBody>
      </p:sp>
      <p:sp>
        <p:nvSpPr>
          <p:cNvPr id="111" name="Google Shape;111;g1083a714158_0_1"/>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Char char="●"/>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Apa hasil belajar yang hendak dicapai? </a:t>
            </a:r>
            <a:endParaRP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endParaRPr>
          </a:p>
          <a:p>
            <a:pPr marL="457200" lvl="0" indent="0" algn="l" rtl="0">
              <a:lnSpc>
                <a:spcPct val="90000"/>
              </a:lnSpc>
              <a:spcBef>
                <a:spcPts val="1000"/>
              </a:spcBef>
              <a:spcAft>
                <a:spcPts val="0"/>
              </a:spcAft>
              <a:buSzPts val="1800"/>
              <a:buNone/>
            </a:pPr>
            <a:r>
              <a:rPr lang="en-US" b="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Mengenali bagaimana melakukan analisis karakteristik satuan pendidikan untuk memfasilitasi penyusunan visi, misi, dan tujuan satuan pendidikan</a:t>
            </a: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 </a:t>
            </a:r>
            <a:endParaRP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endParaRPr>
          </a:p>
          <a:p>
            <a:pPr marL="457200" lvl="0" indent="-342900" algn="l" rtl="0">
              <a:lnSpc>
                <a:spcPct val="90000"/>
              </a:lnSpc>
              <a:spcBef>
                <a:spcPts val="1000"/>
              </a:spcBef>
              <a:spcAft>
                <a:spcPts val="0"/>
              </a:spcAft>
              <a:buSzPts val="1800"/>
              <a:buChar char="●"/>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Apa Bukti dan Asesmen untuk mengukur hasil belajar?</a:t>
            </a:r>
            <a:endParaRPr/>
          </a:p>
          <a:p>
            <a:pPr marL="457200" lvl="0" indent="0" algn="l" rtl="0">
              <a:lnSpc>
                <a:spcPct val="90000"/>
              </a:lnSpc>
              <a:spcBef>
                <a:spcPts val="1000"/>
              </a:spcBef>
              <a:spcAft>
                <a:spcPts val="0"/>
              </a:spcAft>
              <a:buSzPts val="1800"/>
              <a:buNone/>
            </a:pPr>
            <a:r>
              <a:rPr lang="en-US" b="1"/>
              <a:t>Hasil diskusi kelompok pada Sesi Ruang Kolaborasi dan Rencana Aksi Nyata pada Sesi (Rencana) Aksi Nyata</a:t>
            </a:r>
            <a:endParaRPr b="1"/>
          </a:p>
          <a:p>
            <a:pPr marL="457200" lvl="0" indent="0" algn="l" rtl="0">
              <a:lnSpc>
                <a:spcPct val="90000"/>
              </a:lnSpc>
              <a:spcBef>
                <a:spcPts val="1000"/>
              </a:spcBef>
              <a:spcAft>
                <a:spcPts val="0"/>
              </a:spcAft>
              <a:buSzPts val="1800"/>
              <a:buNone/>
            </a:pP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42"/>
          <p:cNvSpPr txBox="1">
            <a:spLocks noGrp="1"/>
          </p:cNvSpPr>
          <p:nvPr>
            <p:ph type="body" idx="1"/>
          </p:nvPr>
        </p:nvSpPr>
        <p:spPr>
          <a:xfrm>
            <a:off x="0" y="8725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643"/>
              <a:buNone/>
            </a:pPr>
            <a:r>
              <a:rPr lang="en-US" sz="1000" b="1"/>
              <a:t>Visi</a:t>
            </a:r>
            <a:endParaRPr sz="1000" b="1"/>
          </a:p>
          <a:p>
            <a:pPr marL="140018" lvl="0" indent="0" algn="l" rtl="0">
              <a:lnSpc>
                <a:spcPct val="90000"/>
              </a:lnSpc>
              <a:spcBef>
                <a:spcPts val="1000"/>
              </a:spcBef>
              <a:spcAft>
                <a:spcPts val="0"/>
              </a:spcAft>
              <a:buSzPts val="643"/>
              <a:buNone/>
            </a:pPr>
            <a:r>
              <a:rPr lang="en-US" sz="1000"/>
              <a:t>Kurikulum Operasional Sekolah disusun oelh Satuan Pendidikan untuk memungkinkan penyesuaian program pendidikan dengan kebutuhan dan potensi yang ada di sekolah. Sekolah sebagai unit penyelenggara pendidikan juga harus memperhatikan perkembangan dan tantangan masa depan di antaranya adalah perkembangan ilmu pengetahuan dan teknologi, globalisasi yang memungkinkan sangat cepatnya arus perubahan dan mobilitas antar dan lintas sektor serta tempat, era informasi, pengaruh globalisasi terhadap perubahan perilaku dan moral manusia, berubahnya kesadaran masyarakat dan orangtua terhadap pendidikan, dan era perdagangan bebas.</a:t>
            </a:r>
            <a:endParaRPr/>
          </a:p>
          <a:p>
            <a:pPr marL="140018" lvl="0" indent="0" algn="l" rtl="0">
              <a:lnSpc>
                <a:spcPct val="90000"/>
              </a:lnSpc>
              <a:spcBef>
                <a:spcPts val="1000"/>
              </a:spcBef>
              <a:spcAft>
                <a:spcPts val="0"/>
              </a:spcAft>
              <a:buSzPts val="643"/>
              <a:buNone/>
            </a:pPr>
            <a:r>
              <a:rPr lang="en-US" sz="1000"/>
              <a:t>Tantangan dan peluang itu harus direspon oleh SMP Model 6, sehingga visi sekolah diharapkan sesuai dengan arah perkembangan tersebut. Visi tidak lain merupakan cita-cita moral yang menggambarkan profil sekolah yang diinginkan di masa datang. Adapun visi SMP Model 6 adalah:</a:t>
            </a:r>
            <a:endParaRPr/>
          </a:p>
          <a:p>
            <a:pPr marL="140018" lvl="0" indent="0" algn="l" rtl="0">
              <a:lnSpc>
                <a:spcPct val="90000"/>
              </a:lnSpc>
              <a:spcBef>
                <a:spcPts val="1000"/>
              </a:spcBef>
              <a:spcAft>
                <a:spcPts val="0"/>
              </a:spcAft>
              <a:buSzPts val="643"/>
              <a:buNone/>
            </a:pPr>
            <a:r>
              <a:rPr lang="en-US" sz="1000"/>
              <a:t>“Terlaksananya proses pendidikan yang memenuhi standar mutu, berkarakter, inovatif, dan berakar pada budaya bangsa”.</a:t>
            </a:r>
            <a:endParaRPr/>
          </a:p>
          <a:p>
            <a:pPr marL="140018" lvl="0" indent="0" algn="l" rtl="0">
              <a:lnSpc>
                <a:spcPct val="90000"/>
              </a:lnSpc>
              <a:spcBef>
                <a:spcPts val="1000"/>
              </a:spcBef>
              <a:spcAft>
                <a:spcPts val="0"/>
              </a:spcAft>
              <a:buSzPts val="643"/>
              <a:buNone/>
            </a:pPr>
            <a:r>
              <a:rPr lang="en-US" sz="1000" b="1"/>
              <a:t>Misi</a:t>
            </a:r>
            <a:endParaRPr sz="1000" b="1"/>
          </a:p>
          <a:p>
            <a:pPr marL="140018" lvl="0" indent="0" algn="l" rtl="0">
              <a:lnSpc>
                <a:spcPct val="90000"/>
              </a:lnSpc>
              <a:spcBef>
                <a:spcPts val="1000"/>
              </a:spcBef>
              <a:spcAft>
                <a:spcPts val="0"/>
              </a:spcAft>
              <a:buSzPts val="643"/>
              <a:buNone/>
            </a:pPr>
            <a:r>
              <a:rPr lang="en-US" sz="1000"/>
              <a:t>Berdasarkan visi yang telah dirumuskan, untuk mewujudkannya diperlukan suatu misi berupa kegiatan-kegiatan yang dilaksanakan. Adapun misi yang dirumuskan berdasar visi adalah sebagai berikut:</a:t>
            </a:r>
            <a:endParaRPr/>
          </a:p>
          <a:p>
            <a:pPr marL="368618" lvl="0" indent="-228600" algn="l" rtl="0">
              <a:lnSpc>
                <a:spcPct val="90000"/>
              </a:lnSpc>
              <a:spcBef>
                <a:spcPts val="1000"/>
              </a:spcBef>
              <a:spcAft>
                <a:spcPts val="0"/>
              </a:spcAft>
              <a:buSzPts val="643"/>
              <a:buAutoNum type="arabicPeriod"/>
            </a:pPr>
            <a:r>
              <a:rPr lang="en-US" sz="1000"/>
              <a:t>Menciptakan profil pelajar yang berakhlak mulia dan rajin beribadah.</a:t>
            </a:r>
            <a:endParaRPr/>
          </a:p>
          <a:p>
            <a:pPr marL="368618" lvl="0" indent="-228600" algn="l" rtl="0">
              <a:lnSpc>
                <a:spcPct val="90000"/>
              </a:lnSpc>
              <a:spcBef>
                <a:spcPts val="1000"/>
              </a:spcBef>
              <a:spcAft>
                <a:spcPts val="0"/>
              </a:spcAft>
              <a:buSzPts val="643"/>
              <a:buAutoNum type="arabicPeriod"/>
            </a:pPr>
            <a:r>
              <a:rPr lang="en-US" sz="1000"/>
              <a:t>Menciptakan pembelajaran yang menarik, menyenangkan dan berkarakter yang mampu memfasilitasi pelajar sesuai bakat dan minatnya.</a:t>
            </a:r>
            <a:endParaRPr/>
          </a:p>
          <a:p>
            <a:pPr marL="368618" lvl="0" indent="-228600" algn="l" rtl="0">
              <a:lnSpc>
                <a:spcPct val="90000"/>
              </a:lnSpc>
              <a:spcBef>
                <a:spcPts val="1000"/>
              </a:spcBef>
              <a:spcAft>
                <a:spcPts val="0"/>
              </a:spcAft>
              <a:buSzPts val="643"/>
              <a:buAutoNum type="arabicPeriod"/>
            </a:pPr>
            <a:r>
              <a:rPr lang="en-US" sz="1000"/>
              <a:t>Meningkatkan manajemen satuan pendidikan yang adaptif, berkarakter, dan menjamin mutu.</a:t>
            </a:r>
            <a:endParaRPr/>
          </a:p>
          <a:p>
            <a:pPr marL="368618" lvl="0" indent="-228600" algn="l" rtl="0">
              <a:lnSpc>
                <a:spcPct val="90000"/>
              </a:lnSpc>
              <a:spcBef>
                <a:spcPts val="1000"/>
              </a:spcBef>
              <a:spcAft>
                <a:spcPts val="0"/>
              </a:spcAft>
              <a:buSzPts val="643"/>
              <a:buAutoNum type="arabicPeriod"/>
            </a:pPr>
            <a:r>
              <a:rPr lang="en-US" sz="1000"/>
              <a:t>Menciptakan lingkungan sekolah sebagai tempat perkembangan intelektual, sosial, emosional, keterampilan, dan perkembangan budaya lokal dalan kebhinekaan global.</a:t>
            </a:r>
            <a:endParaRPr/>
          </a:p>
          <a:p>
            <a:pPr marL="368618" lvl="0" indent="-228600" algn="l" rtl="0">
              <a:lnSpc>
                <a:spcPct val="90000"/>
              </a:lnSpc>
              <a:spcBef>
                <a:spcPts val="1000"/>
              </a:spcBef>
              <a:spcAft>
                <a:spcPts val="0"/>
              </a:spcAft>
              <a:buSzPts val="643"/>
              <a:buAutoNum type="arabicPeriod"/>
            </a:pPr>
            <a:r>
              <a:rPr lang="en-US" sz="1000"/>
              <a:t>Menciptakan profil pelajar yang berakhlak mulia, mandiri, bernalar kritis, dan kreatif sehingga mampu mengreasi ide dan keterampilan yang inovatif.</a:t>
            </a:r>
            <a:endParaRPr/>
          </a:p>
          <a:p>
            <a:pPr marL="368618" lvl="0" indent="-228600" algn="l" rtl="0">
              <a:lnSpc>
                <a:spcPct val="90000"/>
              </a:lnSpc>
              <a:spcBef>
                <a:spcPts val="1000"/>
              </a:spcBef>
              <a:spcAft>
                <a:spcPts val="0"/>
              </a:spcAft>
              <a:buSzPts val="643"/>
              <a:buAutoNum type="arabicPeriod"/>
            </a:pPr>
            <a:r>
              <a:rPr lang="en-US" sz="1000"/>
              <a:t>Menjamin hak belajar setiap anak tanpa terkecuali termasuk anak yang berkebutuhan khusus (inklusi) dalam proses pembelajaran yang menjunjung tinggi nilai gotong-royong.</a:t>
            </a:r>
            <a:endParaRPr/>
          </a:p>
          <a:p>
            <a:pPr marL="368618" lvl="0" indent="-228600" algn="l" rtl="0">
              <a:lnSpc>
                <a:spcPct val="90000"/>
              </a:lnSpc>
              <a:spcBef>
                <a:spcPts val="1000"/>
              </a:spcBef>
              <a:spcAft>
                <a:spcPts val="0"/>
              </a:spcAft>
              <a:buSzPts val="643"/>
              <a:buAutoNum type="arabicPeriod"/>
            </a:pPr>
            <a:r>
              <a:rPr lang="en-US" sz="1000"/>
              <a:t>Menciptakan partisipasi aktif orangtua dan masyarakat dalam keberagaman yang mewadahi kreatiivitas pelajar yang berjiwa kompetitif.</a:t>
            </a:r>
            <a:endParaRPr/>
          </a:p>
          <a:p>
            <a:pPr marL="140018" lvl="0" indent="0" algn="l" rtl="0">
              <a:lnSpc>
                <a:spcPct val="90000"/>
              </a:lnSpc>
              <a:spcBef>
                <a:spcPts val="1000"/>
              </a:spcBef>
              <a:spcAft>
                <a:spcPts val="0"/>
              </a:spcAft>
              <a:buSzPts val="643"/>
              <a:buNone/>
            </a:pPr>
            <a:r>
              <a:rPr lang="en-US" sz="1000" b="1"/>
              <a:t>Tujuan</a:t>
            </a:r>
            <a:endParaRPr sz="1000" b="1"/>
          </a:p>
          <a:p>
            <a:pPr marL="140018" lvl="0" indent="0" algn="l" rtl="0">
              <a:lnSpc>
                <a:spcPct val="90000"/>
              </a:lnSpc>
              <a:spcBef>
                <a:spcPts val="1000"/>
              </a:spcBef>
              <a:spcAft>
                <a:spcPts val="0"/>
              </a:spcAft>
              <a:buSzPts val="643"/>
              <a:buNone/>
            </a:pPr>
            <a:r>
              <a:rPr lang="en-US" sz="1000"/>
              <a:t>Tujuan yang ingin dicapai SMP Model 6 sebagai bentuk mewujudkan visi sekolah yang telah ditetapkan adalah sebagai berikut:</a:t>
            </a:r>
            <a:endParaRPr/>
          </a:p>
          <a:p>
            <a:pPr marL="140018" lvl="0" indent="0" algn="l" rtl="0">
              <a:lnSpc>
                <a:spcPct val="90000"/>
              </a:lnSpc>
              <a:spcBef>
                <a:spcPts val="1000"/>
              </a:spcBef>
              <a:spcAft>
                <a:spcPts val="0"/>
              </a:spcAft>
              <a:buSzPts val="643"/>
              <a:buNone/>
            </a:pPr>
            <a:r>
              <a:rPr lang="en-US" sz="1000"/>
              <a:t>1. Tujuan Jangka Pendek (1 tahun)</a:t>
            </a:r>
            <a:endParaRPr/>
          </a:p>
          <a:p>
            <a:pPr marL="368618" lvl="0" indent="-228600" algn="l" rtl="0">
              <a:lnSpc>
                <a:spcPct val="90000"/>
              </a:lnSpc>
              <a:spcBef>
                <a:spcPts val="1000"/>
              </a:spcBef>
              <a:spcAft>
                <a:spcPts val="0"/>
              </a:spcAft>
              <a:buSzPts val="643"/>
              <a:buFont typeface="Arial"/>
              <a:buAutoNum type="alphaLcPeriod"/>
            </a:pPr>
            <a:r>
              <a:rPr lang="en-US" sz="1000"/>
              <a:t>Membentuk peserta didik yang beriman dan berakhlak mulia.</a:t>
            </a:r>
            <a:endParaRPr/>
          </a:p>
          <a:p>
            <a:pPr marL="368618" lvl="0" indent="-228600" algn="l" rtl="0">
              <a:lnSpc>
                <a:spcPct val="90000"/>
              </a:lnSpc>
              <a:spcBef>
                <a:spcPts val="1000"/>
              </a:spcBef>
              <a:spcAft>
                <a:spcPts val="0"/>
              </a:spcAft>
              <a:buSzPts val="643"/>
              <a:buFont typeface="Arial"/>
              <a:buAutoNum type="alphaLcPeriod"/>
            </a:pPr>
            <a:r>
              <a:rPr lang="en-US" sz="1000"/>
              <a:t>Mendorong peserta didik untuk mampu mengreasikan ide yang dituangkan dalam tulisan atau tindakan yang berakar pada budaya lokal.</a:t>
            </a:r>
            <a:endParaRPr/>
          </a:p>
          <a:p>
            <a:pPr marL="368618" lvl="0" indent="-228600" algn="l" rtl="0">
              <a:lnSpc>
                <a:spcPct val="90000"/>
              </a:lnSpc>
              <a:spcBef>
                <a:spcPts val="1000"/>
              </a:spcBef>
              <a:spcAft>
                <a:spcPts val="0"/>
              </a:spcAft>
              <a:buSzPts val="643"/>
              <a:buFont typeface="Arial"/>
              <a:buAutoNum type="alphaLcPeriod"/>
            </a:pPr>
            <a:r>
              <a:rPr lang="en-US" sz="1000"/>
              <a:t>Menyelenggarakan proses pembelajaran yang memacu peserta didik bernalar kritis, kreatif, dan inovatif dalam mengembangkan ide dan gagasan.</a:t>
            </a:r>
            <a:endParaRPr/>
          </a:p>
          <a:p>
            <a:pPr marL="368618" lvl="0" indent="-228600" algn="l" rtl="0">
              <a:lnSpc>
                <a:spcPct val="90000"/>
              </a:lnSpc>
              <a:spcBef>
                <a:spcPts val="1000"/>
              </a:spcBef>
              <a:spcAft>
                <a:spcPts val="0"/>
              </a:spcAft>
              <a:buSzPts val="643"/>
              <a:buFont typeface="Arial"/>
              <a:buAutoNum type="alphaLcPeriod"/>
            </a:pPr>
            <a:r>
              <a:rPr lang="en-US" sz="1000"/>
              <a:t>Mengoptimalkan sarana prasarana sekolah yang menunjang peserta didik dalam mengreasikan ide/gagasan yang berakar pada nilai budaya lokal.</a:t>
            </a:r>
            <a:endParaRPr/>
          </a:p>
          <a:p>
            <a:pPr marL="140018" lvl="0" indent="0" algn="l" rtl="0">
              <a:lnSpc>
                <a:spcPct val="90000"/>
              </a:lnSpc>
              <a:spcBef>
                <a:spcPts val="1000"/>
              </a:spcBef>
              <a:spcAft>
                <a:spcPts val="0"/>
              </a:spcAft>
              <a:buSzPts val="643"/>
              <a:buNone/>
            </a:pPr>
            <a:endParaRPr sz="1000"/>
          </a:p>
          <a:p>
            <a:pPr marL="368618" lvl="0" indent="-187779" algn="l" rtl="0">
              <a:lnSpc>
                <a:spcPct val="90000"/>
              </a:lnSpc>
              <a:spcBef>
                <a:spcPts val="1000"/>
              </a:spcBef>
              <a:spcAft>
                <a:spcPts val="0"/>
              </a:spcAft>
              <a:buSzPts val="643"/>
              <a:buFont typeface="Arial"/>
              <a:buNone/>
            </a:pPr>
            <a:endParaRPr sz="100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43"/>
          <p:cNvSpPr txBox="1">
            <a:spLocks noGrp="1"/>
          </p:cNvSpPr>
          <p:nvPr>
            <p:ph type="body" idx="1"/>
          </p:nvPr>
        </p:nvSpPr>
        <p:spPr>
          <a:xfrm>
            <a:off x="0" y="8852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643"/>
              <a:buNone/>
            </a:pPr>
            <a:r>
              <a:rPr lang="en-US" sz="1000"/>
              <a:t>e. Menciptakan peserta didik yang mampu bernalar kritis dalam pelaksanaan kegiatan berbasis proyek yang mengedepankan jiwa kegotong-royongan.</a:t>
            </a:r>
            <a:endParaRPr/>
          </a:p>
          <a:p>
            <a:pPr marL="140018" lvl="0" indent="0" algn="l" rtl="0">
              <a:lnSpc>
                <a:spcPct val="90000"/>
              </a:lnSpc>
              <a:spcBef>
                <a:spcPts val="1000"/>
              </a:spcBef>
              <a:spcAft>
                <a:spcPts val="0"/>
              </a:spcAft>
              <a:buSzPts val="643"/>
              <a:buNone/>
            </a:pPr>
            <a:r>
              <a:rPr lang="en-US" sz="1000"/>
              <a:t>2. Tujuan Jangka Panjang (4 tahun)</a:t>
            </a:r>
            <a:endParaRPr/>
          </a:p>
          <a:p>
            <a:pPr marL="368618" lvl="0" indent="-228600" algn="l" rtl="0">
              <a:lnSpc>
                <a:spcPct val="90000"/>
              </a:lnSpc>
              <a:spcBef>
                <a:spcPts val="1000"/>
              </a:spcBef>
              <a:spcAft>
                <a:spcPts val="0"/>
              </a:spcAft>
              <a:buSzPts val="643"/>
              <a:buFont typeface="Arial"/>
              <a:buAutoNum type="alphaLcPeriod"/>
            </a:pPr>
            <a:r>
              <a:rPr lang="en-US" sz="1000"/>
              <a:t>Merancang pembelajaran yang mengedepankan ciri khas sekolah dan daerah dalam nuansa kebhinekaan global yang harmonis.</a:t>
            </a:r>
            <a:endParaRPr/>
          </a:p>
          <a:p>
            <a:pPr marL="368618" lvl="0" indent="-228600" algn="l" rtl="0">
              <a:lnSpc>
                <a:spcPct val="90000"/>
              </a:lnSpc>
              <a:spcBef>
                <a:spcPts val="1000"/>
              </a:spcBef>
              <a:spcAft>
                <a:spcPts val="0"/>
              </a:spcAft>
              <a:buSzPts val="643"/>
              <a:buFont typeface="Arial"/>
              <a:buAutoNum type="alphaLcPeriod"/>
            </a:pPr>
            <a:r>
              <a:rPr lang="en-US" sz="1000"/>
              <a:t>Membentuk peserta didik yang memiliki kemampuan daya saing, berkarakter, berprestasi dan memiliki pribadi yang beriman, rajin dan taat beribadah serta saling menghargai perbedaan dan mencintai lingkungan dan bangsanya.</a:t>
            </a:r>
            <a:endParaRPr/>
          </a:p>
          <a:p>
            <a:pPr marL="368618" lvl="0" indent="-228600" algn="l" rtl="0">
              <a:lnSpc>
                <a:spcPct val="90000"/>
              </a:lnSpc>
              <a:spcBef>
                <a:spcPts val="1000"/>
              </a:spcBef>
              <a:spcAft>
                <a:spcPts val="0"/>
              </a:spcAft>
              <a:buSzPts val="643"/>
              <a:buFont typeface="Arial"/>
              <a:buAutoNum type="alphaLcPeriod"/>
            </a:pPr>
            <a:r>
              <a:rPr lang="en-US" sz="1000"/>
              <a:t>Menghasilkan lulusan yang mampu mengimplementasikan Profil Pelajar Pancasila dalam kehidupan nyata.</a:t>
            </a:r>
            <a:endParaRPr/>
          </a:p>
          <a:p>
            <a:pPr marL="368618" lvl="0" indent="-228600" algn="l" rtl="0">
              <a:lnSpc>
                <a:spcPct val="90000"/>
              </a:lnSpc>
              <a:spcBef>
                <a:spcPts val="1000"/>
              </a:spcBef>
              <a:spcAft>
                <a:spcPts val="0"/>
              </a:spcAft>
              <a:buSzPts val="643"/>
              <a:buFont typeface="Arial"/>
              <a:buAutoNum type="alphaLcPeriod"/>
            </a:pPr>
            <a:r>
              <a:rPr lang="en-US" sz="1000"/>
              <a:t>Menjadi pemimpin bagi diri dan temannya untuk menjadi pribadi yang bernalar kritis, tangguh, percaya diri dan bangga dalam kegotong-royongan.</a:t>
            </a:r>
            <a:endParaRPr/>
          </a:p>
          <a:p>
            <a:pPr marL="368618" lvl="0" indent="-228600" algn="l" rtl="0">
              <a:lnSpc>
                <a:spcPct val="90000"/>
              </a:lnSpc>
              <a:spcBef>
                <a:spcPts val="1000"/>
              </a:spcBef>
              <a:spcAft>
                <a:spcPts val="0"/>
              </a:spcAft>
              <a:buSzPts val="643"/>
              <a:buFont typeface="Arial"/>
              <a:buAutoNum type="alphaLcPeriod"/>
            </a:pPr>
            <a:r>
              <a:rPr lang="en-US" sz="1000"/>
              <a:t>Menguasai kecakapan dalam berkomunikasi sosial dan berjiwa kompetitif, kreatif dan mandiri yang tetap menjunjung budaya lokal.</a:t>
            </a:r>
            <a:endParaRPr/>
          </a:p>
          <a:p>
            <a:pPr marL="368618" lvl="0" indent="-228600" algn="l" rtl="0">
              <a:lnSpc>
                <a:spcPct val="90000"/>
              </a:lnSpc>
              <a:spcBef>
                <a:spcPts val="1000"/>
              </a:spcBef>
              <a:spcAft>
                <a:spcPts val="0"/>
              </a:spcAft>
              <a:buSzPts val="643"/>
              <a:buFont typeface="Arial"/>
              <a:buAutoNum type="alphaLcPeriod"/>
            </a:pPr>
            <a:r>
              <a:rPr lang="en-US" sz="1000"/>
              <a:t>Mempunyai </a:t>
            </a:r>
            <a:r>
              <a:rPr lang="en-US" sz="1000" i="1"/>
              <a:t>life skills </a:t>
            </a:r>
            <a:r>
              <a:rPr lang="en-US" sz="1000"/>
              <a:t>yang mampu beradaptasi dengan perkembangan zaman.</a:t>
            </a:r>
            <a:endParaRPr/>
          </a:p>
          <a:p>
            <a:pPr marL="368618" lvl="0" indent="-228600" algn="l" rtl="0">
              <a:lnSpc>
                <a:spcPct val="90000"/>
              </a:lnSpc>
              <a:spcBef>
                <a:spcPts val="1000"/>
              </a:spcBef>
              <a:spcAft>
                <a:spcPts val="0"/>
              </a:spcAft>
              <a:buSzPts val="643"/>
              <a:buFont typeface="Arial"/>
              <a:buAutoNum type="alphaLcPeriod"/>
            </a:pPr>
            <a:r>
              <a:rPr lang="en-US" sz="1000"/>
              <a:t>Mampu mengreasikan ide/gagasan yang dituangkan dalam tindakan atau karya yang berakar dari budaya lokal dalam kebhinekaan global.</a:t>
            </a:r>
            <a:endParaRPr/>
          </a:p>
          <a:p>
            <a:pPr marL="368618" lvl="0" indent="-228600" algn="l" rtl="0">
              <a:lnSpc>
                <a:spcPct val="90000"/>
              </a:lnSpc>
              <a:spcBef>
                <a:spcPts val="1000"/>
              </a:spcBef>
              <a:spcAft>
                <a:spcPts val="0"/>
              </a:spcAft>
              <a:buSzPts val="643"/>
              <a:buFont typeface="Arial"/>
              <a:buAutoNum type="alphaLcPeriod"/>
            </a:pPr>
            <a:r>
              <a:rPr lang="en-US" sz="1000"/>
              <a:t>Mempunyai karakter yang sopan, santun dan mandiri, kreatif, yang mampu bersaing sesuai perkembangan zaman.</a:t>
            </a:r>
            <a:endParaRPr/>
          </a:p>
          <a:p>
            <a:pPr marL="368618" lvl="0" indent="-228600" algn="l" rtl="0">
              <a:lnSpc>
                <a:spcPct val="90000"/>
              </a:lnSpc>
              <a:spcBef>
                <a:spcPts val="1000"/>
              </a:spcBef>
              <a:spcAft>
                <a:spcPts val="0"/>
              </a:spcAft>
              <a:buSzPts val="643"/>
              <a:buFont typeface="Arial"/>
              <a:buAutoNum type="alphaLcPeriod"/>
            </a:pPr>
            <a:r>
              <a:rPr lang="en-US" sz="1000"/>
              <a:t>Menjadikan sekolah sebagai tempat untuk mengembangkan proses perkembangan intelektual, emomsional, sosial, keterampilan dan tumbuh kembang peserta didik sesuai tingkat kemampuan dan kondisi masin-masing peserta didik yang mengedepankan nilai gotong-royong.</a:t>
            </a:r>
            <a:endParaRPr/>
          </a:p>
          <a:p>
            <a:pPr marL="368618" lvl="0" indent="-228600" algn="l" rtl="0">
              <a:lnSpc>
                <a:spcPct val="90000"/>
              </a:lnSpc>
              <a:spcBef>
                <a:spcPts val="1000"/>
              </a:spcBef>
              <a:spcAft>
                <a:spcPts val="0"/>
              </a:spcAft>
              <a:buSzPts val="643"/>
              <a:buFont typeface="Arial"/>
              <a:buAutoNum type="alphaLcPeriod"/>
            </a:pPr>
            <a:r>
              <a:rPr lang="en-US" sz="1000"/>
              <a:t>Menjadikan masyarakat dan orangtua sebagai mitra bersama dalam menjalankan penyelenggaraan pendidikan sekolah.</a:t>
            </a:r>
            <a:endParaRPr/>
          </a:p>
          <a:p>
            <a:pPr marL="368618" lvl="0" indent="-187779" algn="l" rtl="0">
              <a:lnSpc>
                <a:spcPct val="90000"/>
              </a:lnSpc>
              <a:spcBef>
                <a:spcPts val="1000"/>
              </a:spcBef>
              <a:spcAft>
                <a:spcPts val="0"/>
              </a:spcAft>
              <a:buSzPts val="643"/>
              <a:buFont typeface="Arial"/>
              <a:buNone/>
            </a:pPr>
            <a:endParaRPr sz="100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44"/>
          <p:cNvSpPr txBox="1">
            <a:spLocks noGrp="1"/>
          </p:cNvSpPr>
          <p:nvPr>
            <p:ph type="body" idx="1"/>
          </p:nvPr>
        </p:nvSpPr>
        <p:spPr>
          <a:xfrm>
            <a:off x="-101600" y="10884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495"/>
              <a:buNone/>
            </a:pPr>
            <a:r>
              <a:rPr lang="en-US" sz="770" b="1"/>
              <a:t>Karakteristik SMP Model 7 </a:t>
            </a:r>
            <a:endParaRPr/>
          </a:p>
          <a:p>
            <a:pPr marL="140018" lvl="0" indent="0" algn="l" rtl="0">
              <a:lnSpc>
                <a:spcPct val="90000"/>
              </a:lnSpc>
              <a:spcBef>
                <a:spcPts val="1000"/>
              </a:spcBef>
              <a:spcAft>
                <a:spcPts val="0"/>
              </a:spcAft>
              <a:buSzPts val="495"/>
              <a:buNone/>
            </a:pPr>
            <a:r>
              <a:rPr lang="en-US" sz="770"/>
              <a:t>Bagian belakang SMP Model 7 berbatasan dengan RS Adiyaksa dan beberapa pemukiman penduduk, samping kiri berbatasan dengan kantor, sisi kanan berbatasan dengan SD dan di bagian depan berbatasan dengan </a:t>
            </a:r>
            <a:r>
              <a:rPr lang="en-US" sz="770" i="1"/>
              <a:t>Korean School,</a:t>
            </a:r>
            <a:r>
              <a:rPr lang="en-US" sz="770"/>
              <a:t> dengan memiliki akses jalan keluar dan masuk hanya dari gerbang utama sehingga memudahkan pemantauan arus keluar dan masuk.</a:t>
            </a:r>
            <a:endParaRPr/>
          </a:p>
          <a:p>
            <a:pPr marL="140018" lvl="0" indent="0" algn="l" rtl="0">
              <a:lnSpc>
                <a:spcPct val="90000"/>
              </a:lnSpc>
              <a:spcBef>
                <a:spcPts val="1000"/>
              </a:spcBef>
              <a:spcAft>
                <a:spcPts val="0"/>
              </a:spcAft>
              <a:buSzPts val="495"/>
              <a:buNone/>
            </a:pPr>
            <a:r>
              <a:rPr lang="en-US" sz="770"/>
              <a:t>Kondisi lahan kurang memadai terutama saat pelaksanaan upacara bendera dan pembelajaran PJOK serta seni budaya, diantisipasi dengan membuat formasi barisan lebih rapat saat pelaksanaan upacara pengibaran bendera, pembelajaran PJOK dan seni budaya kerap memanfaatkan lahan kosong di sisi kiri sekolah. Kelebihan SMP Model 7 antara lain:</a:t>
            </a:r>
            <a:endParaRPr/>
          </a:p>
          <a:p>
            <a:pPr marL="368618" lvl="0" indent="-228600" algn="l" rtl="0">
              <a:lnSpc>
                <a:spcPct val="90000"/>
              </a:lnSpc>
              <a:spcBef>
                <a:spcPts val="1000"/>
              </a:spcBef>
              <a:spcAft>
                <a:spcPts val="0"/>
              </a:spcAft>
              <a:buSzPts val="495"/>
              <a:buFont typeface="Arial"/>
              <a:buAutoNum type="alphaLcPeriod"/>
            </a:pPr>
            <a:r>
              <a:rPr lang="en-US" sz="770"/>
              <a:t>Kondisi belajar-mengajar tenang, tidak terganggu kebisingan jalan raya.</a:t>
            </a:r>
            <a:endParaRPr/>
          </a:p>
          <a:p>
            <a:pPr marL="368618" lvl="0" indent="-228600" algn="l" rtl="0">
              <a:lnSpc>
                <a:spcPct val="90000"/>
              </a:lnSpc>
              <a:spcBef>
                <a:spcPts val="1000"/>
              </a:spcBef>
              <a:spcAft>
                <a:spcPts val="0"/>
              </a:spcAft>
              <a:buSzPts val="495"/>
              <a:buFont typeface="Arial"/>
              <a:buAutoNum type="alphaLcPeriod"/>
            </a:pPr>
            <a:r>
              <a:rPr lang="en-US" sz="770"/>
              <a:t>Lokasi sekolah berdekatan dengan obyek wisaata TMII.</a:t>
            </a:r>
            <a:endParaRPr/>
          </a:p>
          <a:p>
            <a:pPr marL="368618" lvl="0" indent="-228600" algn="l" rtl="0">
              <a:lnSpc>
                <a:spcPct val="90000"/>
              </a:lnSpc>
              <a:spcBef>
                <a:spcPts val="1000"/>
              </a:spcBef>
              <a:spcAft>
                <a:spcPts val="0"/>
              </a:spcAft>
              <a:buSzPts val="495"/>
              <a:buFont typeface="Arial"/>
              <a:buAutoNum type="alphaLcPeriod"/>
            </a:pPr>
            <a:r>
              <a:rPr lang="en-US" sz="770"/>
              <a:t>Kekeluargaan yang baik antara guru, karyawan, peserta didik, dan lingkungan.</a:t>
            </a:r>
            <a:endParaRPr/>
          </a:p>
          <a:p>
            <a:pPr marL="368618" lvl="0" indent="-228600" algn="l" rtl="0">
              <a:lnSpc>
                <a:spcPct val="90000"/>
              </a:lnSpc>
              <a:spcBef>
                <a:spcPts val="1000"/>
              </a:spcBef>
              <a:spcAft>
                <a:spcPts val="0"/>
              </a:spcAft>
              <a:buSzPts val="495"/>
              <a:buFont typeface="Arial"/>
              <a:buAutoNum type="alphaLcPeriod"/>
            </a:pPr>
            <a:r>
              <a:rPr lang="en-US" sz="770"/>
              <a:t>Keterlibatan alumni SMP Model 7 sangat baik terhadap pembangunan sarana ibadah, pelaksanaan LDKS, ekstrakuirkuler, motivasi siswa saat upacara, motivasi siswa saat akan melaksanakan ujian akhir, keamanan lingkungan belajar, pengawasan lingkungan sekitar terhadapt siswa waktu kegiatan belajar-mengajar.</a:t>
            </a:r>
            <a:endParaRPr/>
          </a:p>
          <a:p>
            <a:pPr marL="368618" lvl="0" indent="-228600" algn="l" rtl="0">
              <a:lnSpc>
                <a:spcPct val="90000"/>
              </a:lnSpc>
              <a:spcBef>
                <a:spcPts val="1000"/>
              </a:spcBef>
              <a:spcAft>
                <a:spcPts val="0"/>
              </a:spcAft>
              <a:buSzPts val="495"/>
              <a:buFont typeface="Arial"/>
              <a:buAutoNum type="alphaLcPeriod"/>
            </a:pPr>
            <a:r>
              <a:rPr lang="en-US" sz="770"/>
              <a:t>Penyelenggaraan ekstrakurikuler yang memiliki prestasi seperti permainan bola basket, sepak takraw, paskibra, PMR, marawis.</a:t>
            </a:r>
            <a:endParaRPr/>
          </a:p>
          <a:p>
            <a:pPr marL="368618" lvl="0" indent="-228600" algn="l" rtl="0">
              <a:lnSpc>
                <a:spcPct val="90000"/>
              </a:lnSpc>
              <a:spcBef>
                <a:spcPts val="1000"/>
              </a:spcBef>
              <a:spcAft>
                <a:spcPts val="0"/>
              </a:spcAft>
              <a:buSzPts val="495"/>
              <a:buFont typeface="Arial"/>
              <a:buAutoNum type="alphaLcPeriod"/>
            </a:pPr>
            <a:r>
              <a:rPr lang="en-US" sz="770"/>
              <a:t>Ekstrakurikuler marawis kerap diminta untuk mengisi acara pada kegiatan instansi pemerintah, kegiatan keagamaan di lingkungan sekitar, atau antara pribadi masyarakat.</a:t>
            </a:r>
            <a:endParaRPr/>
          </a:p>
          <a:p>
            <a:pPr marL="140018" lvl="0" indent="0" algn="l" rtl="0">
              <a:lnSpc>
                <a:spcPct val="90000"/>
              </a:lnSpc>
              <a:spcBef>
                <a:spcPts val="1000"/>
              </a:spcBef>
              <a:spcAft>
                <a:spcPts val="0"/>
              </a:spcAft>
              <a:buSzPts val="495"/>
              <a:buNone/>
            </a:pPr>
            <a:r>
              <a:rPr lang="en-US" sz="770" b="1"/>
              <a:t>Karakteristik Konteks Sosial Budaya dan Lingkungan</a:t>
            </a:r>
            <a:endParaRPr sz="770" b="1"/>
          </a:p>
          <a:p>
            <a:pPr marL="140018" lvl="0" indent="0" algn="l" rtl="0">
              <a:lnSpc>
                <a:spcPct val="90000"/>
              </a:lnSpc>
              <a:spcBef>
                <a:spcPts val="1000"/>
              </a:spcBef>
              <a:spcAft>
                <a:spcPts val="0"/>
              </a:spcAft>
              <a:buSzPts val="495"/>
              <a:buNone/>
            </a:pPr>
            <a:r>
              <a:rPr lang="en-US" sz="770"/>
              <a:t>SMP Model 7 berada pada daerah pinggiran Ibu Kota, dengan latar belakang sosial dan budaya yang beragam, sikap dan perilaku masyarakat kota besar yang individual dan ekslusif melebur dengan sikap masyarakat Betawi asli yang tercermin dengan masih tingginya semangat gotong-royong, kepedulian terhadap sesama, sopan santun masih terjaga serta kehidupan beragama yang baik.</a:t>
            </a:r>
            <a:endParaRPr/>
          </a:p>
          <a:p>
            <a:pPr marL="140018" lvl="0" indent="0" algn="l" rtl="0">
              <a:lnSpc>
                <a:spcPct val="90000"/>
              </a:lnSpc>
              <a:spcBef>
                <a:spcPts val="1000"/>
              </a:spcBef>
              <a:spcAft>
                <a:spcPts val="0"/>
              </a:spcAft>
              <a:buSzPts val="495"/>
              <a:buNone/>
            </a:pPr>
            <a:r>
              <a:rPr lang="en-US" sz="770" b="1"/>
              <a:t>Karakteristik Peserta Didik</a:t>
            </a:r>
            <a:endParaRPr sz="770" b="1"/>
          </a:p>
          <a:p>
            <a:pPr marL="140018" lvl="0" indent="0" algn="l" rtl="0">
              <a:lnSpc>
                <a:spcPct val="90000"/>
              </a:lnSpc>
              <a:spcBef>
                <a:spcPts val="1000"/>
              </a:spcBef>
              <a:spcAft>
                <a:spcPts val="0"/>
              </a:spcAft>
              <a:buSzPts val="495"/>
              <a:buNone/>
            </a:pPr>
            <a:r>
              <a:rPr lang="en-US" sz="770"/>
              <a:t>Latar belakang pendidikan orangtua, sosial ekonomi, lingkungan tempat tinggal peserta didik SMP Model 7 sangat beragam, mulai dari buruh cuci yang tinggal di rumah kontrakan sampai dengan peserta didik yang pulang pergi ke sekolah diantar dengan mobil dan sopir pribadi. Hal ini sangat melatarbelakangi karakteristik peserta didik. Dengan latar belakang tersebut secara umum karakteristik peserta didik di SMP Model 7 adalah sebagai berikut:</a:t>
            </a:r>
            <a:endParaRPr/>
          </a:p>
          <a:p>
            <a:pPr marL="368618" lvl="0" indent="-228600" algn="l" rtl="0">
              <a:lnSpc>
                <a:spcPct val="90000"/>
              </a:lnSpc>
              <a:spcBef>
                <a:spcPts val="1000"/>
              </a:spcBef>
              <a:spcAft>
                <a:spcPts val="0"/>
              </a:spcAft>
              <a:buSzPts val="495"/>
              <a:buFont typeface="Arial"/>
              <a:buAutoNum type="alphaLcPeriod"/>
            </a:pPr>
            <a:r>
              <a:rPr lang="en-US" sz="770"/>
              <a:t>Mampu dan mau mengikuti aturan dan kegiatan sekolah.</a:t>
            </a:r>
            <a:endParaRPr/>
          </a:p>
          <a:p>
            <a:pPr marL="368618" lvl="0" indent="-228600" algn="l" rtl="0">
              <a:lnSpc>
                <a:spcPct val="90000"/>
              </a:lnSpc>
              <a:spcBef>
                <a:spcPts val="1000"/>
              </a:spcBef>
              <a:spcAft>
                <a:spcPts val="0"/>
              </a:spcAft>
              <a:buSzPts val="495"/>
              <a:buFont typeface="Arial"/>
              <a:buAutoNum type="alphaLcPeriod"/>
            </a:pPr>
            <a:r>
              <a:rPr lang="en-US" sz="770"/>
              <a:t>Kemauan belajar tinggi.</a:t>
            </a:r>
            <a:endParaRPr/>
          </a:p>
          <a:p>
            <a:pPr marL="368618" lvl="0" indent="-228600" algn="l" rtl="0">
              <a:lnSpc>
                <a:spcPct val="90000"/>
              </a:lnSpc>
              <a:spcBef>
                <a:spcPts val="1000"/>
              </a:spcBef>
              <a:spcAft>
                <a:spcPts val="0"/>
              </a:spcAft>
              <a:buSzPts val="495"/>
              <a:buFont typeface="Arial"/>
              <a:buAutoNum type="alphaLcPeriod"/>
            </a:pPr>
            <a:r>
              <a:rPr lang="en-US" sz="770"/>
              <a:t>Memahami dan mampu bersikap terhadap keberadaan peserta didik berkebutuhan khusus.</a:t>
            </a:r>
            <a:endParaRPr/>
          </a:p>
          <a:p>
            <a:pPr marL="368618" lvl="0" indent="-228600" algn="l" rtl="0">
              <a:lnSpc>
                <a:spcPct val="90000"/>
              </a:lnSpc>
              <a:spcBef>
                <a:spcPts val="1000"/>
              </a:spcBef>
              <a:spcAft>
                <a:spcPts val="0"/>
              </a:spcAft>
              <a:buSzPts val="495"/>
              <a:buFont typeface="Arial"/>
              <a:buAutoNum type="alphaLcPeriod"/>
            </a:pPr>
            <a:r>
              <a:rPr lang="en-US" sz="770"/>
              <a:t>Semangat dalam mengikuti kegiatan ekstrakurikuler.</a:t>
            </a:r>
            <a:endParaRPr/>
          </a:p>
          <a:p>
            <a:pPr marL="368618" lvl="0" indent="-228600" algn="l" rtl="0">
              <a:lnSpc>
                <a:spcPct val="90000"/>
              </a:lnSpc>
              <a:spcBef>
                <a:spcPts val="1000"/>
              </a:spcBef>
              <a:spcAft>
                <a:spcPts val="0"/>
              </a:spcAft>
              <a:buSzPts val="495"/>
              <a:buFont typeface="Arial"/>
              <a:buAutoNum type="alphaLcPeriod"/>
            </a:pPr>
            <a:r>
              <a:rPr lang="en-US" sz="770"/>
              <a:t>Bersedia meluangkan waktu melaksanakan kegiatan di luar waktu kegiatan belajar-mengajar.</a:t>
            </a:r>
            <a:endParaRPr/>
          </a:p>
          <a:p>
            <a:pPr marL="368618" lvl="0" indent="-228600" algn="l" rtl="0">
              <a:lnSpc>
                <a:spcPct val="90000"/>
              </a:lnSpc>
              <a:spcBef>
                <a:spcPts val="1000"/>
              </a:spcBef>
              <a:spcAft>
                <a:spcPts val="0"/>
              </a:spcAft>
              <a:buSzPts val="495"/>
              <a:buFont typeface="Arial"/>
              <a:buAutoNum type="alphaLcPeriod"/>
            </a:pPr>
            <a:r>
              <a:rPr lang="en-US" sz="770"/>
              <a:t>Kehidupan beragama yang baik.</a:t>
            </a:r>
            <a:endParaRPr/>
          </a:p>
          <a:p>
            <a:pPr marL="140018" lvl="0" indent="0" algn="l" rtl="0">
              <a:lnSpc>
                <a:spcPct val="90000"/>
              </a:lnSpc>
              <a:spcBef>
                <a:spcPts val="1000"/>
              </a:spcBef>
              <a:spcAft>
                <a:spcPts val="0"/>
              </a:spcAft>
              <a:buSzPts val="495"/>
              <a:buNone/>
            </a:pPr>
            <a:r>
              <a:rPr lang="en-US" sz="770" b="1"/>
              <a:t>Landasan Kurikulum Operasional di SMP Model 7</a:t>
            </a:r>
            <a:endParaRPr/>
          </a:p>
          <a:p>
            <a:pPr marL="140018" lvl="0" indent="0" algn="l" rtl="0">
              <a:lnSpc>
                <a:spcPct val="90000"/>
              </a:lnSpc>
              <a:spcBef>
                <a:spcPts val="1000"/>
              </a:spcBef>
              <a:spcAft>
                <a:spcPts val="0"/>
              </a:spcAft>
              <a:buSzPts val="495"/>
              <a:buNone/>
            </a:pPr>
            <a:r>
              <a:rPr lang="en-US" sz="770"/>
              <a:t>Penyusunan kurikulum operasional SMP Model 7 berlandaskan pada peraturan perundang-undangan terkait dengan sistem pendidikan nasional, standar pendidikan nasional, kurikulum nasional, konsep Merdeka Belajar, Profil Pelajar Pancasila, kepramukaan, muatan lokal, penilaian hasil belajar oleh pendidik pada pendidikan dasar dan menengah, evaluasi kiurikulum, penumbuhan budi pekerti, dan rencana kegiatan dan anggaran sekolah (RKAS) satuan pendidikan, penyusunan juga mempertimbangkan kondisi dan keberadaan sekolah yang tidak terpisahkan dengan masyarakat sekitar dan perangkat pemerintah terkecil RT, RW, Kelurahan, dan seterusnya. Implementasinya dalam bentuk peranserta masyarakat dalam pendidikan, kerjasama sekolah dengan tokoh masyarakat, membina sosialisasi peserta didik agar daapat bekerjasama, rukun, tolong-menolong dan saling menghormati. Selain itu penyusunan juga mengacu pada konteks Merdeka Belajar antara lain menggunakan pendekatan atau model yang beragam, seperti </a:t>
            </a:r>
            <a:r>
              <a:rPr lang="en-US" sz="770" i="1"/>
              <a:t>problem-based learning</a:t>
            </a:r>
            <a:r>
              <a:rPr lang="en-US" sz="770"/>
              <a:t>, </a:t>
            </a:r>
            <a:r>
              <a:rPr lang="en-US" sz="770" i="1"/>
              <a:t>project-based learning</a:t>
            </a:r>
            <a:r>
              <a:rPr lang="en-US" sz="770"/>
              <a:t>, </a:t>
            </a:r>
            <a:r>
              <a:rPr lang="en-US" sz="770" i="1"/>
              <a:t>discovery l earning</a:t>
            </a:r>
            <a:r>
              <a:rPr lang="en-US" sz="770"/>
              <a:t>, </a:t>
            </a:r>
            <a:r>
              <a:rPr lang="en-US" sz="770" i="1"/>
              <a:t>inquiry</a:t>
            </a:r>
            <a:r>
              <a:rPr lang="en-US" sz="770"/>
              <a:t>, atau lainnya. Proses belajar berbasis </a:t>
            </a:r>
            <a:r>
              <a:rPr lang="en-US" sz="770" i="1"/>
              <a:t>active learning</a:t>
            </a:r>
            <a:r>
              <a:rPr lang="en-US" sz="770"/>
              <a:t>, berorientasi pada proses, serta </a:t>
            </a:r>
            <a:r>
              <a:rPr lang="en-US" sz="770" i="1"/>
              <a:t>collaborative learning</a:t>
            </a:r>
            <a:r>
              <a:rPr lang="en-US" sz="770"/>
              <a:t>.</a:t>
            </a:r>
            <a:endParaRPr/>
          </a:p>
          <a:p>
            <a:pPr marL="140018" lvl="0" indent="0" algn="l" rtl="0">
              <a:lnSpc>
                <a:spcPct val="90000"/>
              </a:lnSpc>
              <a:spcBef>
                <a:spcPts val="1000"/>
              </a:spcBef>
              <a:spcAft>
                <a:spcPts val="0"/>
              </a:spcAft>
              <a:buSzPts val="495"/>
              <a:buNone/>
            </a:pPr>
            <a:endParaRPr sz="770"/>
          </a:p>
        </p:txBody>
      </p:sp>
      <p:sp>
        <p:nvSpPr>
          <p:cNvPr id="431" name="Google Shape;431;p44"/>
          <p:cNvSpPr txBox="1">
            <a:spLocks noGrp="1"/>
          </p:cNvSpPr>
          <p:nvPr>
            <p:ph type="title"/>
          </p:nvPr>
        </p:nvSpPr>
        <p:spPr>
          <a:xfrm>
            <a:off x="27319" y="61017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532"/>
              <a:buNone/>
            </a:pPr>
            <a:br>
              <a:rPr lang="en-US" sz="1300" b="1"/>
            </a:br>
            <a:r>
              <a:rPr lang="en-US" sz="1300" b="1" u="sng"/>
              <a:t>Contoh Kurikulum Operasional SMP Model 7</a:t>
            </a:r>
            <a:endParaRPr sz="1300" b="1" u="sng"/>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45"/>
          <p:cNvSpPr txBox="1">
            <a:spLocks noGrp="1"/>
          </p:cNvSpPr>
          <p:nvPr>
            <p:ph type="body" idx="1"/>
          </p:nvPr>
        </p:nvSpPr>
        <p:spPr>
          <a:xfrm>
            <a:off x="-101600" y="859870"/>
            <a:ext cx="122936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01"/>
              <a:buNone/>
            </a:pPr>
            <a:r>
              <a:rPr lang="en-US" sz="780"/>
              <a:t>Penekanan kegiatan pembelajaran adalah pengembangan keterampilan pemikiran analitis dan kritis, peserta didik mengerjakan sesuatu yang berkaitan dengan pembelajaran, eksplorasi nilai-nilai dan karakter, serta dituntut untuk berpikir kritis, analitis dan evaluatif.</a:t>
            </a:r>
            <a:endParaRPr/>
          </a:p>
          <a:p>
            <a:pPr marL="140018" lvl="0" indent="0" algn="l" rtl="0">
              <a:lnSpc>
                <a:spcPct val="90000"/>
              </a:lnSpc>
              <a:spcBef>
                <a:spcPts val="1000"/>
              </a:spcBef>
              <a:spcAft>
                <a:spcPts val="0"/>
              </a:spcAft>
              <a:buSzPts val="501"/>
              <a:buNone/>
            </a:pPr>
            <a:r>
              <a:rPr lang="en-US" sz="780" b="1"/>
              <a:t>Visi</a:t>
            </a:r>
            <a:endParaRPr sz="780" b="1"/>
          </a:p>
          <a:p>
            <a:pPr marL="140018" lvl="0" indent="0" algn="l" rtl="0">
              <a:lnSpc>
                <a:spcPct val="90000"/>
              </a:lnSpc>
              <a:spcBef>
                <a:spcPts val="1000"/>
              </a:spcBef>
              <a:spcAft>
                <a:spcPts val="0"/>
              </a:spcAft>
              <a:buSzPts val="501"/>
              <a:buNone/>
            </a:pPr>
            <a:r>
              <a:rPr lang="en-US" sz="780"/>
              <a:t>UNGGUL DALAM PRESTASI AKADEMIK DAN NON-AKADEMIK MELALUI KOMUNITAS BELAJAR SEPANJANG HAYAT DAN BERWAWASAN GLOBAL</a:t>
            </a:r>
            <a:endParaRPr/>
          </a:p>
          <a:p>
            <a:pPr marL="140018" lvl="0" indent="0" algn="l" rtl="0">
              <a:lnSpc>
                <a:spcPct val="90000"/>
              </a:lnSpc>
              <a:spcBef>
                <a:spcPts val="1000"/>
              </a:spcBef>
              <a:spcAft>
                <a:spcPts val="0"/>
              </a:spcAft>
              <a:buSzPts val="501"/>
              <a:buNone/>
            </a:pPr>
            <a:r>
              <a:rPr lang="en-US" sz="780"/>
              <a:t>Indikator Visi</a:t>
            </a:r>
            <a:endParaRPr sz="780"/>
          </a:p>
          <a:p>
            <a:pPr marL="140018" lvl="0" indent="0" algn="l" rtl="0">
              <a:lnSpc>
                <a:spcPct val="90000"/>
              </a:lnSpc>
              <a:spcBef>
                <a:spcPts val="1000"/>
              </a:spcBef>
              <a:spcAft>
                <a:spcPts val="0"/>
              </a:spcAft>
              <a:buSzPts val="501"/>
              <a:buNone/>
            </a:pPr>
            <a:r>
              <a:rPr lang="en-US" sz="780"/>
              <a:t>1. Terwujudnya peserta didik yang unggul dalam bidang akademik dan non-akademik.</a:t>
            </a:r>
            <a:endParaRPr/>
          </a:p>
          <a:p>
            <a:pPr marL="140018" lvl="0" indent="0" algn="l" rtl="0">
              <a:lnSpc>
                <a:spcPct val="90000"/>
              </a:lnSpc>
              <a:spcBef>
                <a:spcPts val="1000"/>
              </a:spcBef>
              <a:spcAft>
                <a:spcPts val="0"/>
              </a:spcAft>
              <a:buSzPts val="501"/>
              <a:buNone/>
            </a:pPr>
            <a:r>
              <a:rPr lang="en-US" sz="780"/>
              <a:t>2. Terwujudnya komunitas belajar sepanjang hayat, yaitu sekolah sebagai tempat saling belajar dan berkembang bagi guru sebagai ahli, peserta didik, serta orangtua dan masyarakat.</a:t>
            </a:r>
            <a:endParaRPr/>
          </a:p>
          <a:p>
            <a:pPr marL="140018" lvl="0" indent="0" algn="l" rtl="0">
              <a:lnSpc>
                <a:spcPct val="90000"/>
              </a:lnSpc>
              <a:spcBef>
                <a:spcPts val="1000"/>
              </a:spcBef>
              <a:spcAft>
                <a:spcPts val="0"/>
              </a:spcAft>
              <a:buSzPts val="501"/>
              <a:buNone/>
            </a:pPr>
            <a:r>
              <a:rPr lang="en-US" sz="780"/>
              <a:t>3. Terwujudnya pendidikan yang mengedepankan pembentukan Profil Pelajar Pancasila, yang memiliki enam dimensi utama, yaitu:</a:t>
            </a:r>
            <a:endParaRPr/>
          </a:p>
          <a:p>
            <a:pPr marL="368618" lvl="0" indent="-228600" algn="l" rtl="0">
              <a:lnSpc>
                <a:spcPct val="90000"/>
              </a:lnSpc>
              <a:spcBef>
                <a:spcPts val="1000"/>
              </a:spcBef>
              <a:spcAft>
                <a:spcPts val="0"/>
              </a:spcAft>
              <a:buSzPts val="501"/>
              <a:buFont typeface="Arial"/>
              <a:buAutoNum type="alphaLcPeriod"/>
            </a:pPr>
            <a:r>
              <a:rPr lang="en-US" sz="780"/>
              <a:t>Beriman, bertaqwa kepada Tuhan yang Maha Esa, dan berakhlak mulia,</a:t>
            </a:r>
            <a:endParaRPr/>
          </a:p>
          <a:p>
            <a:pPr marL="368618" lvl="0" indent="-228600" algn="l" rtl="0">
              <a:lnSpc>
                <a:spcPct val="90000"/>
              </a:lnSpc>
              <a:spcBef>
                <a:spcPts val="1000"/>
              </a:spcBef>
              <a:spcAft>
                <a:spcPts val="0"/>
              </a:spcAft>
              <a:buSzPts val="501"/>
              <a:buFont typeface="Arial"/>
              <a:buAutoNum type="alphaLcPeriod"/>
            </a:pPr>
            <a:r>
              <a:rPr lang="en-US" sz="780"/>
              <a:t>Mandiri,</a:t>
            </a:r>
            <a:endParaRPr/>
          </a:p>
          <a:p>
            <a:pPr marL="368618" lvl="0" indent="-228600" algn="l" rtl="0">
              <a:lnSpc>
                <a:spcPct val="90000"/>
              </a:lnSpc>
              <a:spcBef>
                <a:spcPts val="1000"/>
              </a:spcBef>
              <a:spcAft>
                <a:spcPts val="0"/>
              </a:spcAft>
              <a:buSzPts val="501"/>
              <a:buFont typeface="Arial"/>
              <a:buAutoNum type="alphaLcPeriod"/>
            </a:pPr>
            <a:r>
              <a:rPr lang="en-US" sz="780"/>
              <a:t>Bernalar kritis,</a:t>
            </a:r>
            <a:endParaRPr/>
          </a:p>
          <a:p>
            <a:pPr marL="368618" lvl="0" indent="-228600" algn="l" rtl="0">
              <a:lnSpc>
                <a:spcPct val="90000"/>
              </a:lnSpc>
              <a:spcBef>
                <a:spcPts val="1000"/>
              </a:spcBef>
              <a:spcAft>
                <a:spcPts val="0"/>
              </a:spcAft>
              <a:buSzPts val="501"/>
              <a:buFont typeface="Arial"/>
              <a:buAutoNum type="alphaLcPeriod"/>
            </a:pPr>
            <a:r>
              <a:rPr lang="en-US" sz="780"/>
              <a:t>Kreatif,</a:t>
            </a:r>
            <a:endParaRPr/>
          </a:p>
          <a:p>
            <a:pPr marL="368618" lvl="0" indent="-228600" algn="l" rtl="0">
              <a:lnSpc>
                <a:spcPct val="90000"/>
              </a:lnSpc>
              <a:spcBef>
                <a:spcPts val="1000"/>
              </a:spcBef>
              <a:spcAft>
                <a:spcPts val="0"/>
              </a:spcAft>
              <a:buSzPts val="501"/>
              <a:buFont typeface="Arial"/>
              <a:buAutoNum type="alphaLcPeriod"/>
            </a:pPr>
            <a:r>
              <a:rPr lang="en-US" sz="780"/>
              <a:t>Bergotong-royong, dan</a:t>
            </a:r>
            <a:endParaRPr sz="780"/>
          </a:p>
          <a:p>
            <a:pPr marL="368618" lvl="0" indent="-228600" algn="l" rtl="0">
              <a:lnSpc>
                <a:spcPct val="90000"/>
              </a:lnSpc>
              <a:spcBef>
                <a:spcPts val="1000"/>
              </a:spcBef>
              <a:spcAft>
                <a:spcPts val="0"/>
              </a:spcAft>
              <a:buSzPts val="501"/>
              <a:buFont typeface="Arial"/>
              <a:buAutoNum type="alphaLcPeriod"/>
            </a:pPr>
            <a:r>
              <a:rPr lang="en-US" sz="780"/>
              <a:t>Berkebhinekaan global.</a:t>
            </a:r>
            <a:endParaRPr/>
          </a:p>
          <a:p>
            <a:pPr marL="140018" lvl="0" indent="0" algn="l" rtl="0">
              <a:lnSpc>
                <a:spcPct val="90000"/>
              </a:lnSpc>
              <a:spcBef>
                <a:spcPts val="1000"/>
              </a:spcBef>
              <a:spcAft>
                <a:spcPts val="0"/>
              </a:spcAft>
              <a:buSzPts val="501"/>
              <a:buNone/>
            </a:pPr>
            <a:r>
              <a:rPr lang="en-US" sz="780"/>
              <a:t>4. Terwujudnya pendidikan berwawasan global.</a:t>
            </a:r>
            <a:endParaRPr/>
          </a:p>
          <a:p>
            <a:pPr marL="140018" lvl="0" indent="0" algn="l" rtl="0">
              <a:lnSpc>
                <a:spcPct val="90000"/>
              </a:lnSpc>
              <a:spcBef>
                <a:spcPts val="1000"/>
              </a:spcBef>
              <a:spcAft>
                <a:spcPts val="0"/>
              </a:spcAft>
              <a:buSzPts val="501"/>
              <a:buNone/>
            </a:pPr>
            <a:r>
              <a:rPr lang="en-US" sz="780"/>
              <a:t>5. Terwujudnya pendidikan yang mengembangkan keterampilan Abad 21.</a:t>
            </a:r>
            <a:endParaRPr/>
          </a:p>
          <a:p>
            <a:pPr marL="140018" lvl="0" indent="0" algn="l" rtl="0">
              <a:lnSpc>
                <a:spcPct val="90000"/>
              </a:lnSpc>
              <a:spcBef>
                <a:spcPts val="1000"/>
              </a:spcBef>
              <a:spcAft>
                <a:spcPts val="0"/>
              </a:spcAft>
              <a:buSzPts val="501"/>
              <a:buNone/>
            </a:pPr>
            <a:r>
              <a:rPr lang="en-US" sz="780" b="1"/>
              <a:t>Misi</a:t>
            </a:r>
            <a:endParaRPr sz="780" b="1"/>
          </a:p>
          <a:p>
            <a:pPr marL="140018" lvl="0" indent="0" algn="l" rtl="0">
              <a:lnSpc>
                <a:spcPct val="90000"/>
              </a:lnSpc>
              <a:spcBef>
                <a:spcPts val="1000"/>
              </a:spcBef>
              <a:spcAft>
                <a:spcPts val="0"/>
              </a:spcAft>
              <a:buSzPts val="501"/>
              <a:buNone/>
            </a:pPr>
            <a:r>
              <a:rPr lang="en-US" sz="780"/>
              <a:t>1. Mewujudkan lulusan yang unggul dalam bidang akademik dan non-akademik.</a:t>
            </a:r>
            <a:endParaRPr/>
          </a:p>
          <a:p>
            <a:pPr marL="368618" lvl="0" indent="-228600" algn="l" rtl="0">
              <a:lnSpc>
                <a:spcPct val="90000"/>
              </a:lnSpc>
              <a:spcBef>
                <a:spcPts val="1000"/>
              </a:spcBef>
              <a:spcAft>
                <a:spcPts val="0"/>
              </a:spcAft>
              <a:buSzPts val="501"/>
              <a:buFont typeface="Arial"/>
              <a:buAutoNum type="alphaLcPeriod"/>
            </a:pPr>
            <a:r>
              <a:rPr lang="en-US" sz="780"/>
              <a:t>Menentukan kriteria ketuntasan belajar peserta didik.</a:t>
            </a:r>
            <a:endParaRPr/>
          </a:p>
          <a:p>
            <a:pPr marL="368618" lvl="0" indent="-228600" algn="l" rtl="0">
              <a:lnSpc>
                <a:spcPct val="90000"/>
              </a:lnSpc>
              <a:spcBef>
                <a:spcPts val="1000"/>
              </a:spcBef>
              <a:spcAft>
                <a:spcPts val="0"/>
              </a:spcAft>
              <a:buSzPts val="501"/>
              <a:buFont typeface="Arial"/>
              <a:buAutoNum type="alphaLcPeriod"/>
            </a:pPr>
            <a:r>
              <a:rPr lang="en-US" sz="780"/>
              <a:t>Menentukan kriteria lulusan terutama pada ujian sekolah untuk semua mata pelajaran.</a:t>
            </a:r>
            <a:endParaRPr/>
          </a:p>
          <a:p>
            <a:pPr marL="368618" lvl="0" indent="-228600" algn="l" rtl="0">
              <a:lnSpc>
                <a:spcPct val="90000"/>
              </a:lnSpc>
              <a:spcBef>
                <a:spcPts val="1000"/>
              </a:spcBef>
              <a:spcAft>
                <a:spcPts val="0"/>
              </a:spcAft>
              <a:buSzPts val="501"/>
              <a:buFont typeface="Arial"/>
              <a:buAutoNum type="alphaLcPeriod"/>
            </a:pPr>
            <a:r>
              <a:rPr lang="en-US" sz="780"/>
              <a:t>Mengikutsertakan peserta didik untuk kegiatan lomba minimal tingkat kecamatan hingga tingkat internasional.</a:t>
            </a:r>
            <a:endParaRPr/>
          </a:p>
          <a:p>
            <a:pPr marL="140018" lvl="0" indent="0" algn="l" rtl="0">
              <a:lnSpc>
                <a:spcPct val="90000"/>
              </a:lnSpc>
              <a:spcBef>
                <a:spcPts val="1000"/>
              </a:spcBef>
              <a:spcAft>
                <a:spcPts val="0"/>
              </a:spcAft>
              <a:buSzPts val="501"/>
              <a:buNone/>
            </a:pPr>
            <a:r>
              <a:rPr lang="en-US" sz="780"/>
              <a:t>2. Mewujudkan pendidikan yang mengedepankan pembentukan komunitas belajar sepanjang hayat, yaitu guru, peserta didik dan orangtua saling belajar sepanjang hidupnya.</a:t>
            </a:r>
            <a:endParaRPr/>
          </a:p>
          <a:p>
            <a:pPr marL="368618" lvl="0" indent="-228600" algn="l" rtl="0">
              <a:lnSpc>
                <a:spcPct val="90000"/>
              </a:lnSpc>
              <a:spcBef>
                <a:spcPts val="1000"/>
              </a:spcBef>
              <a:spcAft>
                <a:spcPts val="0"/>
              </a:spcAft>
              <a:buSzPts val="501"/>
              <a:buFont typeface="Arial"/>
              <a:buAutoNum type="alphaLcPeriod"/>
            </a:pPr>
            <a:r>
              <a:rPr lang="en-US" sz="780"/>
              <a:t>Membuka ruang kelas (</a:t>
            </a:r>
            <a:r>
              <a:rPr lang="en-US" sz="780" i="1"/>
              <a:t>open class</a:t>
            </a:r>
            <a:r>
              <a:rPr lang="en-US" sz="780"/>
              <a:t>) untuk guru lain bisa saling melihat dan belajar proses pembelajaran di kelas.</a:t>
            </a:r>
            <a:endParaRPr/>
          </a:p>
          <a:p>
            <a:pPr marL="368618" lvl="0" indent="-228600" algn="l" rtl="0">
              <a:lnSpc>
                <a:spcPct val="90000"/>
              </a:lnSpc>
              <a:spcBef>
                <a:spcPts val="1000"/>
              </a:spcBef>
              <a:spcAft>
                <a:spcPts val="0"/>
              </a:spcAft>
              <a:buSzPts val="501"/>
              <a:buFont typeface="Arial"/>
              <a:buAutoNum type="alphaLcPeriod"/>
            </a:pPr>
            <a:r>
              <a:rPr lang="en-US" sz="780"/>
              <a:t>Mengaktifkan kegiatan MGMP sekolah untuk forum diskusi dalam merencanakan pembelajaran, melaksanakan pembelajaran, dan penilaian.</a:t>
            </a:r>
            <a:endParaRPr/>
          </a:p>
          <a:p>
            <a:pPr marL="368618" lvl="0" indent="-228600" algn="l" rtl="0">
              <a:lnSpc>
                <a:spcPct val="90000"/>
              </a:lnSpc>
              <a:spcBef>
                <a:spcPts val="1000"/>
              </a:spcBef>
              <a:spcAft>
                <a:spcPts val="0"/>
              </a:spcAft>
              <a:buSzPts val="501"/>
              <a:buFont typeface="Arial"/>
              <a:buAutoNum type="alphaLcPeriod"/>
            </a:pPr>
            <a:r>
              <a:rPr lang="en-US" sz="780"/>
              <a:t>Mengikuti pendidikan dan/atau pelatihan yang relevan dengan mata pelajaran yang diampu untuk dapat meningkatkan kualitas pengetahuan, keterampilan, dan wawasan guru agar lebih profesional.</a:t>
            </a:r>
            <a:endParaRPr/>
          </a:p>
          <a:p>
            <a:pPr marL="368618" lvl="0" indent="-228600" algn="l" rtl="0">
              <a:lnSpc>
                <a:spcPct val="90000"/>
              </a:lnSpc>
              <a:spcBef>
                <a:spcPts val="1000"/>
              </a:spcBef>
              <a:spcAft>
                <a:spcPts val="0"/>
              </a:spcAft>
              <a:buSzPts val="501"/>
              <a:buFont typeface="Arial"/>
              <a:buAutoNum type="alphaLcPeriod"/>
            </a:pPr>
            <a:r>
              <a:rPr lang="en-US" sz="780"/>
              <a:t>Memfasilitasi kegiatan ekstrakurikuler pilihan berdasarkan minat dan potensi peserta didik dalam segala bidang, misalnya </a:t>
            </a:r>
            <a:r>
              <a:rPr lang="en-US" sz="780" i="1"/>
              <a:t>study club </a:t>
            </a:r>
            <a:r>
              <a:rPr lang="en-US" sz="780"/>
              <a:t>seperti: klub robotik, klub penelitian remaja, klub kreativitas siswa, klub ajang prestasi siswa, dll.</a:t>
            </a:r>
            <a:endParaRPr/>
          </a:p>
          <a:p>
            <a:pPr marL="368618" lvl="0" indent="-228600" algn="l" rtl="0">
              <a:lnSpc>
                <a:spcPct val="90000"/>
              </a:lnSpc>
              <a:spcBef>
                <a:spcPts val="1000"/>
              </a:spcBef>
              <a:spcAft>
                <a:spcPts val="0"/>
              </a:spcAft>
              <a:buSzPts val="501"/>
              <a:buFont typeface="Arial"/>
              <a:buAutoNum type="alphaLcPeriod"/>
            </a:pPr>
            <a:r>
              <a:rPr lang="en-US" sz="780"/>
              <a:t>Melakukan sosialisasi kepada komunitas orangtua terkait dengan pola/strategi pendampingan belajar </a:t>
            </a:r>
            <a:r>
              <a:rPr lang="en-US" sz="780" i="1"/>
              <a:t>online</a:t>
            </a:r>
            <a:r>
              <a:rPr lang="en-US" sz="780"/>
              <a:t> (belajar dari rumah) pada masa pandemi untuk putra putrinya</a:t>
            </a:r>
            <a:endParaRPr sz="780"/>
          </a:p>
          <a:p>
            <a:pPr marL="140018" lvl="0" indent="0" algn="l" rtl="0">
              <a:lnSpc>
                <a:spcPct val="90000"/>
              </a:lnSpc>
              <a:spcBef>
                <a:spcPts val="1000"/>
              </a:spcBef>
              <a:spcAft>
                <a:spcPts val="0"/>
              </a:spcAft>
              <a:buSzPts val="501"/>
              <a:buNone/>
            </a:pPr>
            <a:endParaRPr sz="78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46"/>
          <p:cNvSpPr txBox="1">
            <a:spLocks noGrp="1"/>
          </p:cNvSpPr>
          <p:nvPr>
            <p:ph type="body" idx="1"/>
          </p:nvPr>
        </p:nvSpPr>
        <p:spPr>
          <a:xfrm>
            <a:off x="-114300" y="936070"/>
            <a:ext cx="123063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14"/>
              <a:buNone/>
            </a:pPr>
            <a:r>
              <a:rPr lang="en-US" sz="800"/>
              <a:t>3. Mewujudkan pendidikan yang mengedepankan pembentukan Profil Pelajar Pancasila</a:t>
            </a:r>
            <a:endParaRPr sz="800"/>
          </a:p>
          <a:p>
            <a:pPr marL="368618" lvl="0" indent="-228600" algn="l" rtl="0">
              <a:lnSpc>
                <a:spcPct val="90000"/>
              </a:lnSpc>
              <a:spcBef>
                <a:spcPts val="1000"/>
              </a:spcBef>
              <a:spcAft>
                <a:spcPts val="0"/>
              </a:spcAft>
              <a:buSzPts val="514"/>
              <a:buFont typeface="Arial"/>
              <a:buAutoNum type="alphaLcPeriod"/>
            </a:pPr>
            <a:r>
              <a:rPr lang="en-US" sz="800"/>
              <a:t>Melaksanakan proyek Profil Pelajar Pancasila untuk seluruh peserta didik.</a:t>
            </a:r>
            <a:endParaRPr/>
          </a:p>
          <a:p>
            <a:pPr marL="368618" lvl="0" indent="-228600" algn="l" rtl="0">
              <a:lnSpc>
                <a:spcPct val="90000"/>
              </a:lnSpc>
              <a:spcBef>
                <a:spcPts val="1000"/>
              </a:spcBef>
              <a:spcAft>
                <a:spcPts val="0"/>
              </a:spcAft>
              <a:buSzPts val="514"/>
              <a:buFont typeface="Arial"/>
              <a:buAutoNum type="alphaLcPeriod"/>
            </a:pPr>
            <a:r>
              <a:rPr lang="en-US" sz="800"/>
              <a:t>Mengintegrasikan nilai Profil Pelajar Pancasila dalam perencanaan pembelajaran, pelaksanaan pembelajaran, dan penilaian.</a:t>
            </a:r>
            <a:endParaRPr/>
          </a:p>
          <a:p>
            <a:pPr marL="368618" lvl="0" indent="-228600" algn="l" rtl="0">
              <a:lnSpc>
                <a:spcPct val="90000"/>
              </a:lnSpc>
              <a:spcBef>
                <a:spcPts val="1000"/>
              </a:spcBef>
              <a:spcAft>
                <a:spcPts val="0"/>
              </a:spcAft>
              <a:buSzPts val="514"/>
              <a:buFont typeface="Arial"/>
              <a:buAutoNum type="alphaLcPeriod"/>
            </a:pPr>
            <a:r>
              <a:rPr lang="en-US" sz="800"/>
              <a:t>Mengintegrasikan nilai Profil Pelajar Pancasila dalam kegiatan pembiasaan rutin sekolah dan budaya sekolah.</a:t>
            </a:r>
            <a:endParaRPr/>
          </a:p>
          <a:p>
            <a:pPr marL="140018" lvl="0" indent="0" algn="l" rtl="0">
              <a:lnSpc>
                <a:spcPct val="90000"/>
              </a:lnSpc>
              <a:spcBef>
                <a:spcPts val="1000"/>
              </a:spcBef>
              <a:spcAft>
                <a:spcPts val="0"/>
              </a:spcAft>
              <a:buSzPts val="514"/>
              <a:buNone/>
            </a:pPr>
            <a:r>
              <a:rPr lang="en-US" sz="800"/>
              <a:t>4. Mewujudkan pendidikan yang menjamin hak belajar bagi setiap peserta didik</a:t>
            </a:r>
            <a:endParaRPr sz="800"/>
          </a:p>
          <a:p>
            <a:pPr marL="368618" lvl="0" indent="-228600" algn="l" rtl="0">
              <a:lnSpc>
                <a:spcPct val="90000"/>
              </a:lnSpc>
              <a:spcBef>
                <a:spcPts val="1000"/>
              </a:spcBef>
              <a:spcAft>
                <a:spcPts val="0"/>
              </a:spcAft>
              <a:buSzPts val="514"/>
              <a:buFont typeface="Arial"/>
              <a:buAutoNum type="alphaLcPeriod"/>
            </a:pPr>
            <a:r>
              <a:rPr lang="en-US" sz="800"/>
              <a:t>Memfasilitasi pembelajaran bagi peserta didik berkebutuhan khusus.</a:t>
            </a:r>
            <a:endParaRPr/>
          </a:p>
          <a:p>
            <a:pPr marL="368618" lvl="0" indent="-228600" algn="l" rtl="0">
              <a:lnSpc>
                <a:spcPct val="90000"/>
              </a:lnSpc>
              <a:spcBef>
                <a:spcPts val="1000"/>
              </a:spcBef>
              <a:spcAft>
                <a:spcPts val="0"/>
              </a:spcAft>
              <a:buSzPts val="514"/>
              <a:buFont typeface="Arial"/>
              <a:buAutoNum type="alphaLcPeriod"/>
            </a:pPr>
            <a:r>
              <a:rPr lang="en-US" sz="800"/>
              <a:t>Memfasilitasi pembelajaran dengan mengedepankan persamaan hak.</a:t>
            </a:r>
            <a:endParaRPr/>
          </a:p>
          <a:p>
            <a:pPr marL="368618" lvl="0" indent="-228600" algn="l" rtl="0">
              <a:lnSpc>
                <a:spcPct val="90000"/>
              </a:lnSpc>
              <a:spcBef>
                <a:spcPts val="1000"/>
              </a:spcBef>
              <a:spcAft>
                <a:spcPts val="0"/>
              </a:spcAft>
              <a:buSzPts val="514"/>
              <a:buFont typeface="Arial"/>
              <a:buAutoNum type="alphaLcPeriod"/>
            </a:pPr>
            <a:r>
              <a:rPr lang="en-US" sz="800"/>
              <a:t>“</a:t>
            </a:r>
            <a:r>
              <a:rPr lang="en-US" sz="800" i="1"/>
              <a:t>Caring</a:t>
            </a:r>
            <a:r>
              <a:rPr lang="en-US" sz="800"/>
              <a:t>” (peduli) dalam proses pembelajaran, di mana setiap peserta didik saling bantu dan dibantu.</a:t>
            </a:r>
            <a:endParaRPr/>
          </a:p>
          <a:p>
            <a:pPr marL="140018" lvl="0" indent="0" algn="l" rtl="0">
              <a:lnSpc>
                <a:spcPct val="90000"/>
              </a:lnSpc>
              <a:spcBef>
                <a:spcPts val="1000"/>
              </a:spcBef>
              <a:spcAft>
                <a:spcPts val="0"/>
              </a:spcAft>
              <a:buSzPts val="514"/>
              <a:buNone/>
            </a:pPr>
            <a:r>
              <a:rPr lang="en-US" sz="800"/>
              <a:t>5. Mewujudkan pendidikan menggunakan pendekatan atau model yang beragam</a:t>
            </a:r>
            <a:endParaRPr sz="800"/>
          </a:p>
          <a:p>
            <a:pPr marL="368618" lvl="0" indent="-228600" algn="l" rtl="0">
              <a:lnSpc>
                <a:spcPct val="90000"/>
              </a:lnSpc>
              <a:spcBef>
                <a:spcPts val="1000"/>
              </a:spcBef>
              <a:spcAft>
                <a:spcPts val="0"/>
              </a:spcAft>
              <a:buSzPts val="514"/>
              <a:buFont typeface="Arial"/>
              <a:buAutoNum type="alphaLcPeriod"/>
            </a:pPr>
            <a:r>
              <a:rPr lang="en-US" sz="800"/>
              <a:t>Melakukan kegiatan belajar mengajar dengan menggunakan model yang beragam.</a:t>
            </a:r>
            <a:endParaRPr/>
          </a:p>
          <a:p>
            <a:pPr marL="368618" lvl="0" indent="-228600" algn="l" rtl="0">
              <a:lnSpc>
                <a:spcPct val="90000"/>
              </a:lnSpc>
              <a:spcBef>
                <a:spcPts val="1000"/>
              </a:spcBef>
              <a:spcAft>
                <a:spcPts val="0"/>
              </a:spcAft>
              <a:buSzPts val="514"/>
              <a:buFont typeface="Arial"/>
              <a:buAutoNum type="alphaLcPeriod"/>
            </a:pPr>
            <a:r>
              <a:rPr lang="en-US" sz="800"/>
              <a:t>Melakukan pembiasaan bagi peserta didik untuk melaksanakan tugas dalam bentuk proyek.</a:t>
            </a:r>
            <a:endParaRPr/>
          </a:p>
          <a:p>
            <a:pPr marL="140018" lvl="0" indent="0" algn="l" rtl="0">
              <a:lnSpc>
                <a:spcPct val="90000"/>
              </a:lnSpc>
              <a:spcBef>
                <a:spcPts val="1000"/>
              </a:spcBef>
              <a:spcAft>
                <a:spcPts val="0"/>
              </a:spcAft>
              <a:buSzPts val="514"/>
              <a:buNone/>
            </a:pPr>
            <a:r>
              <a:rPr lang="en-US" sz="800"/>
              <a:t>6. Mewujudkan pendidikan yang mengembangkan keterampilan Abad 21</a:t>
            </a:r>
            <a:endParaRPr/>
          </a:p>
          <a:p>
            <a:pPr marL="368618" lvl="0" indent="-228600" algn="l" rtl="0">
              <a:lnSpc>
                <a:spcPct val="90000"/>
              </a:lnSpc>
              <a:spcBef>
                <a:spcPts val="1000"/>
              </a:spcBef>
              <a:spcAft>
                <a:spcPts val="0"/>
              </a:spcAft>
              <a:buSzPts val="514"/>
              <a:buFont typeface="Arial"/>
              <a:buAutoNum type="alphaLcPeriod"/>
            </a:pPr>
            <a:r>
              <a:rPr lang="en-US" sz="800"/>
              <a:t>Melakukan kegiatan belajar mengajar yang mengembangkan sikap kritis, kreatif, kolaboratif, komunikatif.</a:t>
            </a:r>
            <a:endParaRPr/>
          </a:p>
          <a:p>
            <a:pPr marL="368618" lvl="0" indent="-228600" algn="l" rtl="0">
              <a:lnSpc>
                <a:spcPct val="90000"/>
              </a:lnSpc>
              <a:spcBef>
                <a:spcPts val="1000"/>
              </a:spcBef>
              <a:spcAft>
                <a:spcPts val="0"/>
              </a:spcAft>
              <a:buSzPts val="514"/>
              <a:buFont typeface="Arial"/>
              <a:buAutoNum type="alphaLcPeriod"/>
            </a:pPr>
            <a:r>
              <a:rPr lang="en-US" sz="800"/>
              <a:t>Melakukan kegiatan belajar mengajar dengan mengintegrasikan literasi dan numerasi.</a:t>
            </a:r>
            <a:endParaRPr/>
          </a:p>
          <a:p>
            <a:pPr marL="368618" lvl="0" indent="-228600" algn="l" rtl="0">
              <a:lnSpc>
                <a:spcPct val="90000"/>
              </a:lnSpc>
              <a:spcBef>
                <a:spcPts val="1000"/>
              </a:spcBef>
              <a:spcAft>
                <a:spcPts val="0"/>
              </a:spcAft>
              <a:buSzPts val="514"/>
              <a:buFont typeface="Arial"/>
              <a:buAutoNum type="alphaLcPeriod"/>
            </a:pPr>
            <a:r>
              <a:rPr lang="en-US" sz="800"/>
              <a:t>Melakukan kegiatan belajar mengajar dengan menumbuhkan pendidikan karakter.</a:t>
            </a:r>
            <a:endParaRPr/>
          </a:p>
          <a:p>
            <a:pPr marL="140018" lvl="0" indent="0" algn="l" rtl="0">
              <a:lnSpc>
                <a:spcPct val="90000"/>
              </a:lnSpc>
              <a:spcBef>
                <a:spcPts val="1000"/>
              </a:spcBef>
              <a:spcAft>
                <a:spcPts val="0"/>
              </a:spcAft>
              <a:buSzPts val="514"/>
              <a:buNone/>
            </a:pPr>
            <a:r>
              <a:rPr lang="en-US" sz="800" b="1"/>
              <a:t>Tujuan</a:t>
            </a:r>
            <a:endParaRPr sz="800" b="1"/>
          </a:p>
          <a:p>
            <a:pPr marL="140018" lvl="0" indent="0" algn="l" rtl="0">
              <a:lnSpc>
                <a:spcPct val="90000"/>
              </a:lnSpc>
              <a:spcBef>
                <a:spcPts val="1000"/>
              </a:spcBef>
              <a:spcAft>
                <a:spcPts val="0"/>
              </a:spcAft>
              <a:buSzPts val="514"/>
              <a:buNone/>
            </a:pPr>
            <a:r>
              <a:rPr lang="en-US" sz="800"/>
              <a:t>Tujuan pendidikan pada SMP Model 7 adalah langkah untuk mewujudkan visi sekolah dalam jangka waktu tertentu. Pada tahun pelajaran 2021/2022 SMP Model 7 mencanangkan tujuan pendidikan yang diharapkan yaitu:</a:t>
            </a:r>
            <a:endParaRPr/>
          </a:p>
          <a:p>
            <a:pPr marL="140018" lvl="0" indent="0" algn="l" rtl="0">
              <a:lnSpc>
                <a:spcPct val="90000"/>
              </a:lnSpc>
              <a:spcBef>
                <a:spcPts val="1000"/>
              </a:spcBef>
              <a:spcAft>
                <a:spcPts val="0"/>
              </a:spcAft>
              <a:buSzPts val="514"/>
              <a:buNone/>
            </a:pPr>
            <a:r>
              <a:rPr lang="en-US" sz="800"/>
              <a:t>1. Terwujudnya lulusan yang unggul dalam bidang akademik dan non-akademik serta berkarakter Pancasila.</a:t>
            </a:r>
            <a:endParaRPr/>
          </a:p>
          <a:p>
            <a:pPr marL="368618" lvl="0" indent="-228600" algn="l" rtl="0">
              <a:lnSpc>
                <a:spcPct val="90000"/>
              </a:lnSpc>
              <a:spcBef>
                <a:spcPts val="1000"/>
              </a:spcBef>
              <a:spcAft>
                <a:spcPts val="0"/>
              </a:spcAft>
              <a:buSzPts val="514"/>
              <a:buFont typeface="Arial"/>
              <a:buAutoNum type="alphaLcPeriod"/>
            </a:pPr>
            <a:r>
              <a:rPr lang="en-US" sz="800"/>
              <a:t>Tercapainya hasil belajar peserta didik mencapai ketuntasan untuk seluruh mata pelajaran.</a:t>
            </a:r>
            <a:endParaRPr/>
          </a:p>
          <a:p>
            <a:pPr marL="368618" lvl="0" indent="-228600" algn="l" rtl="0">
              <a:lnSpc>
                <a:spcPct val="90000"/>
              </a:lnSpc>
              <a:spcBef>
                <a:spcPts val="1000"/>
              </a:spcBef>
              <a:spcAft>
                <a:spcPts val="0"/>
              </a:spcAft>
              <a:buSzPts val="514"/>
              <a:buFont typeface="Arial"/>
              <a:buAutoNum type="alphaLcPeriod"/>
            </a:pPr>
            <a:r>
              <a:rPr lang="en-US" sz="800"/>
              <a:t>Tercapainya kelulusan peserta didik 100% dan untuk semua mata pelajaran ujian sekolah rata-rata minimal 75.</a:t>
            </a:r>
            <a:endParaRPr/>
          </a:p>
          <a:p>
            <a:pPr marL="368618" lvl="0" indent="-228600" algn="l" rtl="0">
              <a:lnSpc>
                <a:spcPct val="90000"/>
              </a:lnSpc>
              <a:spcBef>
                <a:spcPts val="1000"/>
              </a:spcBef>
              <a:spcAft>
                <a:spcPts val="0"/>
              </a:spcAft>
              <a:buSzPts val="514"/>
              <a:buFont typeface="Arial"/>
              <a:buAutoNum type="alphaLcPeriod"/>
            </a:pPr>
            <a:r>
              <a:rPr lang="en-US" sz="800"/>
              <a:t>Tercapainya peserta didik mengikuti lomba minimal tingkat kecamatan hingga sampai tingkat internasional dan memiliki prestasi minimal tingkat kecamatan.</a:t>
            </a:r>
            <a:endParaRPr/>
          </a:p>
          <a:p>
            <a:pPr marL="368618" lvl="0" indent="-228600" algn="l" rtl="0">
              <a:lnSpc>
                <a:spcPct val="90000"/>
              </a:lnSpc>
              <a:spcBef>
                <a:spcPts val="1000"/>
              </a:spcBef>
              <a:spcAft>
                <a:spcPts val="0"/>
              </a:spcAft>
              <a:buSzPts val="514"/>
              <a:buFont typeface="Arial"/>
              <a:buAutoNum type="alphaLcPeriod"/>
            </a:pPr>
            <a:r>
              <a:rPr lang="en-US" sz="800"/>
              <a:t>Tercapainya peserta didik yang memiliki karakter keimanan dan ketaqwaan kepada Tuhan Yang Maha Esa serta berakhlak mulia dalam pembelajaran dan kehidupan sehari-hari.</a:t>
            </a:r>
            <a:endParaRPr/>
          </a:p>
          <a:p>
            <a:pPr marL="368618" lvl="0" indent="-228600" algn="l" rtl="0">
              <a:lnSpc>
                <a:spcPct val="90000"/>
              </a:lnSpc>
              <a:spcBef>
                <a:spcPts val="1000"/>
              </a:spcBef>
              <a:spcAft>
                <a:spcPts val="0"/>
              </a:spcAft>
              <a:buSzPts val="514"/>
              <a:buFont typeface="Arial"/>
              <a:buAutoNum type="alphaLcPeriod"/>
            </a:pPr>
            <a:r>
              <a:rPr lang="en-US" sz="800"/>
              <a:t>Tercapainya peserta didik yang memiliki karakter cinta tanah dan kebhinekaan serta berbudaya baik lokal maupun global dalam pembelajaran dan kehidupan sehari-hari.</a:t>
            </a:r>
            <a:endParaRPr/>
          </a:p>
          <a:p>
            <a:pPr marL="368618" lvl="0" indent="-228600" algn="l" rtl="0">
              <a:lnSpc>
                <a:spcPct val="90000"/>
              </a:lnSpc>
              <a:spcBef>
                <a:spcPts val="1000"/>
              </a:spcBef>
              <a:spcAft>
                <a:spcPts val="0"/>
              </a:spcAft>
              <a:buSzPts val="514"/>
              <a:buFont typeface="Arial"/>
              <a:buAutoNum type="alphaLcPeriod"/>
            </a:pPr>
            <a:r>
              <a:rPr lang="en-US" sz="800"/>
              <a:t>Tercapainya peserta didik yang memiliki karakter mandiri, bernalar kritis, dan kreatif serta gotong-royong dalam pembelajaran dan  kehidupan sehari-hari.</a:t>
            </a:r>
            <a:endParaRPr/>
          </a:p>
          <a:p>
            <a:pPr marL="140018" lvl="0" indent="0" algn="l" rtl="0">
              <a:lnSpc>
                <a:spcPct val="90000"/>
              </a:lnSpc>
              <a:spcBef>
                <a:spcPts val="1000"/>
              </a:spcBef>
              <a:spcAft>
                <a:spcPts val="0"/>
              </a:spcAft>
              <a:buSzPts val="514"/>
              <a:buNone/>
            </a:pPr>
            <a:endParaRPr sz="800"/>
          </a:p>
          <a:p>
            <a:pPr marL="368618" lvl="0" indent="-195943" algn="l" rtl="0">
              <a:lnSpc>
                <a:spcPct val="90000"/>
              </a:lnSpc>
              <a:spcBef>
                <a:spcPts val="1000"/>
              </a:spcBef>
              <a:spcAft>
                <a:spcPts val="0"/>
              </a:spcAft>
              <a:buSzPts val="514"/>
              <a:buFont typeface="Arial"/>
              <a:buNone/>
            </a:pPr>
            <a:endParaRPr sz="800"/>
          </a:p>
          <a:p>
            <a:pPr marL="368618" lvl="0" indent="-195943" algn="l" rtl="0">
              <a:lnSpc>
                <a:spcPct val="90000"/>
              </a:lnSpc>
              <a:spcBef>
                <a:spcPts val="1000"/>
              </a:spcBef>
              <a:spcAft>
                <a:spcPts val="0"/>
              </a:spcAft>
              <a:buSzPts val="514"/>
              <a:buNone/>
            </a:pPr>
            <a:endParaRPr sz="800"/>
          </a:p>
          <a:p>
            <a:pPr marL="368618" lvl="0" indent="-195943" algn="l" rtl="0">
              <a:lnSpc>
                <a:spcPct val="90000"/>
              </a:lnSpc>
              <a:spcBef>
                <a:spcPts val="1000"/>
              </a:spcBef>
              <a:spcAft>
                <a:spcPts val="0"/>
              </a:spcAft>
              <a:buSzPts val="514"/>
              <a:buNone/>
            </a:pPr>
            <a:endParaRPr sz="800"/>
          </a:p>
          <a:p>
            <a:pPr marL="140018" lvl="0" indent="0" algn="l" rtl="0">
              <a:lnSpc>
                <a:spcPct val="90000"/>
              </a:lnSpc>
              <a:spcBef>
                <a:spcPts val="1000"/>
              </a:spcBef>
              <a:spcAft>
                <a:spcPts val="0"/>
              </a:spcAft>
              <a:buSzPts val="514"/>
              <a:buNone/>
            </a:pPr>
            <a:endParaRPr sz="80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47"/>
          <p:cNvSpPr txBox="1">
            <a:spLocks noGrp="1"/>
          </p:cNvSpPr>
          <p:nvPr>
            <p:ph type="body" idx="1"/>
          </p:nvPr>
        </p:nvSpPr>
        <p:spPr>
          <a:xfrm>
            <a:off x="0" y="9487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46"/>
              <a:buNone/>
            </a:pPr>
            <a:r>
              <a:rPr lang="en-US" sz="850"/>
              <a:t>2. Terwujudnya pendidikan yang mengedepankan pembentukan komunitas belajar sepanjang hayat yaitu guru, peserta didik, dan orangtua saling belajar sepanjang hidupnya.</a:t>
            </a:r>
            <a:endParaRPr/>
          </a:p>
          <a:p>
            <a:pPr marL="368618" lvl="0" indent="-228600" algn="l" rtl="0">
              <a:lnSpc>
                <a:spcPct val="90000"/>
              </a:lnSpc>
              <a:spcBef>
                <a:spcPts val="1000"/>
              </a:spcBef>
              <a:spcAft>
                <a:spcPts val="0"/>
              </a:spcAft>
              <a:buSzPts val="546"/>
              <a:buFont typeface="Arial"/>
              <a:buAutoNum type="alphaLcPeriod"/>
            </a:pPr>
            <a:r>
              <a:rPr lang="en-US" sz="850"/>
              <a:t>Telaksananya kegiatan membuka ruang kelas (</a:t>
            </a:r>
            <a:r>
              <a:rPr lang="en-US" sz="850" i="1"/>
              <a:t>open class</a:t>
            </a:r>
            <a:r>
              <a:rPr lang="en-US" sz="850"/>
              <a:t>) untuk guru lain bisa saling melihat dan belajar proses pembelajaran di kelas.</a:t>
            </a:r>
            <a:endParaRPr/>
          </a:p>
          <a:p>
            <a:pPr marL="368618" lvl="0" indent="-228600" algn="l" rtl="0">
              <a:lnSpc>
                <a:spcPct val="90000"/>
              </a:lnSpc>
              <a:spcBef>
                <a:spcPts val="1000"/>
              </a:spcBef>
              <a:spcAft>
                <a:spcPts val="0"/>
              </a:spcAft>
              <a:buSzPts val="546"/>
              <a:buFont typeface="Arial"/>
              <a:buAutoNum type="alphaLcPeriod"/>
            </a:pPr>
            <a:r>
              <a:rPr lang="en-US" sz="850"/>
              <a:t>Tercapainya kegiatan MGMP sekolah untuk forum diskusi dalam merencanakan pembelajaran, melaksanakan pembelajaran, dan penilaian untuk semua mata pelajaran.</a:t>
            </a:r>
            <a:endParaRPr/>
          </a:p>
          <a:p>
            <a:pPr marL="368618" lvl="0" indent="-228600" algn="l" rtl="0">
              <a:lnSpc>
                <a:spcPct val="90000"/>
              </a:lnSpc>
              <a:spcBef>
                <a:spcPts val="1000"/>
              </a:spcBef>
              <a:spcAft>
                <a:spcPts val="0"/>
              </a:spcAft>
              <a:buSzPts val="546"/>
              <a:buFont typeface="Arial"/>
              <a:buAutoNum type="alphaLcPeriod"/>
            </a:pPr>
            <a:r>
              <a:rPr lang="en-US" sz="850"/>
              <a:t>Terdapat 70% guru yang mengikuti pendidikan dan/atau pelatihan yang relevan dengan mata pelajaran yang diampu untuk dapat meningkatkan kualitas pengetahuan, keterampilan, dan wawasan guru agar lebih profesional.</a:t>
            </a:r>
            <a:endParaRPr/>
          </a:p>
          <a:p>
            <a:pPr marL="368618" lvl="0" indent="-228600" algn="l" rtl="0">
              <a:lnSpc>
                <a:spcPct val="90000"/>
              </a:lnSpc>
              <a:spcBef>
                <a:spcPts val="1000"/>
              </a:spcBef>
              <a:spcAft>
                <a:spcPts val="0"/>
              </a:spcAft>
              <a:buSzPts val="546"/>
              <a:buFont typeface="Arial"/>
              <a:buAutoNum type="alphaLcPeriod"/>
            </a:pPr>
            <a:r>
              <a:rPr lang="en-US" sz="850"/>
              <a:t>Seluruh peserta didik mengikuti kegiatan ekstrakurikuler minimal dengan nilai baik. Pilihan berdasarkan minat dan potensi peserta didik dalam segala bidang, misalnya </a:t>
            </a:r>
            <a:r>
              <a:rPr lang="en-US" sz="850" i="1"/>
              <a:t>study club</a:t>
            </a:r>
            <a:r>
              <a:rPr lang="en-US" sz="850"/>
              <a:t> seperti: klub robotik, klub penelitian remaja, klub kreativitas siswa, klub ajang prestasi siswa, dll.</a:t>
            </a:r>
            <a:endParaRPr/>
          </a:p>
          <a:p>
            <a:pPr marL="368618" lvl="0" indent="-228600" algn="l" rtl="0">
              <a:lnSpc>
                <a:spcPct val="90000"/>
              </a:lnSpc>
              <a:spcBef>
                <a:spcPts val="1000"/>
              </a:spcBef>
              <a:spcAft>
                <a:spcPts val="0"/>
              </a:spcAft>
              <a:buSzPts val="546"/>
              <a:buFont typeface="Arial"/>
              <a:buAutoNum type="alphaLcPeriod"/>
            </a:pPr>
            <a:r>
              <a:rPr lang="en-US" sz="850"/>
              <a:t>Terlaksananya sosialisasi kepada komunitas orangtua terkait dengan pola/strategi pendampingan belajar </a:t>
            </a:r>
            <a:r>
              <a:rPr lang="en-US" sz="850" i="1"/>
              <a:t>online</a:t>
            </a:r>
            <a:r>
              <a:rPr lang="en-US" sz="850"/>
              <a:t> (belajar dari rumah) pada masa pandemi untuk putra dan putrinya.</a:t>
            </a:r>
            <a:endParaRPr/>
          </a:p>
          <a:p>
            <a:pPr marL="140018" lvl="0" indent="0" algn="l" rtl="0">
              <a:lnSpc>
                <a:spcPct val="90000"/>
              </a:lnSpc>
              <a:spcBef>
                <a:spcPts val="1000"/>
              </a:spcBef>
              <a:spcAft>
                <a:spcPts val="0"/>
              </a:spcAft>
              <a:buSzPts val="546"/>
              <a:buNone/>
            </a:pPr>
            <a:r>
              <a:rPr lang="en-US" sz="850"/>
              <a:t>3. Terwujudnya pendidikan yang mengedepankan pembentukan Profil Pelajar Pancasila</a:t>
            </a:r>
            <a:endParaRPr sz="850"/>
          </a:p>
          <a:p>
            <a:pPr marL="368618" lvl="0" indent="-228600" algn="l" rtl="0">
              <a:lnSpc>
                <a:spcPct val="90000"/>
              </a:lnSpc>
              <a:spcBef>
                <a:spcPts val="1000"/>
              </a:spcBef>
              <a:spcAft>
                <a:spcPts val="0"/>
              </a:spcAft>
              <a:buSzPts val="546"/>
              <a:buFont typeface="Arial"/>
              <a:buAutoNum type="alphaLcPeriod"/>
            </a:pPr>
            <a:r>
              <a:rPr lang="en-US" sz="850"/>
              <a:t>Terlaksananya proyek Profil Pelajar  Pancasila untuk seluruh peserta didik 3 kali dalam setahun.</a:t>
            </a:r>
            <a:endParaRPr/>
          </a:p>
          <a:p>
            <a:pPr marL="368618" lvl="0" indent="-228600" algn="l" rtl="0">
              <a:lnSpc>
                <a:spcPct val="90000"/>
              </a:lnSpc>
              <a:spcBef>
                <a:spcPts val="1000"/>
              </a:spcBef>
              <a:spcAft>
                <a:spcPts val="0"/>
              </a:spcAft>
              <a:buSzPts val="546"/>
              <a:buFont typeface="Arial"/>
              <a:buAutoNum type="alphaLcPeriod"/>
            </a:pPr>
            <a:r>
              <a:rPr lang="en-US" sz="850"/>
              <a:t>Terlaksananya pengintegrasian nilai Profil Pelajar Pancasila dalam perencanaan pembelajaran, pelaksanaan pembelajaran, dan penilaian untuk semua mata pelajaran.</a:t>
            </a:r>
            <a:endParaRPr/>
          </a:p>
          <a:p>
            <a:pPr marL="368618" lvl="0" indent="-228600" algn="l" rtl="0">
              <a:lnSpc>
                <a:spcPct val="90000"/>
              </a:lnSpc>
              <a:spcBef>
                <a:spcPts val="1000"/>
              </a:spcBef>
              <a:spcAft>
                <a:spcPts val="0"/>
              </a:spcAft>
              <a:buSzPts val="546"/>
              <a:buFont typeface="Arial"/>
              <a:buAutoNum type="alphaLcPeriod"/>
            </a:pPr>
            <a:r>
              <a:rPr lang="en-US" sz="850"/>
              <a:t>Terlaksananya pengintegrasian milai Profil Pelajar Pancasila dalam kegiatan pembiasaan rutin sekolah dan budaya sekolah.</a:t>
            </a:r>
            <a:endParaRPr/>
          </a:p>
          <a:p>
            <a:pPr marL="140018" lvl="0" indent="0" algn="l" rtl="0">
              <a:lnSpc>
                <a:spcPct val="90000"/>
              </a:lnSpc>
              <a:spcBef>
                <a:spcPts val="1000"/>
              </a:spcBef>
              <a:spcAft>
                <a:spcPts val="0"/>
              </a:spcAft>
              <a:buSzPts val="546"/>
              <a:buNone/>
            </a:pPr>
            <a:r>
              <a:rPr lang="en-US" sz="850"/>
              <a:t>4. Terwujudnya pendidikan yang menjamin hak belajar bagi setiap peserta didik</a:t>
            </a:r>
            <a:endParaRPr sz="850"/>
          </a:p>
          <a:p>
            <a:pPr marL="368618" lvl="0" indent="-228600" algn="l" rtl="0">
              <a:lnSpc>
                <a:spcPct val="90000"/>
              </a:lnSpc>
              <a:spcBef>
                <a:spcPts val="1000"/>
              </a:spcBef>
              <a:spcAft>
                <a:spcPts val="0"/>
              </a:spcAft>
              <a:buSzPts val="546"/>
              <a:buFont typeface="Arial"/>
              <a:buAutoNum type="alphaLcPeriod"/>
            </a:pPr>
            <a:r>
              <a:rPr lang="en-US" sz="850"/>
              <a:t>Tersedia fasilitas pembelajaran bagi peserta didik berkebutuhan khusus.</a:t>
            </a:r>
            <a:endParaRPr/>
          </a:p>
          <a:p>
            <a:pPr marL="368618" lvl="0" indent="-228600" algn="l" rtl="0">
              <a:lnSpc>
                <a:spcPct val="90000"/>
              </a:lnSpc>
              <a:spcBef>
                <a:spcPts val="1000"/>
              </a:spcBef>
              <a:spcAft>
                <a:spcPts val="0"/>
              </a:spcAft>
              <a:buSzPts val="546"/>
              <a:buFont typeface="Arial"/>
              <a:buAutoNum type="alphaLcPeriod"/>
            </a:pPr>
            <a:r>
              <a:rPr lang="en-US" sz="850"/>
              <a:t>Tersedia fasilitas pembelajaran dengan mengedepankan persamaan hak.</a:t>
            </a:r>
            <a:endParaRPr/>
          </a:p>
          <a:p>
            <a:pPr marL="368618" lvl="0" indent="-228600" algn="l" rtl="0">
              <a:lnSpc>
                <a:spcPct val="90000"/>
              </a:lnSpc>
              <a:spcBef>
                <a:spcPts val="1000"/>
              </a:spcBef>
              <a:spcAft>
                <a:spcPts val="0"/>
              </a:spcAft>
              <a:buSzPts val="546"/>
              <a:buFont typeface="Arial"/>
              <a:buAutoNum type="alphaLcPeriod"/>
            </a:pPr>
            <a:r>
              <a:rPr lang="en-US" sz="850"/>
              <a:t>Terlaksanannya kegiatan saling bantu dan dibantu antar peserta didik.</a:t>
            </a:r>
            <a:endParaRPr/>
          </a:p>
          <a:p>
            <a:pPr marL="140018" lvl="0" indent="0" algn="l" rtl="0">
              <a:lnSpc>
                <a:spcPct val="90000"/>
              </a:lnSpc>
              <a:spcBef>
                <a:spcPts val="1000"/>
              </a:spcBef>
              <a:spcAft>
                <a:spcPts val="0"/>
              </a:spcAft>
              <a:buSzPts val="546"/>
              <a:buNone/>
            </a:pPr>
            <a:r>
              <a:rPr lang="en-US" sz="850"/>
              <a:t>5. Terwujudnya pendidikan menggunakan pendekatan atau model yang beragam</a:t>
            </a:r>
            <a:endParaRPr sz="850"/>
          </a:p>
          <a:p>
            <a:pPr marL="368618" lvl="0" indent="-228600" algn="l" rtl="0">
              <a:lnSpc>
                <a:spcPct val="90000"/>
              </a:lnSpc>
              <a:spcBef>
                <a:spcPts val="1000"/>
              </a:spcBef>
              <a:spcAft>
                <a:spcPts val="0"/>
              </a:spcAft>
              <a:buSzPts val="546"/>
              <a:buFont typeface="Arial"/>
              <a:buAutoNum type="alphaLcPeriod"/>
            </a:pPr>
            <a:r>
              <a:rPr lang="en-US" sz="850"/>
              <a:t>Terlaksananya kegiatan belajar mengajar dengan menggunakan model yang beragam untuk semua mata pelajaran.</a:t>
            </a:r>
            <a:endParaRPr/>
          </a:p>
          <a:p>
            <a:pPr marL="368618" lvl="0" indent="-228600" algn="l" rtl="0">
              <a:lnSpc>
                <a:spcPct val="90000"/>
              </a:lnSpc>
              <a:spcBef>
                <a:spcPts val="1000"/>
              </a:spcBef>
              <a:spcAft>
                <a:spcPts val="0"/>
              </a:spcAft>
              <a:buSzPts val="546"/>
              <a:buFont typeface="Arial"/>
              <a:buAutoNum type="alphaLcPeriod"/>
            </a:pPr>
            <a:r>
              <a:rPr lang="en-US" sz="850"/>
              <a:t>Terlaksananya pembiasaan bagi peserta didik untuk melaksanakan tugas dalam bentuk proyek untuk semua mata pelajaran.</a:t>
            </a:r>
            <a:endParaRPr/>
          </a:p>
          <a:p>
            <a:pPr marL="140018" lvl="0" indent="0" algn="l" rtl="0">
              <a:lnSpc>
                <a:spcPct val="90000"/>
              </a:lnSpc>
              <a:spcBef>
                <a:spcPts val="1000"/>
              </a:spcBef>
              <a:spcAft>
                <a:spcPts val="0"/>
              </a:spcAft>
              <a:buSzPts val="546"/>
              <a:buNone/>
            </a:pPr>
            <a:r>
              <a:rPr lang="en-US" sz="850"/>
              <a:t>6. Terwujudnya pendidikan yang mengembangkan keterampilan Abad 21.</a:t>
            </a:r>
            <a:endParaRPr/>
          </a:p>
          <a:p>
            <a:pPr marL="368618" lvl="0" indent="-228600" algn="l" rtl="0">
              <a:lnSpc>
                <a:spcPct val="90000"/>
              </a:lnSpc>
              <a:spcBef>
                <a:spcPts val="1000"/>
              </a:spcBef>
              <a:spcAft>
                <a:spcPts val="0"/>
              </a:spcAft>
              <a:buSzPts val="546"/>
              <a:buFont typeface="Arial"/>
              <a:buAutoNum type="alphaLcPeriod"/>
            </a:pPr>
            <a:r>
              <a:rPr lang="en-US" sz="850"/>
              <a:t>Terlaksananya kegiatan belajar mengajar mengembangkan sikap kritis, kreatif, kolaboratif, komunikatif untuk semua mata pelajaran.</a:t>
            </a:r>
            <a:endParaRPr/>
          </a:p>
          <a:p>
            <a:pPr marL="368618" lvl="0" indent="-228600" algn="l" rtl="0">
              <a:lnSpc>
                <a:spcPct val="90000"/>
              </a:lnSpc>
              <a:spcBef>
                <a:spcPts val="1000"/>
              </a:spcBef>
              <a:spcAft>
                <a:spcPts val="0"/>
              </a:spcAft>
              <a:buSzPts val="546"/>
              <a:buFont typeface="Arial"/>
              <a:buAutoNum type="alphaLcPeriod"/>
            </a:pPr>
            <a:r>
              <a:rPr lang="en-US" sz="850"/>
              <a:t>Terlaksananya kegiatan belajar mengajar dengan mengintegrasikan literasi dan numerasi untuk seluruh mata pelajaran.</a:t>
            </a:r>
            <a:endParaRPr/>
          </a:p>
          <a:p>
            <a:pPr marL="140018" lvl="0" indent="0" algn="l" rtl="0">
              <a:lnSpc>
                <a:spcPct val="90000"/>
              </a:lnSpc>
              <a:spcBef>
                <a:spcPts val="1000"/>
              </a:spcBef>
              <a:spcAft>
                <a:spcPts val="0"/>
              </a:spcAft>
              <a:buSzPts val="546"/>
              <a:buNone/>
            </a:pPr>
            <a:r>
              <a:rPr lang="en-US" sz="850"/>
              <a:t>7. Terlaksananya kegiatan belajar mengajar dengan menumbuhkan pendidikan karakter untuk seluruh mata pelajaran.</a:t>
            </a:r>
            <a:endParaRPr/>
          </a:p>
          <a:p>
            <a:pPr marL="368618" lvl="0" indent="-228600" algn="l" rtl="0">
              <a:lnSpc>
                <a:spcPct val="90000"/>
              </a:lnSpc>
              <a:spcBef>
                <a:spcPts val="1000"/>
              </a:spcBef>
              <a:spcAft>
                <a:spcPts val="0"/>
              </a:spcAft>
              <a:buSzPts val="546"/>
              <a:buFont typeface="Arial"/>
              <a:buAutoNum type="alphaLcPeriod"/>
            </a:pPr>
            <a:r>
              <a:rPr lang="en-US" sz="850"/>
              <a:t>Memfasilitasi pembelajaran bagi peserta didik berkebutuhan khusus.</a:t>
            </a:r>
            <a:endParaRPr/>
          </a:p>
          <a:p>
            <a:pPr marL="368618" lvl="0" indent="-228600" algn="l" rtl="0">
              <a:lnSpc>
                <a:spcPct val="90000"/>
              </a:lnSpc>
              <a:spcBef>
                <a:spcPts val="1000"/>
              </a:spcBef>
              <a:spcAft>
                <a:spcPts val="0"/>
              </a:spcAft>
              <a:buSzPts val="546"/>
              <a:buFont typeface="Arial"/>
              <a:buAutoNum type="alphaLcPeriod"/>
            </a:pPr>
            <a:r>
              <a:rPr lang="en-US" sz="850"/>
              <a:t>Memfasilitasi pembelajaran dengan mengedepankan persamaan hak.</a:t>
            </a:r>
            <a:endParaRPr/>
          </a:p>
          <a:p>
            <a:pPr marL="140018" lvl="0" indent="0" algn="l" rtl="0">
              <a:lnSpc>
                <a:spcPct val="90000"/>
              </a:lnSpc>
              <a:spcBef>
                <a:spcPts val="1000"/>
              </a:spcBef>
              <a:spcAft>
                <a:spcPts val="0"/>
              </a:spcAft>
              <a:buSzPts val="546"/>
              <a:buNone/>
            </a:pPr>
            <a:endParaRPr sz="850"/>
          </a:p>
          <a:p>
            <a:pPr marL="368618" lvl="0" indent="-193902" algn="l" rtl="0">
              <a:lnSpc>
                <a:spcPct val="90000"/>
              </a:lnSpc>
              <a:spcBef>
                <a:spcPts val="1000"/>
              </a:spcBef>
              <a:spcAft>
                <a:spcPts val="0"/>
              </a:spcAft>
              <a:buSzPts val="546"/>
              <a:buFont typeface="Arial"/>
              <a:buNone/>
            </a:pPr>
            <a:endParaRPr sz="850"/>
          </a:p>
          <a:p>
            <a:pPr marL="368618" lvl="0" indent="-193902" algn="l" rtl="0">
              <a:lnSpc>
                <a:spcPct val="90000"/>
              </a:lnSpc>
              <a:spcBef>
                <a:spcPts val="1000"/>
              </a:spcBef>
              <a:spcAft>
                <a:spcPts val="0"/>
              </a:spcAft>
              <a:buSzPts val="546"/>
              <a:buFont typeface="Arial"/>
              <a:buNone/>
            </a:pPr>
            <a:endParaRPr sz="850"/>
          </a:p>
          <a:p>
            <a:pPr marL="368618" lvl="0" indent="-193902" algn="l" rtl="0">
              <a:lnSpc>
                <a:spcPct val="90000"/>
              </a:lnSpc>
              <a:spcBef>
                <a:spcPts val="1000"/>
              </a:spcBef>
              <a:spcAft>
                <a:spcPts val="0"/>
              </a:spcAft>
              <a:buSzPts val="546"/>
              <a:buNone/>
            </a:pPr>
            <a:endParaRPr sz="850"/>
          </a:p>
          <a:p>
            <a:pPr marL="368618" lvl="0" indent="-193902" algn="l" rtl="0">
              <a:lnSpc>
                <a:spcPct val="90000"/>
              </a:lnSpc>
              <a:spcBef>
                <a:spcPts val="1000"/>
              </a:spcBef>
              <a:spcAft>
                <a:spcPts val="0"/>
              </a:spcAft>
              <a:buSzPts val="546"/>
              <a:buNone/>
            </a:pPr>
            <a:endParaRPr sz="850"/>
          </a:p>
          <a:p>
            <a:pPr marL="140018" lvl="0" indent="0" algn="l" rtl="0">
              <a:lnSpc>
                <a:spcPct val="90000"/>
              </a:lnSpc>
              <a:spcBef>
                <a:spcPts val="1000"/>
              </a:spcBef>
              <a:spcAft>
                <a:spcPts val="0"/>
              </a:spcAft>
              <a:buSzPts val="546"/>
              <a:buNone/>
            </a:pPr>
            <a:endParaRPr sz="85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48"/>
          <p:cNvSpPr txBox="1">
            <a:spLocks noGrp="1"/>
          </p:cNvSpPr>
          <p:nvPr>
            <p:ph type="body" idx="1"/>
          </p:nvPr>
        </p:nvSpPr>
        <p:spPr>
          <a:xfrm>
            <a:off x="-101600" y="10884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611"/>
              <a:buNone/>
            </a:pPr>
            <a:r>
              <a:rPr lang="en-US" sz="950" b="1"/>
              <a:t>Karakteristik Satuan Pendidikan</a:t>
            </a:r>
            <a:endParaRPr sz="950" b="1"/>
          </a:p>
          <a:p>
            <a:pPr marL="140018" lvl="0" indent="0" algn="l" rtl="0">
              <a:lnSpc>
                <a:spcPct val="90000"/>
              </a:lnSpc>
              <a:spcBef>
                <a:spcPts val="1000"/>
              </a:spcBef>
              <a:spcAft>
                <a:spcPts val="0"/>
              </a:spcAft>
              <a:buSzPts val="611"/>
              <a:buNone/>
            </a:pPr>
            <a:r>
              <a:rPr lang="en-US" sz="950"/>
              <a:t>SMPLB Model 12 merupakan satuan pendidikan yang berada dalam pengelolaan satu atap bersama dengan jenjang SDLB dan SMALB di SLB Model 12 dengan peserta didik yang memiliki kebutuhan khusus yaitu anak dengan hambatan penglihatan, hambatan pendengaran, hambatan intelektual, hambatan gerak anggota tubuh, hambatan perilaku dan emosional, dan hambatan autis. Lokasi sekolah terletak di wilayah yang strategis dan mudah dijangkau, dekat dengan fasilitas umum seperti Ruang Publik Terpadu Rumah anak (RPTRA), stasiun kereta api, kantor kelurahan dan puskesmas. Memiliki sarana dan prasarana yang memadai serta hubungan yang kondusif dengan masyarakat sekitar.</a:t>
            </a:r>
            <a:endParaRPr/>
          </a:p>
          <a:p>
            <a:pPr marL="140018" lvl="0" indent="0" algn="l" rtl="0">
              <a:lnSpc>
                <a:spcPct val="90000"/>
              </a:lnSpc>
              <a:spcBef>
                <a:spcPts val="1000"/>
              </a:spcBef>
              <a:spcAft>
                <a:spcPts val="0"/>
              </a:spcAft>
              <a:buSzPts val="611"/>
              <a:buNone/>
            </a:pPr>
            <a:r>
              <a:rPr lang="en-US" sz="950"/>
              <a:t>Berada di tengah lingkungan masyarakat yang beragam, menumbuhkan sikap peduli lingkungan, semangat gotong-royong serta bersinergi membangun kerjasama dengan elemen pemerintahan untuk mengembangkan potensi sekolah.</a:t>
            </a:r>
            <a:endParaRPr/>
          </a:p>
          <a:p>
            <a:pPr marL="140018" lvl="0" indent="0" algn="l" rtl="0">
              <a:lnSpc>
                <a:spcPct val="90000"/>
              </a:lnSpc>
              <a:spcBef>
                <a:spcPts val="1000"/>
              </a:spcBef>
              <a:spcAft>
                <a:spcPts val="0"/>
              </a:spcAft>
              <a:buSzPts val="611"/>
              <a:buNone/>
            </a:pPr>
            <a:r>
              <a:rPr lang="en-US" sz="950"/>
              <a:t>Begitu pula keberagaman potensi peserta didik yang dikembangkan dengan memanfaatkan kondisi lingkungan sebagai inspirasi dan promosi karya-karya keterampilan peserta didik dalam pengembangan kewirausahaan. Potensi bidang desain grafis yang selama ini telah membawa SLB Negeri Model 12 ke beberapa </a:t>
            </a:r>
            <a:r>
              <a:rPr lang="en-US" sz="950" i="1"/>
              <a:t>events</a:t>
            </a:r>
            <a:r>
              <a:rPr lang="en-US" sz="950"/>
              <a:t> baik nasional maupun internasional. Karya cetak sablon (kaos, pin, mug, tumbler) serta kopi Espresso juga semakin luas dikenal oleh masyarakat dan instansi pemerintah maupun lembaga swasta. Prestasi bidang olahraga dan seni pun tak kalah cemerlang membawa nama baik Indonesia ke kancah internasional.</a:t>
            </a:r>
            <a:endParaRPr/>
          </a:p>
          <a:p>
            <a:pPr marL="140018" lvl="0" indent="0" algn="l" rtl="0">
              <a:lnSpc>
                <a:spcPct val="90000"/>
              </a:lnSpc>
              <a:spcBef>
                <a:spcPts val="1000"/>
              </a:spcBef>
              <a:spcAft>
                <a:spcPts val="0"/>
              </a:spcAft>
              <a:buSzPts val="611"/>
              <a:buNone/>
            </a:pPr>
            <a:r>
              <a:rPr lang="en-US" sz="950"/>
              <a:t>Sekolah memiliki budaya yang telah dikembangkan dengan kegiatan penumbuhan budi pekerti melalui kegiatan rutin, spontan dan keteladanan seperti pembiasaan 5S (senyum sapa salam sopan santun), menjalankan ritual keagamaan, menjaga kebersihan lingkungan dengan kegiatan Jumat Bersih, serta mendaur ulang sampah dan limbah menjadi bahan yang bermanfaat untuk lingkungan sekolah dan mengembangkan keterampilan peserta didik.</a:t>
            </a:r>
            <a:endParaRPr/>
          </a:p>
          <a:p>
            <a:pPr marL="140018" lvl="0" indent="0" algn="l" rtl="0">
              <a:lnSpc>
                <a:spcPct val="90000"/>
              </a:lnSpc>
              <a:spcBef>
                <a:spcPts val="1000"/>
              </a:spcBef>
              <a:spcAft>
                <a:spcPts val="0"/>
              </a:spcAft>
              <a:buSzPts val="611"/>
              <a:buNone/>
            </a:pPr>
            <a:r>
              <a:rPr lang="en-US" sz="950" b="1"/>
              <a:t>Visi</a:t>
            </a:r>
            <a:endParaRPr sz="950" b="1"/>
          </a:p>
          <a:p>
            <a:pPr marL="140018" lvl="0" indent="0" algn="l" rtl="0">
              <a:lnSpc>
                <a:spcPct val="90000"/>
              </a:lnSpc>
              <a:spcBef>
                <a:spcPts val="1000"/>
              </a:spcBef>
              <a:spcAft>
                <a:spcPts val="0"/>
              </a:spcAft>
              <a:buSzPts val="611"/>
              <a:buNone/>
            </a:pPr>
            <a:r>
              <a:rPr lang="en-US" sz="950"/>
              <a:t> “Terwujudnya peserta didik sebagai Pelajar Pancasila yang berakhlak mulia, berpengetahuan, terampil dan kompetitif menuju tercapainya kemandirian.”</a:t>
            </a:r>
            <a:endParaRPr/>
          </a:p>
          <a:p>
            <a:pPr marL="140018" lvl="0" indent="0" algn="l" rtl="0">
              <a:lnSpc>
                <a:spcPct val="90000"/>
              </a:lnSpc>
              <a:spcBef>
                <a:spcPts val="1000"/>
              </a:spcBef>
              <a:spcAft>
                <a:spcPts val="0"/>
              </a:spcAft>
              <a:buSzPts val="611"/>
              <a:buNone/>
            </a:pPr>
            <a:r>
              <a:rPr lang="en-US" sz="950" b="1"/>
              <a:t>Misi</a:t>
            </a:r>
            <a:endParaRPr sz="950" b="1"/>
          </a:p>
          <a:p>
            <a:pPr marL="140018" lvl="0" indent="0" algn="l" rtl="0">
              <a:lnSpc>
                <a:spcPct val="90000"/>
              </a:lnSpc>
              <a:spcBef>
                <a:spcPts val="1000"/>
              </a:spcBef>
              <a:spcAft>
                <a:spcPts val="0"/>
              </a:spcAft>
              <a:buSzPts val="611"/>
              <a:buNone/>
            </a:pPr>
            <a:r>
              <a:rPr lang="en-US" sz="950"/>
              <a:t>Untuk mewujudkan visi tersebut, satuan pendidikan telah menentukan langkah-langkah strategis yang dituangkan dalam misi sebagai berikut:</a:t>
            </a:r>
            <a:endParaRPr/>
          </a:p>
          <a:p>
            <a:pPr marL="368618" lvl="0" indent="-228600" algn="l" rtl="0">
              <a:lnSpc>
                <a:spcPct val="90000"/>
              </a:lnSpc>
              <a:spcBef>
                <a:spcPts val="1000"/>
              </a:spcBef>
              <a:spcAft>
                <a:spcPts val="0"/>
              </a:spcAft>
              <a:buSzPts val="611"/>
              <a:buFont typeface="Arial"/>
              <a:buAutoNum type="arabicPeriod"/>
            </a:pPr>
            <a:r>
              <a:rPr lang="en-US" sz="950"/>
              <a:t>Memberikan bimbingan agar peserta didik memiliki sikap, pengetahuan dan keterampilan, sehingga menjadi lulusan yang memiliki kecerdasan intelektual, kecerdasan emosional, kecerdasan spiritual, beriman dan berakhlak mulia sesuai dengan kemampuan dan karakteristik kebutuhan khususnya.</a:t>
            </a:r>
            <a:endParaRPr/>
          </a:p>
          <a:p>
            <a:pPr marL="368618" lvl="0" indent="-228600" algn="l" rtl="0">
              <a:lnSpc>
                <a:spcPct val="90000"/>
              </a:lnSpc>
              <a:spcBef>
                <a:spcPts val="1000"/>
              </a:spcBef>
              <a:spcAft>
                <a:spcPts val="0"/>
              </a:spcAft>
              <a:buSzPts val="611"/>
              <a:buFont typeface="Arial"/>
              <a:buAutoNum type="arabicPeriod"/>
            </a:pPr>
            <a:r>
              <a:rPr lang="en-US" sz="950"/>
              <a:t>Meningkatkan peran serta warga sekolah dalam mengembangkan perilaku jujur, hidup bersih, hidup sehat, rukun, dan peduli lingkungan.</a:t>
            </a:r>
            <a:endParaRPr/>
          </a:p>
          <a:p>
            <a:pPr marL="368618" lvl="0" indent="-228600" algn="l" rtl="0">
              <a:lnSpc>
                <a:spcPct val="90000"/>
              </a:lnSpc>
              <a:spcBef>
                <a:spcPts val="1000"/>
              </a:spcBef>
              <a:spcAft>
                <a:spcPts val="0"/>
              </a:spcAft>
              <a:buSzPts val="611"/>
              <a:buFont typeface="Arial"/>
              <a:buAutoNum type="arabicPeriod"/>
            </a:pPr>
            <a:r>
              <a:rPr lang="en-US" sz="950"/>
              <a:t>Mengembangkan potensi diri dan prestasi peserta didik, baik yang dilakukan sendiri, maupun bersama orang lain.</a:t>
            </a:r>
            <a:endParaRPr/>
          </a:p>
          <a:p>
            <a:pPr marL="368618" lvl="0" indent="-228600" algn="l" rtl="0">
              <a:lnSpc>
                <a:spcPct val="90000"/>
              </a:lnSpc>
              <a:spcBef>
                <a:spcPts val="1000"/>
              </a:spcBef>
              <a:spcAft>
                <a:spcPts val="0"/>
              </a:spcAft>
              <a:buSzPts val="611"/>
              <a:buFont typeface="Arial"/>
              <a:buAutoNum type="arabicPeriod"/>
            </a:pPr>
            <a:r>
              <a:rPr lang="en-US" sz="950"/>
              <a:t>Membantu peserta didik mengembangkan kendali dan disiplin diri.</a:t>
            </a:r>
            <a:endParaRPr/>
          </a:p>
          <a:p>
            <a:pPr marL="368618" lvl="0" indent="-228600" algn="l" rtl="0">
              <a:lnSpc>
                <a:spcPct val="90000"/>
              </a:lnSpc>
              <a:spcBef>
                <a:spcPts val="1000"/>
              </a:spcBef>
              <a:spcAft>
                <a:spcPts val="0"/>
              </a:spcAft>
              <a:buSzPts val="611"/>
              <a:buFont typeface="Arial"/>
              <a:buAutoNum type="arabicPeriod"/>
            </a:pPr>
            <a:r>
              <a:rPr lang="en-US" sz="950"/>
              <a:t>Membantu peserta didik memupuk rasa percaya diri, resilien (penyesuaian yang tinggi dan luwes) dan adaptif.</a:t>
            </a:r>
            <a:endParaRPr/>
          </a:p>
          <a:p>
            <a:pPr marL="368618" lvl="0" indent="-228600" algn="l" rtl="0">
              <a:lnSpc>
                <a:spcPct val="90000"/>
              </a:lnSpc>
              <a:spcBef>
                <a:spcPts val="1000"/>
              </a:spcBef>
              <a:spcAft>
                <a:spcPts val="0"/>
              </a:spcAft>
              <a:buSzPts val="611"/>
              <a:buFont typeface="Arial"/>
              <a:buAutoNum type="arabicPeriod"/>
            </a:pPr>
            <a:r>
              <a:rPr lang="en-US" sz="950"/>
              <a:t>Memberikan keterampilan dasar yang mendukung penguasaan kecakapan hidup untuk bekal hidup mandiri.</a:t>
            </a:r>
            <a:endParaRPr/>
          </a:p>
          <a:p>
            <a:pPr marL="368618" lvl="0" indent="-228600" algn="l" rtl="0">
              <a:lnSpc>
                <a:spcPct val="90000"/>
              </a:lnSpc>
              <a:spcBef>
                <a:spcPts val="1000"/>
              </a:spcBef>
              <a:spcAft>
                <a:spcPts val="0"/>
              </a:spcAft>
              <a:buSzPts val="611"/>
              <a:buFont typeface="Arial"/>
              <a:buAutoNum type="arabicPeriod"/>
            </a:pPr>
            <a:r>
              <a:rPr lang="en-US" sz="950"/>
              <a:t>Membantu masyarakat yang memerlukan informasi pelayanan pendidikan khusus.</a:t>
            </a:r>
            <a:endParaRPr/>
          </a:p>
          <a:p>
            <a:pPr marL="368618" lvl="0" indent="-228600" algn="l" rtl="0">
              <a:lnSpc>
                <a:spcPct val="90000"/>
              </a:lnSpc>
              <a:spcBef>
                <a:spcPts val="1000"/>
              </a:spcBef>
              <a:spcAft>
                <a:spcPts val="0"/>
              </a:spcAft>
              <a:buSzPts val="611"/>
              <a:buFont typeface="Arial"/>
              <a:buAutoNum type="arabicPeriod"/>
            </a:pPr>
            <a:r>
              <a:rPr lang="en-US" sz="950"/>
              <a:t>Menjalin kerjasama dengan dunia usaha dan dunia industri serta </a:t>
            </a:r>
            <a:r>
              <a:rPr lang="en-US" sz="950" i="1"/>
              <a:t>stakeholder </a:t>
            </a:r>
            <a:r>
              <a:rPr lang="en-US" sz="950"/>
              <a:t>lainnya untuk pengembangan potensi peserta didik. </a:t>
            </a:r>
            <a:endParaRPr/>
          </a:p>
        </p:txBody>
      </p:sp>
      <p:sp>
        <p:nvSpPr>
          <p:cNvPr id="452" name="Google Shape;452;p48"/>
          <p:cNvSpPr txBox="1">
            <a:spLocks noGrp="1"/>
          </p:cNvSpPr>
          <p:nvPr>
            <p:ph type="title"/>
          </p:nvPr>
        </p:nvSpPr>
        <p:spPr>
          <a:xfrm>
            <a:off x="27319" y="61017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532"/>
              <a:buNone/>
            </a:pPr>
            <a:br>
              <a:rPr lang="en-US" sz="1300" b="1"/>
            </a:br>
            <a:r>
              <a:rPr lang="en-US" sz="1300" b="1" u="sng"/>
              <a:t>Contoh Kurikulum Operasional SMPLB Model 12</a:t>
            </a:r>
            <a:endParaRPr sz="1300" b="1" u="sng"/>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p49"/>
          <p:cNvSpPr txBox="1">
            <a:spLocks noGrp="1"/>
          </p:cNvSpPr>
          <p:nvPr>
            <p:ph type="body" idx="1"/>
          </p:nvPr>
        </p:nvSpPr>
        <p:spPr>
          <a:xfrm>
            <a:off x="-101600" y="8598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01"/>
              <a:buNone/>
            </a:pPr>
            <a:r>
              <a:rPr lang="en-US" sz="780" b="1"/>
              <a:t>Tujuan Satuan Pendidikan</a:t>
            </a:r>
            <a:endParaRPr sz="780"/>
          </a:p>
          <a:p>
            <a:pPr marL="311468" lvl="0" indent="-171450" algn="l" rtl="0">
              <a:lnSpc>
                <a:spcPct val="90000"/>
              </a:lnSpc>
              <a:spcBef>
                <a:spcPts val="1000"/>
              </a:spcBef>
              <a:spcAft>
                <a:spcPts val="0"/>
              </a:spcAft>
              <a:buSzPts val="501"/>
              <a:buChar char="•"/>
            </a:pPr>
            <a:r>
              <a:rPr lang="en-US" sz="780"/>
              <a:t>Tujuan Jangka Pendek:</a:t>
            </a:r>
            <a:endParaRPr/>
          </a:p>
          <a:p>
            <a:pPr marL="368618" lvl="0" indent="-228600" algn="l" rtl="0">
              <a:lnSpc>
                <a:spcPct val="90000"/>
              </a:lnSpc>
              <a:spcBef>
                <a:spcPts val="1000"/>
              </a:spcBef>
              <a:spcAft>
                <a:spcPts val="0"/>
              </a:spcAft>
              <a:buSzPts val="501"/>
              <a:buAutoNum type="arabicPeriod"/>
            </a:pPr>
            <a:r>
              <a:rPr lang="en-US" sz="780"/>
              <a:t>Membentuk peserta didik yang memiliki sikap religius dengan taat dan tepat waktu dalam melaksanakan ibadah sesuai ajaran agama yang dianutnya.</a:t>
            </a:r>
            <a:endParaRPr/>
          </a:p>
          <a:p>
            <a:pPr marL="368618" lvl="0" indent="-228600" algn="l" rtl="0">
              <a:lnSpc>
                <a:spcPct val="90000"/>
              </a:lnSpc>
              <a:spcBef>
                <a:spcPts val="1000"/>
              </a:spcBef>
              <a:spcAft>
                <a:spcPts val="0"/>
              </a:spcAft>
              <a:buSzPts val="501"/>
              <a:buAutoNum type="arabicPeriod"/>
            </a:pPr>
            <a:r>
              <a:rPr lang="en-US" sz="780"/>
              <a:t>Melakukan pembiasaan yang mencerminkan nilai luhur karakter dan budaya bangsa, seperti jujur, disiplin, sopan, dan santun.</a:t>
            </a:r>
            <a:endParaRPr/>
          </a:p>
          <a:p>
            <a:pPr marL="368618" lvl="0" indent="-228600" algn="l" rtl="0">
              <a:lnSpc>
                <a:spcPct val="90000"/>
              </a:lnSpc>
              <a:spcBef>
                <a:spcPts val="1000"/>
              </a:spcBef>
              <a:spcAft>
                <a:spcPts val="0"/>
              </a:spcAft>
              <a:buSzPts val="501"/>
              <a:buAutoNum type="arabicPeriod"/>
            </a:pPr>
            <a:r>
              <a:rPr lang="en-US" sz="780"/>
              <a:t>Mengembangkan kemampuan literasi dan numerasi peserta didik.</a:t>
            </a:r>
            <a:endParaRPr/>
          </a:p>
          <a:p>
            <a:pPr marL="368618" lvl="0" indent="-228600" algn="l" rtl="0">
              <a:lnSpc>
                <a:spcPct val="90000"/>
              </a:lnSpc>
              <a:spcBef>
                <a:spcPts val="1000"/>
              </a:spcBef>
              <a:spcAft>
                <a:spcPts val="0"/>
              </a:spcAft>
              <a:buSzPts val="501"/>
              <a:buAutoNum type="arabicPeriod"/>
            </a:pPr>
            <a:r>
              <a:rPr lang="en-US" sz="780"/>
              <a:t>Memfasilitasi pembelajaran untuk peserta didik dengan melaksanakan pembelajaran keterampilan sesuai bakat, minat dan karakteristik peserta didik.</a:t>
            </a:r>
            <a:endParaRPr/>
          </a:p>
          <a:p>
            <a:pPr marL="368618" lvl="0" indent="-228600" algn="l" rtl="0">
              <a:lnSpc>
                <a:spcPct val="90000"/>
              </a:lnSpc>
              <a:spcBef>
                <a:spcPts val="1000"/>
              </a:spcBef>
              <a:spcAft>
                <a:spcPts val="0"/>
              </a:spcAft>
              <a:buSzPts val="501"/>
              <a:buAutoNum type="arabicPeriod"/>
            </a:pPr>
            <a:r>
              <a:rPr lang="en-US" sz="780"/>
              <a:t>Membentuk kemandirian peserta didik melalui kegiatan harian secara mandiri.</a:t>
            </a:r>
            <a:endParaRPr/>
          </a:p>
          <a:p>
            <a:pPr marL="311468" lvl="0" indent="-171450" algn="l" rtl="0">
              <a:lnSpc>
                <a:spcPct val="90000"/>
              </a:lnSpc>
              <a:spcBef>
                <a:spcPts val="1000"/>
              </a:spcBef>
              <a:spcAft>
                <a:spcPts val="0"/>
              </a:spcAft>
              <a:buSzPts val="501"/>
              <a:buChar char="•"/>
            </a:pPr>
            <a:r>
              <a:rPr lang="en-US" sz="780"/>
              <a:t>Tujuan Jangka Menengah:</a:t>
            </a:r>
            <a:endParaRPr/>
          </a:p>
          <a:p>
            <a:pPr marL="368618" lvl="0" indent="-228600" algn="l" rtl="0">
              <a:lnSpc>
                <a:spcPct val="90000"/>
              </a:lnSpc>
              <a:spcBef>
                <a:spcPts val="1000"/>
              </a:spcBef>
              <a:spcAft>
                <a:spcPts val="0"/>
              </a:spcAft>
              <a:buSzPts val="501"/>
              <a:buFont typeface="Arial"/>
              <a:buAutoNum type="arabicPeriod"/>
            </a:pPr>
            <a:r>
              <a:rPr lang="en-US" sz="780"/>
              <a:t>Meningkatkan sikap religius peserta didik melalui hafalan surat-surat pendek atau doa-doa keseharian sesuai ajaran agamanya.</a:t>
            </a:r>
            <a:endParaRPr/>
          </a:p>
          <a:p>
            <a:pPr marL="368618" lvl="0" indent="-228600" algn="l" rtl="0">
              <a:lnSpc>
                <a:spcPct val="90000"/>
              </a:lnSpc>
              <a:spcBef>
                <a:spcPts val="1000"/>
              </a:spcBef>
              <a:spcAft>
                <a:spcPts val="0"/>
              </a:spcAft>
              <a:buSzPts val="501"/>
              <a:buFont typeface="Arial"/>
              <a:buAutoNum type="arabicPeriod"/>
            </a:pPr>
            <a:r>
              <a:rPr lang="en-US" sz="780"/>
              <a:t>Membudayakan gerakan sikap hidup bersih di lingkungan sekolah.</a:t>
            </a:r>
            <a:endParaRPr/>
          </a:p>
          <a:p>
            <a:pPr marL="368618" lvl="0" indent="-228600" algn="l" rtl="0">
              <a:lnSpc>
                <a:spcPct val="90000"/>
              </a:lnSpc>
              <a:spcBef>
                <a:spcPts val="1000"/>
              </a:spcBef>
              <a:spcAft>
                <a:spcPts val="0"/>
              </a:spcAft>
              <a:buSzPts val="501"/>
              <a:buFont typeface="Arial"/>
              <a:buAutoNum type="arabicPeriod"/>
            </a:pPr>
            <a:r>
              <a:rPr lang="en-US" sz="780"/>
              <a:t>Memfasilitasi peserta didik agar memiliki kemampuan berkomunikasi yang memadai sehingga dapat mengaktualisasi diri dan bekerja sama dalam kelompok maupun lingkungannya.</a:t>
            </a:r>
            <a:endParaRPr/>
          </a:p>
          <a:p>
            <a:pPr marL="311468" lvl="0" indent="-171450" algn="l" rtl="0">
              <a:lnSpc>
                <a:spcPct val="90000"/>
              </a:lnSpc>
              <a:spcBef>
                <a:spcPts val="1000"/>
              </a:spcBef>
              <a:spcAft>
                <a:spcPts val="0"/>
              </a:spcAft>
              <a:buSzPts val="501"/>
              <a:buChar char="•"/>
            </a:pPr>
            <a:r>
              <a:rPr lang="en-US" sz="780"/>
              <a:t>Tujuan Jangka Panjang:</a:t>
            </a:r>
            <a:endParaRPr/>
          </a:p>
          <a:p>
            <a:pPr marL="368618" lvl="0" indent="-228600" algn="l" rtl="0">
              <a:lnSpc>
                <a:spcPct val="90000"/>
              </a:lnSpc>
              <a:spcBef>
                <a:spcPts val="1000"/>
              </a:spcBef>
              <a:spcAft>
                <a:spcPts val="0"/>
              </a:spcAft>
              <a:buSzPts val="501"/>
              <a:buFont typeface="Arial"/>
              <a:buAutoNum type="arabicPeriod"/>
            </a:pPr>
            <a:r>
              <a:rPr lang="en-US" sz="780"/>
              <a:t>Membentuk peserta didik yang memiliki akhlak terpuji dan selalu peduli sosial dalam toleransi beragama.</a:t>
            </a:r>
            <a:endParaRPr/>
          </a:p>
          <a:p>
            <a:pPr marL="368618" lvl="0" indent="-228600" algn="l" rtl="0">
              <a:lnSpc>
                <a:spcPct val="90000"/>
              </a:lnSpc>
              <a:spcBef>
                <a:spcPts val="1000"/>
              </a:spcBef>
              <a:spcAft>
                <a:spcPts val="0"/>
              </a:spcAft>
              <a:buSzPts val="501"/>
              <a:buFont typeface="Arial"/>
              <a:buAutoNum type="arabicPeriod"/>
            </a:pPr>
            <a:r>
              <a:rPr lang="en-US" sz="780"/>
              <a:t>Membentuk peserta didik yang memiliki sikap yang mematuhi aturan sosial yang berlaku di lingkungan masyarakat.</a:t>
            </a:r>
            <a:endParaRPr/>
          </a:p>
          <a:p>
            <a:pPr marL="368618" lvl="0" indent="-228600" algn="l" rtl="0">
              <a:lnSpc>
                <a:spcPct val="90000"/>
              </a:lnSpc>
              <a:spcBef>
                <a:spcPts val="1000"/>
              </a:spcBef>
              <a:spcAft>
                <a:spcPts val="0"/>
              </a:spcAft>
              <a:buSzPts val="501"/>
              <a:buFont typeface="Arial"/>
              <a:buAutoNum type="arabicPeriod"/>
            </a:pPr>
            <a:r>
              <a:rPr lang="en-US" sz="780"/>
              <a:t>Memfasilitasi peserta didik yang memiliki kemampuan berpikir logis, kritis, dan kreatif sehingga dapat memecahkan masalah sederhana dalam kehidupan sehari-hari.</a:t>
            </a:r>
            <a:endParaRPr/>
          </a:p>
          <a:p>
            <a:pPr marL="368618" lvl="0" indent="-228600" algn="l" rtl="0">
              <a:lnSpc>
                <a:spcPct val="90000"/>
              </a:lnSpc>
              <a:spcBef>
                <a:spcPts val="1000"/>
              </a:spcBef>
              <a:spcAft>
                <a:spcPts val="0"/>
              </a:spcAft>
              <a:buSzPts val="501"/>
              <a:buFont typeface="Arial"/>
              <a:buAutoNum type="arabicPeriod"/>
            </a:pPr>
            <a:r>
              <a:rPr lang="en-US" sz="780"/>
              <a:t>Memfasilitasi peserta didik yang memiliki keterampilan dasar untuk melatih kecakapan hidup berkaitan dengan vokasional sebagai bekal hidup mandiri dan tidak bergantung kepada orang lain.</a:t>
            </a:r>
            <a:endParaRPr/>
          </a:p>
          <a:p>
            <a:pPr marL="368618" lvl="0" indent="-228600" algn="l" rtl="0">
              <a:lnSpc>
                <a:spcPct val="90000"/>
              </a:lnSpc>
              <a:spcBef>
                <a:spcPts val="1000"/>
              </a:spcBef>
              <a:spcAft>
                <a:spcPts val="0"/>
              </a:spcAft>
              <a:buSzPts val="501"/>
              <a:buFont typeface="Arial"/>
              <a:buAutoNum type="arabicPeriod"/>
            </a:pPr>
            <a:r>
              <a:rPr lang="en-US" sz="780"/>
              <a:t>Memiliki kemampuan interpersonal (berkomunikasi) yang memadai agar mampu beradaptasi dalam masyarakat sekolah pada satuan pendidikan yang lebih tinggi dan/atau persiapan untuk berada pada masyarakat secara umum.</a:t>
            </a:r>
            <a:endParaRPr/>
          </a:p>
          <a:p>
            <a:pPr marL="140018" lvl="0" indent="0" algn="l" rtl="0">
              <a:lnSpc>
                <a:spcPct val="90000"/>
              </a:lnSpc>
              <a:spcBef>
                <a:spcPts val="1000"/>
              </a:spcBef>
              <a:spcAft>
                <a:spcPts val="0"/>
              </a:spcAft>
              <a:buSzPts val="501"/>
              <a:buNone/>
            </a:pPr>
            <a:r>
              <a:rPr lang="en-US" sz="780"/>
              <a:t>Dalam upada pencapaian tujuan tersebut, maka SMPLB Model 12 melakukan kemitraan yang harmonis dengan orangtua dan masyarakat dengan strategi melalui kegiatan sebagai berikut:</a:t>
            </a:r>
            <a:endParaRPr/>
          </a:p>
          <a:p>
            <a:pPr marL="368618" lvl="0" indent="-228600" algn="l" rtl="0">
              <a:lnSpc>
                <a:spcPct val="90000"/>
              </a:lnSpc>
              <a:spcBef>
                <a:spcPts val="1000"/>
              </a:spcBef>
              <a:spcAft>
                <a:spcPts val="0"/>
              </a:spcAft>
              <a:buSzPts val="501"/>
              <a:buAutoNum type="arabicPeriod"/>
            </a:pPr>
            <a:r>
              <a:rPr lang="en-US" sz="780"/>
              <a:t>Melaksanakan kegiatan penumbuhan budi pekerti yang dilakukan melalui aktivitas rutin, spontan, dan keteladanan.</a:t>
            </a:r>
            <a:endParaRPr/>
          </a:p>
          <a:p>
            <a:pPr marL="368618" lvl="0" indent="-228600" algn="l" rtl="0">
              <a:lnSpc>
                <a:spcPct val="90000"/>
              </a:lnSpc>
              <a:spcBef>
                <a:spcPts val="1000"/>
              </a:spcBef>
              <a:spcAft>
                <a:spcPts val="0"/>
              </a:spcAft>
              <a:buSzPts val="501"/>
              <a:buAutoNum type="arabicPeriod"/>
            </a:pPr>
            <a:r>
              <a:rPr lang="en-US" sz="780"/>
              <a:t>Menyelenggarakan kegiatan perayaan keagamaan dan melakukan pembinaan kerohanian yang rutin dilakukan satu minggu sekali.</a:t>
            </a:r>
            <a:endParaRPr/>
          </a:p>
          <a:p>
            <a:pPr marL="368618" lvl="0" indent="-228600" algn="l" rtl="0">
              <a:lnSpc>
                <a:spcPct val="90000"/>
              </a:lnSpc>
              <a:spcBef>
                <a:spcPts val="1000"/>
              </a:spcBef>
              <a:spcAft>
                <a:spcPts val="0"/>
              </a:spcAft>
              <a:buSzPts val="501"/>
              <a:buAutoNum type="arabicPeriod"/>
            </a:pPr>
            <a:r>
              <a:rPr lang="en-US" sz="780"/>
              <a:t>Melaksanakan pembelajaran yang mengembangkan kemampuan literasi, numerasi, serta memanfatatkan teknologi sesuai dengan karakteristik dan kemampuan peserta didik berkebutuhan khusus.</a:t>
            </a:r>
            <a:endParaRPr/>
          </a:p>
          <a:p>
            <a:pPr marL="368618" lvl="0" indent="-228600" algn="l" rtl="0">
              <a:lnSpc>
                <a:spcPct val="90000"/>
              </a:lnSpc>
              <a:spcBef>
                <a:spcPts val="1000"/>
              </a:spcBef>
              <a:spcAft>
                <a:spcPts val="0"/>
              </a:spcAft>
              <a:buSzPts val="501"/>
              <a:buAutoNum type="arabicPeriod"/>
            </a:pPr>
            <a:r>
              <a:rPr lang="en-US" sz="780"/>
              <a:t>Pemberdayaan perpustakaan sekolah baik manual maupun digital.</a:t>
            </a:r>
            <a:endParaRPr/>
          </a:p>
          <a:p>
            <a:pPr marL="368618" lvl="0" indent="-228600" algn="l" rtl="0">
              <a:lnSpc>
                <a:spcPct val="90000"/>
              </a:lnSpc>
              <a:spcBef>
                <a:spcPts val="1000"/>
              </a:spcBef>
              <a:spcAft>
                <a:spcPts val="0"/>
              </a:spcAft>
              <a:buSzPts val="501"/>
              <a:buAutoNum type="arabicPeriod"/>
            </a:pPr>
            <a:r>
              <a:rPr lang="en-US" sz="780"/>
              <a:t>Peningkatan kualitas sumber daya manusia dengan berbagai kegiatan pelatihan atau mengadakan kegiatan bimbingan teman sejawat.</a:t>
            </a:r>
            <a:endParaRPr/>
          </a:p>
          <a:p>
            <a:pPr marL="368618" lvl="0" indent="-228600" algn="l" rtl="0">
              <a:lnSpc>
                <a:spcPct val="90000"/>
              </a:lnSpc>
              <a:spcBef>
                <a:spcPts val="1000"/>
              </a:spcBef>
              <a:spcAft>
                <a:spcPts val="0"/>
              </a:spcAft>
              <a:buSzPts val="501"/>
              <a:buAutoNum type="arabicPeriod"/>
            </a:pPr>
            <a:r>
              <a:rPr lang="en-US" sz="780"/>
              <a:t>Bekerjasama dengan dunia usaha dan dunia industri agar dapat memberikan pelatihan keterampilan/vokasi kepada peserta didik sehingga menjadi peserta didik yang terampil dan kompetitif.</a:t>
            </a:r>
            <a:endParaRPr/>
          </a:p>
          <a:p>
            <a:pPr marL="368618" lvl="0" indent="-228600" algn="l" rtl="0">
              <a:lnSpc>
                <a:spcPct val="90000"/>
              </a:lnSpc>
              <a:spcBef>
                <a:spcPts val="1000"/>
              </a:spcBef>
              <a:spcAft>
                <a:spcPts val="0"/>
              </a:spcAft>
              <a:buSzPts val="501"/>
              <a:buAutoNum type="arabicPeriod"/>
            </a:pPr>
            <a:r>
              <a:rPr lang="en-US" sz="780"/>
              <a:t>Bekerjasama dengan lembaga masyarakat, instansi pemerintah maupun lembaga swasta untuk mempromosikan hasil karya keterampilan peserta didik.</a:t>
            </a:r>
            <a:endParaRPr/>
          </a:p>
          <a:p>
            <a:pPr marL="368618" lvl="0" indent="-228600" algn="l" rtl="0">
              <a:lnSpc>
                <a:spcPct val="90000"/>
              </a:lnSpc>
              <a:spcBef>
                <a:spcPts val="1000"/>
              </a:spcBef>
              <a:spcAft>
                <a:spcPts val="0"/>
              </a:spcAft>
              <a:buSzPts val="501"/>
              <a:buAutoNum type="arabicPeriod"/>
            </a:pPr>
            <a:r>
              <a:rPr lang="en-US" sz="780"/>
              <a:t>Menjalin kerjasama yang baik dengan orangtua peserta didik, komite sekolah dan masyrakat dalam mendukung pelaksanaan kegiatan pembelajaran. </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50"/>
          <p:cNvSpPr txBox="1">
            <a:spLocks noGrp="1"/>
          </p:cNvSpPr>
          <p:nvPr>
            <p:ph type="body" idx="1"/>
          </p:nvPr>
        </p:nvSpPr>
        <p:spPr>
          <a:xfrm>
            <a:off x="-101600" y="10884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46"/>
              <a:buNone/>
            </a:pPr>
            <a:r>
              <a:rPr lang="en-US" sz="850" b="1"/>
              <a:t>Karakteristik Satuan Pendidikan</a:t>
            </a:r>
            <a:endParaRPr sz="850" b="1"/>
          </a:p>
          <a:p>
            <a:pPr marL="140018" lvl="0" indent="0" algn="l" rtl="0">
              <a:lnSpc>
                <a:spcPct val="90000"/>
              </a:lnSpc>
              <a:spcBef>
                <a:spcPts val="1000"/>
              </a:spcBef>
              <a:spcAft>
                <a:spcPts val="0"/>
              </a:spcAft>
              <a:buSzPts val="546"/>
              <a:buNone/>
            </a:pPr>
            <a:r>
              <a:rPr lang="en-US" sz="850"/>
              <a:t>Untuk mendapatkan gambaran umum mengenai kondisi dan karakteristik Trimurti Senior High School maka disampaikan hasil analisis konteks Trimurti Senior High School pada tahun ajaran 2020-2021.</a:t>
            </a:r>
            <a:endParaRPr/>
          </a:p>
          <a:p>
            <a:pPr marL="140018" lvl="0" indent="0" algn="l" rtl="0">
              <a:lnSpc>
                <a:spcPct val="90000"/>
              </a:lnSpc>
              <a:spcBef>
                <a:spcPts val="1000"/>
              </a:spcBef>
              <a:spcAft>
                <a:spcPts val="0"/>
              </a:spcAft>
              <a:buSzPts val="546"/>
              <a:buNone/>
            </a:pPr>
            <a:r>
              <a:rPr lang="en-US" sz="850"/>
              <a:t>Trimurti Senior High School berdiri mulai tahun 1954 dan berlokasi di pusat kota, dikelilingi oleh pusat komersial, fasilitas umum dan kantor pemerintahan. Untuk sarana dan prasarana secara umum, Trimurti Senior High School memiliki fasilitas cukup lengkap dalam mendukung proses belajar-mengajar. Trimurti Senior High School memiliki Tenaga Pendidik sebanyak 36 orang yang cukup kompeten dalam pembelajaran dan dalam penggunaan teknologi. Untuk jumlah pelajar tahun pelajaran 2020/2021 ada sebanyak 590 orang. Dalam pelaksanaan pembelajaran Trimurti Senior High School memberi 3 kelompok minat dalam mata pelajaran peminatan yang disediakan yaitu Ilmu Pengetahuan Alam (IPA), Ilmu Pengetahuan Sosial (IPS) dan Bahasa. Terdapat juga program-program unggulan yang dipergunakan untuk menambah layanan pendidikan kepada pelajar.</a:t>
            </a:r>
            <a:endParaRPr/>
          </a:p>
          <a:p>
            <a:pPr marL="140018" lvl="0" indent="0" algn="l" rtl="0">
              <a:lnSpc>
                <a:spcPct val="90000"/>
              </a:lnSpc>
              <a:spcBef>
                <a:spcPts val="1000"/>
              </a:spcBef>
              <a:spcAft>
                <a:spcPts val="0"/>
              </a:spcAft>
              <a:buSzPts val="546"/>
              <a:buNone/>
            </a:pPr>
            <a:r>
              <a:rPr lang="en-US" sz="850"/>
              <a:t>Untuk karakteristik Sosial dan Budaya Lingkungan Sekolah adalah mayoritas pelajar berlatar belakang ekonomi mampu ke atas dan berasal dari lingkungan masyarakat perkotaan. Mayoritas tenaga pendidik dan tenaga kependidikan juga berasal atau telah lama tinggal di daerah kota dan sekitarnya. Trimurti Senior High School memiliki dan membiasakan budaya disiplin waktu, tertib ibadah, 5S (Senyum, Salam, Sapa, Sopan dan Santun) dan kepedulian sosial pada seluruh warga sekolah.</a:t>
            </a:r>
            <a:endParaRPr/>
          </a:p>
          <a:p>
            <a:pPr marL="140018" lvl="0" indent="0" algn="l" rtl="0">
              <a:lnSpc>
                <a:spcPct val="90000"/>
              </a:lnSpc>
              <a:spcBef>
                <a:spcPts val="1000"/>
              </a:spcBef>
              <a:spcAft>
                <a:spcPts val="0"/>
              </a:spcAft>
              <a:buSzPts val="546"/>
              <a:buNone/>
            </a:pPr>
            <a:r>
              <a:rPr lang="en-US" sz="850" b="1"/>
              <a:t>Visi</a:t>
            </a:r>
            <a:endParaRPr sz="850" b="1"/>
          </a:p>
          <a:p>
            <a:pPr marL="140018" lvl="0" indent="0" algn="l" rtl="0">
              <a:lnSpc>
                <a:spcPct val="90000"/>
              </a:lnSpc>
              <a:spcBef>
                <a:spcPts val="1000"/>
              </a:spcBef>
              <a:spcAft>
                <a:spcPts val="0"/>
              </a:spcAft>
              <a:buSzPts val="546"/>
              <a:buNone/>
            </a:pPr>
            <a:r>
              <a:rPr lang="en-US" sz="850"/>
              <a:t>Visi yang dimiliki Trimurti Senior High School diturunkan dari tujuan pendidikan di Indonesia yang tercantum pada Undang-Undang Nomor 20 Tahun 2003. Adapun visi Trimurti Senior High School adalah sebagai berikut:</a:t>
            </a:r>
            <a:endParaRPr/>
          </a:p>
          <a:p>
            <a:pPr marL="140018" lvl="0" indent="0" algn="l" rtl="0">
              <a:lnSpc>
                <a:spcPct val="90000"/>
              </a:lnSpc>
              <a:spcBef>
                <a:spcPts val="1000"/>
              </a:spcBef>
              <a:spcAft>
                <a:spcPts val="0"/>
              </a:spcAft>
              <a:buSzPts val="546"/>
              <a:buNone/>
            </a:pPr>
            <a:r>
              <a:rPr lang="en-US" sz="850"/>
              <a:t>“Terbentuknya Manusia Susila, Cakap dan Bertanggungjawab”.</a:t>
            </a:r>
            <a:endParaRPr/>
          </a:p>
          <a:p>
            <a:pPr marL="140018" lvl="0" indent="0" algn="l" rtl="0">
              <a:lnSpc>
                <a:spcPct val="90000"/>
              </a:lnSpc>
              <a:spcBef>
                <a:spcPts val="1000"/>
              </a:spcBef>
              <a:spcAft>
                <a:spcPts val="0"/>
              </a:spcAft>
              <a:buSzPts val="546"/>
              <a:buNone/>
            </a:pPr>
            <a:r>
              <a:rPr lang="en-US" sz="850" b="1"/>
              <a:t>Misi</a:t>
            </a:r>
            <a:endParaRPr sz="850" b="1"/>
          </a:p>
          <a:p>
            <a:pPr marL="140018" lvl="0" indent="0" algn="l" rtl="0">
              <a:lnSpc>
                <a:spcPct val="90000"/>
              </a:lnSpc>
              <a:spcBef>
                <a:spcPts val="1000"/>
              </a:spcBef>
              <a:spcAft>
                <a:spcPts val="0"/>
              </a:spcAft>
              <a:buSzPts val="546"/>
              <a:buNone/>
            </a:pPr>
            <a:r>
              <a:rPr lang="en-US" sz="850"/>
              <a:t>Misi Trimurti Senior High School ditetapkan sebagai representasi dari elemen visi Trimurti dan elemen Profil Pelajar Pancasila. Elemen visi Trimurti tersebut yaitu susila, cakap dan bertanggungjawab. Tujuh misi Trimurti Senior High School adalah sebagai berikut:</a:t>
            </a:r>
            <a:endParaRPr/>
          </a:p>
          <a:p>
            <a:pPr marL="140018" lvl="0" indent="0" algn="l" rtl="0">
              <a:lnSpc>
                <a:spcPct val="90000"/>
              </a:lnSpc>
              <a:spcBef>
                <a:spcPts val="1000"/>
              </a:spcBef>
              <a:spcAft>
                <a:spcPts val="0"/>
              </a:spcAft>
              <a:buSzPts val="546"/>
              <a:buNone/>
            </a:pPr>
            <a:r>
              <a:rPr lang="en-US" sz="850"/>
              <a:t>1. Membangun kebiasaan tertib beribadah, kajian keagamaan rutin dan 5S (Senyum, Sapa, Salam, Santun dan Sopan) pada pelajar. Representasi dari:</a:t>
            </a:r>
            <a:endParaRPr/>
          </a:p>
          <a:p>
            <a:pPr marL="311468" lvl="0" indent="-171450" algn="l" rtl="0">
              <a:lnSpc>
                <a:spcPct val="90000"/>
              </a:lnSpc>
              <a:spcBef>
                <a:spcPts val="1000"/>
              </a:spcBef>
              <a:spcAft>
                <a:spcPts val="0"/>
              </a:spcAft>
              <a:buSzPts val="546"/>
              <a:buChar char="•"/>
            </a:pPr>
            <a:r>
              <a:rPr lang="en-US" sz="850"/>
              <a:t>Visi “Susila”.</a:t>
            </a:r>
            <a:endParaRPr/>
          </a:p>
          <a:p>
            <a:pPr marL="311468" lvl="0" indent="-171450" algn="l" rtl="0">
              <a:lnSpc>
                <a:spcPct val="90000"/>
              </a:lnSpc>
              <a:spcBef>
                <a:spcPts val="1000"/>
              </a:spcBef>
              <a:spcAft>
                <a:spcPts val="0"/>
              </a:spcAft>
              <a:buSzPts val="546"/>
              <a:buChar char="•"/>
            </a:pPr>
            <a:r>
              <a:rPr lang="en-US" sz="850"/>
              <a:t>Elemen Profil Pelajar Pancasila “Beriman, bertaqwa kepada Tuhan Yang Maha Esa, berakhlak mulia”.</a:t>
            </a:r>
            <a:endParaRPr/>
          </a:p>
          <a:p>
            <a:pPr marL="140018" lvl="0" indent="0" algn="l" rtl="0">
              <a:lnSpc>
                <a:spcPct val="90000"/>
              </a:lnSpc>
              <a:spcBef>
                <a:spcPts val="1000"/>
              </a:spcBef>
              <a:spcAft>
                <a:spcPts val="0"/>
              </a:spcAft>
              <a:buSzPts val="546"/>
              <a:buNone/>
            </a:pPr>
            <a:r>
              <a:rPr lang="en-US" sz="850"/>
              <a:t>2. Mengembangkan rasa kepedulian, nasionalisme, patriotisme, dan bangga atas budaya lokal melalui aktivitas sosial, lingkungan, kebangsaan dan eksplorasi. Representasi dari:</a:t>
            </a:r>
            <a:endParaRPr/>
          </a:p>
          <a:p>
            <a:pPr marL="311468" lvl="0" indent="-171450" algn="l" rtl="0">
              <a:lnSpc>
                <a:spcPct val="90000"/>
              </a:lnSpc>
              <a:spcBef>
                <a:spcPts val="1000"/>
              </a:spcBef>
              <a:spcAft>
                <a:spcPts val="0"/>
              </a:spcAft>
              <a:buSzPts val="546"/>
              <a:buChar char="•"/>
            </a:pPr>
            <a:r>
              <a:rPr lang="en-US" sz="850"/>
              <a:t>Visi “Susila” dan “Bertanggungjawab”.</a:t>
            </a:r>
            <a:endParaRPr/>
          </a:p>
          <a:p>
            <a:pPr marL="311468" lvl="0" indent="-171450" algn="l" rtl="0">
              <a:lnSpc>
                <a:spcPct val="90000"/>
              </a:lnSpc>
              <a:spcBef>
                <a:spcPts val="1000"/>
              </a:spcBef>
              <a:spcAft>
                <a:spcPts val="0"/>
              </a:spcAft>
              <a:buSzPts val="546"/>
              <a:buChar char="•"/>
            </a:pPr>
            <a:r>
              <a:rPr lang="en-US" sz="850"/>
              <a:t>Elemen Profil Pelajar Pancasila “Beriman, bertaqwa kepada Tuhan yang Maha Esa, berakhlak mulia” dan “Bergotong-royong”.</a:t>
            </a:r>
            <a:endParaRPr/>
          </a:p>
          <a:p>
            <a:pPr marL="140018" lvl="0" indent="0" algn="l" rtl="0">
              <a:lnSpc>
                <a:spcPct val="90000"/>
              </a:lnSpc>
              <a:spcBef>
                <a:spcPts val="1000"/>
              </a:spcBef>
              <a:spcAft>
                <a:spcPts val="0"/>
              </a:spcAft>
              <a:buSzPts val="546"/>
              <a:buNone/>
            </a:pPr>
            <a:r>
              <a:rPr lang="en-US" sz="850"/>
              <a:t>3. Membekali pelajar dengan pengalaman lintas budaya baik nasional maupun internasional. Representasi dari:</a:t>
            </a:r>
            <a:endParaRPr/>
          </a:p>
          <a:p>
            <a:pPr marL="311468" lvl="0" indent="-171450" algn="l" rtl="0">
              <a:lnSpc>
                <a:spcPct val="90000"/>
              </a:lnSpc>
              <a:spcBef>
                <a:spcPts val="1000"/>
              </a:spcBef>
              <a:spcAft>
                <a:spcPts val="0"/>
              </a:spcAft>
              <a:buSzPts val="546"/>
              <a:buChar char="•"/>
            </a:pPr>
            <a:r>
              <a:rPr lang="en-US" sz="850"/>
              <a:t>Visi “Susila”.</a:t>
            </a:r>
            <a:endParaRPr/>
          </a:p>
          <a:p>
            <a:pPr marL="311468" lvl="0" indent="-171450" algn="l" rtl="0">
              <a:lnSpc>
                <a:spcPct val="90000"/>
              </a:lnSpc>
              <a:spcBef>
                <a:spcPts val="1000"/>
              </a:spcBef>
              <a:spcAft>
                <a:spcPts val="0"/>
              </a:spcAft>
              <a:buSzPts val="546"/>
              <a:buChar char="•"/>
            </a:pPr>
            <a:r>
              <a:rPr lang="en-US" sz="850"/>
              <a:t>Elemen Profil Pelajar Pancasila “Berkebhinekaan global”.</a:t>
            </a:r>
            <a:endParaRPr/>
          </a:p>
          <a:p>
            <a:pPr marL="140018" lvl="0" indent="0" algn="l" rtl="0">
              <a:lnSpc>
                <a:spcPct val="90000"/>
              </a:lnSpc>
              <a:spcBef>
                <a:spcPts val="1000"/>
              </a:spcBef>
              <a:spcAft>
                <a:spcPts val="0"/>
              </a:spcAft>
              <a:buSzPts val="546"/>
              <a:buNone/>
            </a:pPr>
            <a:r>
              <a:rPr lang="en-US" sz="850"/>
              <a:t>4. Mengidentifikasi, mengembangkan, dan memfasilitasi pencapaian prestasi minat dan bakat pelajar. Representasi dari:</a:t>
            </a:r>
            <a:endParaRPr/>
          </a:p>
          <a:p>
            <a:pPr marL="311468" lvl="0" indent="-171450" algn="l" rtl="0">
              <a:lnSpc>
                <a:spcPct val="90000"/>
              </a:lnSpc>
              <a:spcBef>
                <a:spcPts val="1000"/>
              </a:spcBef>
              <a:spcAft>
                <a:spcPts val="0"/>
              </a:spcAft>
              <a:buSzPts val="546"/>
              <a:buChar char="•"/>
            </a:pPr>
            <a:r>
              <a:rPr lang="en-US" sz="850"/>
              <a:t>Visi “Cakap”.</a:t>
            </a:r>
            <a:endParaRPr/>
          </a:p>
          <a:p>
            <a:pPr marL="311468" lvl="0" indent="-171450" algn="l" rtl="0">
              <a:lnSpc>
                <a:spcPct val="90000"/>
              </a:lnSpc>
              <a:spcBef>
                <a:spcPts val="1000"/>
              </a:spcBef>
              <a:spcAft>
                <a:spcPts val="0"/>
              </a:spcAft>
              <a:buSzPts val="546"/>
              <a:buChar char="•"/>
            </a:pPr>
            <a:r>
              <a:rPr lang="en-US" sz="850"/>
              <a:t>Elemen Profil Pelajar Pancasila “Mandiri”</a:t>
            </a:r>
            <a:endParaRPr/>
          </a:p>
          <a:p>
            <a:pPr marL="311468" lvl="0" indent="-136752" algn="l" rtl="0">
              <a:lnSpc>
                <a:spcPct val="90000"/>
              </a:lnSpc>
              <a:spcBef>
                <a:spcPts val="1000"/>
              </a:spcBef>
              <a:spcAft>
                <a:spcPts val="0"/>
              </a:spcAft>
              <a:buSzPts val="546"/>
              <a:buNone/>
            </a:pPr>
            <a:endParaRPr sz="850"/>
          </a:p>
        </p:txBody>
      </p:sp>
      <p:sp>
        <p:nvSpPr>
          <p:cNvPr id="463" name="Google Shape;463;p50"/>
          <p:cNvSpPr txBox="1">
            <a:spLocks noGrp="1"/>
          </p:cNvSpPr>
          <p:nvPr>
            <p:ph type="title"/>
          </p:nvPr>
        </p:nvSpPr>
        <p:spPr>
          <a:xfrm>
            <a:off x="27319" y="61017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532"/>
              <a:buNone/>
            </a:pPr>
            <a:br>
              <a:rPr lang="en-US" sz="1300" b="1"/>
            </a:br>
            <a:r>
              <a:rPr lang="en-US" sz="1300" b="1" u="sng"/>
              <a:t>Contoh Kurikulum Operasional Trimurti Senior High School</a:t>
            </a:r>
            <a:endParaRPr sz="1300" b="1" u="sng"/>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51"/>
          <p:cNvSpPr txBox="1">
            <a:spLocks noGrp="1"/>
          </p:cNvSpPr>
          <p:nvPr>
            <p:ph type="body" idx="1"/>
          </p:nvPr>
        </p:nvSpPr>
        <p:spPr>
          <a:xfrm>
            <a:off x="-101600" y="9233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14"/>
              <a:buNone/>
            </a:pPr>
            <a:r>
              <a:rPr lang="en-US" sz="800"/>
              <a:t>5. Mengembangkan dan menerapkan pembelajaran berbasis HOTS dan membangun 6 kemampuan literasi dasar (literasi baca dan tulis, literasi numerasi, literasi sains, literasi digital, literasi budaya kewarganegaraan dan literasi finansial) dengan berlandaskan prinsip kejujuran dan kemandirian dengan memperhatikan bakat dan minat pelajar. Representasi dari:</a:t>
            </a:r>
            <a:endParaRPr/>
          </a:p>
          <a:p>
            <a:pPr marL="311468" lvl="0" indent="-171450" algn="l" rtl="0">
              <a:lnSpc>
                <a:spcPct val="90000"/>
              </a:lnSpc>
              <a:spcBef>
                <a:spcPts val="1000"/>
              </a:spcBef>
              <a:spcAft>
                <a:spcPts val="0"/>
              </a:spcAft>
              <a:buSzPts val="514"/>
              <a:buChar char="•"/>
            </a:pPr>
            <a:r>
              <a:rPr lang="en-US" sz="800"/>
              <a:t>Visi “Cakap” dan “Bertanggungjjawab”.</a:t>
            </a:r>
            <a:endParaRPr/>
          </a:p>
          <a:p>
            <a:pPr marL="311468" lvl="0" indent="-171450" algn="l" rtl="0">
              <a:lnSpc>
                <a:spcPct val="90000"/>
              </a:lnSpc>
              <a:spcBef>
                <a:spcPts val="1000"/>
              </a:spcBef>
              <a:spcAft>
                <a:spcPts val="0"/>
              </a:spcAft>
              <a:buSzPts val="514"/>
              <a:buChar char="•"/>
            </a:pPr>
            <a:r>
              <a:rPr lang="en-US" sz="800"/>
              <a:t>Elemen Profil Pelajar Pancasila “Mandiri”, “Kreatif” dan “Bernalar Kritis”.</a:t>
            </a:r>
            <a:endParaRPr/>
          </a:p>
          <a:p>
            <a:pPr marL="140018" lvl="0" indent="0" algn="l" rtl="0">
              <a:lnSpc>
                <a:spcPct val="90000"/>
              </a:lnSpc>
              <a:spcBef>
                <a:spcPts val="1000"/>
              </a:spcBef>
              <a:spcAft>
                <a:spcPts val="0"/>
              </a:spcAft>
              <a:buSzPts val="514"/>
              <a:buNone/>
            </a:pPr>
            <a:r>
              <a:rPr lang="en-US" sz="800"/>
              <a:t>6. Memfasilitasi terlampauinya capaian kompetensi minimal tingkat SMA oleh peserta pelajar melalui matrikulasi, pemantauan perkembangan belajar, identifikasi permasalahan belajar, perbaikan, pendampingan, pengembangan dan kerjasama dengan orangtua. Representasi dari:</a:t>
            </a:r>
            <a:endParaRPr/>
          </a:p>
          <a:p>
            <a:pPr marL="311468" lvl="0" indent="-171450" algn="l" rtl="0">
              <a:lnSpc>
                <a:spcPct val="90000"/>
              </a:lnSpc>
              <a:spcBef>
                <a:spcPts val="1000"/>
              </a:spcBef>
              <a:spcAft>
                <a:spcPts val="0"/>
              </a:spcAft>
              <a:buSzPts val="514"/>
              <a:buChar char="•"/>
            </a:pPr>
            <a:r>
              <a:rPr lang="en-US" sz="800"/>
              <a:t>Visi “Cakap”.</a:t>
            </a:r>
            <a:endParaRPr/>
          </a:p>
          <a:p>
            <a:pPr marL="311468" lvl="0" indent="-171450" algn="l" rtl="0">
              <a:lnSpc>
                <a:spcPct val="90000"/>
              </a:lnSpc>
              <a:spcBef>
                <a:spcPts val="1000"/>
              </a:spcBef>
              <a:spcAft>
                <a:spcPts val="0"/>
              </a:spcAft>
              <a:buSzPts val="514"/>
              <a:buChar char="•"/>
            </a:pPr>
            <a:r>
              <a:rPr lang="en-US" sz="800"/>
              <a:t>Elemen Profil Pelajar Pancasila “Mandiri”.</a:t>
            </a:r>
            <a:endParaRPr/>
          </a:p>
          <a:p>
            <a:pPr marL="140018" lvl="0" indent="0" algn="l" rtl="0">
              <a:lnSpc>
                <a:spcPct val="90000"/>
              </a:lnSpc>
              <a:spcBef>
                <a:spcPts val="1000"/>
              </a:spcBef>
              <a:spcAft>
                <a:spcPts val="0"/>
              </a:spcAft>
              <a:buSzPts val="514"/>
              <a:buNone/>
            </a:pPr>
            <a:r>
              <a:rPr lang="en-US" sz="800"/>
              <a:t>7. Membimbing pelajar menghasilkan suatu karya ilmiah yang orisinil, dapat dipertanggungjawabkan dan tepat guna. Representasi dari:</a:t>
            </a:r>
            <a:endParaRPr/>
          </a:p>
          <a:p>
            <a:pPr marL="311468" lvl="0" indent="-171450" algn="l" rtl="0">
              <a:lnSpc>
                <a:spcPct val="90000"/>
              </a:lnSpc>
              <a:spcBef>
                <a:spcPts val="1000"/>
              </a:spcBef>
              <a:spcAft>
                <a:spcPts val="0"/>
              </a:spcAft>
              <a:buSzPts val="514"/>
              <a:buChar char="•"/>
            </a:pPr>
            <a:r>
              <a:rPr lang="en-US" sz="800"/>
              <a:t>Visi “Cakap” dan “Bertanggungjawab”.</a:t>
            </a:r>
            <a:endParaRPr/>
          </a:p>
          <a:p>
            <a:pPr marL="311468" lvl="0" indent="-171450" algn="l" rtl="0">
              <a:lnSpc>
                <a:spcPct val="90000"/>
              </a:lnSpc>
              <a:spcBef>
                <a:spcPts val="1000"/>
              </a:spcBef>
              <a:spcAft>
                <a:spcPts val="0"/>
              </a:spcAft>
              <a:buSzPts val="514"/>
              <a:buChar char="•"/>
            </a:pPr>
            <a:r>
              <a:rPr lang="en-US" sz="800"/>
              <a:t>Elemen Profil Pelajar Pancasila “Kreatif” dan “Bernalar Kritis”.</a:t>
            </a:r>
            <a:endParaRPr/>
          </a:p>
          <a:p>
            <a:pPr marL="140018" lvl="0" indent="0" algn="l" rtl="0">
              <a:lnSpc>
                <a:spcPct val="90000"/>
              </a:lnSpc>
              <a:spcBef>
                <a:spcPts val="1000"/>
              </a:spcBef>
              <a:spcAft>
                <a:spcPts val="0"/>
              </a:spcAft>
              <a:buSzPts val="514"/>
              <a:buNone/>
            </a:pPr>
            <a:r>
              <a:rPr lang="en-US" sz="800" b="1"/>
              <a:t>Tujuan </a:t>
            </a:r>
            <a:endParaRPr/>
          </a:p>
          <a:p>
            <a:pPr marL="140018" lvl="0" indent="0" algn="l" rtl="0">
              <a:lnSpc>
                <a:spcPct val="90000"/>
              </a:lnSpc>
              <a:spcBef>
                <a:spcPts val="1000"/>
              </a:spcBef>
              <a:spcAft>
                <a:spcPts val="0"/>
              </a:spcAft>
              <a:buSzPts val="514"/>
              <a:buNone/>
            </a:pPr>
            <a:r>
              <a:rPr lang="en-US" sz="800"/>
              <a:t>Tujuan akhir yang diharapkan oleh Trimurti Senior High School dalam pelaksanaan program-program sekolah untuk mewujudkan misi sekolah ditetapkan dalam bentuk 3 bagian, yaitu tujuan jangka panjang, tujuan jangka menengah dan tujuan jangka pendek.</a:t>
            </a:r>
            <a:endParaRPr/>
          </a:p>
          <a:p>
            <a:pPr marL="140018" lvl="0" indent="0" algn="l" rtl="0">
              <a:lnSpc>
                <a:spcPct val="90000"/>
              </a:lnSpc>
              <a:spcBef>
                <a:spcPts val="1000"/>
              </a:spcBef>
              <a:spcAft>
                <a:spcPts val="0"/>
              </a:spcAft>
              <a:buSzPts val="514"/>
              <a:buNone/>
            </a:pPr>
            <a:r>
              <a:rPr lang="en-US" sz="800"/>
              <a:t>Tujuan Jangka Panjang:</a:t>
            </a:r>
            <a:endParaRPr/>
          </a:p>
          <a:p>
            <a:pPr marL="140018" lvl="0" indent="0" algn="l" rtl="0">
              <a:lnSpc>
                <a:spcPct val="90000"/>
              </a:lnSpc>
              <a:spcBef>
                <a:spcPts val="1000"/>
              </a:spcBef>
              <a:spcAft>
                <a:spcPts val="0"/>
              </a:spcAft>
              <a:buSzPts val="514"/>
              <a:buNone/>
            </a:pPr>
            <a:r>
              <a:rPr lang="en-US" sz="800"/>
              <a:t>1. Menghasilkan lulusan pembelajar sepanjang hayat yang beriman, bertaqwa, berakhlak mulia, mandiri, peduli, cinta tanah air, bangga pada budaya bangsanya dan tenggang rasa sesuai dengan Profil Pelajar Pancasila.</a:t>
            </a:r>
            <a:endParaRPr/>
          </a:p>
          <a:p>
            <a:pPr marL="140018" lvl="0" indent="0" algn="l" rtl="0">
              <a:lnSpc>
                <a:spcPct val="90000"/>
              </a:lnSpc>
              <a:spcBef>
                <a:spcPts val="1000"/>
              </a:spcBef>
              <a:spcAft>
                <a:spcPts val="0"/>
              </a:spcAft>
              <a:buSzPts val="514"/>
              <a:buNone/>
            </a:pPr>
            <a:r>
              <a:rPr lang="en-US" sz="800"/>
              <a:t>2. Menghasilkan lulusan yang mampu melanjutkan pendidikannya ke jenjang lebih tinggi pada lembaga akademik/vokasi/kedinasan terkemuka sesuai minat dan bakat yang dimilikinya.</a:t>
            </a:r>
            <a:endParaRPr/>
          </a:p>
          <a:p>
            <a:pPr marL="140018" lvl="0" indent="0" algn="l" rtl="0">
              <a:lnSpc>
                <a:spcPct val="90000"/>
              </a:lnSpc>
              <a:spcBef>
                <a:spcPts val="1000"/>
              </a:spcBef>
              <a:spcAft>
                <a:spcPts val="0"/>
              </a:spcAft>
              <a:buSzPts val="514"/>
              <a:buNone/>
            </a:pPr>
            <a:r>
              <a:rPr lang="en-US" sz="800"/>
              <a:t>3. Menghasilkan lulusan yang terampil dalam berpikir kritis, berkreativitas, menghasilkan karya, memanfaatkan teknologi digital, dan mengembangkan minat serta bakatnya untuk menghasilkan prestasi.</a:t>
            </a:r>
            <a:endParaRPr/>
          </a:p>
          <a:p>
            <a:pPr marL="140018" lvl="0" indent="0" algn="l" rtl="0">
              <a:lnSpc>
                <a:spcPct val="90000"/>
              </a:lnSpc>
              <a:spcBef>
                <a:spcPts val="1000"/>
              </a:spcBef>
              <a:spcAft>
                <a:spcPts val="0"/>
              </a:spcAft>
              <a:buSzPts val="514"/>
              <a:buNone/>
            </a:pPr>
            <a:r>
              <a:rPr lang="en-US" sz="800"/>
              <a:t>4. Menghasilkan lulusan yang memiliki penguasaan 6 literasi dasar (literasi baca dan tulis, literasi numerasi, literasi sains, literasi digital, literasi budaya kewarganegaraan dan literasi finansial).</a:t>
            </a:r>
            <a:endParaRPr/>
          </a:p>
          <a:p>
            <a:pPr marL="140018" lvl="0" indent="0" algn="l" rtl="0">
              <a:lnSpc>
                <a:spcPct val="90000"/>
              </a:lnSpc>
              <a:spcBef>
                <a:spcPts val="1000"/>
              </a:spcBef>
              <a:spcAft>
                <a:spcPts val="0"/>
              </a:spcAft>
              <a:buSzPts val="514"/>
              <a:buNone/>
            </a:pPr>
            <a:r>
              <a:rPr lang="en-US" sz="800"/>
              <a:t>Tujuan Jangka Menengah:</a:t>
            </a:r>
            <a:endParaRPr/>
          </a:p>
          <a:p>
            <a:pPr marL="368618" lvl="0" indent="-228600" algn="l" rtl="0">
              <a:lnSpc>
                <a:spcPct val="90000"/>
              </a:lnSpc>
              <a:spcBef>
                <a:spcPts val="1000"/>
              </a:spcBef>
              <a:spcAft>
                <a:spcPts val="0"/>
              </a:spcAft>
              <a:buSzPts val="514"/>
              <a:buAutoNum type="arabicPeriod"/>
            </a:pPr>
            <a:r>
              <a:rPr lang="en-US" sz="800"/>
              <a:t>Membentuk karakter pembelajar sepanjang hayat berlandaskan Profil Pelajar Pancasila.</a:t>
            </a:r>
            <a:endParaRPr/>
          </a:p>
          <a:p>
            <a:pPr marL="368618" lvl="0" indent="-228600" algn="l" rtl="0">
              <a:lnSpc>
                <a:spcPct val="90000"/>
              </a:lnSpc>
              <a:spcBef>
                <a:spcPts val="1000"/>
              </a:spcBef>
              <a:spcAft>
                <a:spcPts val="0"/>
              </a:spcAft>
              <a:buSzPts val="514"/>
              <a:buAutoNum type="arabicPeriod"/>
            </a:pPr>
            <a:r>
              <a:rPr lang="en-US" sz="800"/>
              <a:t>Menyusun beban belajar bagi pelajar yang </a:t>
            </a:r>
            <a:r>
              <a:rPr lang="en-US" sz="800" i="1"/>
              <a:t>manageable</a:t>
            </a:r>
            <a:r>
              <a:rPr lang="en-US" sz="800"/>
              <a:t> namun tetap berkualitas serta dengan proses belajar-mengajar yang menyenangkan dan kontekstual.</a:t>
            </a:r>
            <a:endParaRPr/>
          </a:p>
          <a:p>
            <a:pPr marL="368618" lvl="0" indent="-228600" algn="l" rtl="0">
              <a:lnSpc>
                <a:spcPct val="90000"/>
              </a:lnSpc>
              <a:spcBef>
                <a:spcPts val="1000"/>
              </a:spcBef>
              <a:spcAft>
                <a:spcPts val="0"/>
              </a:spcAft>
              <a:buSzPts val="514"/>
              <a:buAutoNum type="arabicPeriod"/>
            </a:pPr>
            <a:r>
              <a:rPr lang="en-US" sz="800"/>
              <a:t>Membekali pelajar dengan keahlian berpikir kreatif dan berpikir kritis.</a:t>
            </a:r>
            <a:endParaRPr/>
          </a:p>
          <a:p>
            <a:pPr marL="368618" lvl="0" indent="-228600" algn="l" rtl="0">
              <a:lnSpc>
                <a:spcPct val="90000"/>
              </a:lnSpc>
              <a:spcBef>
                <a:spcPts val="1000"/>
              </a:spcBef>
              <a:spcAft>
                <a:spcPts val="0"/>
              </a:spcAft>
              <a:buSzPts val="514"/>
              <a:buAutoNum type="arabicPeriod"/>
            </a:pPr>
            <a:r>
              <a:rPr lang="en-US" sz="800"/>
              <a:t>Membekali pelajar dengan penguasaan 6 literasi dasar (literasi baca dan tulis, literasi numerasi, literasi sains, literasi digital, literasi budaya kewarganegaraan dan literasi finansial).</a:t>
            </a:r>
            <a:endParaRPr/>
          </a:p>
          <a:p>
            <a:pPr marL="368618" lvl="0" indent="-228600" algn="l" rtl="0">
              <a:lnSpc>
                <a:spcPct val="90000"/>
              </a:lnSpc>
              <a:spcBef>
                <a:spcPts val="1000"/>
              </a:spcBef>
              <a:spcAft>
                <a:spcPts val="0"/>
              </a:spcAft>
              <a:buSzPts val="514"/>
              <a:buAutoNum type="arabicPeriod"/>
            </a:pPr>
            <a:r>
              <a:rPr lang="en-US" sz="800"/>
              <a:t>Memfasilitasi pelajar untuk dapat melampaui kompetensi pengetahuan dan keterampilan minimal tingkat SMA, baik akademik dan non-akademik.</a:t>
            </a:r>
            <a:endParaRPr/>
          </a:p>
          <a:p>
            <a:pPr marL="368618" lvl="0" indent="-228600" algn="l" rtl="0">
              <a:lnSpc>
                <a:spcPct val="90000"/>
              </a:lnSpc>
              <a:spcBef>
                <a:spcPts val="1000"/>
              </a:spcBef>
              <a:spcAft>
                <a:spcPts val="0"/>
              </a:spcAft>
              <a:buSzPts val="514"/>
              <a:buAutoNum type="arabicPeriod"/>
            </a:pPr>
            <a:r>
              <a:rPr lang="en-US" sz="800"/>
              <a:t>Memfasilitasi pelajar untuk mampu menyusun karya tulis yang orisinil</a:t>
            </a:r>
            <a:endParaRPr sz="800"/>
          </a:p>
          <a:p>
            <a:pPr marL="368618" lvl="0" indent="-228600" algn="l" rtl="0">
              <a:lnSpc>
                <a:spcPct val="90000"/>
              </a:lnSpc>
              <a:spcBef>
                <a:spcPts val="1000"/>
              </a:spcBef>
              <a:spcAft>
                <a:spcPts val="0"/>
              </a:spcAft>
              <a:buSzPts val="514"/>
              <a:buAutoNum type="arabicPeriod"/>
            </a:pPr>
            <a:r>
              <a:rPr lang="en-US" sz="800"/>
              <a:t>Memfasilitasi pelajar untuk mendapat keahlian  kecakapan hidup dan berprestasi sesuai bakat dan minatnya.</a:t>
            </a:r>
            <a:endParaRPr/>
          </a:p>
          <a:p>
            <a:pPr marL="311468" lvl="0" indent="-138793" algn="l" rtl="0">
              <a:lnSpc>
                <a:spcPct val="90000"/>
              </a:lnSpc>
              <a:spcBef>
                <a:spcPts val="1000"/>
              </a:spcBef>
              <a:spcAft>
                <a:spcPts val="0"/>
              </a:spcAft>
              <a:buSzPts val="514"/>
              <a:buNone/>
            </a:pPr>
            <a:endParaRPr sz="800"/>
          </a:p>
          <a:p>
            <a:pPr marL="311468" lvl="0" indent="-138793" algn="l" rtl="0">
              <a:lnSpc>
                <a:spcPct val="90000"/>
              </a:lnSpc>
              <a:spcBef>
                <a:spcPts val="1000"/>
              </a:spcBef>
              <a:spcAft>
                <a:spcPts val="0"/>
              </a:spcAft>
              <a:buSzPts val="514"/>
              <a:buNone/>
            </a:pPr>
            <a:endParaRPr sz="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3"/>
          <p:cNvSpPr txBox="1">
            <a:spLocks noGrp="1"/>
          </p:cNvSpPr>
          <p:nvPr>
            <p:ph type="title"/>
          </p:nvPr>
        </p:nvSpPr>
        <p:spPr>
          <a:xfrm>
            <a:off x="803776" y="2327085"/>
            <a:ext cx="10515600" cy="11178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b="1"/>
              <a:t>Mulai dari Diri</a:t>
            </a:r>
            <a:endParaRPr b="1"/>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52"/>
          <p:cNvSpPr txBox="1">
            <a:spLocks noGrp="1"/>
          </p:cNvSpPr>
          <p:nvPr>
            <p:ph type="body" idx="1"/>
          </p:nvPr>
        </p:nvSpPr>
        <p:spPr>
          <a:xfrm>
            <a:off x="-101600" y="9233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46"/>
              <a:buNone/>
            </a:pPr>
            <a:r>
              <a:rPr lang="en-US" sz="850"/>
              <a:t>Tujuan Jangka Pendek:</a:t>
            </a:r>
            <a:endParaRPr/>
          </a:p>
          <a:p>
            <a:pPr marL="140018" lvl="0" indent="0" algn="l" rtl="0">
              <a:lnSpc>
                <a:spcPct val="90000"/>
              </a:lnSpc>
              <a:spcBef>
                <a:spcPts val="1000"/>
              </a:spcBef>
              <a:spcAft>
                <a:spcPts val="0"/>
              </a:spcAft>
              <a:buSzPts val="546"/>
              <a:buNone/>
            </a:pPr>
            <a:r>
              <a:rPr lang="en-US" sz="850"/>
              <a:t>1. Pembentukan karakter berdasar Profil Pelajar Pancasila</a:t>
            </a:r>
            <a:endParaRPr sz="850"/>
          </a:p>
          <a:p>
            <a:pPr marL="368618" lvl="0" indent="-228600" algn="l" rtl="0">
              <a:lnSpc>
                <a:spcPct val="90000"/>
              </a:lnSpc>
              <a:spcBef>
                <a:spcPts val="1000"/>
              </a:spcBef>
              <a:spcAft>
                <a:spcPts val="0"/>
              </a:spcAft>
              <a:buSzPts val="546"/>
              <a:buFont typeface="Arial"/>
              <a:buAutoNum type="alphaLcPeriod"/>
            </a:pPr>
            <a:r>
              <a:rPr lang="en-US" sz="850"/>
              <a:t>Melaksanakan pembiasaan sikap berbasis Profil Pelajar Pancasila secara terintegrasi pada 100% mata pelajaran yang diselenggarakan baik dalam bentuk tatap muka atau dalam bentuk kegiatan proyek.</a:t>
            </a:r>
            <a:endParaRPr/>
          </a:p>
          <a:p>
            <a:pPr marL="368618" lvl="0" indent="-228600" algn="l" rtl="0">
              <a:lnSpc>
                <a:spcPct val="90000"/>
              </a:lnSpc>
              <a:spcBef>
                <a:spcPts val="1000"/>
              </a:spcBef>
              <a:spcAft>
                <a:spcPts val="0"/>
              </a:spcAft>
              <a:buSzPts val="546"/>
              <a:buFont typeface="Arial"/>
              <a:buAutoNum type="alphaLcPeriod"/>
            </a:pPr>
            <a:r>
              <a:rPr lang="en-US" sz="850"/>
              <a:t>Melaksanakan 100% penilaian sikap berbasis Profil Pelajar Pancasila.</a:t>
            </a:r>
            <a:endParaRPr/>
          </a:p>
          <a:p>
            <a:pPr marL="368618" lvl="0" indent="-228600" algn="l" rtl="0">
              <a:lnSpc>
                <a:spcPct val="90000"/>
              </a:lnSpc>
              <a:spcBef>
                <a:spcPts val="1000"/>
              </a:spcBef>
              <a:spcAft>
                <a:spcPts val="0"/>
              </a:spcAft>
              <a:buSzPts val="546"/>
              <a:buFont typeface="Arial"/>
              <a:buAutoNum type="alphaLcPeriod"/>
            </a:pPr>
            <a:r>
              <a:rPr lang="en-US" sz="850"/>
              <a:t>Mendorong 100% pelajar mencapai minimal predikat BAIK pada penilaian sikap berbasis Profil Pelajar Pancasila.’</a:t>
            </a:r>
            <a:endParaRPr/>
          </a:p>
          <a:p>
            <a:pPr marL="140018" lvl="0" indent="0" algn="l" rtl="0">
              <a:lnSpc>
                <a:spcPct val="90000"/>
              </a:lnSpc>
              <a:spcBef>
                <a:spcPts val="1000"/>
              </a:spcBef>
              <a:spcAft>
                <a:spcPts val="0"/>
              </a:spcAft>
              <a:buSzPts val="546"/>
              <a:buNone/>
            </a:pPr>
            <a:r>
              <a:rPr lang="en-US" sz="850"/>
              <a:t>2. Proses belajar yang </a:t>
            </a:r>
            <a:r>
              <a:rPr lang="en-US" sz="850" i="1"/>
              <a:t>manageable</a:t>
            </a:r>
            <a:r>
              <a:rPr lang="en-US" sz="850"/>
              <a:t> namun tetap berkualitas</a:t>
            </a:r>
            <a:endParaRPr sz="850"/>
          </a:p>
          <a:p>
            <a:pPr marL="368618" lvl="0" indent="-228600" algn="l" rtl="0">
              <a:lnSpc>
                <a:spcPct val="90000"/>
              </a:lnSpc>
              <a:spcBef>
                <a:spcPts val="1000"/>
              </a:spcBef>
              <a:spcAft>
                <a:spcPts val="0"/>
              </a:spcAft>
              <a:buSzPts val="546"/>
              <a:buFont typeface="Arial"/>
              <a:buAutoNum type="alphaLcPeriod"/>
            </a:pPr>
            <a:r>
              <a:rPr lang="en-US" sz="850"/>
              <a:t>Mendorong agar tingkat keterlibatan pelajar dalam proses belajar-mengajar mencapai minimal 95%.</a:t>
            </a:r>
            <a:endParaRPr/>
          </a:p>
          <a:p>
            <a:pPr marL="368618" lvl="0" indent="-228600" algn="l" rtl="0">
              <a:lnSpc>
                <a:spcPct val="90000"/>
              </a:lnSpc>
              <a:spcBef>
                <a:spcPts val="1000"/>
              </a:spcBef>
              <a:spcAft>
                <a:spcPts val="0"/>
              </a:spcAft>
              <a:buSzPts val="546"/>
              <a:buFont typeface="Arial"/>
              <a:buAutoNum type="alphaLcPeriod"/>
            </a:pPr>
            <a:r>
              <a:rPr lang="en-US" sz="850"/>
              <a:t>Mengelola proses belajar-mengajar agar tingkat kepuasan pelajar mencapai minimal 90%.</a:t>
            </a:r>
            <a:endParaRPr/>
          </a:p>
          <a:p>
            <a:pPr marL="140018" lvl="0" indent="0" algn="l" rtl="0">
              <a:lnSpc>
                <a:spcPct val="90000"/>
              </a:lnSpc>
              <a:spcBef>
                <a:spcPts val="1000"/>
              </a:spcBef>
              <a:spcAft>
                <a:spcPts val="0"/>
              </a:spcAft>
              <a:buSzPts val="546"/>
              <a:buNone/>
            </a:pPr>
            <a:r>
              <a:rPr lang="en-US" sz="850"/>
              <a:t>3. Keahlian berpikir kreatif dan berpikir kritis</a:t>
            </a:r>
            <a:endParaRPr sz="850"/>
          </a:p>
          <a:p>
            <a:pPr marL="368618" lvl="0" indent="-228600" algn="l" rtl="0">
              <a:lnSpc>
                <a:spcPct val="90000"/>
              </a:lnSpc>
              <a:spcBef>
                <a:spcPts val="1000"/>
              </a:spcBef>
              <a:spcAft>
                <a:spcPts val="0"/>
              </a:spcAft>
              <a:buSzPts val="546"/>
              <a:buFont typeface="Arial"/>
              <a:buAutoNum type="alphaLcPeriod"/>
            </a:pPr>
            <a:r>
              <a:rPr lang="en-US" sz="850"/>
              <a:t>Mengintegrasikan </a:t>
            </a:r>
            <a:r>
              <a:rPr lang="en-US" sz="850" i="1"/>
              <a:t>project-based learning </a:t>
            </a:r>
            <a:r>
              <a:rPr lang="en-US" sz="850"/>
              <a:t>pada 100% mata pelajaran.</a:t>
            </a:r>
            <a:endParaRPr/>
          </a:p>
          <a:p>
            <a:pPr marL="368618" lvl="0" indent="-228600" algn="l" rtl="0">
              <a:lnSpc>
                <a:spcPct val="90000"/>
              </a:lnSpc>
              <a:spcBef>
                <a:spcPts val="1000"/>
              </a:spcBef>
              <a:spcAft>
                <a:spcPts val="0"/>
              </a:spcAft>
              <a:buSzPts val="546"/>
              <a:buFont typeface="Arial"/>
              <a:buAutoNum type="alphaLcPeriod"/>
            </a:pPr>
            <a:r>
              <a:rPr lang="en-US" sz="850"/>
              <a:t>Memfasilitasi 100% pelajar menghasilkan minimal 1 produk kreatif per tahun dari </a:t>
            </a:r>
            <a:r>
              <a:rPr lang="en-US" sz="850" i="1"/>
              <a:t>project-based learning</a:t>
            </a:r>
            <a:r>
              <a:rPr lang="en-US" sz="850"/>
              <a:t>.</a:t>
            </a:r>
            <a:endParaRPr/>
          </a:p>
          <a:p>
            <a:pPr marL="368618" lvl="0" indent="-228600" algn="l" rtl="0">
              <a:lnSpc>
                <a:spcPct val="90000"/>
              </a:lnSpc>
              <a:spcBef>
                <a:spcPts val="1000"/>
              </a:spcBef>
              <a:spcAft>
                <a:spcPts val="0"/>
              </a:spcAft>
              <a:buSzPts val="546"/>
              <a:buFont typeface="Arial"/>
              <a:buAutoNum type="alphaLcPeriod"/>
            </a:pPr>
            <a:r>
              <a:rPr lang="en-US" sz="850"/>
              <a:t>Melaksanakan 100% proses penilaian yang mengandung minimal 25% soal bertipe HOTS.</a:t>
            </a:r>
            <a:endParaRPr/>
          </a:p>
          <a:p>
            <a:pPr marL="368618" lvl="0" indent="-228600" algn="l" rtl="0">
              <a:lnSpc>
                <a:spcPct val="90000"/>
              </a:lnSpc>
              <a:spcBef>
                <a:spcPts val="1000"/>
              </a:spcBef>
              <a:spcAft>
                <a:spcPts val="0"/>
              </a:spcAft>
              <a:buSzPts val="546"/>
              <a:buFont typeface="Arial"/>
              <a:buAutoNum type="alphaLcPeriod"/>
            </a:pPr>
            <a:r>
              <a:rPr lang="en-US" sz="850"/>
              <a:t>Membekali agar 100% pelajar mampu menjawab 70% soal bertipe HOTS dengan benar.</a:t>
            </a:r>
            <a:endParaRPr/>
          </a:p>
          <a:p>
            <a:pPr marL="140018" lvl="0" indent="0" algn="l" rtl="0">
              <a:lnSpc>
                <a:spcPct val="90000"/>
              </a:lnSpc>
              <a:spcBef>
                <a:spcPts val="1000"/>
              </a:spcBef>
              <a:spcAft>
                <a:spcPts val="0"/>
              </a:spcAft>
              <a:buSzPts val="546"/>
              <a:buNone/>
            </a:pPr>
            <a:r>
              <a:rPr lang="en-US" sz="850"/>
              <a:t>4. Penugasan 6 literasi dasar</a:t>
            </a:r>
            <a:endParaRPr sz="850"/>
          </a:p>
          <a:p>
            <a:pPr marL="368618" lvl="0" indent="-228600" algn="l" rtl="0">
              <a:lnSpc>
                <a:spcPct val="90000"/>
              </a:lnSpc>
              <a:spcBef>
                <a:spcPts val="1000"/>
              </a:spcBef>
              <a:spcAft>
                <a:spcPts val="0"/>
              </a:spcAft>
              <a:buSzPts val="546"/>
              <a:buFont typeface="Arial"/>
              <a:buAutoNum type="alphaLcPeriod"/>
            </a:pPr>
            <a:r>
              <a:rPr lang="en-US" sz="850"/>
              <a:t>Membekali agar 100% pelajar mampu menjawab minimal 100% soal AKM (Asesmen Kompetensi Minimal) dengan tingkat level kognitif 1 dengan benar.</a:t>
            </a:r>
            <a:endParaRPr/>
          </a:p>
          <a:p>
            <a:pPr marL="368618" lvl="0" indent="-228600" algn="l" rtl="0">
              <a:lnSpc>
                <a:spcPct val="90000"/>
              </a:lnSpc>
              <a:spcBef>
                <a:spcPts val="1000"/>
              </a:spcBef>
              <a:spcAft>
                <a:spcPts val="0"/>
              </a:spcAft>
              <a:buSzPts val="546"/>
              <a:buFont typeface="Arial"/>
              <a:buAutoNum type="alphaLcPeriod"/>
            </a:pPr>
            <a:r>
              <a:rPr lang="en-US" sz="850"/>
              <a:t>Membekali agar 100% pelajar mampu menjawab minimal 80% soal AKM (Asesmen Kompetensi Minimal) dengan tingkat level kognitif 2 dengan benar.</a:t>
            </a:r>
            <a:endParaRPr/>
          </a:p>
          <a:p>
            <a:pPr marL="368618" lvl="0" indent="-228600" algn="l" rtl="0">
              <a:lnSpc>
                <a:spcPct val="90000"/>
              </a:lnSpc>
              <a:spcBef>
                <a:spcPts val="1000"/>
              </a:spcBef>
              <a:spcAft>
                <a:spcPts val="0"/>
              </a:spcAft>
              <a:buSzPts val="546"/>
              <a:buFont typeface="Arial"/>
              <a:buAutoNum type="alphaLcPeriod"/>
            </a:pPr>
            <a:r>
              <a:rPr lang="en-US" sz="850"/>
              <a:t>Membekali agar 100% pelajar mampu menjawab minimal 60% soal AKM (Asesmen Kompetensi Minimal) dengan tingkat level kognitif 3 dengan benar.</a:t>
            </a:r>
            <a:endParaRPr/>
          </a:p>
          <a:p>
            <a:pPr marL="140018" lvl="0" indent="0" algn="l" rtl="0">
              <a:lnSpc>
                <a:spcPct val="90000"/>
              </a:lnSpc>
              <a:spcBef>
                <a:spcPts val="1000"/>
              </a:spcBef>
              <a:spcAft>
                <a:spcPts val="0"/>
              </a:spcAft>
              <a:buSzPts val="546"/>
              <a:buNone/>
            </a:pPr>
            <a:r>
              <a:rPr lang="en-US" sz="850"/>
              <a:t>5. Kompetensi pengetahuan dan keterampilan minimal tingkat SMA</a:t>
            </a:r>
            <a:endParaRPr/>
          </a:p>
          <a:p>
            <a:pPr marL="368618" lvl="0" indent="-228600" algn="l" rtl="0">
              <a:lnSpc>
                <a:spcPct val="90000"/>
              </a:lnSpc>
              <a:spcBef>
                <a:spcPts val="1000"/>
              </a:spcBef>
              <a:spcAft>
                <a:spcPts val="0"/>
              </a:spcAft>
              <a:buSzPts val="546"/>
              <a:buFont typeface="Arial"/>
              <a:buAutoNum type="alphaLcPeriod"/>
            </a:pPr>
            <a:r>
              <a:rPr lang="en-US" sz="850"/>
              <a:t>Memfasilitasi 100% pelajar untuk mampu mencapai rata-rata nilai akhir tahun ajaran minimal 75 pada aspek pengetahuan dan keterampilan.</a:t>
            </a:r>
            <a:endParaRPr/>
          </a:p>
          <a:p>
            <a:pPr marL="368618" lvl="0" indent="-228600" algn="l" rtl="0">
              <a:lnSpc>
                <a:spcPct val="90000"/>
              </a:lnSpc>
              <a:spcBef>
                <a:spcPts val="1000"/>
              </a:spcBef>
              <a:spcAft>
                <a:spcPts val="0"/>
              </a:spcAft>
              <a:buSzPts val="546"/>
              <a:buFont typeface="Arial"/>
              <a:buAutoNum type="alphaLcPeriod"/>
            </a:pPr>
            <a:r>
              <a:rPr lang="en-US" sz="850"/>
              <a:t>Menangani 100% pelajar yang mengalami permasalahan pembelajaran agar dapat terselesaikan.</a:t>
            </a:r>
            <a:endParaRPr/>
          </a:p>
          <a:p>
            <a:pPr marL="140018" lvl="0" indent="0" algn="l" rtl="0">
              <a:lnSpc>
                <a:spcPct val="90000"/>
              </a:lnSpc>
              <a:spcBef>
                <a:spcPts val="1000"/>
              </a:spcBef>
              <a:spcAft>
                <a:spcPts val="0"/>
              </a:spcAft>
              <a:buSzPts val="546"/>
              <a:buNone/>
            </a:pPr>
            <a:r>
              <a:rPr lang="en-US" sz="850"/>
              <a:t>6. Karya tulis yang orisinil</a:t>
            </a:r>
            <a:endParaRPr sz="850"/>
          </a:p>
          <a:p>
            <a:pPr marL="368618" lvl="0" indent="-228600" algn="l" rtl="0">
              <a:lnSpc>
                <a:spcPct val="90000"/>
              </a:lnSpc>
              <a:spcBef>
                <a:spcPts val="1000"/>
              </a:spcBef>
              <a:spcAft>
                <a:spcPts val="0"/>
              </a:spcAft>
              <a:buSzPts val="546"/>
              <a:buFont typeface="Arial"/>
              <a:buAutoNum type="alphaLcPeriod"/>
            </a:pPr>
            <a:r>
              <a:rPr lang="en-US" sz="850"/>
              <a:t>Membekali 100% pelajar dengan pengetahuan tata cara penulisan karya ilmiah melalui proyek Profil Pelajar Pancasila.</a:t>
            </a:r>
            <a:endParaRPr/>
          </a:p>
          <a:p>
            <a:pPr marL="368618" lvl="0" indent="-228600" algn="l" rtl="0">
              <a:lnSpc>
                <a:spcPct val="90000"/>
              </a:lnSpc>
              <a:spcBef>
                <a:spcPts val="1000"/>
              </a:spcBef>
              <a:spcAft>
                <a:spcPts val="0"/>
              </a:spcAft>
              <a:buSzPts val="546"/>
              <a:buFont typeface="Arial"/>
              <a:buAutoNum type="alphaLcPeriod"/>
            </a:pPr>
            <a:r>
              <a:rPr lang="en-US" sz="850"/>
              <a:t>Memfasilitasi 100% pelajar menghasilkan minimal 1 karya tulis ilmiah sesuai dengan minatnya dengan maksimal 20% pada </a:t>
            </a:r>
            <a:r>
              <a:rPr lang="en-US" sz="850" i="1"/>
              <a:t>plagiarism score </a:t>
            </a:r>
            <a:r>
              <a:rPr lang="en-US" sz="850"/>
              <a:t>(menggunakan </a:t>
            </a:r>
            <a:r>
              <a:rPr lang="en-US" sz="850" i="1"/>
              <a:t>Turnitin Checker</a:t>
            </a:r>
            <a:r>
              <a:rPr lang="en-US" sz="850"/>
              <a:t>).</a:t>
            </a:r>
            <a:endParaRPr/>
          </a:p>
          <a:p>
            <a:pPr marL="368618" lvl="0" indent="-193902" algn="l" rtl="0">
              <a:lnSpc>
                <a:spcPct val="90000"/>
              </a:lnSpc>
              <a:spcBef>
                <a:spcPts val="1000"/>
              </a:spcBef>
              <a:spcAft>
                <a:spcPts val="0"/>
              </a:spcAft>
              <a:buSzPts val="546"/>
              <a:buFont typeface="Arial"/>
              <a:buNone/>
            </a:pPr>
            <a:endParaRPr sz="85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p53"/>
          <p:cNvSpPr txBox="1">
            <a:spLocks noGrp="1"/>
          </p:cNvSpPr>
          <p:nvPr>
            <p:ph type="body" idx="1"/>
          </p:nvPr>
        </p:nvSpPr>
        <p:spPr>
          <a:xfrm>
            <a:off x="-101600" y="9233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771"/>
              <a:buNone/>
            </a:pPr>
            <a:r>
              <a:rPr lang="en-US" sz="1200"/>
              <a:t>6. Keahlian kecakapan hidup dan berprestasi sesuai bakat dan minat</a:t>
            </a:r>
            <a:endParaRPr sz="1200"/>
          </a:p>
          <a:p>
            <a:pPr marL="368618" lvl="0" indent="-228600" algn="l" rtl="0">
              <a:lnSpc>
                <a:spcPct val="90000"/>
              </a:lnSpc>
              <a:spcBef>
                <a:spcPts val="1000"/>
              </a:spcBef>
              <a:spcAft>
                <a:spcPts val="0"/>
              </a:spcAft>
              <a:buSzPts val="771"/>
              <a:buFont typeface="Arial"/>
              <a:buAutoNum type="alphaLcPeriod"/>
            </a:pPr>
            <a:r>
              <a:rPr lang="en-US" sz="1200"/>
              <a:t>Mendorong 100% pelajar memilih kelas peminatan berdasar bakat dan minatnya.</a:t>
            </a:r>
            <a:endParaRPr/>
          </a:p>
          <a:p>
            <a:pPr marL="368618" lvl="0" indent="-228600" algn="l" rtl="0">
              <a:lnSpc>
                <a:spcPct val="90000"/>
              </a:lnSpc>
              <a:spcBef>
                <a:spcPts val="1000"/>
              </a:spcBef>
              <a:spcAft>
                <a:spcPts val="0"/>
              </a:spcAft>
              <a:buSzPts val="771"/>
              <a:buFont typeface="Arial"/>
              <a:buAutoNum type="alphaLcPeriod"/>
            </a:pPr>
            <a:r>
              <a:rPr lang="en-US" sz="1200"/>
              <a:t>Mengikutsertakan 100% pelajar pada minimal 1 ekstrakurikuler pilihan sesuai bakat dan minatnya.</a:t>
            </a:r>
            <a:endParaRPr/>
          </a:p>
          <a:p>
            <a:pPr marL="368618" lvl="0" indent="-228600" algn="l" rtl="0">
              <a:lnSpc>
                <a:spcPct val="90000"/>
              </a:lnSpc>
              <a:spcBef>
                <a:spcPts val="1000"/>
              </a:spcBef>
              <a:spcAft>
                <a:spcPts val="0"/>
              </a:spcAft>
              <a:buSzPts val="771"/>
              <a:buFont typeface="Arial"/>
              <a:buAutoNum type="alphaLcPeriod"/>
            </a:pPr>
            <a:r>
              <a:rPr lang="en-US" sz="1200"/>
              <a:t>Mengikutsertakan 100% pelajar pada minimal 1 program </a:t>
            </a:r>
            <a:r>
              <a:rPr lang="en-US" sz="1200" i="1"/>
              <a:t>life skills </a:t>
            </a:r>
            <a:r>
              <a:rPr lang="en-US" sz="1200"/>
              <a:t>sesuai bakat dan minatnya.</a:t>
            </a:r>
            <a:endParaRPr/>
          </a:p>
          <a:p>
            <a:pPr marL="368618" lvl="0" indent="-228600" algn="l" rtl="0">
              <a:lnSpc>
                <a:spcPct val="90000"/>
              </a:lnSpc>
              <a:spcBef>
                <a:spcPts val="1000"/>
              </a:spcBef>
              <a:spcAft>
                <a:spcPts val="0"/>
              </a:spcAft>
              <a:buSzPts val="771"/>
              <a:buFont typeface="Arial"/>
              <a:buAutoNum type="alphaLcPeriod"/>
            </a:pPr>
            <a:r>
              <a:rPr lang="en-US" sz="1200"/>
              <a:t>Mengikutsertakan 100% pelajar pada minimal 1 lomba/kompetisi akademik dan non-akademik per tahun atau minimal 1 kali program magang sesuai bakat dan minatnya.</a:t>
            </a:r>
            <a:endParaRPr/>
          </a:p>
          <a:p>
            <a:pPr marL="140018" lvl="0" indent="0" algn="l" rtl="0">
              <a:lnSpc>
                <a:spcPct val="90000"/>
              </a:lnSpc>
              <a:spcBef>
                <a:spcPts val="1000"/>
              </a:spcBef>
              <a:spcAft>
                <a:spcPts val="0"/>
              </a:spcAft>
              <a:buSzPts val="771"/>
              <a:buNone/>
            </a:pPr>
            <a:r>
              <a:rPr lang="en-US" sz="1200"/>
              <a:t>Strategi untuk Mencapai Tujuan</a:t>
            </a:r>
            <a:endParaRPr sz="1200"/>
          </a:p>
          <a:p>
            <a:pPr marL="140018" lvl="0" indent="0" algn="l" rtl="0">
              <a:lnSpc>
                <a:spcPct val="90000"/>
              </a:lnSpc>
              <a:spcBef>
                <a:spcPts val="1000"/>
              </a:spcBef>
              <a:spcAft>
                <a:spcPts val="0"/>
              </a:spcAft>
              <a:buSzPts val="771"/>
              <a:buNone/>
            </a:pPr>
            <a:r>
              <a:rPr lang="en-US" sz="1200"/>
              <a:t>Untuk dapat mewujudkan tujuan yang telah ditetapkan Trimurti Senior High School menyusun beberapa strategi pelaksanaan. Adapun strategi-strategi tersebut adalah:</a:t>
            </a:r>
            <a:endParaRPr/>
          </a:p>
          <a:p>
            <a:pPr marL="368618" lvl="0" indent="-228600" algn="l" rtl="0">
              <a:lnSpc>
                <a:spcPct val="90000"/>
              </a:lnSpc>
              <a:spcBef>
                <a:spcPts val="1000"/>
              </a:spcBef>
              <a:spcAft>
                <a:spcPts val="0"/>
              </a:spcAft>
              <a:buSzPts val="771"/>
              <a:buFont typeface="Arial"/>
              <a:buAutoNum type="arabicPeriod"/>
            </a:pPr>
            <a:r>
              <a:rPr lang="en-US" sz="1200"/>
              <a:t>Menyusun tim penjamin mutu dan tim pengembang kurikulum.</a:t>
            </a:r>
            <a:endParaRPr/>
          </a:p>
          <a:p>
            <a:pPr marL="368618" lvl="0" indent="-228600" algn="l" rtl="0">
              <a:lnSpc>
                <a:spcPct val="90000"/>
              </a:lnSpc>
              <a:spcBef>
                <a:spcPts val="1000"/>
              </a:spcBef>
              <a:spcAft>
                <a:spcPts val="0"/>
              </a:spcAft>
              <a:buSzPts val="771"/>
              <a:buFont typeface="Arial"/>
              <a:buAutoNum type="arabicPeriod"/>
            </a:pPr>
            <a:r>
              <a:rPr lang="en-US" sz="1200"/>
              <a:t>Melakukan analisis konteks terhadap kondisi dan lingkungan sekolah.</a:t>
            </a:r>
            <a:endParaRPr/>
          </a:p>
          <a:p>
            <a:pPr marL="368618" lvl="0" indent="-228600" algn="l" rtl="0">
              <a:lnSpc>
                <a:spcPct val="90000"/>
              </a:lnSpc>
              <a:spcBef>
                <a:spcPts val="1000"/>
              </a:spcBef>
              <a:spcAft>
                <a:spcPts val="0"/>
              </a:spcAft>
              <a:buSzPts val="771"/>
              <a:buFont typeface="Arial"/>
              <a:buAutoNum type="arabicPeriod"/>
            </a:pPr>
            <a:r>
              <a:rPr lang="en-US" sz="1200"/>
              <a:t>Menyusun rencana kurikulum operasional sekolah dengan melibatkan unsur dinas pendidikan setempat, pakar, perwakilan DUDI (Dunia Usaha dan Dunia Industri) dan komite sekolah.</a:t>
            </a:r>
            <a:endParaRPr/>
          </a:p>
          <a:p>
            <a:pPr marL="368618" lvl="0" indent="-228600" algn="l" rtl="0">
              <a:lnSpc>
                <a:spcPct val="90000"/>
              </a:lnSpc>
              <a:spcBef>
                <a:spcPts val="1000"/>
              </a:spcBef>
              <a:spcAft>
                <a:spcPts val="0"/>
              </a:spcAft>
              <a:buSzPts val="771"/>
              <a:buFont typeface="Arial"/>
              <a:buAutoNum type="arabicPeriod"/>
            </a:pPr>
            <a:r>
              <a:rPr lang="en-US" sz="1200"/>
              <a:t>Melakukan analisis kebutuhan program sekolah (kegiatan intrakurikuler, ekstrakurikuler, pelatihan, pengadaan sarana prasarana, kegiatan pendukung, dan lain-lain) untuk mendukung pelaksanaan rencana kurikulum operasional sekolah yang telah disusun.</a:t>
            </a:r>
            <a:endParaRPr/>
          </a:p>
          <a:p>
            <a:pPr marL="368618" lvl="0" indent="-228600" algn="l" rtl="0">
              <a:lnSpc>
                <a:spcPct val="90000"/>
              </a:lnSpc>
              <a:spcBef>
                <a:spcPts val="1000"/>
              </a:spcBef>
              <a:spcAft>
                <a:spcPts val="0"/>
              </a:spcAft>
              <a:buSzPts val="771"/>
              <a:buFont typeface="Arial"/>
              <a:buAutoNum type="arabicPeriod"/>
            </a:pPr>
            <a:r>
              <a:rPr lang="en-US" sz="1200"/>
              <a:t>Menyusun RKAS (Rencana Kegiatan dan Anggaran Sekolah) berdasar analisis kebutuhan program.</a:t>
            </a:r>
            <a:endParaRPr/>
          </a:p>
          <a:p>
            <a:pPr marL="368618" lvl="0" indent="-228600" algn="l" rtl="0">
              <a:lnSpc>
                <a:spcPct val="90000"/>
              </a:lnSpc>
              <a:spcBef>
                <a:spcPts val="1000"/>
              </a:spcBef>
              <a:spcAft>
                <a:spcPts val="0"/>
              </a:spcAft>
              <a:buSzPts val="771"/>
              <a:buFont typeface="Arial"/>
              <a:buAutoNum type="arabicPeriod"/>
            </a:pPr>
            <a:r>
              <a:rPr lang="en-US" sz="1200"/>
              <a:t>Menyusun rencana serta instrumen Evaluasi, Pendampingan dan Pengembangan dengan melihat berbagai sisi (guru, tenaga kependidikan, pelajar, orangtua, dan komite sekolah).</a:t>
            </a:r>
            <a:endParaRPr/>
          </a:p>
          <a:p>
            <a:pPr marL="368618" lvl="0" indent="-228600" algn="l" rtl="0">
              <a:lnSpc>
                <a:spcPct val="90000"/>
              </a:lnSpc>
              <a:spcBef>
                <a:spcPts val="1000"/>
              </a:spcBef>
              <a:spcAft>
                <a:spcPts val="0"/>
              </a:spcAft>
              <a:buSzPts val="771"/>
              <a:buFont typeface="Arial"/>
              <a:buAutoNum type="arabicPeriod"/>
            </a:pPr>
            <a:r>
              <a:rPr lang="en-US" sz="1200"/>
              <a:t>Melaksanakan kurikulum operasional sekolah dengan evaluasi harian, 1 bulanan, 1 semester, dan 1 tahun.</a:t>
            </a:r>
            <a:endParaRPr/>
          </a:p>
          <a:p>
            <a:pPr marL="368618" lvl="0" indent="-228600" algn="l" rtl="0">
              <a:lnSpc>
                <a:spcPct val="90000"/>
              </a:lnSpc>
              <a:spcBef>
                <a:spcPts val="1000"/>
              </a:spcBef>
              <a:spcAft>
                <a:spcPts val="0"/>
              </a:spcAft>
              <a:buSzPts val="771"/>
              <a:buFont typeface="Arial"/>
              <a:buAutoNum type="arabicPeriod"/>
            </a:pPr>
            <a:r>
              <a:rPr lang="en-US" sz="1200"/>
              <a:t>Melaksanakan program perbaikan berdasar prioritas 1 bulanan, 1 semester dan 1 tahun.</a:t>
            </a:r>
            <a:endParaRPr/>
          </a:p>
          <a:p>
            <a:pPr marL="368618" lvl="0" indent="-228600" algn="l" rtl="0">
              <a:lnSpc>
                <a:spcPct val="90000"/>
              </a:lnSpc>
              <a:spcBef>
                <a:spcPts val="1000"/>
              </a:spcBef>
              <a:spcAft>
                <a:spcPts val="0"/>
              </a:spcAft>
              <a:buSzPts val="771"/>
              <a:buFont typeface="Arial"/>
              <a:buAutoNum type="arabicPeriod"/>
            </a:pPr>
            <a:r>
              <a:rPr lang="en-US" sz="1200"/>
              <a:t>Menyusun rencana kurikulum operasional sekolah berdasar hasil evaluasi dengan melibatkan unsur dinas pendidikan setempat, pakar, perwakilan DUDI dan komite sekolah.</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54"/>
          <p:cNvSpPr txBox="1">
            <a:spLocks noGrp="1"/>
          </p:cNvSpPr>
          <p:nvPr>
            <p:ph type="body" idx="1"/>
          </p:nvPr>
        </p:nvSpPr>
        <p:spPr>
          <a:xfrm>
            <a:off x="-101600" y="10884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46"/>
              <a:buNone/>
            </a:pPr>
            <a:r>
              <a:rPr lang="en-US" sz="850" b="1"/>
              <a:t>Karakteristik Sosial </a:t>
            </a:r>
            <a:endParaRPr/>
          </a:p>
          <a:p>
            <a:pPr marL="140018" lvl="0" indent="0" algn="l" rtl="0">
              <a:lnSpc>
                <a:spcPct val="90000"/>
              </a:lnSpc>
              <a:spcBef>
                <a:spcPts val="1000"/>
              </a:spcBef>
              <a:spcAft>
                <a:spcPts val="0"/>
              </a:spcAft>
              <a:buSzPts val="546"/>
              <a:buNone/>
            </a:pPr>
            <a:r>
              <a:rPr lang="en-US" sz="850"/>
              <a:t>1. Letak SMA Negeri Surabaya</a:t>
            </a:r>
            <a:endParaRPr/>
          </a:p>
          <a:p>
            <a:pPr marL="140018" lvl="0" indent="0" algn="l" rtl="0">
              <a:lnSpc>
                <a:spcPct val="90000"/>
              </a:lnSpc>
              <a:spcBef>
                <a:spcPts val="1000"/>
              </a:spcBef>
              <a:spcAft>
                <a:spcPts val="0"/>
              </a:spcAft>
              <a:buSzPts val="546"/>
              <a:buNone/>
            </a:pPr>
            <a:r>
              <a:rPr lang="en-US" sz="850"/>
              <a:t>SMA Negeri 5 Surabaya terletak di Jalan Kusumabangsa 21 Surabaya. Lokasi ini berada di ruas jalan nasional, daerah pusat kota dan pusat pemerintahan. SMA Negeri 5 Surabaya berdampingan dengan 3 sekolah, yaitu SMA Negeri 1, 2, dan 9 Surabaya. Letak ini menjadikan SMA Negeri 5 Surabaya berada dalam lingkungan masyarakat perkotaan.</a:t>
            </a:r>
            <a:endParaRPr/>
          </a:p>
          <a:p>
            <a:pPr marL="140018" lvl="0" indent="0" algn="l" rtl="0">
              <a:lnSpc>
                <a:spcPct val="90000"/>
              </a:lnSpc>
              <a:spcBef>
                <a:spcPts val="1000"/>
              </a:spcBef>
              <a:spcAft>
                <a:spcPts val="0"/>
              </a:spcAft>
              <a:buSzPts val="546"/>
              <a:buNone/>
            </a:pPr>
            <a:r>
              <a:rPr lang="en-US" sz="850"/>
              <a:t>2. Sumber Daya Manusia</a:t>
            </a:r>
            <a:endParaRPr sz="850"/>
          </a:p>
          <a:p>
            <a:pPr marL="140018" lvl="0" indent="0" algn="l" rtl="0">
              <a:lnSpc>
                <a:spcPct val="90000"/>
              </a:lnSpc>
              <a:spcBef>
                <a:spcPts val="1000"/>
              </a:spcBef>
              <a:spcAft>
                <a:spcPts val="0"/>
              </a:spcAft>
              <a:buSzPts val="546"/>
              <a:buNone/>
            </a:pPr>
            <a:r>
              <a:rPr lang="en-US" sz="850"/>
              <a:t>SMA Negeri 5 Surabaya memiliki tenaga pendidik dan kependidikan sebagai berikut:</a:t>
            </a:r>
            <a:endParaRPr/>
          </a:p>
          <a:p>
            <a:pPr marL="140018" lvl="0" indent="0" algn="l" rtl="0">
              <a:lnSpc>
                <a:spcPct val="90000"/>
              </a:lnSpc>
              <a:spcBef>
                <a:spcPts val="1000"/>
              </a:spcBef>
              <a:spcAft>
                <a:spcPts val="0"/>
              </a:spcAft>
              <a:buSzPts val="546"/>
              <a:buNone/>
            </a:pPr>
            <a:r>
              <a:rPr lang="en-US" sz="850"/>
              <a:t>Tenaga Pendidik</a:t>
            </a:r>
            <a:endParaRPr sz="850"/>
          </a:p>
          <a:p>
            <a:pPr marL="140018" lvl="0" indent="0" algn="l" rtl="0">
              <a:lnSpc>
                <a:spcPct val="90000"/>
              </a:lnSpc>
              <a:spcBef>
                <a:spcPts val="1000"/>
              </a:spcBef>
              <a:spcAft>
                <a:spcPts val="0"/>
              </a:spcAft>
              <a:buSzPts val="546"/>
              <a:buNone/>
            </a:pPr>
            <a:endParaRPr sz="850"/>
          </a:p>
          <a:p>
            <a:pPr marL="140018" lvl="0" indent="0" algn="l" rtl="0">
              <a:lnSpc>
                <a:spcPct val="90000"/>
              </a:lnSpc>
              <a:spcBef>
                <a:spcPts val="1000"/>
              </a:spcBef>
              <a:spcAft>
                <a:spcPts val="0"/>
              </a:spcAft>
              <a:buSzPts val="546"/>
              <a:buNone/>
            </a:pPr>
            <a:endParaRPr sz="850"/>
          </a:p>
          <a:p>
            <a:pPr marL="140018" lvl="0" indent="0" algn="l" rtl="0">
              <a:lnSpc>
                <a:spcPct val="90000"/>
              </a:lnSpc>
              <a:spcBef>
                <a:spcPts val="1000"/>
              </a:spcBef>
              <a:spcAft>
                <a:spcPts val="0"/>
              </a:spcAft>
              <a:buSzPts val="546"/>
              <a:buNone/>
            </a:pPr>
            <a:endParaRPr sz="850"/>
          </a:p>
          <a:p>
            <a:pPr marL="140018" lvl="0" indent="0" algn="l" rtl="0">
              <a:lnSpc>
                <a:spcPct val="90000"/>
              </a:lnSpc>
              <a:spcBef>
                <a:spcPts val="1000"/>
              </a:spcBef>
              <a:spcAft>
                <a:spcPts val="0"/>
              </a:spcAft>
              <a:buSzPts val="546"/>
              <a:buNone/>
            </a:pPr>
            <a:endParaRPr sz="850"/>
          </a:p>
          <a:p>
            <a:pPr marL="140018" lvl="0" indent="0" algn="l" rtl="0">
              <a:lnSpc>
                <a:spcPct val="90000"/>
              </a:lnSpc>
              <a:spcBef>
                <a:spcPts val="1000"/>
              </a:spcBef>
              <a:spcAft>
                <a:spcPts val="0"/>
              </a:spcAft>
              <a:buSzPts val="546"/>
              <a:buNone/>
            </a:pPr>
            <a:endParaRPr sz="850"/>
          </a:p>
          <a:p>
            <a:pPr marL="140018" lvl="0" indent="0" algn="l" rtl="0">
              <a:lnSpc>
                <a:spcPct val="90000"/>
              </a:lnSpc>
              <a:spcBef>
                <a:spcPts val="1000"/>
              </a:spcBef>
              <a:spcAft>
                <a:spcPts val="0"/>
              </a:spcAft>
              <a:buSzPts val="546"/>
              <a:buNone/>
            </a:pPr>
            <a:endParaRPr sz="850"/>
          </a:p>
          <a:p>
            <a:pPr marL="140018" lvl="0" indent="0" algn="l" rtl="0">
              <a:lnSpc>
                <a:spcPct val="90000"/>
              </a:lnSpc>
              <a:spcBef>
                <a:spcPts val="1000"/>
              </a:spcBef>
              <a:spcAft>
                <a:spcPts val="0"/>
              </a:spcAft>
              <a:buSzPts val="546"/>
              <a:buNone/>
            </a:pPr>
            <a:endParaRPr sz="850"/>
          </a:p>
          <a:p>
            <a:pPr marL="140018" lvl="0" indent="0" algn="l" rtl="0">
              <a:lnSpc>
                <a:spcPct val="90000"/>
              </a:lnSpc>
              <a:spcBef>
                <a:spcPts val="1000"/>
              </a:spcBef>
              <a:spcAft>
                <a:spcPts val="0"/>
              </a:spcAft>
              <a:buSzPts val="546"/>
              <a:buNone/>
            </a:pPr>
            <a:r>
              <a:rPr lang="en-US" sz="850"/>
              <a:t>Tenaga Kependidikan</a:t>
            </a:r>
            <a:endParaRPr sz="850"/>
          </a:p>
          <a:p>
            <a:pPr marL="140018" lvl="0" indent="0" algn="l" rtl="0">
              <a:lnSpc>
                <a:spcPct val="90000"/>
              </a:lnSpc>
              <a:spcBef>
                <a:spcPts val="1000"/>
              </a:spcBef>
              <a:spcAft>
                <a:spcPts val="0"/>
              </a:spcAft>
              <a:buSzPts val="546"/>
              <a:buNone/>
            </a:pPr>
            <a:endParaRPr sz="850"/>
          </a:p>
        </p:txBody>
      </p:sp>
      <p:sp>
        <p:nvSpPr>
          <p:cNvPr id="484" name="Google Shape;484;p54"/>
          <p:cNvSpPr txBox="1">
            <a:spLocks noGrp="1"/>
          </p:cNvSpPr>
          <p:nvPr>
            <p:ph type="title"/>
          </p:nvPr>
        </p:nvSpPr>
        <p:spPr>
          <a:xfrm>
            <a:off x="27319" y="61017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532"/>
              <a:buNone/>
            </a:pPr>
            <a:br>
              <a:rPr lang="en-US" sz="1300" b="1"/>
            </a:br>
            <a:r>
              <a:rPr lang="en-US" sz="1300" b="1" u="sng"/>
              <a:t>Contoh Kurikulum Operasional SMA Negeri 5 Surabaya</a:t>
            </a:r>
            <a:endParaRPr sz="1300" b="1" u="sng"/>
          </a:p>
        </p:txBody>
      </p:sp>
      <p:graphicFrame>
        <p:nvGraphicFramePr>
          <p:cNvPr id="485" name="Google Shape;485;p54"/>
          <p:cNvGraphicFramePr/>
          <p:nvPr/>
        </p:nvGraphicFramePr>
        <p:xfrm>
          <a:off x="215900" y="2688166"/>
          <a:ext cx="4864100" cy="1642545"/>
        </p:xfrm>
        <a:graphic>
          <a:graphicData uri="http://schemas.openxmlformats.org/drawingml/2006/table">
            <a:tbl>
              <a:tblPr firstRow="1" bandRow="1">
                <a:noFill/>
                <a:tableStyleId>{A7AD82F2-C7AA-4410-8BE9-5B084F73BB80}</a:tableStyleId>
              </a:tblPr>
              <a:tblGrid>
                <a:gridCol w="13335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558800">
                  <a:extLst>
                    <a:ext uri="{9D8B030D-6E8A-4147-A177-3AD203B41FA5}">
                      <a16:colId xmlns:a16="http://schemas.microsoft.com/office/drawing/2014/main" val="20002"/>
                    </a:ext>
                  </a:extLst>
                </a:gridCol>
                <a:gridCol w="660400">
                  <a:extLst>
                    <a:ext uri="{9D8B030D-6E8A-4147-A177-3AD203B41FA5}">
                      <a16:colId xmlns:a16="http://schemas.microsoft.com/office/drawing/2014/main" val="20003"/>
                    </a:ext>
                  </a:extLst>
                </a:gridCol>
                <a:gridCol w="635000">
                  <a:extLst>
                    <a:ext uri="{9D8B030D-6E8A-4147-A177-3AD203B41FA5}">
                      <a16:colId xmlns:a16="http://schemas.microsoft.com/office/drawing/2014/main" val="20004"/>
                    </a:ext>
                  </a:extLst>
                </a:gridCol>
                <a:gridCol w="558800">
                  <a:extLst>
                    <a:ext uri="{9D8B030D-6E8A-4147-A177-3AD203B41FA5}">
                      <a16:colId xmlns:a16="http://schemas.microsoft.com/office/drawing/2014/main" val="20005"/>
                    </a:ext>
                  </a:extLst>
                </a:gridCol>
                <a:gridCol w="508000">
                  <a:extLst>
                    <a:ext uri="{9D8B030D-6E8A-4147-A177-3AD203B41FA5}">
                      <a16:colId xmlns:a16="http://schemas.microsoft.com/office/drawing/2014/main" val="20006"/>
                    </a:ext>
                  </a:extLst>
                </a:gridCol>
              </a:tblGrid>
              <a:tr h="296325">
                <a:tc rowSpan="2">
                  <a:txBody>
                    <a:bodyPr/>
                    <a:lstStyle/>
                    <a:p>
                      <a:pPr marL="0" marR="0" lvl="0" indent="0" algn="l" rtl="0">
                        <a:lnSpc>
                          <a:spcPct val="100000"/>
                        </a:lnSpc>
                        <a:spcBef>
                          <a:spcPts val="0"/>
                        </a:spcBef>
                        <a:spcAft>
                          <a:spcPts val="0"/>
                        </a:spcAft>
                        <a:buNone/>
                      </a:pPr>
                      <a:r>
                        <a:rPr lang="en-US" sz="900" u="none" strike="noStrike" cap="none"/>
                        <a:t>Jenis Kepegawaian</a:t>
                      </a:r>
                      <a:endParaRPr sz="900" u="none" strike="noStrike" cap="none"/>
                    </a:p>
                  </a:txBody>
                  <a:tcPr marL="91450" marR="91450" marT="45725" marB="45725"/>
                </a:tc>
                <a:tc gridSpan="2">
                  <a:txBody>
                    <a:bodyPr/>
                    <a:lstStyle/>
                    <a:p>
                      <a:pPr marL="0" marR="0" lvl="0" indent="0" algn="l" rtl="0">
                        <a:lnSpc>
                          <a:spcPct val="100000"/>
                        </a:lnSpc>
                        <a:spcBef>
                          <a:spcPts val="0"/>
                        </a:spcBef>
                        <a:spcAft>
                          <a:spcPts val="0"/>
                        </a:spcAft>
                        <a:buNone/>
                      </a:pPr>
                      <a:r>
                        <a:rPr lang="en-US" sz="900" u="none" strike="noStrike" cap="none"/>
                        <a:t>Jenis Kelamin</a:t>
                      </a:r>
                      <a:endParaRPr sz="900" u="none" strike="noStrike" cap="none"/>
                    </a:p>
                  </a:txBody>
                  <a:tcPr marL="91450" marR="91450" marT="45725" marB="45725"/>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900"/>
                        <a:buFont typeface="Arial"/>
                        <a:buNone/>
                      </a:pPr>
                      <a:r>
                        <a:rPr lang="en-US" sz="900" u="none" strike="noStrike" cap="none"/>
                        <a:t>Kualifikasi Pendidikan</a:t>
                      </a:r>
                      <a:endParaRPr sz="900" u="none" strike="noStrike" cap="none"/>
                    </a:p>
                    <a:p>
                      <a:pPr marL="0" marR="0" lvl="0" indent="0" algn="l" rtl="0">
                        <a:lnSpc>
                          <a:spcPct val="100000"/>
                        </a:lnSpc>
                        <a:spcBef>
                          <a:spcPts val="0"/>
                        </a:spcBef>
                        <a:spcAft>
                          <a:spcPts val="0"/>
                        </a:spcAft>
                        <a:buNone/>
                      </a:pPr>
                      <a:endParaRPr sz="900" u="none" strike="noStrike" cap="none"/>
                    </a:p>
                  </a:txBody>
                  <a:tcPr marL="91450" marR="91450" marT="45725" marB="45725"/>
                </a:tc>
                <a:tc hMerge="1">
                  <a:txBody>
                    <a:bodyPr/>
                    <a:lstStyle/>
                    <a:p>
                      <a:endParaRPr lang="en-US"/>
                    </a:p>
                  </a:txBody>
                  <a:tcPr/>
                </a:tc>
                <a:tc gridSpan="2">
                  <a:txBody>
                    <a:bodyPr/>
                    <a:lstStyle/>
                    <a:p>
                      <a:pPr marL="0" marR="0" lvl="0" indent="0" algn="l" rtl="0">
                        <a:lnSpc>
                          <a:spcPct val="100000"/>
                        </a:lnSpc>
                        <a:spcBef>
                          <a:spcPts val="0"/>
                        </a:spcBef>
                        <a:spcAft>
                          <a:spcPts val="0"/>
                        </a:spcAft>
                        <a:buNone/>
                      </a:pPr>
                      <a:r>
                        <a:rPr lang="en-US" sz="900" u="none" strike="noStrike" cap="none"/>
                        <a:t>Tersertifikat</a:t>
                      </a:r>
                      <a:endParaRPr sz="900" u="none" strike="noStrike" cap="none"/>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60775">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900" u="none" strike="noStrike" cap="none"/>
                        <a:t>L</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P</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S1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S2</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Sudah</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Belum</a:t>
                      </a:r>
                      <a:endParaRPr sz="900" u="none" strike="noStrike" cap="none"/>
                    </a:p>
                  </a:txBody>
                  <a:tcPr marL="91450" marR="91450" marT="45725" marB="45725"/>
                </a:tc>
                <a:extLst>
                  <a:ext uri="{0D108BD9-81ED-4DB2-BD59-A6C34878D82A}">
                    <a16:rowId xmlns:a16="http://schemas.microsoft.com/office/drawing/2014/main" val="10001"/>
                  </a:ext>
                </a:extLst>
              </a:tr>
              <a:tr h="266700">
                <a:tc>
                  <a:txBody>
                    <a:bodyPr/>
                    <a:lstStyle/>
                    <a:p>
                      <a:pPr marL="0" marR="0" lvl="0" indent="0" algn="l" rtl="0">
                        <a:lnSpc>
                          <a:spcPct val="100000"/>
                        </a:lnSpc>
                        <a:spcBef>
                          <a:spcPts val="0"/>
                        </a:spcBef>
                        <a:spcAft>
                          <a:spcPts val="0"/>
                        </a:spcAft>
                        <a:buNone/>
                      </a:pPr>
                      <a:r>
                        <a:rPr lang="en-US" sz="900" u="none" strike="noStrike" cap="none"/>
                        <a:t>ASN</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25</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20</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26</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45</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extLst>
                  <a:ext uri="{0D108BD9-81ED-4DB2-BD59-A6C34878D82A}">
                    <a16:rowId xmlns:a16="http://schemas.microsoft.com/office/drawing/2014/main" val="10002"/>
                  </a:ext>
                </a:extLst>
              </a:tr>
              <a:tr h="254000">
                <a:tc>
                  <a:txBody>
                    <a:bodyPr/>
                    <a:lstStyle/>
                    <a:p>
                      <a:pPr marL="0" marR="0" lvl="0" indent="0" algn="l" rtl="0">
                        <a:lnSpc>
                          <a:spcPct val="100000"/>
                        </a:lnSpc>
                        <a:spcBef>
                          <a:spcPts val="0"/>
                        </a:spcBef>
                        <a:spcAft>
                          <a:spcPts val="0"/>
                        </a:spcAft>
                        <a:buNone/>
                      </a:pPr>
                      <a:r>
                        <a:rPr lang="en-US" sz="900" u="none" strike="noStrike" cap="none"/>
                        <a:t>GTT</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8</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6</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8</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6</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13</a:t>
                      </a:r>
                      <a:endParaRPr/>
                    </a:p>
                  </a:txBody>
                  <a:tcPr marL="91450" marR="91450" marT="45725" marB="45725"/>
                </a:tc>
                <a:extLst>
                  <a:ext uri="{0D108BD9-81ED-4DB2-BD59-A6C34878D82A}">
                    <a16:rowId xmlns:a16="http://schemas.microsoft.com/office/drawing/2014/main" val="10003"/>
                  </a:ext>
                </a:extLst>
              </a:tr>
              <a:tr h="241300">
                <a:tc>
                  <a:txBody>
                    <a:bodyPr/>
                    <a:lstStyle/>
                    <a:p>
                      <a:pPr marL="0" marR="0" lvl="0" indent="0" algn="l" rtl="0">
                        <a:lnSpc>
                          <a:spcPct val="100000"/>
                        </a:lnSpc>
                        <a:spcBef>
                          <a:spcPts val="0"/>
                        </a:spcBef>
                        <a:spcAft>
                          <a:spcPts val="0"/>
                        </a:spcAft>
                        <a:buNone/>
                      </a:pPr>
                      <a:r>
                        <a:rPr lang="en-US" sz="900" u="none" strike="noStrike" cap="none"/>
                        <a:t>Jumlah </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29</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31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28</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32</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46</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14</a:t>
                      </a:r>
                      <a:endParaRPr/>
                    </a:p>
                  </a:txBody>
                  <a:tcPr marL="91450" marR="91450" marT="45725" marB="45725"/>
                </a:tc>
                <a:extLst>
                  <a:ext uri="{0D108BD9-81ED-4DB2-BD59-A6C34878D82A}">
                    <a16:rowId xmlns:a16="http://schemas.microsoft.com/office/drawing/2014/main" val="10004"/>
                  </a:ext>
                </a:extLst>
              </a:tr>
              <a:tr h="254000">
                <a:tc>
                  <a:txBody>
                    <a:bodyPr/>
                    <a:lstStyle/>
                    <a:p>
                      <a:pPr marL="0" marR="0" lvl="0" indent="0" algn="l" rtl="0">
                        <a:lnSpc>
                          <a:spcPct val="100000"/>
                        </a:lnSpc>
                        <a:spcBef>
                          <a:spcPts val="0"/>
                        </a:spcBef>
                        <a:spcAft>
                          <a:spcPts val="0"/>
                        </a:spcAft>
                        <a:buNone/>
                      </a:pPr>
                      <a:r>
                        <a:rPr lang="en-US" sz="900" u="none" strike="noStrike" cap="none"/>
                        <a:t>Prosentasi</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48.3</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51.7</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46.7</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53.3</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76.7</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23.3</a:t>
                      </a:r>
                      <a:endParaRPr/>
                    </a:p>
                  </a:txBody>
                  <a:tcPr marL="91450" marR="91450" marT="45725" marB="45725"/>
                </a:tc>
                <a:extLst>
                  <a:ext uri="{0D108BD9-81ED-4DB2-BD59-A6C34878D82A}">
                    <a16:rowId xmlns:a16="http://schemas.microsoft.com/office/drawing/2014/main" val="10005"/>
                  </a:ext>
                </a:extLst>
              </a:tr>
            </a:tbl>
          </a:graphicData>
        </a:graphic>
      </p:graphicFrame>
      <p:graphicFrame>
        <p:nvGraphicFramePr>
          <p:cNvPr id="486" name="Google Shape;486;p54"/>
          <p:cNvGraphicFramePr/>
          <p:nvPr/>
        </p:nvGraphicFramePr>
        <p:xfrm>
          <a:off x="203200" y="4618566"/>
          <a:ext cx="4876800" cy="1708040"/>
        </p:xfrm>
        <a:graphic>
          <a:graphicData uri="http://schemas.openxmlformats.org/drawingml/2006/table">
            <a:tbl>
              <a:tblPr firstRow="1" bandRow="1">
                <a:noFill/>
                <a:tableStyleId>{A7AD82F2-C7AA-4410-8BE9-5B084F73BB80}</a:tableStyleId>
              </a:tblPr>
              <a:tblGrid>
                <a:gridCol w="985350">
                  <a:extLst>
                    <a:ext uri="{9D8B030D-6E8A-4147-A177-3AD203B41FA5}">
                      <a16:colId xmlns:a16="http://schemas.microsoft.com/office/drawing/2014/main" val="20000"/>
                    </a:ext>
                  </a:extLst>
                </a:gridCol>
                <a:gridCol w="526175">
                  <a:extLst>
                    <a:ext uri="{9D8B030D-6E8A-4147-A177-3AD203B41FA5}">
                      <a16:colId xmlns:a16="http://schemas.microsoft.com/office/drawing/2014/main" val="20001"/>
                    </a:ext>
                  </a:extLst>
                </a:gridCol>
                <a:gridCol w="317275">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20005"/>
                    </a:ext>
                  </a:extLst>
                </a:gridCol>
                <a:gridCol w="609600">
                  <a:extLst>
                    <a:ext uri="{9D8B030D-6E8A-4147-A177-3AD203B41FA5}">
                      <a16:colId xmlns:a16="http://schemas.microsoft.com/office/drawing/2014/main" val="20006"/>
                    </a:ext>
                  </a:extLst>
                </a:gridCol>
                <a:gridCol w="609600">
                  <a:extLst>
                    <a:ext uri="{9D8B030D-6E8A-4147-A177-3AD203B41FA5}">
                      <a16:colId xmlns:a16="http://schemas.microsoft.com/office/drawing/2014/main" val="20007"/>
                    </a:ext>
                  </a:extLst>
                </a:gridCol>
              </a:tblGrid>
              <a:tr h="244125">
                <a:tc rowSpan="2">
                  <a:txBody>
                    <a:bodyPr/>
                    <a:lstStyle/>
                    <a:p>
                      <a:pPr marL="0" marR="0" lvl="0" indent="0" algn="l" rtl="0">
                        <a:lnSpc>
                          <a:spcPct val="100000"/>
                        </a:lnSpc>
                        <a:spcBef>
                          <a:spcPts val="0"/>
                        </a:spcBef>
                        <a:spcAft>
                          <a:spcPts val="0"/>
                        </a:spcAft>
                        <a:buNone/>
                      </a:pPr>
                      <a:r>
                        <a:rPr lang="en-US" sz="900" u="none" strike="noStrike" cap="none"/>
                        <a:t>Jenis Kepegawaian</a:t>
                      </a:r>
                      <a:endParaRPr sz="900" u="none" strike="noStrike" cap="none"/>
                    </a:p>
                  </a:txBody>
                  <a:tcPr marL="91450" marR="91450" marT="45725" marB="45725"/>
                </a:tc>
                <a:tc gridSpan="2">
                  <a:txBody>
                    <a:bodyPr/>
                    <a:lstStyle/>
                    <a:p>
                      <a:pPr marL="0" marR="0" lvl="0" indent="0" algn="l" rtl="0">
                        <a:lnSpc>
                          <a:spcPct val="100000"/>
                        </a:lnSpc>
                        <a:spcBef>
                          <a:spcPts val="0"/>
                        </a:spcBef>
                        <a:spcAft>
                          <a:spcPts val="0"/>
                        </a:spcAft>
                        <a:buNone/>
                      </a:pPr>
                      <a:r>
                        <a:rPr lang="en-US" sz="900" u="none" strike="noStrike" cap="none"/>
                        <a:t>Jenis Kelamin</a:t>
                      </a:r>
                      <a:endParaRPr sz="900" u="none" strike="noStrike" cap="none"/>
                    </a:p>
                  </a:txBody>
                  <a:tcPr marL="91450" marR="91450" marT="45725" marB="45725"/>
                </a:tc>
                <a:tc hMerge="1">
                  <a:txBody>
                    <a:bodyPr/>
                    <a:lstStyle/>
                    <a:p>
                      <a:endParaRPr lang="en-US"/>
                    </a:p>
                  </a:txBody>
                  <a:tcPr/>
                </a:tc>
                <a:tc gridSpan="5">
                  <a:txBody>
                    <a:bodyPr/>
                    <a:lstStyle/>
                    <a:p>
                      <a:pPr marL="0" marR="0" lvl="0" indent="0" algn="l" rtl="0">
                        <a:lnSpc>
                          <a:spcPct val="100000"/>
                        </a:lnSpc>
                        <a:spcBef>
                          <a:spcPts val="0"/>
                        </a:spcBef>
                        <a:spcAft>
                          <a:spcPts val="0"/>
                        </a:spcAft>
                        <a:buNone/>
                      </a:pPr>
                      <a:r>
                        <a:rPr lang="en-US" sz="900" u="none" strike="noStrike" cap="none"/>
                        <a:t>Kualifikasi Pendidikan</a:t>
                      </a:r>
                      <a:endParaRPr sz="900" u="none" strike="noStrike" cap="none"/>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44125">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900" u="none" strike="noStrike" cap="none"/>
                        <a:t>L</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P</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SD</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SMP</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SMA</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D3</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S1</a:t>
                      </a:r>
                      <a:endParaRPr/>
                    </a:p>
                  </a:txBody>
                  <a:tcPr marL="91450" marR="91450" marT="45725" marB="45725"/>
                </a:tc>
                <a:extLst>
                  <a:ext uri="{0D108BD9-81ED-4DB2-BD59-A6C34878D82A}">
                    <a16:rowId xmlns:a16="http://schemas.microsoft.com/office/drawing/2014/main" val="10001"/>
                  </a:ext>
                </a:extLst>
              </a:tr>
              <a:tr h="244125">
                <a:tc>
                  <a:txBody>
                    <a:bodyPr/>
                    <a:lstStyle/>
                    <a:p>
                      <a:pPr marL="0" marR="0" lvl="0" indent="0" algn="l" rtl="0">
                        <a:lnSpc>
                          <a:spcPct val="100000"/>
                        </a:lnSpc>
                        <a:spcBef>
                          <a:spcPts val="0"/>
                        </a:spcBef>
                        <a:spcAft>
                          <a:spcPts val="0"/>
                        </a:spcAft>
                        <a:buNone/>
                      </a:pPr>
                      <a:r>
                        <a:rPr lang="en-US" sz="900" u="none" strike="noStrike" cap="none"/>
                        <a:t>ASN</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3</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a:t>
                      </a:r>
                      <a:endParaRPr/>
                    </a:p>
                  </a:txBody>
                  <a:tcPr marL="91450" marR="91450" marT="45725" marB="45725"/>
                </a:tc>
                <a:extLst>
                  <a:ext uri="{0D108BD9-81ED-4DB2-BD59-A6C34878D82A}">
                    <a16:rowId xmlns:a16="http://schemas.microsoft.com/office/drawing/2014/main" val="10002"/>
                  </a:ext>
                </a:extLst>
              </a:tr>
              <a:tr h="244125">
                <a:tc>
                  <a:txBody>
                    <a:bodyPr/>
                    <a:lstStyle/>
                    <a:p>
                      <a:pPr marL="0" marR="0" lvl="0" indent="0" algn="l" rtl="0">
                        <a:lnSpc>
                          <a:spcPct val="100000"/>
                        </a:lnSpc>
                        <a:spcBef>
                          <a:spcPts val="0"/>
                        </a:spcBef>
                        <a:spcAft>
                          <a:spcPts val="0"/>
                        </a:spcAft>
                        <a:buNone/>
                      </a:pPr>
                      <a:r>
                        <a:rPr lang="en-US" sz="900" u="none" strike="noStrike" cap="none"/>
                        <a:t>PTT</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6</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6</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4</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5</a:t>
                      </a:r>
                      <a:endParaRPr/>
                    </a:p>
                  </a:txBody>
                  <a:tcPr marL="91450" marR="91450" marT="45725" marB="45725"/>
                </a:tc>
                <a:extLst>
                  <a:ext uri="{0D108BD9-81ED-4DB2-BD59-A6C34878D82A}">
                    <a16:rowId xmlns:a16="http://schemas.microsoft.com/office/drawing/2014/main" val="10003"/>
                  </a:ext>
                </a:extLst>
              </a:tr>
              <a:tr h="244125">
                <a:tc>
                  <a:txBody>
                    <a:bodyPr/>
                    <a:lstStyle/>
                    <a:p>
                      <a:pPr marL="0" marR="0" lvl="0" indent="0" algn="l" rtl="0">
                        <a:lnSpc>
                          <a:spcPct val="100000"/>
                        </a:lnSpc>
                        <a:spcBef>
                          <a:spcPts val="0"/>
                        </a:spcBef>
                        <a:spcAft>
                          <a:spcPts val="0"/>
                        </a:spcAft>
                        <a:buNone/>
                      </a:pPr>
                      <a:r>
                        <a:rPr lang="en-US" sz="900" u="none" strike="noStrike" cap="none"/>
                        <a:t>Jumlah </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9</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8</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6</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7</a:t>
                      </a:r>
                      <a:endParaRPr/>
                    </a:p>
                  </a:txBody>
                  <a:tcPr marL="91450" marR="91450" marT="45725" marB="45725"/>
                </a:tc>
                <a:extLst>
                  <a:ext uri="{0D108BD9-81ED-4DB2-BD59-A6C34878D82A}">
                    <a16:rowId xmlns:a16="http://schemas.microsoft.com/office/drawing/2014/main" val="10004"/>
                  </a:ext>
                </a:extLst>
              </a:tr>
              <a:tr h="244125">
                <a:tc>
                  <a:txBody>
                    <a:bodyPr/>
                    <a:lstStyle/>
                    <a:p>
                      <a:pPr marL="0" marR="0" lvl="0" indent="0" algn="l" rtl="0">
                        <a:lnSpc>
                          <a:spcPct val="100000"/>
                        </a:lnSpc>
                        <a:spcBef>
                          <a:spcPts val="0"/>
                        </a:spcBef>
                        <a:spcAft>
                          <a:spcPts val="0"/>
                        </a:spcAft>
                        <a:buNone/>
                      </a:pPr>
                      <a:r>
                        <a:rPr lang="en-US" sz="900" u="none" strike="noStrike" cap="none"/>
                        <a:t>Prosentase </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52.9</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47.1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5.9</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5.9</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35.3</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11.8</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41.1</a:t>
                      </a:r>
                      <a:endParaRPr/>
                    </a:p>
                  </a:txBody>
                  <a:tcPr marL="91450" marR="91450" marT="45725" marB="45725"/>
                </a:tc>
                <a:extLst>
                  <a:ext uri="{0D108BD9-81ED-4DB2-BD59-A6C34878D82A}">
                    <a16:rowId xmlns:a16="http://schemas.microsoft.com/office/drawing/2014/main" val="10005"/>
                  </a:ext>
                </a:extLst>
              </a:tr>
            </a:tbl>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55"/>
          <p:cNvSpPr txBox="1">
            <a:spLocks noGrp="1"/>
          </p:cNvSpPr>
          <p:nvPr>
            <p:ph type="body" idx="1"/>
          </p:nvPr>
        </p:nvSpPr>
        <p:spPr>
          <a:xfrm>
            <a:off x="-101600" y="9106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46"/>
              <a:buNone/>
            </a:pPr>
            <a:r>
              <a:rPr lang="en-US" sz="850"/>
              <a:t>3. Alumni</a:t>
            </a:r>
            <a:endParaRPr/>
          </a:p>
          <a:p>
            <a:pPr marL="140018" lvl="0" indent="0" algn="l" rtl="0">
              <a:lnSpc>
                <a:spcPct val="90000"/>
              </a:lnSpc>
              <a:spcBef>
                <a:spcPts val="1000"/>
              </a:spcBef>
              <a:spcAft>
                <a:spcPts val="0"/>
              </a:spcAft>
              <a:buSzPts val="546"/>
              <a:buNone/>
            </a:pPr>
            <a:r>
              <a:rPr lang="en-US" sz="850"/>
              <a:t>Alumni SMA Negeri 5 Surabaya banyak tersebar di dalam negeri maupun di luar negeri, sangat banyak yang sukses di berbagai bidang pekerjaan, baik dalam pemerintahan maupun swasta. Alumni tersebut memiliki perkumpulan yang telah berbadan hukum. Para alumni ini memiliki kepedulian yang sangat besar baik kepada sekolah maupun kepada adik angkatannya yang masih menjadi peserta didik di sekolah.</a:t>
            </a:r>
            <a:endParaRPr/>
          </a:p>
          <a:p>
            <a:pPr marL="140018" lvl="0" indent="0" algn="l" rtl="0">
              <a:lnSpc>
                <a:spcPct val="90000"/>
              </a:lnSpc>
              <a:spcBef>
                <a:spcPts val="1000"/>
              </a:spcBef>
              <a:spcAft>
                <a:spcPts val="0"/>
              </a:spcAft>
              <a:buSzPts val="546"/>
              <a:buNone/>
            </a:pPr>
            <a:r>
              <a:rPr lang="en-US" sz="850"/>
              <a:t>4. Orangtua/Wali Murid</a:t>
            </a:r>
            <a:endParaRPr sz="850"/>
          </a:p>
          <a:p>
            <a:pPr marL="140018" lvl="0" indent="0" algn="l" rtl="0">
              <a:lnSpc>
                <a:spcPct val="90000"/>
              </a:lnSpc>
              <a:spcBef>
                <a:spcPts val="1000"/>
              </a:spcBef>
              <a:spcAft>
                <a:spcPts val="0"/>
              </a:spcAft>
              <a:buSzPts val="546"/>
              <a:buNone/>
            </a:pPr>
            <a:r>
              <a:rPr lang="en-US" sz="850"/>
              <a:t>SMA Negeri 5 Surabaya memiliki siswa-siswi yang sebagian besar orangtuanya memiliki tingkat ekonomi yang baik dan memiliki kepedulian yang sangat besar terhadap pendidikan.</a:t>
            </a:r>
            <a:endParaRPr/>
          </a:p>
          <a:p>
            <a:pPr marL="140018" lvl="0" indent="0" algn="l" rtl="0">
              <a:lnSpc>
                <a:spcPct val="90000"/>
              </a:lnSpc>
              <a:spcBef>
                <a:spcPts val="1000"/>
              </a:spcBef>
              <a:spcAft>
                <a:spcPts val="0"/>
              </a:spcAft>
              <a:buSzPts val="546"/>
              <a:buNone/>
            </a:pPr>
            <a:r>
              <a:rPr lang="en-US" sz="850" b="1"/>
              <a:t>Karakteristik Budaya SMA Negeri 5 Surabaya</a:t>
            </a:r>
            <a:endParaRPr/>
          </a:p>
          <a:p>
            <a:pPr marL="140018" lvl="0" indent="0" algn="l" rtl="0">
              <a:lnSpc>
                <a:spcPct val="90000"/>
              </a:lnSpc>
              <a:spcBef>
                <a:spcPts val="1000"/>
              </a:spcBef>
              <a:spcAft>
                <a:spcPts val="0"/>
              </a:spcAft>
              <a:buSzPts val="546"/>
              <a:buNone/>
            </a:pPr>
            <a:r>
              <a:rPr lang="en-US" sz="850"/>
              <a:t>1. Budaya Berprestasi</a:t>
            </a:r>
            <a:endParaRPr sz="850"/>
          </a:p>
          <a:p>
            <a:pPr marL="140018" lvl="0" indent="0" algn="l" rtl="0">
              <a:lnSpc>
                <a:spcPct val="90000"/>
              </a:lnSpc>
              <a:spcBef>
                <a:spcPts val="1000"/>
              </a:spcBef>
              <a:spcAft>
                <a:spcPts val="0"/>
              </a:spcAft>
              <a:buSzPts val="546"/>
              <a:buNone/>
            </a:pPr>
            <a:r>
              <a:rPr lang="en-US" sz="850"/>
              <a:t>Budaya berprestasi di SMA Negeri 5 Surabaya dibuktikan dari:</a:t>
            </a:r>
            <a:endParaRPr/>
          </a:p>
          <a:p>
            <a:pPr marL="368618" lvl="0" indent="-228600" algn="l" rtl="0">
              <a:lnSpc>
                <a:spcPct val="90000"/>
              </a:lnSpc>
              <a:spcBef>
                <a:spcPts val="1000"/>
              </a:spcBef>
              <a:spcAft>
                <a:spcPts val="0"/>
              </a:spcAft>
              <a:buSzPts val="546"/>
              <a:buFont typeface="Arial"/>
              <a:buAutoNum type="alphaLcPeriod"/>
            </a:pPr>
            <a:r>
              <a:rPr lang="en-US" sz="850"/>
              <a:t>Berbagai prestasi lomba bidang akademik dan non-akademik yang diraih peserta didik dari tingkat kota, propinsi, nasional, hingga internasional. Contoh prestasi yang selalu diraih adalah bidang Kompetensi Sains Nasional (KSN) dan Kompetisi Karya Inovasi Pelajar.</a:t>
            </a:r>
            <a:endParaRPr/>
          </a:p>
          <a:p>
            <a:pPr marL="368618" lvl="0" indent="-228600" algn="l" rtl="0">
              <a:lnSpc>
                <a:spcPct val="90000"/>
              </a:lnSpc>
              <a:spcBef>
                <a:spcPts val="1000"/>
              </a:spcBef>
              <a:spcAft>
                <a:spcPts val="0"/>
              </a:spcAft>
              <a:buSzPts val="546"/>
              <a:buFont typeface="Arial"/>
              <a:buAutoNum type="alphaLcPeriod"/>
            </a:pPr>
            <a:r>
              <a:rPr lang="en-US" sz="850"/>
              <a:t>Persaingan belajar yang sehat dari peserta didik untuk memperoleh hasil belajar yang sangat baik sehingga mampu untuk melanjutkan ke Perguruan Tinggi Negeri terbaik di dalam negeri maupun di luar negeri.</a:t>
            </a:r>
            <a:endParaRPr/>
          </a:p>
          <a:p>
            <a:pPr marL="140018" lvl="0" indent="0" algn="l" rtl="0">
              <a:lnSpc>
                <a:spcPct val="90000"/>
              </a:lnSpc>
              <a:spcBef>
                <a:spcPts val="1000"/>
              </a:spcBef>
              <a:spcAft>
                <a:spcPts val="0"/>
              </a:spcAft>
              <a:buSzPts val="546"/>
              <a:buNone/>
            </a:pPr>
            <a:r>
              <a:rPr lang="en-US" sz="850"/>
              <a:t>2. Budaya Literasi</a:t>
            </a:r>
            <a:endParaRPr sz="850"/>
          </a:p>
          <a:p>
            <a:pPr marL="140018" lvl="0" indent="0" algn="l" rtl="0">
              <a:lnSpc>
                <a:spcPct val="90000"/>
              </a:lnSpc>
              <a:spcBef>
                <a:spcPts val="1000"/>
              </a:spcBef>
              <a:spcAft>
                <a:spcPts val="0"/>
              </a:spcAft>
              <a:buSzPts val="546"/>
              <a:buNone/>
            </a:pPr>
            <a:r>
              <a:rPr lang="en-US" sz="850"/>
              <a:t>Peserta didik SMA Negeri 5 Surabaya memiliki budaya literasi yang sangat baik. Kegiatan literasi yang menjadi budaya di SMA Negeri 5 Surabaya di antaranya:</a:t>
            </a:r>
            <a:endParaRPr/>
          </a:p>
          <a:p>
            <a:pPr marL="368618" lvl="0" indent="-228600" algn="l" rtl="0">
              <a:lnSpc>
                <a:spcPct val="90000"/>
              </a:lnSpc>
              <a:spcBef>
                <a:spcPts val="1000"/>
              </a:spcBef>
              <a:spcAft>
                <a:spcPts val="0"/>
              </a:spcAft>
              <a:buSzPts val="546"/>
              <a:buFont typeface="Arial"/>
              <a:buAutoNum type="alphaLcPeriod"/>
            </a:pPr>
            <a:r>
              <a:rPr lang="en-US" sz="850"/>
              <a:t>Kegiatan membaca dan menuliskan resume karya fiksi (terutama berupa novel) dengan waktu 15 menit setiap pagi sebelum memulai pembelajaran. Di Kelas X awal, kegiatan ini membutuhkan waktu untuk membiasakan. Tetapi selanjutnya, budaya ini menjadi motivasi peserta didik sehingga brdampak pada budaya senang membaca di mana saja dan kapan saja.</a:t>
            </a:r>
            <a:endParaRPr/>
          </a:p>
          <a:p>
            <a:pPr marL="368618" lvl="0" indent="-228600" algn="l" rtl="0">
              <a:lnSpc>
                <a:spcPct val="90000"/>
              </a:lnSpc>
              <a:spcBef>
                <a:spcPts val="1000"/>
              </a:spcBef>
              <a:spcAft>
                <a:spcPts val="0"/>
              </a:spcAft>
              <a:buSzPts val="546"/>
              <a:buFont typeface="Arial"/>
              <a:buAutoNum type="alphaLcPeriod"/>
            </a:pPr>
            <a:r>
              <a:rPr lang="en-US" sz="850"/>
              <a:t>Kegiatan tantangan membaca 1.000 halaman karya fiksi selama 1 bulan pertama pada awal tahun ajaran.</a:t>
            </a:r>
            <a:endParaRPr/>
          </a:p>
          <a:p>
            <a:pPr marL="368618" lvl="0" indent="-228600" algn="l" rtl="0">
              <a:lnSpc>
                <a:spcPct val="90000"/>
              </a:lnSpc>
              <a:spcBef>
                <a:spcPts val="1000"/>
              </a:spcBef>
              <a:spcAft>
                <a:spcPts val="0"/>
              </a:spcAft>
              <a:buSzPts val="546"/>
              <a:buFont typeface="Arial"/>
              <a:buAutoNum type="alphaLcPeriod"/>
            </a:pPr>
            <a:r>
              <a:rPr lang="en-US" sz="850"/>
              <a:t>Kegiatan menulis karya sastra. Karya sastra yang dihasilkan dapat berupa novel, cerpen, sajak, puisi, atau bentuk lain. Hasil karya ini kemudian dibukukan di setiap kelas dan peserta didik sudah mampu mengorganisasi pasarannya.</a:t>
            </a:r>
            <a:endParaRPr/>
          </a:p>
          <a:p>
            <a:pPr marL="140018" lvl="0" indent="0" algn="l" rtl="0">
              <a:lnSpc>
                <a:spcPct val="90000"/>
              </a:lnSpc>
              <a:spcBef>
                <a:spcPts val="1000"/>
              </a:spcBef>
              <a:spcAft>
                <a:spcPts val="0"/>
              </a:spcAft>
              <a:buSzPts val="546"/>
              <a:buNone/>
            </a:pPr>
            <a:r>
              <a:rPr lang="en-US" sz="850"/>
              <a:t>3. Budaya Peduli Lingkungan</a:t>
            </a:r>
            <a:endParaRPr sz="850"/>
          </a:p>
          <a:p>
            <a:pPr marL="140018" lvl="0" indent="0" algn="l" rtl="0">
              <a:lnSpc>
                <a:spcPct val="90000"/>
              </a:lnSpc>
              <a:spcBef>
                <a:spcPts val="1000"/>
              </a:spcBef>
              <a:spcAft>
                <a:spcPts val="0"/>
              </a:spcAft>
              <a:buSzPts val="546"/>
              <a:buNone/>
            </a:pPr>
            <a:r>
              <a:rPr lang="en-US" sz="850"/>
              <a:t>Sesuai dengan visi sekolah, Budaya Linkungan telah menjadi Kegiatan Wajib peserta didik. SMA Negeri 5 Surabaya memiliki budaya lingkungan yang baik. Bukti budaya ini adalah beberapa kegiatan yang dilakukan baik intrakurikuler maupun ekstrakurikuler. Contoh kegiatan intrakurikuler adalah proyek kolaborasi dengan tema Hemat Energi, yang melibatkan semua mata pelajaran. Untuk kegiatan ekstrakurikuler, budaya lingkungan ini diakomodasi dalam kegiatan yang dinamakan GREENISH. Beberapa inovasi dalam Kegiatan LIngkungan ini antara lain: GHC (Gerakan Hemat Energi melalui AC), SMALA GANTENG (Gerakan Peteng Bareng), GEMATI (Gerakan Hemat Energi), Pengolahan Limbah Sampah (</a:t>
            </a:r>
            <a:r>
              <a:rPr lang="en-US" sz="850" i="1"/>
              <a:t>Reuse</a:t>
            </a:r>
            <a:r>
              <a:rPr lang="en-US" sz="850"/>
              <a:t>, </a:t>
            </a:r>
            <a:r>
              <a:rPr lang="en-US" sz="850" u="sng"/>
              <a:t>Recyle</a:t>
            </a:r>
            <a:r>
              <a:rPr lang="en-US" sz="850"/>
              <a:t>, </a:t>
            </a:r>
            <a:r>
              <a:rPr lang="en-US" sz="850" i="1"/>
              <a:t>Reduce</a:t>
            </a:r>
            <a:r>
              <a:rPr lang="en-US" sz="850"/>
              <a:t>), Pemanfaatan Lahan Sekolah, Sehat Mengaum (Sehari menggunakan Angkatan Umum).</a:t>
            </a:r>
            <a:endParaRPr/>
          </a:p>
          <a:p>
            <a:pPr marL="140018" lvl="0" indent="0" algn="l" rtl="0">
              <a:lnSpc>
                <a:spcPct val="90000"/>
              </a:lnSpc>
              <a:spcBef>
                <a:spcPts val="1000"/>
              </a:spcBef>
              <a:spcAft>
                <a:spcPts val="0"/>
              </a:spcAft>
              <a:buSzPts val="546"/>
              <a:buNone/>
            </a:pPr>
            <a:r>
              <a:rPr lang="en-US" sz="850"/>
              <a:t>Peserta Didik </a:t>
            </a:r>
            <a:endParaRPr/>
          </a:p>
          <a:p>
            <a:pPr marL="140018" lvl="0" indent="0" algn="l" rtl="0">
              <a:lnSpc>
                <a:spcPct val="90000"/>
              </a:lnSpc>
              <a:spcBef>
                <a:spcPts val="1000"/>
              </a:spcBef>
              <a:spcAft>
                <a:spcPts val="0"/>
              </a:spcAft>
              <a:buSzPts val="546"/>
              <a:buNone/>
            </a:pPr>
            <a:r>
              <a:rPr lang="en-US" sz="850"/>
              <a:t>1. Input Peserta Didik</a:t>
            </a:r>
            <a:endParaRPr sz="850"/>
          </a:p>
          <a:p>
            <a:pPr marL="140018" lvl="0" indent="0" algn="l" rtl="0">
              <a:lnSpc>
                <a:spcPct val="90000"/>
              </a:lnSpc>
              <a:spcBef>
                <a:spcPts val="1000"/>
              </a:spcBef>
              <a:spcAft>
                <a:spcPts val="0"/>
              </a:spcAft>
              <a:buSzPts val="546"/>
              <a:buNone/>
            </a:pPr>
            <a:r>
              <a:rPr lang="en-US" sz="850"/>
              <a:t>Peserta didik SMA Negeri 5 Surabaya berasal dari Kota Surabaya dan sekitarnya. Dengan adanya penerimaan Peserta didik baru dengan sistem Zonasi, maka peserta didik di SMA Negeri 5 Surabaya sejak tiga tahun teerakhir ini bervariasi dari jarak paling dekat hingga menyebar di seluruh Kota Surabaya. Dengan demikian, kemampuan peserta didik memiliki nilai rata-rata yang bervariasi.</a:t>
            </a:r>
            <a:endParaRPr/>
          </a:p>
          <a:p>
            <a:pPr marL="140018" lvl="0" indent="0" algn="l" rtl="0">
              <a:lnSpc>
                <a:spcPct val="90000"/>
              </a:lnSpc>
              <a:spcBef>
                <a:spcPts val="1000"/>
              </a:spcBef>
              <a:spcAft>
                <a:spcPts val="0"/>
              </a:spcAft>
              <a:buSzPts val="546"/>
              <a:buNone/>
            </a:pPr>
            <a:r>
              <a:rPr lang="en-US" sz="850"/>
              <a:t>2. Peserta didik SMA Negeri 5 Surabaya memiliki kemandirian berorganisasi. Budaya kemandirian berorganisasi peserta didik ditunjukkan dengan adanya banyak kegiatan OSIS, baik secara umum maupun kegiatan di setiap bidan sub-seksi di  OSIS. Pada kegiatan ini, peserta didik mampu mengorganisir dari perencanaan, pelaksanaan, dan evaluasi kegiatan serta pendanaannya. Peserta didik mampu bekerja mandiri dengan bimbingan Guru Pendamping dan Kesiswaan.</a:t>
            </a:r>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56"/>
          <p:cNvSpPr txBox="1">
            <a:spLocks noGrp="1"/>
          </p:cNvSpPr>
          <p:nvPr>
            <p:ph type="body" idx="1"/>
          </p:nvPr>
        </p:nvSpPr>
        <p:spPr>
          <a:xfrm>
            <a:off x="-101600" y="9106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34"/>
              <a:buNone/>
            </a:pPr>
            <a:r>
              <a:rPr lang="en-US" sz="830" b="1"/>
              <a:t>Visi</a:t>
            </a:r>
            <a:endParaRPr sz="830" b="1"/>
          </a:p>
          <a:p>
            <a:pPr marL="140018" lvl="0" indent="0" algn="l" rtl="0">
              <a:lnSpc>
                <a:spcPct val="90000"/>
              </a:lnSpc>
              <a:spcBef>
                <a:spcPts val="1000"/>
              </a:spcBef>
              <a:spcAft>
                <a:spcPts val="0"/>
              </a:spcAft>
              <a:buSzPts val="534"/>
              <a:buNone/>
            </a:pPr>
            <a:r>
              <a:rPr lang="en-US" sz="830"/>
              <a:t>Visi SMA Negeri 5 Surabaya adalah: </a:t>
            </a:r>
            <a:endParaRPr/>
          </a:p>
          <a:p>
            <a:pPr marL="140018" lvl="0" indent="0" algn="l" rtl="0">
              <a:lnSpc>
                <a:spcPct val="90000"/>
              </a:lnSpc>
              <a:spcBef>
                <a:spcPts val="1000"/>
              </a:spcBef>
              <a:spcAft>
                <a:spcPts val="0"/>
              </a:spcAft>
              <a:buSzPts val="534"/>
              <a:buNone/>
            </a:pPr>
            <a:r>
              <a:rPr lang="en-US" sz="830"/>
              <a:t>“Berkembangnya manusia unggul yang berkarakter, berwawasan luas, dan berbudaya lingkungan sehingga mampu bersaing di era baru”</a:t>
            </a:r>
            <a:endParaRPr/>
          </a:p>
          <a:p>
            <a:pPr marL="140018" lvl="0" indent="0" algn="l" rtl="0">
              <a:lnSpc>
                <a:spcPct val="90000"/>
              </a:lnSpc>
              <a:spcBef>
                <a:spcPts val="1000"/>
              </a:spcBef>
              <a:spcAft>
                <a:spcPts val="0"/>
              </a:spcAft>
              <a:buSzPts val="534"/>
              <a:buNone/>
            </a:pPr>
            <a:r>
              <a:rPr lang="en-US" sz="830"/>
              <a:t>Indikator visi SMA Negeri 5 Surabaya adalah:</a:t>
            </a:r>
            <a:endParaRPr/>
          </a:p>
          <a:p>
            <a:pPr marL="368618" lvl="0" indent="-228600" algn="l" rtl="0">
              <a:lnSpc>
                <a:spcPct val="90000"/>
              </a:lnSpc>
              <a:spcBef>
                <a:spcPts val="1000"/>
              </a:spcBef>
              <a:spcAft>
                <a:spcPts val="0"/>
              </a:spcAft>
              <a:buSzPts val="534"/>
              <a:buFont typeface="Arial"/>
              <a:buAutoNum type="arabicParenR"/>
            </a:pPr>
            <a:r>
              <a:rPr lang="en-US" sz="830"/>
              <a:t>Memiliki budi pekerti dan akhlak mulia.</a:t>
            </a:r>
            <a:endParaRPr/>
          </a:p>
          <a:p>
            <a:pPr marL="368618" lvl="0" indent="-228600" algn="l" rtl="0">
              <a:lnSpc>
                <a:spcPct val="90000"/>
              </a:lnSpc>
              <a:spcBef>
                <a:spcPts val="1000"/>
              </a:spcBef>
              <a:spcAft>
                <a:spcPts val="0"/>
              </a:spcAft>
              <a:buSzPts val="534"/>
              <a:buFont typeface="Arial"/>
              <a:buAutoNum type="arabicParenR"/>
            </a:pPr>
            <a:r>
              <a:rPr lang="en-US" sz="830"/>
              <a:t>Memiliki kecintaan terhadap bangsa dan negara Indonesia.</a:t>
            </a:r>
            <a:endParaRPr/>
          </a:p>
          <a:p>
            <a:pPr marL="368618" lvl="0" indent="-228600" algn="l" rtl="0">
              <a:lnSpc>
                <a:spcPct val="90000"/>
              </a:lnSpc>
              <a:spcBef>
                <a:spcPts val="1000"/>
              </a:spcBef>
              <a:spcAft>
                <a:spcPts val="0"/>
              </a:spcAft>
              <a:buSzPts val="534"/>
              <a:buFont typeface="Arial"/>
              <a:buAutoNum type="arabicParenR"/>
            </a:pPr>
            <a:r>
              <a:rPr lang="en-US" sz="830"/>
              <a:t>Memiliki kecintaan terhadap budaya daerah.</a:t>
            </a:r>
            <a:endParaRPr/>
          </a:p>
          <a:p>
            <a:pPr marL="368618" lvl="0" indent="-228600" algn="l" rtl="0">
              <a:lnSpc>
                <a:spcPct val="90000"/>
              </a:lnSpc>
              <a:spcBef>
                <a:spcPts val="1000"/>
              </a:spcBef>
              <a:spcAft>
                <a:spcPts val="0"/>
              </a:spcAft>
              <a:buSzPts val="534"/>
              <a:buFont typeface="Arial"/>
              <a:buAutoNum type="arabicParenR"/>
            </a:pPr>
            <a:r>
              <a:rPr lang="en-US" sz="830"/>
              <a:t>Memiliki semangat untuk meraih prestasi secara berkelanjutan.</a:t>
            </a:r>
            <a:endParaRPr/>
          </a:p>
          <a:p>
            <a:pPr marL="368618" lvl="0" indent="-228600" algn="l" rtl="0">
              <a:lnSpc>
                <a:spcPct val="90000"/>
              </a:lnSpc>
              <a:spcBef>
                <a:spcPts val="1000"/>
              </a:spcBef>
              <a:spcAft>
                <a:spcPts val="0"/>
              </a:spcAft>
              <a:buSzPts val="534"/>
              <a:buFont typeface="Arial"/>
              <a:buAutoNum type="arabicParenR"/>
            </a:pPr>
            <a:r>
              <a:rPr lang="en-US" sz="830"/>
              <a:t>Memiliki rasa solidaritas dan toleransi terhadap keanekaragaman bangsa Indonesia.</a:t>
            </a:r>
            <a:endParaRPr/>
          </a:p>
          <a:p>
            <a:pPr marL="368618" lvl="0" indent="-228600" algn="l" rtl="0">
              <a:lnSpc>
                <a:spcPct val="90000"/>
              </a:lnSpc>
              <a:spcBef>
                <a:spcPts val="1000"/>
              </a:spcBef>
              <a:spcAft>
                <a:spcPts val="0"/>
              </a:spcAft>
              <a:buSzPts val="534"/>
              <a:buFont typeface="Arial"/>
              <a:buAutoNum type="arabicParenR"/>
            </a:pPr>
            <a:r>
              <a:rPr lang="en-US" sz="830"/>
              <a:t>Menguasai ilmu pengetahuan dan teknologi.</a:t>
            </a:r>
            <a:endParaRPr/>
          </a:p>
          <a:p>
            <a:pPr marL="368618" lvl="0" indent="-228600" algn="l" rtl="0">
              <a:lnSpc>
                <a:spcPct val="90000"/>
              </a:lnSpc>
              <a:spcBef>
                <a:spcPts val="1000"/>
              </a:spcBef>
              <a:spcAft>
                <a:spcPts val="0"/>
              </a:spcAft>
              <a:buSzPts val="534"/>
              <a:buFont typeface="Arial"/>
              <a:buAutoNum type="arabicParenR"/>
            </a:pPr>
            <a:r>
              <a:rPr lang="en-US" sz="830"/>
              <a:t>Memiliki sikap kritis, kreatif, komunikatif, dan kolaboratif.</a:t>
            </a:r>
            <a:endParaRPr/>
          </a:p>
          <a:p>
            <a:pPr marL="368618" lvl="0" indent="-228600" algn="l" rtl="0">
              <a:lnSpc>
                <a:spcPct val="90000"/>
              </a:lnSpc>
              <a:spcBef>
                <a:spcPts val="1000"/>
              </a:spcBef>
              <a:spcAft>
                <a:spcPts val="0"/>
              </a:spcAft>
              <a:buSzPts val="534"/>
              <a:buFont typeface="Arial"/>
              <a:buAutoNum type="arabicParenR"/>
            </a:pPr>
            <a:r>
              <a:rPr lang="en-US" sz="830"/>
              <a:t>Memiliki kemandirian belajar dan berorganisasi.</a:t>
            </a:r>
            <a:endParaRPr/>
          </a:p>
          <a:p>
            <a:pPr marL="368618" lvl="0" indent="-228600" algn="l" rtl="0">
              <a:lnSpc>
                <a:spcPct val="90000"/>
              </a:lnSpc>
              <a:spcBef>
                <a:spcPts val="1000"/>
              </a:spcBef>
              <a:spcAft>
                <a:spcPts val="0"/>
              </a:spcAft>
              <a:buSzPts val="534"/>
              <a:buFont typeface="Arial"/>
              <a:buAutoNum type="arabicParenR"/>
            </a:pPr>
            <a:r>
              <a:rPr lang="en-US" sz="830"/>
              <a:t>Memiliki kecintaan terhadap budaya membaca dan menulis di manapun berada.</a:t>
            </a:r>
            <a:endParaRPr/>
          </a:p>
          <a:p>
            <a:pPr marL="368618" lvl="0" indent="-228600" algn="l" rtl="0">
              <a:lnSpc>
                <a:spcPct val="90000"/>
              </a:lnSpc>
              <a:spcBef>
                <a:spcPts val="1000"/>
              </a:spcBef>
              <a:spcAft>
                <a:spcPts val="0"/>
              </a:spcAft>
              <a:buSzPts val="534"/>
              <a:buFont typeface="Arial"/>
              <a:buAutoNum type="arabicParenR"/>
            </a:pPr>
            <a:r>
              <a:rPr lang="en-US" sz="830"/>
              <a:t>Membudayakan pengolahan sampah/limbah di sekolah dan/atau di lingkungan.</a:t>
            </a:r>
            <a:endParaRPr/>
          </a:p>
          <a:p>
            <a:pPr marL="368618" lvl="0" indent="-228600" algn="l" rtl="0">
              <a:lnSpc>
                <a:spcPct val="90000"/>
              </a:lnSpc>
              <a:spcBef>
                <a:spcPts val="1000"/>
              </a:spcBef>
              <a:spcAft>
                <a:spcPts val="0"/>
              </a:spcAft>
              <a:buSzPts val="534"/>
              <a:buFont typeface="Arial"/>
              <a:buAutoNum type="arabicParenR"/>
            </a:pPr>
            <a:r>
              <a:rPr lang="en-US" sz="830"/>
              <a:t>Membudayakan daur ulang sampah/limbah di sekolah dan/atau di lingkungan.</a:t>
            </a:r>
            <a:endParaRPr/>
          </a:p>
          <a:p>
            <a:pPr marL="368618" lvl="0" indent="-228600" algn="l" rtl="0">
              <a:lnSpc>
                <a:spcPct val="90000"/>
              </a:lnSpc>
              <a:spcBef>
                <a:spcPts val="1000"/>
              </a:spcBef>
              <a:spcAft>
                <a:spcPts val="0"/>
              </a:spcAft>
              <a:buSzPts val="534"/>
              <a:buFont typeface="Arial"/>
              <a:buAutoNum type="arabicParenR"/>
            </a:pPr>
            <a:r>
              <a:rPr lang="en-US" sz="830"/>
              <a:t>Membudayakan pengurangan sampah/limbah di sekolah dan/atau di lingkungan.</a:t>
            </a:r>
            <a:endParaRPr/>
          </a:p>
          <a:p>
            <a:pPr marL="368618" lvl="0" indent="-228600" algn="l" rtl="0">
              <a:lnSpc>
                <a:spcPct val="90000"/>
              </a:lnSpc>
              <a:spcBef>
                <a:spcPts val="1000"/>
              </a:spcBef>
              <a:spcAft>
                <a:spcPts val="0"/>
              </a:spcAft>
              <a:buSzPts val="534"/>
              <a:buFont typeface="Arial"/>
              <a:buAutoNum type="arabicParenR"/>
            </a:pPr>
            <a:r>
              <a:rPr lang="en-US" sz="830"/>
              <a:t>Menjalin hubungan dengan lembaga-lembaga pendidikan baik lokal, nasional maupun internasional.</a:t>
            </a:r>
            <a:endParaRPr/>
          </a:p>
          <a:p>
            <a:pPr marL="140018" lvl="0" indent="0" algn="l" rtl="0">
              <a:lnSpc>
                <a:spcPct val="90000"/>
              </a:lnSpc>
              <a:spcBef>
                <a:spcPts val="1000"/>
              </a:spcBef>
              <a:spcAft>
                <a:spcPts val="0"/>
              </a:spcAft>
              <a:buSzPts val="534"/>
              <a:buNone/>
            </a:pPr>
            <a:r>
              <a:rPr lang="en-US" sz="830" b="1"/>
              <a:t>Misi</a:t>
            </a:r>
            <a:endParaRPr sz="830" b="1"/>
          </a:p>
          <a:p>
            <a:pPr marL="140018" lvl="0" indent="0" algn="l" rtl="0">
              <a:lnSpc>
                <a:spcPct val="90000"/>
              </a:lnSpc>
              <a:spcBef>
                <a:spcPts val="1000"/>
              </a:spcBef>
              <a:spcAft>
                <a:spcPts val="0"/>
              </a:spcAft>
              <a:buSzPts val="534"/>
              <a:buNone/>
            </a:pPr>
            <a:r>
              <a:rPr lang="en-US" sz="830"/>
              <a:t>Untuk mencapai visi dan membentuk karakter Profil Pelajar Pancasila, maka SMA Negeri 5 Surabaya menetapkan misi sebagai berikut:</a:t>
            </a:r>
            <a:endParaRPr/>
          </a:p>
          <a:p>
            <a:pPr marL="368618" lvl="0" indent="-228600" algn="l" rtl="0">
              <a:lnSpc>
                <a:spcPct val="90000"/>
              </a:lnSpc>
              <a:spcBef>
                <a:spcPts val="1000"/>
              </a:spcBef>
              <a:spcAft>
                <a:spcPts val="0"/>
              </a:spcAft>
              <a:buSzPts val="534"/>
              <a:buAutoNum type="arabicPeriod"/>
            </a:pPr>
            <a:r>
              <a:rPr lang="en-US" sz="830"/>
              <a:t>Membentuk peserta didik yang beriman dan bertaqwa kepada Tuhan yang Maha Esa.</a:t>
            </a:r>
            <a:endParaRPr/>
          </a:p>
          <a:p>
            <a:pPr marL="368618" lvl="0" indent="-228600" algn="l" rtl="0">
              <a:lnSpc>
                <a:spcPct val="90000"/>
              </a:lnSpc>
              <a:spcBef>
                <a:spcPts val="1000"/>
              </a:spcBef>
              <a:spcAft>
                <a:spcPts val="0"/>
              </a:spcAft>
              <a:buSzPts val="534"/>
              <a:buAutoNum type="arabicPeriod"/>
            </a:pPr>
            <a:r>
              <a:rPr lang="en-US" sz="830"/>
              <a:t>Mengembangkan karakter peserta didik untuk cinta tanah air.</a:t>
            </a:r>
            <a:endParaRPr/>
          </a:p>
          <a:p>
            <a:pPr marL="368618" lvl="0" indent="-228600" algn="l" rtl="0">
              <a:lnSpc>
                <a:spcPct val="90000"/>
              </a:lnSpc>
              <a:spcBef>
                <a:spcPts val="1000"/>
              </a:spcBef>
              <a:spcAft>
                <a:spcPts val="0"/>
              </a:spcAft>
              <a:buSzPts val="534"/>
              <a:buAutoNum type="arabicPeriod"/>
            </a:pPr>
            <a:r>
              <a:rPr lang="en-US" sz="830"/>
              <a:t>Membentuk peserta didik yang mampu mengembangkan potensi daerah. </a:t>
            </a:r>
            <a:endParaRPr/>
          </a:p>
          <a:p>
            <a:pPr marL="368618" lvl="0" indent="-228600" algn="l" rtl="0">
              <a:lnSpc>
                <a:spcPct val="90000"/>
              </a:lnSpc>
              <a:spcBef>
                <a:spcPts val="1000"/>
              </a:spcBef>
              <a:spcAft>
                <a:spcPts val="0"/>
              </a:spcAft>
              <a:buSzPts val="534"/>
              <a:buAutoNum type="arabicPeriod"/>
            </a:pPr>
            <a:r>
              <a:rPr lang="en-US" sz="830"/>
              <a:t>Membangun karakter peserta didik menjadi pembelajar sepanjang hayat.</a:t>
            </a:r>
            <a:endParaRPr/>
          </a:p>
          <a:p>
            <a:pPr marL="368618" lvl="0" indent="-228600" algn="l" rtl="0">
              <a:lnSpc>
                <a:spcPct val="90000"/>
              </a:lnSpc>
              <a:spcBef>
                <a:spcPts val="1000"/>
              </a:spcBef>
              <a:spcAft>
                <a:spcPts val="0"/>
              </a:spcAft>
              <a:buSzPts val="534"/>
              <a:buAutoNum type="arabicPeriod"/>
            </a:pPr>
            <a:r>
              <a:rPr lang="en-US" sz="830"/>
              <a:t>Mengembangkan rasa solidaritas dan toleransi peserta didik melalui kegiatan intrakurikuler maupun ekstrakurikuler.</a:t>
            </a:r>
            <a:endParaRPr/>
          </a:p>
          <a:p>
            <a:pPr marL="368618" lvl="0" indent="-228600" algn="l" rtl="0">
              <a:lnSpc>
                <a:spcPct val="90000"/>
              </a:lnSpc>
              <a:spcBef>
                <a:spcPts val="1000"/>
              </a:spcBef>
              <a:spcAft>
                <a:spcPts val="0"/>
              </a:spcAft>
              <a:buSzPts val="534"/>
              <a:buAutoNum type="arabicPeriod"/>
            </a:pPr>
            <a:r>
              <a:rPr lang="en-US" sz="830"/>
              <a:t>Meningkatkan pembelajaran yang dapat mengembangkan peserta didik yang unggul dalam ilmu pengetahuan dan teknologi dengan memanfaatkan kemajuan teknologi informasi..</a:t>
            </a:r>
            <a:endParaRPr/>
          </a:p>
          <a:p>
            <a:pPr marL="140018" lvl="0" indent="0" algn="l" rtl="0">
              <a:lnSpc>
                <a:spcPct val="90000"/>
              </a:lnSpc>
              <a:spcBef>
                <a:spcPts val="1000"/>
              </a:spcBef>
              <a:spcAft>
                <a:spcPts val="0"/>
              </a:spcAft>
              <a:buSzPts val="534"/>
              <a:buNone/>
            </a:pPr>
            <a:endParaRPr sz="83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57"/>
          <p:cNvSpPr txBox="1">
            <a:spLocks noGrp="1"/>
          </p:cNvSpPr>
          <p:nvPr>
            <p:ph type="body" idx="1"/>
          </p:nvPr>
        </p:nvSpPr>
        <p:spPr>
          <a:xfrm>
            <a:off x="-114300" y="9487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14"/>
              <a:buNone/>
            </a:pPr>
            <a:r>
              <a:rPr lang="en-US" sz="800"/>
              <a:t>7. Mengembangkan sikap kritis, kreatif, komunikatif dan kolaboratif melalui intrakurikulier dan proyek Profil Pelajar Pancasila.</a:t>
            </a:r>
            <a:endParaRPr/>
          </a:p>
          <a:p>
            <a:pPr marL="140018" lvl="0" indent="0" algn="l" rtl="0">
              <a:lnSpc>
                <a:spcPct val="90000"/>
              </a:lnSpc>
              <a:spcBef>
                <a:spcPts val="1000"/>
              </a:spcBef>
              <a:spcAft>
                <a:spcPts val="0"/>
              </a:spcAft>
              <a:buSzPts val="514"/>
              <a:buNone/>
            </a:pPr>
            <a:r>
              <a:rPr lang="en-US" sz="800"/>
              <a:t>8. Mengembangkan </a:t>
            </a:r>
            <a:r>
              <a:rPr lang="en-US" sz="800" i="1"/>
              <a:t>life skills </a:t>
            </a:r>
            <a:r>
              <a:rPr lang="en-US" sz="800"/>
              <a:t>peserta didik melalui kegiatan intrakurikuluer maupun ekstrakurikuler.</a:t>
            </a:r>
            <a:endParaRPr/>
          </a:p>
          <a:p>
            <a:pPr marL="140018" lvl="0" indent="0" algn="l" rtl="0">
              <a:lnSpc>
                <a:spcPct val="90000"/>
              </a:lnSpc>
              <a:spcBef>
                <a:spcPts val="1000"/>
              </a:spcBef>
              <a:spcAft>
                <a:spcPts val="0"/>
              </a:spcAft>
              <a:buSzPts val="514"/>
              <a:buNone/>
            </a:pPr>
            <a:r>
              <a:rPr lang="en-US" sz="800"/>
              <a:t>9. Membudayakan literasi melalui intrakurikuler dan proyek Profil Pelajar Pancasila.</a:t>
            </a:r>
            <a:endParaRPr/>
          </a:p>
          <a:p>
            <a:pPr marL="140018" lvl="0" indent="0" algn="l" rtl="0">
              <a:lnSpc>
                <a:spcPct val="90000"/>
              </a:lnSpc>
              <a:spcBef>
                <a:spcPts val="1000"/>
              </a:spcBef>
              <a:spcAft>
                <a:spcPts val="0"/>
              </a:spcAft>
              <a:buSzPts val="514"/>
              <a:buNone/>
            </a:pPr>
            <a:r>
              <a:rPr lang="en-US" sz="800"/>
              <a:t>10. Mengembangkan karakter peserta didik melalui pembelajaran yang berbasis kearifan lingkungan dan pengembangan kultur sekolah.</a:t>
            </a:r>
            <a:endParaRPr/>
          </a:p>
          <a:p>
            <a:pPr marL="140018" lvl="0" indent="0" algn="l" rtl="0">
              <a:lnSpc>
                <a:spcPct val="90000"/>
              </a:lnSpc>
              <a:spcBef>
                <a:spcPts val="1000"/>
              </a:spcBef>
              <a:spcAft>
                <a:spcPts val="0"/>
              </a:spcAft>
              <a:buSzPts val="514"/>
              <a:buNone/>
            </a:pPr>
            <a:r>
              <a:rPr lang="en-US" sz="800"/>
              <a:t>11. Menciptakan lingkungan bersih, hijau, sejuk, rindang, aman, nyaman, dan berwawasan wiyata mandala.</a:t>
            </a:r>
            <a:endParaRPr/>
          </a:p>
          <a:p>
            <a:pPr marL="140018" lvl="0" indent="0" algn="l" rtl="0">
              <a:lnSpc>
                <a:spcPct val="90000"/>
              </a:lnSpc>
              <a:spcBef>
                <a:spcPts val="1000"/>
              </a:spcBef>
              <a:spcAft>
                <a:spcPts val="0"/>
              </a:spcAft>
              <a:buSzPts val="514"/>
              <a:buNone/>
            </a:pPr>
            <a:r>
              <a:rPr lang="en-US" sz="800"/>
              <a:t>12. Mengembangkan </a:t>
            </a:r>
            <a:r>
              <a:rPr lang="en-US" sz="800" i="1"/>
              <a:t>networking</a:t>
            </a:r>
            <a:r>
              <a:rPr lang="en-US" sz="800"/>
              <a:t> dengan lembaga-lembaga pendidikan maupun DUDI baik lokal, nasional maupun internasional untuk  peningkatan kualitas/pengembangan sekolah.</a:t>
            </a:r>
            <a:endParaRPr/>
          </a:p>
          <a:p>
            <a:pPr marL="140018" lvl="0" indent="0" algn="l" rtl="0">
              <a:lnSpc>
                <a:spcPct val="90000"/>
              </a:lnSpc>
              <a:spcBef>
                <a:spcPts val="1000"/>
              </a:spcBef>
              <a:spcAft>
                <a:spcPts val="0"/>
              </a:spcAft>
              <a:buSzPts val="514"/>
              <a:buNone/>
            </a:pPr>
            <a:r>
              <a:rPr lang="en-US" sz="800"/>
              <a:t>13. Mengembangkan potensi diri peserta didik menjadi manusia yang tangguh menghadapi persaingan global.</a:t>
            </a:r>
            <a:endParaRPr/>
          </a:p>
          <a:p>
            <a:pPr marL="140018" lvl="0" indent="0" algn="l" rtl="0">
              <a:lnSpc>
                <a:spcPct val="90000"/>
              </a:lnSpc>
              <a:spcBef>
                <a:spcPts val="1000"/>
              </a:spcBef>
              <a:spcAft>
                <a:spcPts val="0"/>
              </a:spcAft>
              <a:buSzPts val="514"/>
              <a:buNone/>
            </a:pPr>
            <a:r>
              <a:rPr lang="en-US" sz="800" b="1"/>
              <a:t>Tujuan </a:t>
            </a:r>
            <a:endParaRPr/>
          </a:p>
          <a:p>
            <a:pPr marL="140018" lvl="0" indent="0" algn="l" rtl="0">
              <a:lnSpc>
                <a:spcPct val="90000"/>
              </a:lnSpc>
              <a:spcBef>
                <a:spcPts val="1000"/>
              </a:spcBef>
              <a:spcAft>
                <a:spcPts val="0"/>
              </a:spcAft>
              <a:buSzPts val="514"/>
              <a:buNone/>
            </a:pPr>
            <a:r>
              <a:rPr lang="en-US" sz="800"/>
              <a:t>1. Tujuan Jangka Pendek (1 tahun)</a:t>
            </a:r>
            <a:endParaRPr/>
          </a:p>
          <a:p>
            <a:pPr marL="368618" lvl="0" indent="-228600" algn="l" rtl="0">
              <a:lnSpc>
                <a:spcPct val="90000"/>
              </a:lnSpc>
              <a:spcBef>
                <a:spcPts val="1000"/>
              </a:spcBef>
              <a:spcAft>
                <a:spcPts val="0"/>
              </a:spcAft>
              <a:buSzPts val="514"/>
              <a:buFont typeface="Arial"/>
              <a:buAutoNum type="alphaLcPeriod"/>
            </a:pPr>
            <a:r>
              <a:rPr lang="en-US" sz="800"/>
              <a:t>Penerimaan peserta didik baru tahun pelajaran 2021-2022 dilanjutkan dengan masa pengenalan lingkungan sekolah; pelaksanaan di sekolah bekerjasama dengan TNI.</a:t>
            </a:r>
            <a:endParaRPr/>
          </a:p>
          <a:p>
            <a:pPr marL="368618" lvl="0" indent="-228600" algn="l" rtl="0">
              <a:lnSpc>
                <a:spcPct val="90000"/>
              </a:lnSpc>
              <a:spcBef>
                <a:spcPts val="1000"/>
              </a:spcBef>
              <a:spcAft>
                <a:spcPts val="0"/>
              </a:spcAft>
              <a:buSzPts val="514"/>
              <a:buFont typeface="Arial"/>
              <a:buAutoNum type="alphaLcPeriod"/>
            </a:pPr>
            <a:r>
              <a:rPr lang="en-US" sz="800"/>
              <a:t>Pelaksanaan tes penempatan untuk peminatan bagi Kelas X.</a:t>
            </a:r>
            <a:endParaRPr/>
          </a:p>
          <a:p>
            <a:pPr marL="368618" lvl="0" indent="-228600" algn="l" rtl="0">
              <a:lnSpc>
                <a:spcPct val="90000"/>
              </a:lnSpc>
              <a:spcBef>
                <a:spcPts val="1000"/>
              </a:spcBef>
              <a:spcAft>
                <a:spcPts val="0"/>
              </a:spcAft>
              <a:buSzPts val="514"/>
              <a:buFont typeface="Arial"/>
              <a:buAutoNum type="alphaLcPeriod"/>
            </a:pPr>
            <a:r>
              <a:rPr lang="en-US" sz="800"/>
              <a:t>Pelaksanaan psikotes bagi 15 peserta didik Kelas X untuk program percepatan dan 22 peserta didik yang terindikasi kurang cepat.</a:t>
            </a:r>
            <a:endParaRPr/>
          </a:p>
          <a:p>
            <a:pPr marL="368618" lvl="0" indent="-228600" algn="l" rtl="0">
              <a:lnSpc>
                <a:spcPct val="90000"/>
              </a:lnSpc>
              <a:spcBef>
                <a:spcPts val="1000"/>
              </a:spcBef>
              <a:spcAft>
                <a:spcPts val="0"/>
              </a:spcAft>
              <a:buSzPts val="514"/>
              <a:buFont typeface="Arial"/>
              <a:buAutoNum type="alphaLcPeriod"/>
            </a:pPr>
            <a:r>
              <a:rPr lang="en-US" sz="800"/>
              <a:t>Melaksanakan pendalaman materi untuk TPS untuk persiapan SBMPTN, Tryout, Doa Bersama, pertemuan orangtua bagi Kelas XII untuk persiapan USBK, SBMPTN. Kondisi yang diharapkan adalah:Penerimaan di PT:</a:t>
            </a:r>
            <a:endParaRPr/>
          </a:p>
          <a:p>
            <a:pPr marL="140018" lvl="0" indent="0" algn="l" rtl="0">
              <a:lnSpc>
                <a:spcPct val="90000"/>
              </a:lnSpc>
              <a:spcBef>
                <a:spcPts val="1000"/>
              </a:spcBef>
              <a:spcAft>
                <a:spcPts val="0"/>
              </a:spcAft>
              <a:buSzPts val="514"/>
              <a:buNone/>
            </a:pPr>
            <a:r>
              <a:rPr lang="en-US" sz="800"/>
              <a:t>                  SNMPTN     = 81 siswa</a:t>
            </a:r>
            <a:endParaRPr sz="800"/>
          </a:p>
          <a:p>
            <a:pPr marL="140018" lvl="0" indent="0" algn="l" rtl="0">
              <a:lnSpc>
                <a:spcPct val="90000"/>
              </a:lnSpc>
              <a:spcBef>
                <a:spcPts val="1000"/>
              </a:spcBef>
              <a:spcAft>
                <a:spcPts val="0"/>
              </a:spcAft>
              <a:buSzPts val="514"/>
              <a:buNone/>
            </a:pPr>
            <a:r>
              <a:rPr lang="en-US" sz="800"/>
              <a:t>                  SBMPTN     = 140 siswa</a:t>
            </a:r>
            <a:endParaRPr sz="800"/>
          </a:p>
          <a:p>
            <a:pPr marL="140018" lvl="0" indent="0" algn="l" rtl="0">
              <a:lnSpc>
                <a:spcPct val="90000"/>
              </a:lnSpc>
              <a:spcBef>
                <a:spcPts val="1000"/>
              </a:spcBef>
              <a:spcAft>
                <a:spcPts val="0"/>
              </a:spcAft>
              <a:buSzPts val="514"/>
              <a:buNone/>
            </a:pPr>
            <a:r>
              <a:rPr lang="en-US" sz="800"/>
              <a:t>                   Vokasi         = 4 siswa</a:t>
            </a:r>
            <a:endParaRPr sz="800"/>
          </a:p>
          <a:p>
            <a:pPr marL="140018" lvl="0" indent="0" algn="l" rtl="0">
              <a:lnSpc>
                <a:spcPct val="90000"/>
              </a:lnSpc>
              <a:spcBef>
                <a:spcPts val="1000"/>
              </a:spcBef>
              <a:spcAft>
                <a:spcPts val="0"/>
              </a:spcAft>
              <a:buSzPts val="514"/>
              <a:buNone/>
            </a:pPr>
            <a:r>
              <a:rPr lang="en-US" sz="800"/>
              <a:t>                   Luar Negeri = 1 siswa</a:t>
            </a:r>
            <a:endParaRPr sz="800"/>
          </a:p>
          <a:p>
            <a:pPr marL="140018" lvl="0" indent="0" algn="l" rtl="0">
              <a:lnSpc>
                <a:spcPct val="90000"/>
              </a:lnSpc>
              <a:spcBef>
                <a:spcPts val="1000"/>
              </a:spcBef>
              <a:spcAft>
                <a:spcPts val="0"/>
              </a:spcAft>
              <a:buSzPts val="514"/>
              <a:buNone/>
            </a:pPr>
            <a:r>
              <a:rPr lang="en-US" sz="800"/>
              <a:t>                   PTS             = 5 siswa</a:t>
            </a:r>
            <a:endParaRPr sz="800"/>
          </a:p>
          <a:p>
            <a:pPr marL="368618" lvl="0" indent="-228600" algn="l" rtl="0">
              <a:lnSpc>
                <a:spcPct val="90000"/>
              </a:lnSpc>
              <a:spcBef>
                <a:spcPts val="1000"/>
              </a:spcBef>
              <a:spcAft>
                <a:spcPts val="0"/>
              </a:spcAft>
              <a:buSzPts val="514"/>
              <a:buFont typeface="Arial"/>
              <a:buAutoNum type="alphaLcPeriod"/>
            </a:pPr>
            <a:r>
              <a:rPr lang="en-US" sz="800"/>
              <a:t>Melaksanakan Pembinaan KSN, Pembinaan MIND/KIR, Pembinaan Debat Bahasa Indonesia dan Bahasa Inggris, Pembinaan Hemat Energi, Bimtek OSIS, pembinaan kegiatan akademik dan non-akademik dengan target prestasi tahun depan sebagai berikut:</a:t>
            </a:r>
            <a:endParaRPr/>
          </a:p>
          <a:p>
            <a:pPr marL="140018" lvl="0" indent="0" algn="l" rtl="0">
              <a:lnSpc>
                <a:spcPct val="90000"/>
              </a:lnSpc>
              <a:spcBef>
                <a:spcPts val="1000"/>
              </a:spcBef>
              <a:spcAft>
                <a:spcPts val="0"/>
              </a:spcAft>
              <a:buSzPts val="514"/>
              <a:buNone/>
            </a:pPr>
            <a:r>
              <a:rPr lang="en-US" sz="800"/>
              <a:t>	         Akademik: (KSN):	Akademik MIND/KIR     Akademik Lomba Debat Bhs Indonesia &amp; Bhs Inggris      Akademik Lomba Hemat Energi	Akademik Latihan Dasar Kepemimpian &amp; Pemilihan Pengurus  OSIS tahun 2020-2021</a:t>
            </a:r>
            <a:endParaRPr/>
          </a:p>
          <a:p>
            <a:pPr marL="140018" lvl="0" indent="0" algn="l" rtl="0">
              <a:lnSpc>
                <a:spcPct val="90000"/>
              </a:lnSpc>
              <a:spcBef>
                <a:spcPts val="1000"/>
              </a:spcBef>
              <a:spcAft>
                <a:spcPts val="0"/>
              </a:spcAft>
              <a:buSzPts val="514"/>
              <a:buNone/>
            </a:pPr>
            <a:r>
              <a:rPr lang="en-US" sz="800"/>
              <a:t>         Kota	= 15 siswa	Kota    =  3 siswa	        Kota    = 4 siswa		       Kota    = 4 siswa	</a:t>
            </a:r>
            <a:endParaRPr/>
          </a:p>
          <a:p>
            <a:pPr marL="140018" lvl="0" indent="0" algn="l" rtl="0">
              <a:lnSpc>
                <a:spcPct val="90000"/>
              </a:lnSpc>
              <a:spcBef>
                <a:spcPts val="1000"/>
              </a:spcBef>
              <a:spcAft>
                <a:spcPts val="0"/>
              </a:spcAft>
              <a:buSzPts val="514"/>
              <a:buNone/>
            </a:pPr>
            <a:r>
              <a:rPr lang="en-US" sz="800"/>
              <a:t>	         Prov	= 5 siswa	Prov    =  3 siswa	        Prov    = 2 siswa		       Prov    = 4 siswa</a:t>
            </a:r>
            <a:endParaRPr sz="800"/>
          </a:p>
          <a:p>
            <a:pPr marL="140018" lvl="0" indent="0" algn="l" rtl="0">
              <a:lnSpc>
                <a:spcPct val="90000"/>
              </a:lnSpc>
              <a:spcBef>
                <a:spcPts val="1000"/>
              </a:spcBef>
              <a:spcAft>
                <a:spcPts val="0"/>
              </a:spcAft>
              <a:buSzPts val="514"/>
              <a:buNone/>
            </a:pPr>
            <a:r>
              <a:rPr lang="en-US" sz="800"/>
              <a:t>         Nas	= 3 siswa	Nas     = 4 siswa	         Nas    = 2 siswa		       Nas    = 4 siswa</a:t>
            </a:r>
            <a:endParaRPr sz="800"/>
          </a:p>
          <a:p>
            <a:pPr marL="140018" lvl="0" indent="0" algn="l" rtl="0">
              <a:lnSpc>
                <a:spcPct val="90000"/>
              </a:lnSpc>
              <a:spcBef>
                <a:spcPts val="1000"/>
              </a:spcBef>
              <a:spcAft>
                <a:spcPts val="0"/>
              </a:spcAft>
              <a:buSzPts val="514"/>
              <a:buNone/>
            </a:pPr>
            <a:r>
              <a:rPr lang="en-US" sz="800"/>
              <a:t>         Intern	= 2 siswa	Intern   = 4 siswa</a:t>
            </a:r>
            <a:endParaRPr sz="800"/>
          </a:p>
          <a:p>
            <a:pPr marL="140018" lvl="0" indent="0" algn="l" rtl="0">
              <a:lnSpc>
                <a:spcPct val="90000"/>
              </a:lnSpc>
              <a:spcBef>
                <a:spcPts val="1000"/>
              </a:spcBef>
              <a:spcAft>
                <a:spcPts val="0"/>
              </a:spcAft>
              <a:buSzPts val="514"/>
              <a:buNone/>
            </a:pPr>
            <a:r>
              <a:rPr lang="en-US" sz="800"/>
              <a:t>	         Non-Akademik: Kota = 13 peserta didik; Prov = 42 peserta didik; Nas = 21 peserta didik</a:t>
            </a:r>
            <a:endParaRPr sz="800"/>
          </a:p>
          <a:p>
            <a:pPr marL="140018" lvl="0" indent="0" algn="l" rtl="0">
              <a:lnSpc>
                <a:spcPct val="90000"/>
              </a:lnSpc>
              <a:spcBef>
                <a:spcPts val="1000"/>
              </a:spcBef>
              <a:spcAft>
                <a:spcPts val="0"/>
              </a:spcAft>
              <a:buSzPts val="514"/>
              <a:buNone/>
            </a:pPr>
            <a:r>
              <a:rPr lang="en-US" sz="800"/>
              <a:t>	 </a:t>
            </a:r>
            <a:endParaRPr/>
          </a:p>
          <a:p>
            <a:pPr marL="140018" lvl="0" indent="0" algn="l" rtl="0">
              <a:lnSpc>
                <a:spcPct val="90000"/>
              </a:lnSpc>
              <a:spcBef>
                <a:spcPts val="1000"/>
              </a:spcBef>
              <a:spcAft>
                <a:spcPts val="0"/>
              </a:spcAft>
              <a:buSzPts val="514"/>
              <a:buNone/>
            </a:pPr>
            <a:endParaRPr sz="80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58"/>
          <p:cNvSpPr txBox="1">
            <a:spLocks noGrp="1"/>
          </p:cNvSpPr>
          <p:nvPr>
            <p:ph type="body" idx="1"/>
          </p:nvPr>
        </p:nvSpPr>
        <p:spPr>
          <a:xfrm>
            <a:off x="-76200" y="9233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46"/>
              <a:buNone/>
            </a:pPr>
            <a:r>
              <a:rPr lang="en-US" sz="850"/>
              <a:t>f. Melaksanakan Kegiatan Persami dalam rangka kegiatan Penerimaan Tamu Ambalan bagi siswa Kelas X.</a:t>
            </a:r>
            <a:endParaRPr/>
          </a:p>
          <a:p>
            <a:pPr marL="140018" lvl="0" indent="0" algn="l" rtl="0">
              <a:lnSpc>
                <a:spcPct val="90000"/>
              </a:lnSpc>
              <a:spcBef>
                <a:spcPts val="1000"/>
              </a:spcBef>
              <a:spcAft>
                <a:spcPts val="0"/>
              </a:spcAft>
              <a:buSzPts val="546"/>
              <a:buNone/>
            </a:pPr>
            <a:r>
              <a:rPr lang="en-US" sz="850"/>
              <a:t>g. Melaksanakan Kegiatan </a:t>
            </a:r>
            <a:r>
              <a:rPr lang="en-US" sz="850" i="1"/>
              <a:t>Science Film Festival </a:t>
            </a:r>
            <a:r>
              <a:rPr lang="en-US" sz="850"/>
              <a:t>bekerjasama dengan Guru Bahasa Jerman dan Goethe Institut untuk Kelas X, XI, dan XII.</a:t>
            </a:r>
            <a:endParaRPr/>
          </a:p>
          <a:p>
            <a:pPr marL="140018" lvl="0" indent="0" algn="l" rtl="0">
              <a:lnSpc>
                <a:spcPct val="90000"/>
              </a:lnSpc>
              <a:spcBef>
                <a:spcPts val="1000"/>
              </a:spcBef>
              <a:spcAft>
                <a:spcPts val="0"/>
              </a:spcAft>
              <a:buSzPts val="546"/>
              <a:buNone/>
            </a:pPr>
            <a:r>
              <a:rPr lang="en-US" sz="850"/>
              <a:t>h. Melaksanakan Kegiatan Peringatan Hari Besar Nasional dan Hari Besar Keagamaan.</a:t>
            </a:r>
            <a:endParaRPr/>
          </a:p>
          <a:p>
            <a:pPr marL="140018" lvl="0" indent="0" algn="l" rtl="0">
              <a:lnSpc>
                <a:spcPct val="90000"/>
              </a:lnSpc>
              <a:spcBef>
                <a:spcPts val="1000"/>
              </a:spcBef>
              <a:spcAft>
                <a:spcPts val="0"/>
              </a:spcAft>
              <a:buSzPts val="546"/>
              <a:buNone/>
            </a:pPr>
            <a:r>
              <a:rPr lang="en-US" sz="850"/>
              <a:t>i. Melaksanakan kegiatan pembelajaran di luar kelas satu bulan sekali dengan kegiatan olahraga bersama dibarengi dengan kegiatan lain penunjang pembelajaran, dan seluruh warga sekolah maupun orang luar pada saat itu dilarang menggunakan kendaraan bermotor.</a:t>
            </a:r>
            <a:endParaRPr/>
          </a:p>
          <a:p>
            <a:pPr marL="140018" lvl="0" indent="0" algn="l" rtl="0">
              <a:lnSpc>
                <a:spcPct val="90000"/>
              </a:lnSpc>
              <a:spcBef>
                <a:spcPts val="1000"/>
              </a:spcBef>
              <a:spcAft>
                <a:spcPts val="0"/>
              </a:spcAft>
              <a:buSzPts val="546"/>
              <a:buNone/>
            </a:pPr>
            <a:r>
              <a:rPr lang="en-US" sz="850"/>
              <a:t>J. Melaksanakan Kegiatan Literasi Dasar dan Literasi Digital dilaksanakan setiap hari sebelum pembelajaran dimulai. Dan setiap akhir tahun pelajaran peserta didik diminta membuat karya tulis (cerpen) yang akan dibukukan.</a:t>
            </a:r>
            <a:endParaRPr/>
          </a:p>
          <a:p>
            <a:pPr marL="140018" lvl="0" indent="0" algn="l" rtl="0">
              <a:lnSpc>
                <a:spcPct val="90000"/>
              </a:lnSpc>
              <a:spcBef>
                <a:spcPts val="1000"/>
              </a:spcBef>
              <a:spcAft>
                <a:spcPts val="0"/>
              </a:spcAft>
              <a:buSzPts val="546"/>
              <a:buNone/>
            </a:pPr>
            <a:r>
              <a:rPr lang="en-US" sz="850"/>
              <a:t>k. Bekerjasama dengan orangtua peserta didik mengadakan kunjungan ke Busan Internatonal High School (BIHS) Korea Selatan untuk Kelas X, ke Tranby College Australia Barat dan ke Jepang untuk Kelas XI.</a:t>
            </a:r>
            <a:endParaRPr/>
          </a:p>
          <a:p>
            <a:pPr marL="140018" lvl="0" indent="0" algn="l" rtl="0">
              <a:lnSpc>
                <a:spcPct val="90000"/>
              </a:lnSpc>
              <a:spcBef>
                <a:spcPts val="1000"/>
              </a:spcBef>
              <a:spcAft>
                <a:spcPts val="0"/>
              </a:spcAft>
              <a:buSzPts val="546"/>
              <a:buNone/>
            </a:pPr>
            <a:r>
              <a:rPr lang="en-US" sz="850"/>
              <a:t>l. Mengadakan kunjungan studi ke perguruan tinggi dan ke dunia industri baik yang di dalam kota maupun yang di luar kota.</a:t>
            </a:r>
            <a:endParaRPr/>
          </a:p>
          <a:p>
            <a:pPr marL="140018" lvl="0" indent="0" algn="l" rtl="0">
              <a:lnSpc>
                <a:spcPct val="90000"/>
              </a:lnSpc>
              <a:spcBef>
                <a:spcPts val="1000"/>
              </a:spcBef>
              <a:spcAft>
                <a:spcPts val="0"/>
              </a:spcAft>
              <a:buSzPts val="546"/>
              <a:buNone/>
            </a:pPr>
            <a:r>
              <a:rPr lang="en-US" sz="850"/>
              <a:t>2. Tujuan Jangka Menengah (3 tahun)</a:t>
            </a:r>
            <a:endParaRPr/>
          </a:p>
          <a:p>
            <a:pPr marL="140018" lvl="0" indent="0" algn="l" rtl="0">
              <a:lnSpc>
                <a:spcPct val="90000"/>
              </a:lnSpc>
              <a:spcBef>
                <a:spcPts val="1000"/>
              </a:spcBef>
              <a:spcAft>
                <a:spcPts val="0"/>
              </a:spcAft>
              <a:buSzPts val="546"/>
              <a:buNone/>
            </a:pPr>
            <a:r>
              <a:rPr lang="en-US" sz="850"/>
              <a:t>a.  Membentuk peserta didik yang unggul dalam karakter</a:t>
            </a:r>
            <a:endParaRPr sz="850"/>
          </a:p>
          <a:p>
            <a:pPr marL="368618" lvl="0" indent="-228600" algn="l" rtl="0">
              <a:lnSpc>
                <a:spcPct val="90000"/>
              </a:lnSpc>
              <a:spcBef>
                <a:spcPts val="1000"/>
              </a:spcBef>
              <a:spcAft>
                <a:spcPts val="0"/>
              </a:spcAft>
              <a:buSzPts val="546"/>
              <a:buFont typeface="Arial"/>
              <a:buAutoNum type="arabicParenR"/>
            </a:pPr>
            <a:r>
              <a:rPr lang="en-US" sz="850"/>
              <a:t>Keimanan dan ketaqwaan terhadap Tuhan YME</a:t>
            </a:r>
            <a:endParaRPr/>
          </a:p>
          <a:p>
            <a:pPr marL="368618" lvl="0" indent="-228600" algn="l" rtl="0">
              <a:lnSpc>
                <a:spcPct val="90000"/>
              </a:lnSpc>
              <a:spcBef>
                <a:spcPts val="1000"/>
              </a:spcBef>
              <a:spcAft>
                <a:spcPts val="0"/>
              </a:spcAft>
              <a:buSzPts val="546"/>
              <a:buFont typeface="Arial"/>
              <a:buAutoNum type="arabicParenR"/>
            </a:pPr>
            <a:r>
              <a:rPr lang="en-US" sz="850"/>
              <a:t>Kejujuran</a:t>
            </a:r>
            <a:endParaRPr sz="850"/>
          </a:p>
          <a:p>
            <a:pPr marL="368618" lvl="0" indent="-228600" algn="l" rtl="0">
              <a:lnSpc>
                <a:spcPct val="90000"/>
              </a:lnSpc>
              <a:spcBef>
                <a:spcPts val="1000"/>
              </a:spcBef>
              <a:spcAft>
                <a:spcPts val="0"/>
              </a:spcAft>
              <a:buSzPts val="546"/>
              <a:buFont typeface="Arial"/>
              <a:buAutoNum type="arabicParenR"/>
            </a:pPr>
            <a:r>
              <a:rPr lang="en-US" sz="850"/>
              <a:t>Kemandirian dalam belajar dan berorganisasi</a:t>
            </a:r>
            <a:endParaRPr sz="850"/>
          </a:p>
          <a:p>
            <a:pPr marL="368618" lvl="0" indent="-228600" algn="l" rtl="0">
              <a:lnSpc>
                <a:spcPct val="90000"/>
              </a:lnSpc>
              <a:spcBef>
                <a:spcPts val="1000"/>
              </a:spcBef>
              <a:spcAft>
                <a:spcPts val="0"/>
              </a:spcAft>
              <a:buSzPts val="546"/>
              <a:buFont typeface="Arial"/>
              <a:buAutoNum type="arabicParenR"/>
            </a:pPr>
            <a:r>
              <a:rPr lang="en-US" sz="850"/>
              <a:t>Sosial</a:t>
            </a:r>
            <a:endParaRPr sz="850"/>
          </a:p>
          <a:p>
            <a:pPr marL="368618" lvl="0" indent="-228600" algn="l" rtl="0">
              <a:lnSpc>
                <a:spcPct val="90000"/>
              </a:lnSpc>
              <a:spcBef>
                <a:spcPts val="1000"/>
              </a:spcBef>
              <a:spcAft>
                <a:spcPts val="0"/>
              </a:spcAft>
              <a:buSzPts val="546"/>
              <a:buFont typeface="Arial"/>
              <a:buAutoNum type="arabicParenR"/>
            </a:pPr>
            <a:r>
              <a:rPr lang="en-US" sz="850"/>
              <a:t>Peduli lingkungan</a:t>
            </a:r>
            <a:endParaRPr sz="850"/>
          </a:p>
          <a:p>
            <a:pPr marL="368618" lvl="0" indent="-228600" algn="l" rtl="0">
              <a:lnSpc>
                <a:spcPct val="90000"/>
              </a:lnSpc>
              <a:spcBef>
                <a:spcPts val="1000"/>
              </a:spcBef>
              <a:spcAft>
                <a:spcPts val="0"/>
              </a:spcAft>
              <a:buSzPts val="546"/>
              <a:buFont typeface="Arial"/>
              <a:buAutoNum type="arabicParenR"/>
            </a:pPr>
            <a:r>
              <a:rPr lang="en-US" sz="850"/>
              <a:t>Budaya berprestasi (akademik maupun non-akademik)</a:t>
            </a:r>
            <a:endParaRPr/>
          </a:p>
          <a:p>
            <a:pPr marL="368618" lvl="0" indent="-228600" algn="l" rtl="0">
              <a:lnSpc>
                <a:spcPct val="90000"/>
              </a:lnSpc>
              <a:spcBef>
                <a:spcPts val="1000"/>
              </a:spcBef>
              <a:spcAft>
                <a:spcPts val="0"/>
              </a:spcAft>
              <a:buSzPts val="546"/>
              <a:buFont typeface="Arial"/>
              <a:buAutoNum type="arabicParenR"/>
            </a:pPr>
            <a:r>
              <a:rPr lang="en-US" sz="850"/>
              <a:t>Cinta tanah air dan berbangsa</a:t>
            </a:r>
            <a:endParaRPr sz="850"/>
          </a:p>
          <a:p>
            <a:pPr marL="140018" lvl="0" indent="0" algn="l" rtl="0">
              <a:lnSpc>
                <a:spcPct val="90000"/>
              </a:lnSpc>
              <a:spcBef>
                <a:spcPts val="1000"/>
              </a:spcBef>
              <a:spcAft>
                <a:spcPts val="0"/>
              </a:spcAft>
              <a:buSzPts val="546"/>
              <a:buNone/>
            </a:pPr>
            <a:r>
              <a:rPr lang="en-US" sz="850"/>
              <a:t>b. Mewujudkan kearifan keberagaman agama, bangsa, suku, ras, dan golongan sosial, ekonomi dalam lingkup global.</a:t>
            </a:r>
            <a:endParaRPr/>
          </a:p>
          <a:p>
            <a:pPr marL="140018" lvl="0" indent="0" algn="l" rtl="0">
              <a:lnSpc>
                <a:spcPct val="90000"/>
              </a:lnSpc>
              <a:spcBef>
                <a:spcPts val="1000"/>
              </a:spcBef>
              <a:spcAft>
                <a:spcPts val="0"/>
              </a:spcAft>
              <a:buSzPts val="546"/>
              <a:buNone/>
            </a:pPr>
            <a:r>
              <a:rPr lang="en-US" sz="850"/>
              <a:t>c. Meningkatkan mutu lulusan dibuktikan dengan peserta didik dapat:</a:t>
            </a:r>
            <a:endParaRPr/>
          </a:p>
          <a:p>
            <a:pPr marL="368618" lvl="0" indent="-228600" algn="l" rtl="0">
              <a:lnSpc>
                <a:spcPct val="90000"/>
              </a:lnSpc>
              <a:spcBef>
                <a:spcPts val="1000"/>
              </a:spcBef>
              <a:spcAft>
                <a:spcPts val="0"/>
              </a:spcAft>
              <a:buSzPts val="546"/>
              <a:buFont typeface="Arial"/>
              <a:buAutoNum type="arabicParenR"/>
            </a:pPr>
            <a:r>
              <a:rPr lang="en-US" sz="850"/>
              <a:t>Melanjutkan di perguruan tinggi maupun di sekolah kedinasan.</a:t>
            </a:r>
            <a:endParaRPr/>
          </a:p>
          <a:p>
            <a:pPr marL="368618" lvl="0" indent="-228600" algn="l" rtl="0">
              <a:lnSpc>
                <a:spcPct val="90000"/>
              </a:lnSpc>
              <a:spcBef>
                <a:spcPts val="1000"/>
              </a:spcBef>
              <a:spcAft>
                <a:spcPts val="0"/>
              </a:spcAft>
              <a:buSzPts val="546"/>
              <a:buFont typeface="Arial"/>
              <a:buAutoNum type="arabicParenR"/>
            </a:pPr>
            <a:r>
              <a:rPr lang="en-US" sz="850"/>
              <a:t>Menghasilkan karya literasi berupa cerpen, novel, puisi dan atau sejenisnya.</a:t>
            </a:r>
            <a:endParaRPr/>
          </a:p>
          <a:p>
            <a:pPr marL="140018" lvl="0" indent="0" algn="l" rtl="0">
              <a:lnSpc>
                <a:spcPct val="90000"/>
              </a:lnSpc>
              <a:spcBef>
                <a:spcPts val="1000"/>
              </a:spcBef>
              <a:spcAft>
                <a:spcPts val="0"/>
              </a:spcAft>
              <a:buSzPts val="546"/>
              <a:buNone/>
            </a:pPr>
            <a:r>
              <a:rPr lang="en-US" sz="850"/>
              <a:t>d. Meningkatkan manajemen perencanaan, pelaksanaan dan evaluasi pembelajaran.</a:t>
            </a:r>
            <a:endParaRPr/>
          </a:p>
          <a:p>
            <a:pPr marL="140018" lvl="0" indent="0" algn="l" rtl="0">
              <a:lnSpc>
                <a:spcPct val="90000"/>
              </a:lnSpc>
              <a:spcBef>
                <a:spcPts val="1000"/>
              </a:spcBef>
              <a:spcAft>
                <a:spcPts val="0"/>
              </a:spcAft>
              <a:buSzPts val="546"/>
              <a:buNone/>
            </a:pPr>
            <a:r>
              <a:rPr lang="en-US" sz="850"/>
              <a:t>e. Memanfaatkan teknologi informasi sebagai sarana pengembangan pendidikan </a:t>
            </a:r>
            <a:endParaRPr/>
          </a:p>
          <a:p>
            <a:pPr marL="140018" lvl="0" indent="0" algn="l" rtl="0">
              <a:lnSpc>
                <a:spcPct val="90000"/>
              </a:lnSpc>
              <a:spcBef>
                <a:spcPts val="1000"/>
              </a:spcBef>
              <a:spcAft>
                <a:spcPts val="0"/>
              </a:spcAft>
              <a:buSzPts val="546"/>
              <a:buNone/>
            </a:pPr>
            <a:r>
              <a:rPr lang="en-US" sz="850"/>
              <a:t>f. Mengembangkan kecakapan interpersonal dan intrapersonal seluruh warga sekolah.</a:t>
            </a:r>
            <a:endParaRPr/>
          </a:p>
          <a:p>
            <a:pPr marL="140018" lvl="0" indent="0" algn="l" rtl="0">
              <a:lnSpc>
                <a:spcPct val="90000"/>
              </a:lnSpc>
              <a:spcBef>
                <a:spcPts val="1000"/>
              </a:spcBef>
              <a:spcAft>
                <a:spcPts val="0"/>
              </a:spcAft>
              <a:buSzPts val="546"/>
              <a:buNone/>
            </a:pPr>
            <a:r>
              <a:rPr lang="en-US" sz="850"/>
              <a:t>     	 </a:t>
            </a:r>
            <a:endParaRPr/>
          </a:p>
          <a:p>
            <a:pPr marL="140018" lvl="0" indent="0" algn="l" rtl="0">
              <a:lnSpc>
                <a:spcPct val="90000"/>
              </a:lnSpc>
              <a:spcBef>
                <a:spcPts val="1000"/>
              </a:spcBef>
              <a:spcAft>
                <a:spcPts val="0"/>
              </a:spcAft>
              <a:buSzPts val="546"/>
              <a:buNone/>
            </a:pPr>
            <a:endParaRPr sz="850"/>
          </a:p>
          <a:p>
            <a:pPr marL="140018" lvl="0" indent="0" algn="l" rtl="0">
              <a:lnSpc>
                <a:spcPct val="90000"/>
              </a:lnSpc>
              <a:spcBef>
                <a:spcPts val="1000"/>
              </a:spcBef>
              <a:spcAft>
                <a:spcPts val="0"/>
              </a:spcAft>
              <a:buSzPts val="546"/>
              <a:buNone/>
            </a:pPr>
            <a:endParaRPr sz="85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59"/>
          <p:cNvSpPr txBox="1">
            <a:spLocks noGrp="1"/>
          </p:cNvSpPr>
          <p:nvPr>
            <p:ph type="body" idx="1"/>
          </p:nvPr>
        </p:nvSpPr>
        <p:spPr>
          <a:xfrm>
            <a:off x="-76200" y="9233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771"/>
              <a:buNone/>
            </a:pPr>
            <a:r>
              <a:rPr lang="en-US" sz="1200"/>
              <a:t>g. Meningkatkan peran serta peserta didik di berbagai lomba di bidang ekstrakurikuler maupun intrakurikuler baik tingkat kota, propinsi, nasional, dan internasional.</a:t>
            </a:r>
            <a:endParaRPr/>
          </a:p>
          <a:p>
            <a:pPr marL="140018" lvl="0" indent="0" algn="l" rtl="0">
              <a:lnSpc>
                <a:spcPct val="90000"/>
              </a:lnSpc>
              <a:spcBef>
                <a:spcPts val="1000"/>
              </a:spcBef>
              <a:spcAft>
                <a:spcPts val="0"/>
              </a:spcAft>
              <a:buSzPts val="771"/>
              <a:buNone/>
            </a:pPr>
            <a:r>
              <a:rPr lang="en-US" sz="1200"/>
              <a:t>h. Meningkatkan potensi peserta didik dalam mengembangkan komunikasi sosial melalui kemitraan yang berskala nasional maupun internasional.</a:t>
            </a:r>
            <a:endParaRPr/>
          </a:p>
          <a:p>
            <a:pPr marL="140018" lvl="0" indent="0" algn="l" rtl="0">
              <a:lnSpc>
                <a:spcPct val="90000"/>
              </a:lnSpc>
              <a:spcBef>
                <a:spcPts val="1000"/>
              </a:spcBef>
              <a:spcAft>
                <a:spcPts val="0"/>
              </a:spcAft>
              <a:buSzPts val="771"/>
              <a:buNone/>
            </a:pPr>
            <a:r>
              <a:rPr lang="en-US" sz="1200"/>
              <a:t>i.  Meningkatkan pengelolaan manajemen sekolah.</a:t>
            </a:r>
            <a:endParaRPr/>
          </a:p>
          <a:p>
            <a:pPr marL="140018" lvl="0" indent="0" algn="l" rtl="0">
              <a:lnSpc>
                <a:spcPct val="90000"/>
              </a:lnSpc>
              <a:spcBef>
                <a:spcPts val="1000"/>
              </a:spcBef>
              <a:spcAft>
                <a:spcPts val="0"/>
              </a:spcAft>
              <a:buSzPts val="771"/>
              <a:buNone/>
            </a:pPr>
            <a:r>
              <a:rPr lang="en-US" sz="1200"/>
              <a:t>j. Mengembangkan kemitraan dengan lembaga-lembaga perguruan tinggi maupun DUDI.</a:t>
            </a:r>
            <a:endParaRPr/>
          </a:p>
          <a:p>
            <a:pPr marL="140018" lvl="0" indent="0" algn="l" rtl="0">
              <a:lnSpc>
                <a:spcPct val="90000"/>
              </a:lnSpc>
              <a:spcBef>
                <a:spcPts val="1000"/>
              </a:spcBef>
              <a:spcAft>
                <a:spcPts val="0"/>
              </a:spcAft>
              <a:buSzPts val="771"/>
              <a:buNone/>
            </a:pPr>
            <a:r>
              <a:rPr lang="en-US" sz="1200"/>
              <a:t>k. Mengembangkan pembelajaran yang kolaboratif antar mata pelajaran.	</a:t>
            </a:r>
            <a:endParaRPr/>
          </a:p>
          <a:p>
            <a:pPr marL="140018" lvl="0" indent="0" algn="l" rtl="0">
              <a:lnSpc>
                <a:spcPct val="90000"/>
              </a:lnSpc>
              <a:spcBef>
                <a:spcPts val="1000"/>
              </a:spcBef>
              <a:spcAft>
                <a:spcPts val="0"/>
              </a:spcAft>
              <a:buSzPts val="771"/>
              <a:buNone/>
            </a:pPr>
            <a:r>
              <a:rPr lang="en-US" sz="1200"/>
              <a:t>3. Tujuan Jangka Panjang (5 tahun)</a:t>
            </a:r>
            <a:endParaRPr/>
          </a:p>
          <a:p>
            <a:pPr marL="368618" lvl="0" indent="-228600" algn="l" rtl="0">
              <a:lnSpc>
                <a:spcPct val="90000"/>
              </a:lnSpc>
              <a:spcBef>
                <a:spcPts val="1000"/>
              </a:spcBef>
              <a:spcAft>
                <a:spcPts val="0"/>
              </a:spcAft>
              <a:buSzPts val="771"/>
              <a:buAutoNum type="alphaLcPeriod"/>
            </a:pPr>
            <a:r>
              <a:rPr lang="en-US" sz="1200"/>
              <a:t>Menghasilkan lulusan yang beriman dan bertaqwa.</a:t>
            </a:r>
            <a:endParaRPr/>
          </a:p>
          <a:p>
            <a:pPr marL="368618" lvl="0" indent="-228600" algn="l" rtl="0">
              <a:lnSpc>
                <a:spcPct val="90000"/>
              </a:lnSpc>
              <a:spcBef>
                <a:spcPts val="1000"/>
              </a:spcBef>
              <a:spcAft>
                <a:spcPts val="0"/>
              </a:spcAft>
              <a:buSzPts val="771"/>
              <a:buAutoNum type="alphaLcPeriod"/>
            </a:pPr>
            <a:r>
              <a:rPr lang="en-US" sz="1200"/>
              <a:t>Menghasilkan lulusan yang berwawasan luas dan mampu bersaing di era baru.</a:t>
            </a:r>
            <a:endParaRPr/>
          </a:p>
          <a:p>
            <a:pPr marL="368618" lvl="0" indent="-228600" algn="l" rtl="0">
              <a:lnSpc>
                <a:spcPct val="90000"/>
              </a:lnSpc>
              <a:spcBef>
                <a:spcPts val="1000"/>
              </a:spcBef>
              <a:spcAft>
                <a:spcPts val="0"/>
              </a:spcAft>
              <a:buSzPts val="771"/>
              <a:buAutoNum type="alphaLcPeriod"/>
            </a:pPr>
            <a:r>
              <a:rPr lang="en-US" sz="1200"/>
              <a:t>Menghasilkan lulusan yang Pancasilais dan berbudaya lingkungan. </a:t>
            </a:r>
            <a:endParaRPr/>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60"/>
          <p:cNvSpPr txBox="1">
            <a:spLocks noGrp="1"/>
          </p:cNvSpPr>
          <p:nvPr>
            <p:ph type="body" idx="1"/>
          </p:nvPr>
        </p:nvSpPr>
        <p:spPr>
          <a:xfrm>
            <a:off x="-101600" y="10884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79"/>
              <a:buNone/>
            </a:pPr>
            <a:r>
              <a:rPr lang="en-US" sz="900" b="1"/>
              <a:t>Kaarakteristik</a:t>
            </a:r>
            <a:endParaRPr sz="900" b="1"/>
          </a:p>
          <a:p>
            <a:pPr marL="140018" lvl="0" indent="0" algn="l" rtl="0">
              <a:lnSpc>
                <a:spcPct val="90000"/>
              </a:lnSpc>
              <a:spcBef>
                <a:spcPts val="1000"/>
              </a:spcBef>
              <a:spcAft>
                <a:spcPts val="0"/>
              </a:spcAft>
              <a:buSzPts val="579"/>
              <a:buNone/>
            </a:pPr>
            <a:r>
              <a:rPr lang="en-US" sz="900"/>
              <a:t>SMA Model 10 adalah satuan pendidikan kerjasama yang berlokasi di salah satu kota besar di Indonesia. Lokasi sekolah yang tidak berada di jalan raya memberikan lingkungan belajar yang kondusif. Fasilitas pembelajaran yang dilengkapi dengan laboratorium, lapangan basket, futsal, badminton dan aula, mampu mendukung siswa untuk mengembangkan potensinya secara maksimal. Gambaran mengenai sekolah dapat dilihat dari tabel-tabel di bawah ini.</a:t>
            </a: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a:p>
            <a:pPr marL="140018" lvl="0" indent="0" algn="l" rtl="0">
              <a:lnSpc>
                <a:spcPct val="90000"/>
              </a:lnSpc>
              <a:spcBef>
                <a:spcPts val="1000"/>
              </a:spcBef>
              <a:spcAft>
                <a:spcPts val="0"/>
              </a:spcAft>
              <a:buSzPts val="771"/>
              <a:buNone/>
            </a:pPr>
            <a:endParaRPr sz="1200"/>
          </a:p>
        </p:txBody>
      </p:sp>
      <p:sp>
        <p:nvSpPr>
          <p:cNvPr id="517" name="Google Shape;517;p60"/>
          <p:cNvSpPr txBox="1">
            <a:spLocks noGrp="1"/>
          </p:cNvSpPr>
          <p:nvPr>
            <p:ph type="title"/>
          </p:nvPr>
        </p:nvSpPr>
        <p:spPr>
          <a:xfrm>
            <a:off x="27319" y="61017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91"/>
              <a:buNone/>
            </a:pPr>
            <a:br>
              <a:rPr lang="en-US" sz="1200" b="1"/>
            </a:br>
            <a:r>
              <a:rPr lang="en-US" sz="1200" b="1" u="sng"/>
              <a:t>Contoh Kurikulum Operasional SMA Model 10</a:t>
            </a:r>
            <a:endParaRPr sz="1200" b="1" u="sng"/>
          </a:p>
        </p:txBody>
      </p:sp>
      <p:graphicFrame>
        <p:nvGraphicFramePr>
          <p:cNvPr id="518" name="Google Shape;518;p60"/>
          <p:cNvGraphicFramePr/>
          <p:nvPr/>
        </p:nvGraphicFramePr>
        <p:xfrm>
          <a:off x="266700" y="1773766"/>
          <a:ext cx="5918200" cy="2057490"/>
        </p:xfrm>
        <a:graphic>
          <a:graphicData uri="http://schemas.openxmlformats.org/drawingml/2006/table">
            <a:tbl>
              <a:tblPr firstRow="1" bandRow="1">
                <a:noFill/>
                <a:tableStyleId>{A7AD82F2-C7AA-4410-8BE9-5B084F73BB80}</a:tableStyleId>
              </a:tblPr>
              <a:tblGrid>
                <a:gridCol w="2908300">
                  <a:extLst>
                    <a:ext uri="{9D8B030D-6E8A-4147-A177-3AD203B41FA5}">
                      <a16:colId xmlns:a16="http://schemas.microsoft.com/office/drawing/2014/main" val="20000"/>
                    </a:ext>
                  </a:extLst>
                </a:gridCol>
                <a:gridCol w="1409700">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tblGrid>
              <a:tr h="0">
                <a:tc gridSpan="3">
                  <a:txBody>
                    <a:bodyPr/>
                    <a:lstStyle/>
                    <a:p>
                      <a:pPr marL="0" marR="0" lvl="0" indent="0" algn="ctr" rtl="0">
                        <a:lnSpc>
                          <a:spcPct val="100000"/>
                        </a:lnSpc>
                        <a:spcBef>
                          <a:spcPts val="0"/>
                        </a:spcBef>
                        <a:spcAft>
                          <a:spcPts val="0"/>
                        </a:spcAft>
                        <a:buNone/>
                      </a:pPr>
                      <a:r>
                        <a:rPr lang="en-US" sz="900" b="1" u="none" strike="noStrike" cap="none"/>
                        <a:t>Data siswa SMA Model 10</a:t>
                      </a:r>
                      <a:endParaRPr/>
                    </a:p>
                  </a:txBody>
                  <a:tcPr marL="91450" marR="91450" marT="45725" marB="457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0">
                <a:tc>
                  <a:txBody>
                    <a:bodyPr/>
                    <a:lstStyle/>
                    <a:p>
                      <a:pPr marL="0" marR="0" lvl="0" indent="0" algn="l" rtl="0">
                        <a:lnSpc>
                          <a:spcPct val="100000"/>
                        </a:lnSpc>
                        <a:spcBef>
                          <a:spcPts val="0"/>
                        </a:spcBef>
                        <a:spcAft>
                          <a:spcPts val="0"/>
                        </a:spcAft>
                        <a:buNone/>
                      </a:pPr>
                      <a:r>
                        <a:rPr lang="en-US" sz="900" b="1" u="none" strike="noStrike" cap="none"/>
                        <a:t>Kelas </a:t>
                      </a:r>
                      <a:endParaRPr/>
                    </a:p>
                  </a:txBody>
                  <a:tcPr marL="91450" marR="91450" marT="45725" marB="45725"/>
                </a:tc>
                <a:tc>
                  <a:txBody>
                    <a:bodyPr/>
                    <a:lstStyle/>
                    <a:p>
                      <a:pPr marL="0" marR="0" lvl="0" indent="0" algn="l" rtl="0">
                        <a:lnSpc>
                          <a:spcPct val="100000"/>
                        </a:lnSpc>
                        <a:spcBef>
                          <a:spcPts val="0"/>
                        </a:spcBef>
                        <a:spcAft>
                          <a:spcPts val="0"/>
                        </a:spcAft>
                        <a:buNone/>
                      </a:pPr>
                      <a:r>
                        <a:rPr lang="en-US" sz="900" b="1" u="none" strike="noStrike" cap="none"/>
                        <a:t>Jumlah Kelas</a:t>
                      </a:r>
                      <a:endParaRPr sz="9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b="1" u="none" strike="noStrike" cap="none"/>
                        <a:t>Jumlah Siswa</a:t>
                      </a:r>
                      <a:endParaRPr sz="900" b="1" u="none" strike="noStrike" cap="none"/>
                    </a:p>
                  </a:txBody>
                  <a:tcPr marL="91450" marR="91450" marT="45725" marB="45725"/>
                </a:tc>
                <a:extLst>
                  <a:ext uri="{0D108BD9-81ED-4DB2-BD59-A6C34878D82A}">
                    <a16:rowId xmlns:a16="http://schemas.microsoft.com/office/drawing/2014/main" val="10001"/>
                  </a:ext>
                </a:extLst>
              </a:tr>
              <a:tr h="0">
                <a:tc>
                  <a:txBody>
                    <a:bodyPr/>
                    <a:lstStyle/>
                    <a:p>
                      <a:pPr marL="0" marR="0" lvl="0" indent="0" algn="l" rtl="0">
                        <a:lnSpc>
                          <a:spcPct val="100000"/>
                        </a:lnSpc>
                        <a:spcBef>
                          <a:spcPts val="0"/>
                        </a:spcBef>
                        <a:spcAft>
                          <a:spcPts val="0"/>
                        </a:spcAft>
                        <a:buNone/>
                      </a:pPr>
                      <a:r>
                        <a:rPr lang="en-US" sz="900" u="none" strike="noStrike" cap="none"/>
                        <a:t>10 Science</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25</a:t>
                      </a:r>
                      <a:endParaRPr/>
                    </a:p>
                  </a:txBody>
                  <a:tcPr marL="91450" marR="91450" marT="45725" marB="45725"/>
                </a:tc>
                <a:extLst>
                  <a:ext uri="{0D108BD9-81ED-4DB2-BD59-A6C34878D82A}">
                    <a16:rowId xmlns:a16="http://schemas.microsoft.com/office/drawing/2014/main" val="10002"/>
                  </a:ext>
                </a:extLst>
              </a:tr>
              <a:tr h="0">
                <a:tc>
                  <a:txBody>
                    <a:bodyPr/>
                    <a:lstStyle/>
                    <a:p>
                      <a:pPr marL="0" marR="0" lvl="0" indent="0" algn="l" rtl="0">
                        <a:lnSpc>
                          <a:spcPct val="100000"/>
                        </a:lnSpc>
                        <a:spcBef>
                          <a:spcPts val="0"/>
                        </a:spcBef>
                        <a:spcAft>
                          <a:spcPts val="0"/>
                        </a:spcAft>
                        <a:buNone/>
                      </a:pPr>
                      <a:r>
                        <a:rPr lang="en-US" sz="900" u="none" strike="noStrike" cap="none"/>
                        <a:t>10 Social</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23</a:t>
                      </a:r>
                      <a:endParaRPr/>
                    </a:p>
                  </a:txBody>
                  <a:tcPr marL="91450" marR="91450" marT="45725" marB="45725"/>
                </a:tc>
                <a:extLst>
                  <a:ext uri="{0D108BD9-81ED-4DB2-BD59-A6C34878D82A}">
                    <a16:rowId xmlns:a16="http://schemas.microsoft.com/office/drawing/2014/main" val="10003"/>
                  </a:ext>
                </a:extLst>
              </a:tr>
              <a:tr h="0">
                <a:tc>
                  <a:txBody>
                    <a:bodyPr/>
                    <a:lstStyle/>
                    <a:p>
                      <a:pPr marL="0" marR="0" lvl="0" indent="0" algn="l" rtl="0">
                        <a:lnSpc>
                          <a:spcPct val="100000"/>
                        </a:lnSpc>
                        <a:spcBef>
                          <a:spcPts val="0"/>
                        </a:spcBef>
                        <a:spcAft>
                          <a:spcPts val="0"/>
                        </a:spcAft>
                        <a:buNone/>
                      </a:pPr>
                      <a:r>
                        <a:rPr lang="en-US" sz="900" u="none" strike="noStrike" cap="none"/>
                        <a:t>11 Science</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47</a:t>
                      </a:r>
                      <a:endParaRPr/>
                    </a:p>
                  </a:txBody>
                  <a:tcPr marL="91450" marR="91450" marT="45725" marB="45725"/>
                </a:tc>
                <a:extLst>
                  <a:ext uri="{0D108BD9-81ED-4DB2-BD59-A6C34878D82A}">
                    <a16:rowId xmlns:a16="http://schemas.microsoft.com/office/drawing/2014/main" val="10004"/>
                  </a:ext>
                </a:extLst>
              </a:tr>
              <a:tr h="0">
                <a:tc>
                  <a:txBody>
                    <a:bodyPr/>
                    <a:lstStyle/>
                    <a:p>
                      <a:pPr marL="0" marR="0" lvl="0" indent="0" algn="l" rtl="0">
                        <a:lnSpc>
                          <a:spcPct val="100000"/>
                        </a:lnSpc>
                        <a:spcBef>
                          <a:spcPts val="0"/>
                        </a:spcBef>
                        <a:spcAft>
                          <a:spcPts val="0"/>
                        </a:spcAft>
                        <a:buNone/>
                      </a:pPr>
                      <a:r>
                        <a:rPr lang="en-US" sz="900" u="none" strike="noStrike" cap="none"/>
                        <a:t>11 Social</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15</a:t>
                      </a:r>
                      <a:endParaRPr/>
                    </a:p>
                  </a:txBody>
                  <a:tcPr marL="91450" marR="91450" marT="45725" marB="45725"/>
                </a:tc>
                <a:extLst>
                  <a:ext uri="{0D108BD9-81ED-4DB2-BD59-A6C34878D82A}">
                    <a16:rowId xmlns:a16="http://schemas.microsoft.com/office/drawing/2014/main" val="10005"/>
                  </a:ext>
                </a:extLst>
              </a:tr>
              <a:tr h="0">
                <a:tc>
                  <a:txBody>
                    <a:bodyPr/>
                    <a:lstStyle/>
                    <a:p>
                      <a:pPr marL="0" marR="0" lvl="0" indent="0" algn="l" rtl="0">
                        <a:lnSpc>
                          <a:spcPct val="100000"/>
                        </a:lnSpc>
                        <a:spcBef>
                          <a:spcPts val="0"/>
                        </a:spcBef>
                        <a:spcAft>
                          <a:spcPts val="0"/>
                        </a:spcAft>
                        <a:buNone/>
                      </a:pPr>
                      <a:r>
                        <a:rPr lang="en-US" sz="900" u="none" strike="noStrike" cap="none"/>
                        <a:t>12 Science</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48</a:t>
                      </a:r>
                      <a:endParaRPr/>
                    </a:p>
                  </a:txBody>
                  <a:tcPr marL="91450" marR="91450" marT="45725" marB="45725"/>
                </a:tc>
                <a:extLst>
                  <a:ext uri="{0D108BD9-81ED-4DB2-BD59-A6C34878D82A}">
                    <a16:rowId xmlns:a16="http://schemas.microsoft.com/office/drawing/2014/main" val="10006"/>
                  </a:ext>
                </a:extLst>
              </a:tr>
              <a:tr h="0">
                <a:tc>
                  <a:txBody>
                    <a:bodyPr/>
                    <a:lstStyle/>
                    <a:p>
                      <a:pPr marL="0" marR="0" lvl="0" indent="0" algn="l" rtl="0">
                        <a:lnSpc>
                          <a:spcPct val="100000"/>
                        </a:lnSpc>
                        <a:spcBef>
                          <a:spcPts val="0"/>
                        </a:spcBef>
                        <a:spcAft>
                          <a:spcPts val="0"/>
                        </a:spcAft>
                        <a:buNone/>
                      </a:pPr>
                      <a:r>
                        <a:rPr lang="en-US" sz="900" u="none" strike="noStrike" cap="none"/>
                        <a:t>12 Social</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21</a:t>
                      </a:r>
                      <a:endParaRPr/>
                    </a:p>
                  </a:txBody>
                  <a:tcPr marL="91450" marR="91450" marT="45725" marB="45725"/>
                </a:tc>
                <a:extLst>
                  <a:ext uri="{0D108BD9-81ED-4DB2-BD59-A6C34878D82A}">
                    <a16:rowId xmlns:a16="http://schemas.microsoft.com/office/drawing/2014/main" val="10007"/>
                  </a:ext>
                </a:extLst>
              </a:tr>
              <a:tr h="0">
                <a:tc>
                  <a:txBody>
                    <a:bodyPr/>
                    <a:lstStyle/>
                    <a:p>
                      <a:pPr marL="0" marR="0" lvl="0" indent="0" algn="l" rtl="0">
                        <a:lnSpc>
                          <a:spcPct val="100000"/>
                        </a:lnSpc>
                        <a:spcBef>
                          <a:spcPts val="0"/>
                        </a:spcBef>
                        <a:spcAft>
                          <a:spcPts val="0"/>
                        </a:spcAft>
                        <a:buNone/>
                      </a:pPr>
                      <a:r>
                        <a:rPr lang="en-US" sz="900" u="none" strike="noStrike" cap="none"/>
                        <a:t>Jumlah siswa secara keseluruhan</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8</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179</a:t>
                      </a:r>
                      <a:endParaRPr/>
                    </a:p>
                  </a:txBody>
                  <a:tcPr marL="91450" marR="91450" marT="45725" marB="45725"/>
                </a:tc>
                <a:extLst>
                  <a:ext uri="{0D108BD9-81ED-4DB2-BD59-A6C34878D82A}">
                    <a16:rowId xmlns:a16="http://schemas.microsoft.com/office/drawing/2014/main" val="10008"/>
                  </a:ext>
                </a:extLst>
              </a:tr>
            </a:tbl>
          </a:graphicData>
        </a:graphic>
      </p:graphicFrame>
      <p:graphicFrame>
        <p:nvGraphicFramePr>
          <p:cNvPr id="519" name="Google Shape;519;p60"/>
          <p:cNvGraphicFramePr/>
          <p:nvPr/>
        </p:nvGraphicFramePr>
        <p:xfrm>
          <a:off x="292100" y="3958166"/>
          <a:ext cx="5880100" cy="1494375"/>
        </p:xfrm>
        <a:graphic>
          <a:graphicData uri="http://schemas.openxmlformats.org/drawingml/2006/table">
            <a:tbl>
              <a:tblPr firstRow="1" bandRow="1">
                <a:noFill/>
                <a:tableStyleId>{A7AD82F2-C7AA-4410-8BE9-5B084F73BB80}</a:tableStyleId>
              </a:tblPr>
              <a:tblGrid>
                <a:gridCol w="3505200">
                  <a:extLst>
                    <a:ext uri="{9D8B030D-6E8A-4147-A177-3AD203B41FA5}">
                      <a16:colId xmlns:a16="http://schemas.microsoft.com/office/drawing/2014/main" val="20000"/>
                    </a:ext>
                  </a:extLst>
                </a:gridCol>
                <a:gridCol w="2374900">
                  <a:extLst>
                    <a:ext uri="{9D8B030D-6E8A-4147-A177-3AD203B41FA5}">
                      <a16:colId xmlns:a16="http://schemas.microsoft.com/office/drawing/2014/main" val="20001"/>
                    </a:ext>
                  </a:extLst>
                </a:gridCol>
              </a:tblGrid>
              <a:tr h="298875">
                <a:tc gridSpan="2">
                  <a:txBody>
                    <a:bodyPr/>
                    <a:lstStyle/>
                    <a:p>
                      <a:pPr marL="0" marR="0" lvl="0" indent="0" algn="ctr" rtl="0">
                        <a:lnSpc>
                          <a:spcPct val="100000"/>
                        </a:lnSpc>
                        <a:spcBef>
                          <a:spcPts val="0"/>
                        </a:spcBef>
                        <a:spcAft>
                          <a:spcPts val="0"/>
                        </a:spcAft>
                        <a:buNone/>
                      </a:pPr>
                      <a:r>
                        <a:rPr lang="en-US" sz="900" b="1" u="none" strike="noStrike" cap="none"/>
                        <a:t>Data Guru Siswa SMA Model 10</a:t>
                      </a:r>
                      <a:endParaRPr/>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98875">
                <a:tc>
                  <a:txBody>
                    <a:bodyPr/>
                    <a:lstStyle/>
                    <a:p>
                      <a:pPr marL="0" marR="0" lvl="0" indent="0" algn="l" rtl="0">
                        <a:lnSpc>
                          <a:spcPct val="100000"/>
                        </a:lnSpc>
                        <a:spcBef>
                          <a:spcPts val="0"/>
                        </a:spcBef>
                        <a:spcAft>
                          <a:spcPts val="0"/>
                        </a:spcAft>
                        <a:buNone/>
                      </a:pPr>
                      <a:r>
                        <a:rPr lang="en-US" sz="900" u="none" strike="noStrike" cap="none"/>
                        <a:t>Guru WNI</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16</a:t>
                      </a:r>
                      <a:endParaRPr/>
                    </a:p>
                  </a:txBody>
                  <a:tcPr marL="91450" marR="91450" marT="45725" marB="45725"/>
                </a:tc>
                <a:extLst>
                  <a:ext uri="{0D108BD9-81ED-4DB2-BD59-A6C34878D82A}">
                    <a16:rowId xmlns:a16="http://schemas.microsoft.com/office/drawing/2014/main" val="10001"/>
                  </a:ext>
                </a:extLst>
              </a:tr>
              <a:tr h="298875">
                <a:tc>
                  <a:txBody>
                    <a:bodyPr/>
                    <a:lstStyle/>
                    <a:p>
                      <a:pPr marL="0" marR="0" lvl="0" indent="0" algn="l" rtl="0">
                        <a:lnSpc>
                          <a:spcPct val="100000"/>
                        </a:lnSpc>
                        <a:spcBef>
                          <a:spcPts val="0"/>
                        </a:spcBef>
                        <a:spcAft>
                          <a:spcPts val="0"/>
                        </a:spcAft>
                        <a:buNone/>
                      </a:pPr>
                      <a:r>
                        <a:rPr lang="en-US" sz="900" u="none" strike="noStrike" cap="none"/>
                        <a:t>Guru WNA </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3</a:t>
                      </a:r>
                      <a:endParaRPr/>
                    </a:p>
                  </a:txBody>
                  <a:tcPr marL="91450" marR="91450" marT="45725" marB="45725"/>
                </a:tc>
                <a:extLst>
                  <a:ext uri="{0D108BD9-81ED-4DB2-BD59-A6C34878D82A}">
                    <a16:rowId xmlns:a16="http://schemas.microsoft.com/office/drawing/2014/main" val="10002"/>
                  </a:ext>
                </a:extLst>
              </a:tr>
              <a:tr h="298875">
                <a:tc>
                  <a:txBody>
                    <a:bodyPr/>
                    <a:lstStyle/>
                    <a:p>
                      <a:pPr marL="0" marR="0" lvl="0" indent="0" algn="l" rtl="0">
                        <a:lnSpc>
                          <a:spcPct val="100000"/>
                        </a:lnSpc>
                        <a:spcBef>
                          <a:spcPts val="0"/>
                        </a:spcBef>
                        <a:spcAft>
                          <a:spcPts val="0"/>
                        </a:spcAft>
                        <a:buNone/>
                      </a:pPr>
                      <a:r>
                        <a:rPr lang="en-US" sz="900" u="none" strike="noStrike" cap="none"/>
                        <a:t>Guru Paruh Waktu</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4</a:t>
                      </a:r>
                      <a:endParaRPr/>
                    </a:p>
                  </a:txBody>
                  <a:tcPr marL="91450" marR="91450" marT="45725" marB="45725"/>
                </a:tc>
                <a:extLst>
                  <a:ext uri="{0D108BD9-81ED-4DB2-BD59-A6C34878D82A}">
                    <a16:rowId xmlns:a16="http://schemas.microsoft.com/office/drawing/2014/main" val="10003"/>
                  </a:ext>
                </a:extLst>
              </a:tr>
              <a:tr h="298875">
                <a:tc>
                  <a:txBody>
                    <a:bodyPr/>
                    <a:lstStyle/>
                    <a:p>
                      <a:pPr marL="0" marR="0" lvl="0" indent="0" algn="l" rtl="0">
                        <a:lnSpc>
                          <a:spcPct val="100000"/>
                        </a:lnSpc>
                        <a:spcBef>
                          <a:spcPts val="0"/>
                        </a:spcBef>
                        <a:spcAft>
                          <a:spcPts val="0"/>
                        </a:spcAft>
                        <a:buNone/>
                      </a:pPr>
                      <a:r>
                        <a:rPr lang="en-US" sz="900" u="none" strike="noStrike" cap="none"/>
                        <a:t>Jumlah guru keseluruhan</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23</a:t>
                      </a:r>
                      <a:endParaRPr/>
                    </a:p>
                  </a:txBody>
                  <a:tcPr marL="91450" marR="91450" marT="45725" marB="45725"/>
                </a:tc>
                <a:extLst>
                  <a:ext uri="{0D108BD9-81ED-4DB2-BD59-A6C34878D82A}">
                    <a16:rowId xmlns:a16="http://schemas.microsoft.com/office/drawing/2014/main" val="10004"/>
                  </a:ext>
                </a:extLst>
              </a:tr>
            </a:tbl>
          </a:graphicData>
        </a:graphic>
      </p:graphicFrame>
      <p:graphicFrame>
        <p:nvGraphicFramePr>
          <p:cNvPr id="520" name="Google Shape;520;p60"/>
          <p:cNvGraphicFramePr/>
          <p:nvPr/>
        </p:nvGraphicFramePr>
        <p:xfrm>
          <a:off x="266700" y="5532966"/>
          <a:ext cx="5930900" cy="1210765"/>
        </p:xfrm>
        <a:graphic>
          <a:graphicData uri="http://schemas.openxmlformats.org/drawingml/2006/table">
            <a:tbl>
              <a:tblPr firstRow="1" bandRow="1">
                <a:noFill/>
                <a:tableStyleId>{A7AD82F2-C7AA-4410-8BE9-5B084F73BB80}</a:tableStyleId>
              </a:tblPr>
              <a:tblGrid>
                <a:gridCol w="2965450">
                  <a:extLst>
                    <a:ext uri="{9D8B030D-6E8A-4147-A177-3AD203B41FA5}">
                      <a16:colId xmlns:a16="http://schemas.microsoft.com/office/drawing/2014/main" val="20000"/>
                    </a:ext>
                  </a:extLst>
                </a:gridCol>
                <a:gridCol w="2965450">
                  <a:extLst>
                    <a:ext uri="{9D8B030D-6E8A-4147-A177-3AD203B41FA5}">
                      <a16:colId xmlns:a16="http://schemas.microsoft.com/office/drawing/2014/main" val="20001"/>
                    </a:ext>
                  </a:extLst>
                </a:gridCol>
              </a:tblGrid>
              <a:tr h="199825">
                <a:tc gridSpan="2">
                  <a:txBody>
                    <a:bodyPr/>
                    <a:lstStyle/>
                    <a:p>
                      <a:pPr marL="0" marR="0" lvl="0" indent="0" algn="ctr" rtl="0">
                        <a:lnSpc>
                          <a:spcPct val="100000"/>
                        </a:lnSpc>
                        <a:spcBef>
                          <a:spcPts val="0"/>
                        </a:spcBef>
                        <a:spcAft>
                          <a:spcPts val="0"/>
                        </a:spcAft>
                        <a:buNone/>
                      </a:pPr>
                      <a:r>
                        <a:rPr lang="en-US" sz="900" b="1" u="none" strike="noStrike" cap="none"/>
                        <a:t>Data Tenaga Kependidikan SMA Model 10</a:t>
                      </a:r>
                      <a:endParaRPr sz="900" b="1" u="none" strike="noStrike" cap="none"/>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199825">
                <a:tc>
                  <a:txBody>
                    <a:bodyPr/>
                    <a:lstStyle/>
                    <a:p>
                      <a:pPr marL="0" marR="0" lvl="0" indent="0" algn="l" rtl="0">
                        <a:lnSpc>
                          <a:spcPct val="100000"/>
                        </a:lnSpc>
                        <a:spcBef>
                          <a:spcPts val="0"/>
                        </a:spcBef>
                        <a:spcAft>
                          <a:spcPts val="0"/>
                        </a:spcAft>
                        <a:buNone/>
                      </a:pPr>
                      <a:r>
                        <a:rPr lang="en-US" sz="900" u="none" strike="noStrike" cap="none"/>
                        <a:t>Petugas Laboratorium</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extLst>
                  <a:ext uri="{0D108BD9-81ED-4DB2-BD59-A6C34878D82A}">
                    <a16:rowId xmlns:a16="http://schemas.microsoft.com/office/drawing/2014/main" val="10001"/>
                  </a:ext>
                </a:extLst>
              </a:tr>
              <a:tr h="296325">
                <a:tc>
                  <a:txBody>
                    <a:bodyPr/>
                    <a:lstStyle/>
                    <a:p>
                      <a:pPr marL="0" marR="0" lvl="0" indent="0" algn="l" rtl="0">
                        <a:lnSpc>
                          <a:spcPct val="100000"/>
                        </a:lnSpc>
                        <a:spcBef>
                          <a:spcPts val="0"/>
                        </a:spcBef>
                        <a:spcAft>
                          <a:spcPts val="0"/>
                        </a:spcAft>
                        <a:buNone/>
                      </a:pPr>
                      <a:r>
                        <a:rPr lang="en-US" sz="900" u="none" strike="noStrike" cap="none"/>
                        <a:t>Petugas Perpustakaan</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1</a:t>
                      </a:r>
                      <a:endParaRPr/>
                    </a:p>
                  </a:txBody>
                  <a:tcPr marL="91450" marR="91450" marT="45725" marB="45725"/>
                </a:tc>
                <a:extLst>
                  <a:ext uri="{0D108BD9-81ED-4DB2-BD59-A6C34878D82A}">
                    <a16:rowId xmlns:a16="http://schemas.microsoft.com/office/drawing/2014/main" val="10002"/>
                  </a:ext>
                </a:extLst>
              </a:tr>
              <a:tr h="199825">
                <a:tc>
                  <a:txBody>
                    <a:bodyPr/>
                    <a:lstStyle/>
                    <a:p>
                      <a:pPr marL="0" marR="0" lvl="0" indent="0" algn="l" rtl="0">
                        <a:lnSpc>
                          <a:spcPct val="100000"/>
                        </a:lnSpc>
                        <a:spcBef>
                          <a:spcPts val="0"/>
                        </a:spcBef>
                        <a:spcAft>
                          <a:spcPts val="0"/>
                        </a:spcAft>
                        <a:buNone/>
                      </a:pPr>
                      <a:r>
                        <a:rPr lang="en-US" sz="900" u="none" strike="noStrike" cap="none"/>
                        <a:t>Petugas Tata Usaha</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2</a:t>
                      </a:r>
                      <a:endParaRPr/>
                    </a:p>
                  </a:txBody>
                  <a:tcPr marL="91450" marR="91450" marT="45725" marB="45725"/>
                </a:tc>
                <a:extLst>
                  <a:ext uri="{0D108BD9-81ED-4DB2-BD59-A6C34878D82A}">
                    <a16:rowId xmlns:a16="http://schemas.microsoft.com/office/drawing/2014/main" val="10003"/>
                  </a:ext>
                </a:extLst>
              </a:tr>
              <a:tr h="199825">
                <a:tc>
                  <a:txBody>
                    <a:bodyPr/>
                    <a:lstStyle/>
                    <a:p>
                      <a:pPr marL="0" marR="0" lvl="0" indent="0" algn="l" rtl="0">
                        <a:lnSpc>
                          <a:spcPct val="100000"/>
                        </a:lnSpc>
                        <a:spcBef>
                          <a:spcPts val="0"/>
                        </a:spcBef>
                        <a:spcAft>
                          <a:spcPts val="0"/>
                        </a:spcAft>
                        <a:buNone/>
                      </a:pPr>
                      <a:r>
                        <a:rPr lang="en-US" sz="900" u="none" strike="noStrike" cap="none"/>
                        <a:t>Jumlah tenaga kependidikan keseluruhan</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4</a:t>
                      </a:r>
                      <a:endParaRPr/>
                    </a:p>
                  </a:txBody>
                  <a:tcPr marL="91450" marR="91450" marT="45725" marB="45725"/>
                </a:tc>
                <a:extLst>
                  <a:ext uri="{0D108BD9-81ED-4DB2-BD59-A6C34878D82A}">
                    <a16:rowId xmlns:a16="http://schemas.microsoft.com/office/drawing/2014/main" val="10004"/>
                  </a:ext>
                </a:extLst>
              </a:tr>
            </a:tbl>
          </a:graphicData>
        </a:graphic>
      </p:graphicFrame>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61"/>
          <p:cNvSpPr txBox="1">
            <a:spLocks noGrp="1"/>
          </p:cNvSpPr>
          <p:nvPr>
            <p:ph type="body" idx="1"/>
          </p:nvPr>
        </p:nvSpPr>
        <p:spPr>
          <a:xfrm>
            <a:off x="-101600" y="876802"/>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79"/>
              <a:buNone/>
            </a:pPr>
            <a:r>
              <a:rPr lang="en-US" sz="900"/>
              <a:t>Dalam pellaksanaannya, SMA Model 10 mengadakan kerjasama dengan lembaga pendidikan asing, yaitu </a:t>
            </a:r>
            <a:r>
              <a:rPr lang="en-US" sz="900" i="1"/>
              <a:t>Cambridge</a:t>
            </a:r>
            <a:r>
              <a:rPr lang="en-US" sz="900"/>
              <a:t> dengan melihat beberapa pertimbangan:</a:t>
            </a:r>
            <a:endParaRPr/>
          </a:p>
          <a:p>
            <a:pPr marL="311468" lvl="0" indent="-171450" algn="l" rtl="0">
              <a:lnSpc>
                <a:spcPct val="90000"/>
              </a:lnSpc>
              <a:spcBef>
                <a:spcPts val="1000"/>
              </a:spcBef>
              <a:spcAft>
                <a:spcPts val="0"/>
              </a:spcAft>
              <a:buSzPts val="579"/>
              <a:buChar char="•"/>
            </a:pPr>
            <a:r>
              <a:rPr lang="en-US" sz="900"/>
              <a:t>Kurikulum </a:t>
            </a:r>
            <a:r>
              <a:rPr lang="en-US" sz="900" i="1"/>
              <a:t>Cambridge</a:t>
            </a:r>
            <a:r>
              <a:rPr lang="en-US" sz="900"/>
              <a:t> menggunakan pendekatan </a:t>
            </a:r>
            <a:r>
              <a:rPr lang="en-US" sz="900" i="1"/>
              <a:t>active learning, higher order thinking skills </a:t>
            </a:r>
            <a:r>
              <a:rPr lang="en-US" sz="900"/>
              <a:t>dan </a:t>
            </a:r>
            <a:r>
              <a:rPr lang="en-US" sz="900" i="1"/>
              <a:t>critical thinking</a:t>
            </a:r>
            <a:r>
              <a:rPr lang="en-US" sz="900"/>
              <a:t>.</a:t>
            </a:r>
            <a:endParaRPr/>
          </a:p>
          <a:p>
            <a:pPr marL="311468" lvl="0" indent="-171450" algn="l" rtl="0">
              <a:lnSpc>
                <a:spcPct val="90000"/>
              </a:lnSpc>
              <a:spcBef>
                <a:spcPts val="1000"/>
              </a:spcBef>
              <a:spcAft>
                <a:spcPts val="0"/>
              </a:spcAft>
              <a:buSzPts val="579"/>
              <a:buChar char="•"/>
            </a:pPr>
            <a:r>
              <a:rPr lang="en-US" sz="900"/>
              <a:t>Nilai ujian </a:t>
            </a:r>
            <a:r>
              <a:rPr lang="en-US" sz="900" i="1"/>
              <a:t>Cambridge</a:t>
            </a:r>
            <a:r>
              <a:rPr lang="en-US" sz="900"/>
              <a:t> diakui dan dapat ditransfer di banyak universitas di dunia.</a:t>
            </a:r>
            <a:endParaRPr/>
          </a:p>
          <a:p>
            <a:pPr marL="140018" lvl="0" indent="0" algn="l" rtl="0">
              <a:lnSpc>
                <a:spcPct val="90000"/>
              </a:lnSpc>
              <a:spcBef>
                <a:spcPts val="1000"/>
              </a:spcBef>
              <a:spcAft>
                <a:spcPts val="0"/>
              </a:spcAft>
              <a:buSzPts val="579"/>
              <a:buNone/>
            </a:pPr>
            <a:r>
              <a:rPr lang="en-US" sz="900"/>
              <a:t>Karena menggunakan kurikulum </a:t>
            </a:r>
            <a:r>
              <a:rPr lang="en-US" sz="900" i="1"/>
              <a:t>Cambridge</a:t>
            </a:r>
            <a:r>
              <a:rPr lang="en-US" sz="900"/>
              <a:t>, maka bahasa pengantar yang digunakan adalah bahasa Inggris, bahasa pengantar Bahasa Indonesia hanya digunakan pada mata pelajaran Pendidikan Agama, PPKn dan Bahasa Indonesia (sesuai dengan ketentuan dalam Permendikbud).</a:t>
            </a:r>
            <a:endParaRPr/>
          </a:p>
          <a:p>
            <a:pPr marL="140018" lvl="0" indent="0" algn="l" rtl="0">
              <a:lnSpc>
                <a:spcPct val="90000"/>
              </a:lnSpc>
              <a:spcBef>
                <a:spcPts val="1000"/>
              </a:spcBef>
              <a:spcAft>
                <a:spcPts val="0"/>
              </a:spcAft>
              <a:buSzPts val="579"/>
              <a:buNone/>
            </a:pPr>
            <a:r>
              <a:rPr lang="en-US" sz="900"/>
              <a:t>Jika melihat pada karakteristik sosial budaya, sebagian besar siswa SMA Model 10 berasal dari kalangan sosial ekonomi menengah ke atas yang masih mementingkan identitas dan budaya sebagai bangsa Indonesia. Latar belakang ini mendasari keginginan orangtua untuk menyekolahkan anak mereka di sekolah dengan kurikulum internasional tetapi yang masih diwarnai dengan identitas budaya dan karakter bangsa Indonesia. Oleh karena itu walaupun menggunakan kurikulum </a:t>
            </a:r>
            <a:r>
              <a:rPr lang="en-US" sz="900" i="1"/>
              <a:t>Cambridge</a:t>
            </a:r>
            <a:r>
              <a:rPr lang="en-US" sz="900"/>
              <a:t>, SMA Model 10 mengintegrasikan pendidikan karakter dan Profil Pelajar Pancasila ke dalam semua aspek kegiatan dan pembelajaran.</a:t>
            </a:r>
            <a:endParaRPr/>
          </a:p>
          <a:p>
            <a:pPr marL="140018" lvl="0" indent="0" algn="l" rtl="0">
              <a:lnSpc>
                <a:spcPct val="90000"/>
              </a:lnSpc>
              <a:spcBef>
                <a:spcPts val="1000"/>
              </a:spcBef>
              <a:spcAft>
                <a:spcPts val="0"/>
              </a:spcAft>
              <a:buSzPts val="579"/>
              <a:buNone/>
            </a:pPr>
            <a:r>
              <a:rPr lang="en-US" sz="900"/>
              <a:t>Dengan melihat latar belakang sosial budaya dan untuk dapat memberikan pelayanan yang terbaik bagi siswa, SMA Model 10 mengubah bentuknya menjadi satuan pendidikan kerjasama (SPK) pada tahun 2016. Kemampuan berbahasa Indonesia dilengkapi dengan karakter Profil Pelajar Pancasila, yang merupakan identitas pelajar Indonesia, ditambah dengan kemampuan berbahasa Inggris merupakan modal utama bagi siswa dalam menghadapi era globalisasi.</a:t>
            </a:r>
            <a:endParaRPr/>
          </a:p>
          <a:p>
            <a:pPr marL="140018" lvl="0" indent="0" algn="l" rtl="0">
              <a:lnSpc>
                <a:spcPct val="90000"/>
              </a:lnSpc>
              <a:spcBef>
                <a:spcPts val="1000"/>
              </a:spcBef>
              <a:spcAft>
                <a:spcPts val="0"/>
              </a:spcAft>
              <a:buSzPts val="579"/>
              <a:buNone/>
            </a:pPr>
            <a:r>
              <a:rPr lang="en-US" sz="900"/>
              <a:t>Selain latar belakang sosial budaya di atas, perubahan SMA Model 10 menjadi satuan pendidikan kerjasama dapat sekaligus menjembatani persiapan bagi siswa yang ingin melanjutkan studi ke luar negeri. Dengan melakukan kerjasama dengan lembaga pendidikan asing, SMA Model 10 mampu mempersiapkan siswa yang akan melanjutkan studi ke luar negeri dengan lebih baik. Bagi siswa yang tidak melanjutkan studi ke luar negeri, SMA Model 10 juga melakukan kerjasama dengan universitas-universitas di Indonesia untuk mendukung siswa yang melanjutkan studi di Indonesia.</a:t>
            </a:r>
            <a:endParaRPr/>
          </a:p>
          <a:p>
            <a:pPr marL="140018" lvl="0" indent="0" algn="l" rtl="0">
              <a:lnSpc>
                <a:spcPct val="90000"/>
              </a:lnSpc>
              <a:spcBef>
                <a:spcPts val="1000"/>
              </a:spcBef>
              <a:spcAft>
                <a:spcPts val="0"/>
              </a:spcAft>
              <a:buSzPts val="579"/>
              <a:buNone/>
            </a:pPr>
            <a:r>
              <a:rPr lang="en-US" sz="900"/>
              <a:t>Dengan melihat kepada karakteristik sosial budaya di mana sebagian besar siswa SMA Model 10 berasal dari kalangan sosial ekonomi menengah ke atas, sekolah merasa perlu meningkatkan heterogenitas sosial budaya siswa. Oleh karena itu, SMA Model 10 memberikan beasiswa kepada siswa berprestasi dalam bidang akademik, olahraga maupun kesenian bagi siswa kurang mampu (dari berbagai daerah di Indonesia seperti Papua, Kalimantan, dan lain-lain). Upaya ini diharapkan dapat menumbuhkan toleransi, kebersamaan dan memperluas wawasan kebangsaan siswa SMA Model 10.</a:t>
            </a:r>
            <a:endParaRPr/>
          </a:p>
          <a:p>
            <a:pPr marL="140018" lvl="0" indent="0" algn="l" rtl="0">
              <a:lnSpc>
                <a:spcPct val="90000"/>
              </a:lnSpc>
              <a:spcBef>
                <a:spcPts val="1000"/>
              </a:spcBef>
              <a:spcAft>
                <a:spcPts val="0"/>
              </a:spcAft>
              <a:buSzPts val="579"/>
              <a:buNone/>
            </a:pPr>
            <a:r>
              <a:rPr lang="en-US" sz="900"/>
              <a:t>Dalam hal prestasi, siswa SMA Model 10 telah banyak menorehkan prestasi baik di tingkat nasional maupun tingkat internasional, antara lain:</a:t>
            </a:r>
            <a:endParaRPr/>
          </a:p>
          <a:p>
            <a:pPr marL="311468" lvl="0" indent="-171450" algn="l" rtl="0">
              <a:lnSpc>
                <a:spcPct val="90000"/>
              </a:lnSpc>
              <a:spcBef>
                <a:spcPts val="1000"/>
              </a:spcBef>
              <a:spcAft>
                <a:spcPts val="0"/>
              </a:spcAft>
              <a:buSzPts val="579"/>
              <a:buChar char="•"/>
            </a:pPr>
            <a:r>
              <a:rPr lang="en-US" sz="900"/>
              <a:t>Juara Olimpiade Fisika tingkat nasional dan internasional</a:t>
            </a:r>
            <a:endParaRPr sz="900"/>
          </a:p>
          <a:p>
            <a:pPr marL="311468" lvl="0" indent="-171450" algn="l" rtl="0">
              <a:lnSpc>
                <a:spcPct val="90000"/>
              </a:lnSpc>
              <a:spcBef>
                <a:spcPts val="1000"/>
              </a:spcBef>
              <a:spcAft>
                <a:spcPts val="0"/>
              </a:spcAft>
              <a:buSzPts val="579"/>
              <a:buChar char="•"/>
            </a:pPr>
            <a:r>
              <a:rPr lang="en-US" sz="900"/>
              <a:t>Juara Olimpiade Informatika tingkat nasional dan internasional</a:t>
            </a:r>
            <a:endParaRPr sz="900"/>
          </a:p>
          <a:p>
            <a:pPr marL="311468" lvl="0" indent="-171450" algn="l" rtl="0">
              <a:lnSpc>
                <a:spcPct val="90000"/>
              </a:lnSpc>
              <a:spcBef>
                <a:spcPts val="1000"/>
              </a:spcBef>
              <a:spcAft>
                <a:spcPts val="0"/>
              </a:spcAft>
              <a:buSzPts val="579"/>
              <a:buChar char="•"/>
            </a:pPr>
            <a:r>
              <a:rPr lang="en-US" sz="900"/>
              <a:t>Juara Basket tingkat nasional dan tingkat Asia</a:t>
            </a:r>
            <a:endParaRPr/>
          </a:p>
          <a:p>
            <a:pPr marL="311468" lvl="0" indent="-171450" algn="l" rtl="0">
              <a:lnSpc>
                <a:spcPct val="90000"/>
              </a:lnSpc>
              <a:spcBef>
                <a:spcPts val="1000"/>
              </a:spcBef>
              <a:spcAft>
                <a:spcPts val="0"/>
              </a:spcAft>
              <a:buSzPts val="579"/>
              <a:buChar char="•"/>
            </a:pPr>
            <a:r>
              <a:rPr lang="en-US" sz="900"/>
              <a:t>Juara Lomba Peneliti Belia tingkat nasional</a:t>
            </a:r>
            <a:endParaRPr sz="900"/>
          </a:p>
          <a:p>
            <a:pPr marL="140018" lvl="0" indent="0" algn="l" rtl="0">
              <a:lnSpc>
                <a:spcPct val="90000"/>
              </a:lnSpc>
              <a:spcBef>
                <a:spcPts val="1000"/>
              </a:spcBef>
              <a:spcAft>
                <a:spcPts val="0"/>
              </a:spcAft>
              <a:buSzPts val="579"/>
              <a:buNone/>
            </a:pPr>
            <a:r>
              <a:rPr lang="en-US" sz="900"/>
              <a:t>Dengan melihat pada uraian karakteristik SMA Model 10 di atas, maka dapat dilakukan analisis berkaitan dengan kekuatan, kelemahan dan tantangan yang dihadapi, yang termuat pada tabel berikut ini:</a:t>
            </a:r>
            <a:endParaRPr/>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p:txBody>
      </p:sp>
      <p:graphicFrame>
        <p:nvGraphicFramePr>
          <p:cNvPr id="526" name="Google Shape;526;p61"/>
          <p:cNvGraphicFramePr/>
          <p:nvPr/>
        </p:nvGraphicFramePr>
        <p:xfrm>
          <a:off x="139700" y="5482166"/>
          <a:ext cx="10172700" cy="1051570"/>
        </p:xfrm>
        <a:graphic>
          <a:graphicData uri="http://schemas.openxmlformats.org/drawingml/2006/table">
            <a:tbl>
              <a:tblPr firstRow="1" bandRow="1">
                <a:noFill/>
                <a:tableStyleId>{A7AD82F2-C7AA-4410-8BE9-5B084F73BB80}</a:tableStyleId>
              </a:tblPr>
              <a:tblGrid>
                <a:gridCol w="3911600">
                  <a:extLst>
                    <a:ext uri="{9D8B030D-6E8A-4147-A177-3AD203B41FA5}">
                      <a16:colId xmlns:a16="http://schemas.microsoft.com/office/drawing/2014/main" val="20000"/>
                    </a:ext>
                  </a:extLst>
                </a:gridCol>
                <a:gridCol w="6261100">
                  <a:extLst>
                    <a:ext uri="{9D8B030D-6E8A-4147-A177-3AD203B41FA5}">
                      <a16:colId xmlns:a16="http://schemas.microsoft.com/office/drawing/2014/main" val="20001"/>
                    </a:ext>
                  </a:extLst>
                </a:gridCol>
              </a:tblGrid>
              <a:tr h="370850">
                <a:tc>
                  <a:txBody>
                    <a:bodyPr/>
                    <a:lstStyle/>
                    <a:p>
                      <a:pPr marL="0" marR="0" lvl="0" indent="0" algn="l" rtl="0">
                        <a:lnSpc>
                          <a:spcPct val="100000"/>
                        </a:lnSpc>
                        <a:spcBef>
                          <a:spcPts val="0"/>
                        </a:spcBef>
                        <a:spcAft>
                          <a:spcPts val="0"/>
                        </a:spcAft>
                        <a:buNone/>
                      </a:pPr>
                      <a:r>
                        <a:rPr lang="en-US" sz="900" u="none" strike="noStrike" cap="none"/>
                        <a:t>Kekuatan</a:t>
                      </a:r>
                      <a:endParaRPr sz="9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SMA Model 10 pada tahun 1996. pengalaman selama 25 tahun berdiri membuat SMA Model 10 mempunyai sistem yang stabil dalam operasional sekolahnya.</a:t>
                      </a:r>
                      <a:endParaRPr/>
                    </a:p>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Sebagian besar siswa berasal dari keluarga dengan latar belakang ekonomi menengah ke atas yang sangat mendukung perkembangan pendidikan dan karakter putra putrinya. Hal ini membuat kerjasama orangtua dan sekolah berjalan dengan sangat baik.</a:t>
                      </a:r>
                      <a:endParaRPr/>
                    </a:p>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Sebagian besar siswa mempunyai kemampuan berbahasa Inggris yang sangat baik, yang merupakan modal utama untuk dapat berpartisipasi dalam ajang tingkat dunia (global)</a:t>
                      </a:r>
                      <a:endParaRPr sz="900" u="none" strike="noStrike" cap="none"/>
                    </a:p>
                  </a:txBody>
                  <a:tcPr marL="91450" marR="91450" marT="45725" marB="45725"/>
                </a:tc>
                <a:extLst>
                  <a:ext uri="{0D108BD9-81ED-4DB2-BD59-A6C34878D82A}">
                    <a16:rowId xmlns:a16="http://schemas.microsoft.com/office/drawing/2014/main" val="10000"/>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4"/>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Pertanyaan Pemantik</a:t>
            </a:r>
            <a:endParaRPr/>
          </a:p>
        </p:txBody>
      </p:sp>
      <p:sp>
        <p:nvSpPr>
          <p:cNvPr id="122" name="Google Shape;122;p4"/>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1. Ceritakan pengalaman Anda saat terlibat dalam kegiatan penyusunan visi, misi dan tujuan satuan pendidikan. </a:t>
            </a: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Apa kesan dan pembelajaran yang didapat saat terlibat dalam kegiatan tersebut?</a:t>
            </a:r>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1" name="Google Shape;531;p62"/>
          <p:cNvSpPr txBox="1">
            <a:spLocks noGrp="1"/>
          </p:cNvSpPr>
          <p:nvPr>
            <p:ph type="body" idx="1"/>
          </p:nvPr>
        </p:nvSpPr>
        <p:spPr>
          <a:xfrm>
            <a:off x="-101600" y="8344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r>
              <a:rPr lang="en-US" sz="900"/>
              <a:t>Visi, misi dan tujuan sekolah merupakan arah dan panduan bagi setiap individu maupun aspek kegiatan di sekolah. Seluruh individu baik siswa, guru, staf maupun karyawan harus memahami dan menjiwai visi misi sekolah agar dapat berjalan beriringan untuk dapat mencapai satu tujuan yang sama. Melalui visi dan misi yang diterjemahkan ke dalam setiap aspek kegiatan, sekolah akan mampu menghasilkan lulusan berkualitas yang mampu berperan aktif dalam perkembangan dunia.</a:t>
            </a:r>
            <a:endParaRPr/>
          </a:p>
          <a:p>
            <a:pPr marL="140018" lvl="0" indent="0" algn="l" rtl="0">
              <a:lnSpc>
                <a:spcPct val="90000"/>
              </a:lnSpc>
              <a:spcBef>
                <a:spcPts val="1000"/>
              </a:spcBef>
              <a:spcAft>
                <a:spcPts val="0"/>
              </a:spcAft>
              <a:buSzPts val="579"/>
              <a:buNone/>
            </a:pPr>
            <a:r>
              <a:rPr lang="en-US" sz="900" b="1"/>
              <a:t>Visi</a:t>
            </a:r>
            <a:endParaRPr sz="900" b="1"/>
          </a:p>
          <a:p>
            <a:pPr marL="140018" lvl="0" indent="0" algn="l" rtl="0">
              <a:lnSpc>
                <a:spcPct val="90000"/>
              </a:lnSpc>
              <a:spcBef>
                <a:spcPts val="1000"/>
              </a:spcBef>
              <a:spcAft>
                <a:spcPts val="0"/>
              </a:spcAft>
              <a:buSzPts val="579"/>
              <a:buNone/>
            </a:pPr>
            <a:r>
              <a:rPr lang="en-US" sz="900"/>
              <a:t>Visi SMA Model 20 adalah sebagai berikut:</a:t>
            </a:r>
            <a:endParaRPr/>
          </a:p>
          <a:p>
            <a:pPr marL="311468" lvl="0" indent="-171450" algn="l" rtl="0">
              <a:lnSpc>
                <a:spcPct val="90000"/>
              </a:lnSpc>
              <a:spcBef>
                <a:spcPts val="1000"/>
              </a:spcBef>
              <a:spcAft>
                <a:spcPts val="0"/>
              </a:spcAft>
              <a:buSzPts val="579"/>
              <a:buChar char="•"/>
            </a:pPr>
            <a:r>
              <a:rPr lang="en-US" sz="900"/>
              <a:t>Memperlengkapi generasi muda dengan kecakapan Abad 21 untuk dapat menjadi pembelajar seumur hidup. Ada dua poin utama dalam visi sekolah, yaitu:</a:t>
            </a:r>
            <a:endParaRPr/>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r>
              <a:rPr lang="en-US" sz="900"/>
              <a:t>Sebagai bagian dari bangsa Indonesia, visi SMA Model 10 berjalan beriringan dengan pendidikan karakter dan Profil Pelajar Pancasila yang mempunyai karakteristik:</a:t>
            </a:r>
            <a:endParaRPr/>
          </a:p>
          <a:p>
            <a:pPr marL="311468" lvl="0" indent="-171450" algn="l" rtl="0">
              <a:lnSpc>
                <a:spcPct val="90000"/>
              </a:lnSpc>
              <a:spcBef>
                <a:spcPts val="1000"/>
              </a:spcBef>
              <a:spcAft>
                <a:spcPts val="0"/>
              </a:spcAft>
              <a:buSzPts val="579"/>
              <a:buChar char="•"/>
            </a:pPr>
            <a:r>
              <a:rPr lang="en-US" sz="900"/>
              <a:t>Beriman, bertaqwa kepada Tuhan YME, dan berakhlak mulia</a:t>
            </a:r>
            <a:endParaRPr sz="900"/>
          </a:p>
          <a:p>
            <a:pPr marL="311468" lvl="0" indent="-171450" algn="l" rtl="0">
              <a:lnSpc>
                <a:spcPct val="90000"/>
              </a:lnSpc>
              <a:spcBef>
                <a:spcPts val="1000"/>
              </a:spcBef>
              <a:spcAft>
                <a:spcPts val="0"/>
              </a:spcAft>
              <a:buSzPts val="579"/>
              <a:buChar char="•"/>
            </a:pPr>
            <a:r>
              <a:rPr lang="en-US" sz="900"/>
              <a:t>Berkebhinekaan global</a:t>
            </a:r>
            <a:endParaRPr/>
          </a:p>
          <a:p>
            <a:pPr marL="311468" lvl="0" indent="-171450" algn="l" rtl="0">
              <a:lnSpc>
                <a:spcPct val="90000"/>
              </a:lnSpc>
              <a:spcBef>
                <a:spcPts val="1000"/>
              </a:spcBef>
              <a:spcAft>
                <a:spcPts val="0"/>
              </a:spcAft>
              <a:buSzPts val="579"/>
              <a:buChar char="•"/>
            </a:pPr>
            <a:r>
              <a:rPr lang="en-US" sz="900"/>
              <a:t>Bergotong-royong</a:t>
            </a:r>
            <a:endParaRPr sz="900"/>
          </a:p>
          <a:p>
            <a:pPr marL="311468" lvl="0" indent="-171450" algn="l" rtl="0">
              <a:lnSpc>
                <a:spcPct val="90000"/>
              </a:lnSpc>
              <a:spcBef>
                <a:spcPts val="1000"/>
              </a:spcBef>
              <a:spcAft>
                <a:spcPts val="0"/>
              </a:spcAft>
              <a:buSzPts val="579"/>
              <a:buChar char="•"/>
            </a:pPr>
            <a:r>
              <a:rPr lang="en-US" sz="900"/>
              <a:t>Kreatif</a:t>
            </a:r>
            <a:endParaRPr sz="900"/>
          </a:p>
          <a:p>
            <a:pPr marL="311468" lvl="0" indent="-171450" algn="l" rtl="0">
              <a:lnSpc>
                <a:spcPct val="90000"/>
              </a:lnSpc>
              <a:spcBef>
                <a:spcPts val="1000"/>
              </a:spcBef>
              <a:spcAft>
                <a:spcPts val="0"/>
              </a:spcAft>
              <a:buSzPts val="579"/>
              <a:buChar char="•"/>
            </a:pPr>
            <a:r>
              <a:rPr lang="en-US" sz="900"/>
              <a:t>Bernalar kritis</a:t>
            </a:r>
            <a:endParaRPr sz="900"/>
          </a:p>
          <a:p>
            <a:pPr marL="311468" lvl="0" indent="-171450" algn="l" rtl="0">
              <a:lnSpc>
                <a:spcPct val="90000"/>
              </a:lnSpc>
              <a:spcBef>
                <a:spcPts val="1000"/>
              </a:spcBef>
              <a:spcAft>
                <a:spcPts val="0"/>
              </a:spcAft>
              <a:buSzPts val="579"/>
              <a:buChar char="•"/>
            </a:pPr>
            <a:r>
              <a:rPr lang="en-US" sz="900"/>
              <a:t>Mandiri </a:t>
            </a:r>
            <a:endParaRPr/>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p:txBody>
      </p:sp>
      <p:graphicFrame>
        <p:nvGraphicFramePr>
          <p:cNvPr id="532" name="Google Shape;532;p62"/>
          <p:cNvGraphicFramePr/>
          <p:nvPr/>
        </p:nvGraphicFramePr>
        <p:xfrm>
          <a:off x="165100" y="973666"/>
          <a:ext cx="10172700" cy="1280180"/>
        </p:xfrm>
        <a:graphic>
          <a:graphicData uri="http://schemas.openxmlformats.org/drawingml/2006/table">
            <a:tbl>
              <a:tblPr firstRow="1" bandRow="1">
                <a:noFill/>
                <a:tableStyleId>{A7AD82F2-C7AA-4410-8BE9-5B084F73BB80}</a:tableStyleId>
              </a:tblPr>
              <a:tblGrid>
                <a:gridCol w="3924300">
                  <a:extLst>
                    <a:ext uri="{9D8B030D-6E8A-4147-A177-3AD203B41FA5}">
                      <a16:colId xmlns:a16="http://schemas.microsoft.com/office/drawing/2014/main" val="20000"/>
                    </a:ext>
                  </a:extLst>
                </a:gridCol>
                <a:gridCol w="6248400">
                  <a:extLst>
                    <a:ext uri="{9D8B030D-6E8A-4147-A177-3AD203B41FA5}">
                      <a16:colId xmlns:a16="http://schemas.microsoft.com/office/drawing/2014/main" val="20001"/>
                    </a:ext>
                  </a:extLst>
                </a:gridCol>
              </a:tblGrid>
              <a:tr h="370850">
                <a:tc>
                  <a:txBody>
                    <a:bodyPr/>
                    <a:lstStyle/>
                    <a:p>
                      <a:pPr marL="0" marR="0" lvl="0" indent="0" algn="l" rtl="0">
                        <a:lnSpc>
                          <a:spcPct val="100000"/>
                        </a:lnSpc>
                        <a:spcBef>
                          <a:spcPts val="0"/>
                        </a:spcBef>
                        <a:spcAft>
                          <a:spcPts val="0"/>
                        </a:spcAft>
                        <a:buNone/>
                      </a:pPr>
                      <a:r>
                        <a:rPr lang="en-US" sz="900" u="none" strike="noStrike" cap="none"/>
                        <a:t>Tantangan </a:t>
                      </a:r>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ts val="900"/>
                        <a:buFont typeface="Arial"/>
                        <a:buChar char="•"/>
                      </a:pPr>
                      <a:r>
                        <a:rPr lang="en-US" sz="900" u="none" strike="noStrike" cap="none"/>
                        <a:t>Sebagian besar siswa berasal dari kalangan ekonomi menengah ke atas yang harus berlatih untuk lebih mandiri.</a:t>
                      </a:r>
                      <a:endParaRPr/>
                    </a:p>
                    <a:p>
                      <a:pPr marL="171450" marR="0" lvl="0" indent="-171450" algn="l" rtl="0">
                        <a:lnSpc>
                          <a:spcPct val="100000"/>
                        </a:lnSpc>
                        <a:spcBef>
                          <a:spcPts val="0"/>
                        </a:spcBef>
                        <a:spcAft>
                          <a:spcPts val="0"/>
                        </a:spcAft>
                        <a:buClr>
                          <a:srgbClr val="000000"/>
                        </a:buClr>
                        <a:buSzPts val="900"/>
                        <a:buFont typeface="Arial"/>
                        <a:buChar char="•"/>
                      </a:pPr>
                      <a:r>
                        <a:rPr lang="en-US" sz="900" u="none" strike="noStrike" cap="none"/>
                        <a:t>Agar siswa SMA Model 10 dapat berpartisipasi dalam ajang tingkat dunia (global) dibutuhkan kemampuan akademis yang memadai yang disertai dengan kecakapan Abad 21.</a:t>
                      </a:r>
                      <a:endParaRPr sz="900" u="none" strike="noStrike" cap="none"/>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r>
                        <a:rPr lang="en-US" sz="900" u="none" strike="noStrike" cap="none"/>
                        <a:t>Strategi menghadapi tantangan</a:t>
                      </a:r>
                      <a:endParaRPr sz="900" u="none" strike="noStrike" cap="none"/>
                    </a:p>
                  </a:txBody>
                  <a:tcPr marL="91450" marR="91450" marT="45725" marB="45725"/>
                </a:tc>
                <a:tc>
                  <a:txBody>
                    <a:bodyPr/>
                    <a:lstStyle/>
                    <a:p>
                      <a:pPr marL="171450" marR="0" lvl="0" indent="-171450" algn="l" rtl="0">
                        <a:lnSpc>
                          <a:spcPct val="100000"/>
                        </a:lnSpc>
                        <a:spcBef>
                          <a:spcPts val="0"/>
                        </a:spcBef>
                        <a:spcAft>
                          <a:spcPts val="0"/>
                        </a:spcAft>
                        <a:buClr>
                          <a:srgbClr val="000000"/>
                        </a:buClr>
                        <a:buSzPts val="900"/>
                        <a:buFont typeface="Arial"/>
                        <a:buChar char="•"/>
                      </a:pPr>
                      <a:r>
                        <a:rPr lang="en-US" sz="900" u="none" strike="noStrike" cap="none"/>
                        <a:t>Sekolah melaksanakan pembelajaran dengan pendekatan </a:t>
                      </a:r>
                      <a:r>
                        <a:rPr lang="en-US" sz="900" i="1" u="none" strike="noStrike" cap="none"/>
                        <a:t>student-centered</a:t>
                      </a:r>
                      <a:r>
                        <a:rPr lang="en-US" sz="900" u="none" strike="noStrike" cap="none"/>
                        <a:t> yang bertujuan untuk membuat siswa sebagai subyek dalam pembelajaran. Dengan demikian kemandirian dapat ditingkatkan.</a:t>
                      </a:r>
                      <a:endParaRPr/>
                    </a:p>
                    <a:p>
                      <a:pPr marL="171450" marR="0" lvl="0" indent="-171450" algn="l" rtl="0">
                        <a:lnSpc>
                          <a:spcPct val="100000"/>
                        </a:lnSpc>
                        <a:spcBef>
                          <a:spcPts val="0"/>
                        </a:spcBef>
                        <a:spcAft>
                          <a:spcPts val="0"/>
                        </a:spcAft>
                        <a:buClr>
                          <a:srgbClr val="000000"/>
                        </a:buClr>
                        <a:buSzPts val="900"/>
                        <a:buFont typeface="Arial"/>
                        <a:buChar char="•"/>
                      </a:pPr>
                      <a:r>
                        <a:rPr lang="en-US" sz="900" u="none" strike="noStrike" cap="none"/>
                        <a:t>Sekolah menerapkan Profil Pelajar Pancasila dalam setiap aspek kegiatan di sekolah agar siswa mengembangkan kecakapan Abad 21 (untuk dapat bersaing di tingkat dunia) dengan tetap memegang teguh identitas sebagai bangsa Indonesia.</a:t>
                      </a:r>
                      <a:endParaRPr sz="900" u="none" strike="noStrike" cap="none"/>
                    </a:p>
                  </a:txBody>
                  <a:tcPr marL="91450" marR="91450" marT="45725" marB="45725"/>
                </a:tc>
                <a:extLst>
                  <a:ext uri="{0D108BD9-81ED-4DB2-BD59-A6C34878D82A}">
                    <a16:rowId xmlns:a16="http://schemas.microsoft.com/office/drawing/2014/main" val="10001"/>
                  </a:ext>
                </a:extLst>
              </a:tr>
            </a:tbl>
          </a:graphicData>
        </a:graphic>
      </p:graphicFrame>
      <p:sp>
        <p:nvSpPr>
          <p:cNvPr id="533" name="Google Shape;533;p62"/>
          <p:cNvSpPr txBox="1"/>
          <p:nvPr/>
        </p:nvSpPr>
        <p:spPr>
          <a:xfrm>
            <a:off x="393700" y="2578100"/>
            <a:ext cx="18466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aphicFrame>
        <p:nvGraphicFramePr>
          <p:cNvPr id="534" name="Google Shape;534;p62"/>
          <p:cNvGraphicFramePr/>
          <p:nvPr/>
        </p:nvGraphicFramePr>
        <p:xfrm>
          <a:off x="114300" y="3615266"/>
          <a:ext cx="10274300" cy="1244630"/>
        </p:xfrm>
        <a:graphic>
          <a:graphicData uri="http://schemas.openxmlformats.org/drawingml/2006/table">
            <a:tbl>
              <a:tblPr firstRow="1" bandRow="1">
                <a:noFill/>
                <a:tableStyleId>{A7AD82F2-C7AA-4410-8BE9-5B084F73BB80}</a:tableStyleId>
              </a:tblPr>
              <a:tblGrid>
                <a:gridCol w="3975100">
                  <a:extLst>
                    <a:ext uri="{9D8B030D-6E8A-4147-A177-3AD203B41FA5}">
                      <a16:colId xmlns:a16="http://schemas.microsoft.com/office/drawing/2014/main" val="20000"/>
                    </a:ext>
                  </a:extLst>
                </a:gridCol>
                <a:gridCol w="6299200">
                  <a:extLst>
                    <a:ext uri="{9D8B030D-6E8A-4147-A177-3AD203B41FA5}">
                      <a16:colId xmlns:a16="http://schemas.microsoft.com/office/drawing/2014/main" val="20001"/>
                    </a:ext>
                  </a:extLst>
                </a:gridCol>
              </a:tblGrid>
              <a:tr h="370850">
                <a:tc>
                  <a:txBody>
                    <a:bodyPr/>
                    <a:lstStyle/>
                    <a:p>
                      <a:pPr marL="0" marR="0" lvl="0" indent="0" algn="l" rtl="0">
                        <a:lnSpc>
                          <a:spcPct val="100000"/>
                        </a:lnSpc>
                        <a:spcBef>
                          <a:spcPts val="0"/>
                        </a:spcBef>
                        <a:spcAft>
                          <a:spcPts val="0"/>
                        </a:spcAft>
                        <a:buNone/>
                      </a:pPr>
                      <a:r>
                        <a:rPr lang="en-US" sz="900" b="1" u="none" strike="noStrike" cap="none"/>
                        <a:t>Poin Utama </a:t>
                      </a:r>
                      <a:endParaRPr/>
                    </a:p>
                  </a:txBody>
                  <a:tcPr marL="91450" marR="91450" marT="45725" marB="45725"/>
                </a:tc>
                <a:tc>
                  <a:txBody>
                    <a:bodyPr/>
                    <a:lstStyle/>
                    <a:p>
                      <a:pPr marL="0" marR="0" lvl="0" indent="0" algn="l" rtl="0">
                        <a:lnSpc>
                          <a:spcPct val="100000"/>
                        </a:lnSpc>
                        <a:spcBef>
                          <a:spcPts val="0"/>
                        </a:spcBef>
                        <a:spcAft>
                          <a:spcPts val="0"/>
                        </a:spcAft>
                        <a:buNone/>
                      </a:pPr>
                      <a:r>
                        <a:rPr lang="en-US" sz="900" b="1" u="none" strike="noStrike" cap="none"/>
                        <a:t>Deskripsi </a:t>
                      </a:r>
                      <a:endParaRPr/>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r>
                        <a:rPr lang="en-US" sz="900" u="none" strike="noStrike" cap="none"/>
                        <a:t>1. Memperlengkapi generasi muda dengan kecakapan Abad 21.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Sekolah bukan hanya sekedar mengajarkan materi dalam kurikulum saja, tetapi sekolah memperlengkapi generasi dengan kecakapan Abad 21 (karakter, literasi dan kompetensi 4C) yang dibutuhkan siswa untuk dapat mengembangkan diri secara mandiri di masa mendatang.</a:t>
                      </a:r>
                      <a:endParaRPr sz="900" u="none" strike="noStrike" cap="none"/>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None/>
                      </a:pPr>
                      <a:r>
                        <a:rPr lang="en-US" sz="900" u="none" strike="noStrike" cap="none"/>
                        <a:t>2. Pembelajar seumur hidup</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Perkembangan dunia yang pesat menuntut semua orang untuk menjadi pembelajar seumur hidup agar mampu bersaing dan dapat ikut berperan aktif dalam perkembangan dunia dan globalisasi.</a:t>
                      </a:r>
                      <a:endParaRPr sz="900" u="none" strike="noStrike" cap="none"/>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graphicFrame>
        <p:nvGraphicFramePr>
          <p:cNvPr id="539" name="Google Shape;539;p63"/>
          <p:cNvGraphicFramePr/>
          <p:nvPr/>
        </p:nvGraphicFramePr>
        <p:xfrm>
          <a:off x="63500" y="2484966"/>
          <a:ext cx="11734800" cy="1497775"/>
        </p:xfrm>
        <a:graphic>
          <a:graphicData uri="http://schemas.openxmlformats.org/drawingml/2006/table">
            <a:tbl>
              <a:tblPr firstRow="1" bandRow="1">
                <a:noFill/>
                <a:tableStyleId>{A7AD82F2-C7AA-4410-8BE9-5B084F73BB80}</a:tableStyleId>
              </a:tblPr>
              <a:tblGrid>
                <a:gridCol w="3068475">
                  <a:extLst>
                    <a:ext uri="{9D8B030D-6E8A-4147-A177-3AD203B41FA5}">
                      <a16:colId xmlns:a16="http://schemas.microsoft.com/office/drawing/2014/main" val="20000"/>
                    </a:ext>
                  </a:extLst>
                </a:gridCol>
                <a:gridCol w="3013175">
                  <a:extLst>
                    <a:ext uri="{9D8B030D-6E8A-4147-A177-3AD203B41FA5}">
                      <a16:colId xmlns:a16="http://schemas.microsoft.com/office/drawing/2014/main" val="20001"/>
                    </a:ext>
                  </a:extLst>
                </a:gridCol>
                <a:gridCol w="5653150">
                  <a:extLst>
                    <a:ext uri="{9D8B030D-6E8A-4147-A177-3AD203B41FA5}">
                      <a16:colId xmlns:a16="http://schemas.microsoft.com/office/drawing/2014/main" val="20002"/>
                    </a:ext>
                  </a:extLst>
                </a:gridCol>
              </a:tblGrid>
              <a:tr h="258225">
                <a:tc>
                  <a:txBody>
                    <a:bodyPr/>
                    <a:lstStyle/>
                    <a:p>
                      <a:pPr marL="0" marR="0" lvl="0" indent="0" algn="l" rtl="0">
                        <a:lnSpc>
                          <a:spcPct val="100000"/>
                        </a:lnSpc>
                        <a:spcBef>
                          <a:spcPts val="0"/>
                        </a:spcBef>
                        <a:spcAft>
                          <a:spcPts val="0"/>
                        </a:spcAft>
                        <a:buNone/>
                      </a:pPr>
                      <a:r>
                        <a:rPr lang="en-US" sz="900" b="1" u="none" strike="noStrike" cap="none"/>
                        <a:t>Misi Sekolah</a:t>
                      </a:r>
                      <a:endParaRPr sz="9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b="1" u="none" strike="noStrike" cap="none"/>
                        <a:t>Keterkaitan dengan Visi</a:t>
                      </a:r>
                      <a:endParaRPr sz="9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b="1" u="none" strike="noStrike" cap="none"/>
                        <a:t>Deskripsi</a:t>
                      </a:r>
                      <a:endParaRPr sz="900" b="1" u="none" strike="noStrike" cap="none"/>
                    </a:p>
                  </a:txBody>
                  <a:tcPr marL="91450" marR="91450" marT="45725" marB="45725"/>
                </a:tc>
                <a:extLst>
                  <a:ext uri="{0D108BD9-81ED-4DB2-BD59-A6C34878D82A}">
                    <a16:rowId xmlns:a16="http://schemas.microsoft.com/office/drawing/2014/main" val="10000"/>
                  </a:ext>
                </a:extLst>
              </a:tr>
              <a:tr h="0">
                <a:tc>
                  <a:txBody>
                    <a:bodyPr/>
                    <a:lstStyle/>
                    <a:p>
                      <a:pPr marL="0" marR="0" lvl="0" indent="0" algn="l" rtl="0">
                        <a:lnSpc>
                          <a:spcPct val="100000"/>
                        </a:lnSpc>
                        <a:spcBef>
                          <a:spcPts val="0"/>
                        </a:spcBef>
                        <a:spcAft>
                          <a:spcPts val="0"/>
                        </a:spcAft>
                        <a:buNone/>
                      </a:pPr>
                      <a:r>
                        <a:rPr lang="en-US" sz="900" u="none" strike="noStrike" cap="none"/>
                        <a:t>Mengajarkan kemampuan kolaborasi, komunikasi, berpikir kritis dan kreatif</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Poin 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Kecakapan Abad 21 ini adalah kemampuan mendasar yang dibutuhkan untuk mampu bersaing di dunia dan sekaligus ikut berperan aktif dalam era globalisasi.</a:t>
                      </a:r>
                      <a:endParaRPr/>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None/>
                      </a:pPr>
                      <a:r>
                        <a:rPr lang="en-US" sz="900" u="none" strike="noStrike" cap="none"/>
                        <a:t>Pembelajaran dilaksanakan dengan pendekatan </a:t>
                      </a:r>
                      <a:r>
                        <a:rPr lang="en-US" sz="900" i="1" u="none" strike="noStrike" cap="none"/>
                        <a:t>student-centered</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Poin 2</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Dalam pendekatan </a:t>
                      </a:r>
                      <a:r>
                        <a:rPr lang="en-US" sz="900" i="1" u="none" strike="noStrike" cap="none"/>
                        <a:t>student-centered </a:t>
                      </a:r>
                      <a:r>
                        <a:rPr lang="en-US" sz="900" i="0" u="none" strike="noStrike" cap="none"/>
                        <a:t>dan</a:t>
                      </a:r>
                      <a:r>
                        <a:rPr lang="en-US" sz="900" i="1" u="none" strike="noStrike" cap="none"/>
                        <a:t> project-based</a:t>
                      </a:r>
                      <a:r>
                        <a:rPr lang="en-US" sz="900" u="none" strike="noStrike" cap="none"/>
                        <a:t>, siswa adalah subyek dalam pembelajaran. Melalui pendekatan ini siswa dilatih untuk mengembangkan kemampuan belajar dalam mempelajari materi yang diberikan oleh guru.</a:t>
                      </a:r>
                      <a:endParaRPr/>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None/>
                      </a:pPr>
                      <a:r>
                        <a:rPr lang="en-US" sz="900" u="none" strike="noStrike" cap="none"/>
                        <a:t>Pembelajaran dilaksanakan untuk memperlengkapi siswa dengan kecakapan Abad 21</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Poin 3</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Proses pembelajaran melibatkan pengembangan kecakapan Abad 21 pada siswa.</a:t>
                      </a:r>
                      <a:endParaRPr/>
                    </a:p>
                  </a:txBody>
                  <a:tcPr marL="91450" marR="91450" marT="45725" marB="45725"/>
                </a:tc>
                <a:extLst>
                  <a:ext uri="{0D108BD9-81ED-4DB2-BD59-A6C34878D82A}">
                    <a16:rowId xmlns:a16="http://schemas.microsoft.com/office/drawing/2014/main" val="10003"/>
                  </a:ext>
                </a:extLst>
              </a:tr>
            </a:tbl>
          </a:graphicData>
        </a:graphic>
      </p:graphicFrame>
      <p:graphicFrame>
        <p:nvGraphicFramePr>
          <p:cNvPr id="540" name="Google Shape;540;p63"/>
          <p:cNvGraphicFramePr/>
          <p:nvPr/>
        </p:nvGraphicFramePr>
        <p:xfrm>
          <a:off x="88900" y="4331546"/>
          <a:ext cx="11722100" cy="2369045"/>
        </p:xfrm>
        <a:graphic>
          <a:graphicData uri="http://schemas.openxmlformats.org/drawingml/2006/table">
            <a:tbl>
              <a:tblPr firstRow="1" bandRow="1">
                <a:noFill/>
                <a:tableStyleId>{A7AD82F2-C7AA-4410-8BE9-5B084F73BB80}</a:tableStyleId>
              </a:tblPr>
              <a:tblGrid>
                <a:gridCol w="3480625">
                  <a:extLst>
                    <a:ext uri="{9D8B030D-6E8A-4147-A177-3AD203B41FA5}">
                      <a16:colId xmlns:a16="http://schemas.microsoft.com/office/drawing/2014/main" val="20000"/>
                    </a:ext>
                  </a:extLst>
                </a:gridCol>
                <a:gridCol w="8241475">
                  <a:extLst>
                    <a:ext uri="{9D8B030D-6E8A-4147-A177-3AD203B41FA5}">
                      <a16:colId xmlns:a16="http://schemas.microsoft.com/office/drawing/2014/main" val="20001"/>
                    </a:ext>
                  </a:extLst>
                </a:gridCol>
              </a:tblGrid>
              <a:tr h="194250">
                <a:tc>
                  <a:txBody>
                    <a:bodyPr/>
                    <a:lstStyle/>
                    <a:p>
                      <a:pPr marL="0" marR="0" lvl="0" indent="0" algn="l" rtl="0">
                        <a:lnSpc>
                          <a:spcPct val="100000"/>
                        </a:lnSpc>
                        <a:spcBef>
                          <a:spcPts val="0"/>
                        </a:spcBef>
                        <a:spcAft>
                          <a:spcPts val="0"/>
                        </a:spcAft>
                        <a:buNone/>
                      </a:pPr>
                      <a:r>
                        <a:rPr lang="en-US" sz="800" b="1" u="none" strike="noStrike" cap="none"/>
                        <a:t>Profil Pelajar Pancasila</a:t>
                      </a:r>
                      <a:endParaRPr sz="8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00" b="1" u="none" strike="noStrike" cap="none"/>
                        <a:t>Deskripsi </a:t>
                      </a:r>
                      <a:endParaRPr/>
                    </a:p>
                  </a:txBody>
                  <a:tcPr marL="91450" marR="91450" marT="45725" marB="45725"/>
                </a:tc>
                <a:extLst>
                  <a:ext uri="{0D108BD9-81ED-4DB2-BD59-A6C34878D82A}">
                    <a16:rowId xmlns:a16="http://schemas.microsoft.com/office/drawing/2014/main" val="10000"/>
                  </a:ext>
                </a:extLst>
              </a:tr>
              <a:tr h="194250">
                <a:tc>
                  <a:txBody>
                    <a:bodyPr/>
                    <a:lstStyle/>
                    <a:p>
                      <a:pPr marL="0" marR="0" lvl="0" indent="0" algn="l" rtl="0">
                        <a:lnSpc>
                          <a:spcPct val="100000"/>
                        </a:lnSpc>
                        <a:spcBef>
                          <a:spcPts val="0"/>
                        </a:spcBef>
                        <a:spcAft>
                          <a:spcPts val="0"/>
                        </a:spcAft>
                        <a:buNone/>
                      </a:pPr>
                      <a:r>
                        <a:rPr lang="en-US" sz="800" u="none" strike="noStrike" cap="none"/>
                        <a:t>Beriman, bertaqwa kepada Tuhan YME, dan berakhlak mulia</a:t>
                      </a:r>
                      <a:endParaRPr sz="8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00" u="none" strike="noStrike" cap="none"/>
                        <a:t>Setiap pagi kegiatan pembelajaran selalu diawali dengan renungan dalam bentuk:</a:t>
                      </a:r>
                      <a:endParaRPr/>
                    </a:p>
                    <a:p>
                      <a:pPr marL="171450" marR="0" lvl="0" indent="-171450" algn="l" rtl="0">
                        <a:lnSpc>
                          <a:spcPct val="100000"/>
                        </a:lnSpc>
                        <a:spcBef>
                          <a:spcPts val="0"/>
                        </a:spcBef>
                        <a:spcAft>
                          <a:spcPts val="0"/>
                        </a:spcAft>
                        <a:buClr>
                          <a:srgbClr val="000000"/>
                        </a:buClr>
                        <a:buSzPts val="800"/>
                        <a:buFont typeface="Arial"/>
                        <a:buChar char="•"/>
                      </a:pPr>
                      <a:r>
                        <a:rPr lang="en-US" sz="800" u="none" strike="noStrike" cap="none"/>
                        <a:t>Renungan keagamaan</a:t>
                      </a:r>
                      <a:endParaRPr sz="800" u="none" strike="noStrike" cap="none"/>
                    </a:p>
                    <a:p>
                      <a:pPr marL="171450" marR="0" lvl="0" indent="-171450" algn="l" rtl="0">
                        <a:lnSpc>
                          <a:spcPct val="100000"/>
                        </a:lnSpc>
                        <a:spcBef>
                          <a:spcPts val="0"/>
                        </a:spcBef>
                        <a:spcAft>
                          <a:spcPts val="0"/>
                        </a:spcAft>
                        <a:buClr>
                          <a:srgbClr val="000000"/>
                        </a:buClr>
                        <a:buSzPts val="800"/>
                        <a:buFont typeface="Arial"/>
                        <a:buChar char="•"/>
                      </a:pPr>
                      <a:r>
                        <a:rPr lang="en-US" sz="800" u="none" strike="noStrike" cap="none"/>
                        <a:t>Renungan moral berbasis keagamaan</a:t>
                      </a:r>
                      <a:endParaRPr sz="800" u="none" strike="noStrike" cap="none"/>
                    </a:p>
                    <a:p>
                      <a:pPr marL="171450" marR="0" lvl="0" indent="-171450" algn="l" rtl="0">
                        <a:lnSpc>
                          <a:spcPct val="100000"/>
                        </a:lnSpc>
                        <a:spcBef>
                          <a:spcPts val="0"/>
                        </a:spcBef>
                        <a:spcAft>
                          <a:spcPts val="0"/>
                        </a:spcAft>
                        <a:buClr>
                          <a:srgbClr val="000000"/>
                        </a:buClr>
                        <a:buSzPts val="800"/>
                        <a:buFont typeface="Arial"/>
                        <a:buChar char="•"/>
                      </a:pPr>
                      <a:r>
                        <a:rPr lang="en-US" sz="800" u="none" strike="noStrike" cap="none"/>
                        <a:t>Pembimbingan setiap siswa bermasalah melalui pendekatan keagamaan</a:t>
                      </a:r>
                      <a:endParaRPr sz="800" u="none" strike="noStrike" cap="none"/>
                    </a:p>
                  </a:txBody>
                  <a:tcPr marL="91450" marR="91450" marT="45725" marB="45725"/>
                </a:tc>
                <a:extLst>
                  <a:ext uri="{0D108BD9-81ED-4DB2-BD59-A6C34878D82A}">
                    <a16:rowId xmlns:a16="http://schemas.microsoft.com/office/drawing/2014/main" val="10001"/>
                  </a:ext>
                </a:extLst>
              </a:tr>
              <a:tr h="194250">
                <a:tc>
                  <a:txBody>
                    <a:bodyPr/>
                    <a:lstStyle/>
                    <a:p>
                      <a:pPr marL="0" marR="0" lvl="0" indent="0" algn="l" rtl="0">
                        <a:lnSpc>
                          <a:spcPct val="100000"/>
                        </a:lnSpc>
                        <a:spcBef>
                          <a:spcPts val="0"/>
                        </a:spcBef>
                        <a:spcAft>
                          <a:spcPts val="0"/>
                        </a:spcAft>
                        <a:buNone/>
                      </a:pPr>
                      <a:r>
                        <a:rPr lang="en-US" sz="800" u="none" strike="noStrike" cap="none"/>
                        <a:t>Kebhinekaan Global</a:t>
                      </a:r>
                      <a:endParaRPr/>
                    </a:p>
                  </a:txBody>
                  <a:tcPr marL="91450" marR="91450" marT="45725" marB="45725"/>
                </a:tc>
                <a:tc>
                  <a:txBody>
                    <a:bodyPr/>
                    <a:lstStyle/>
                    <a:p>
                      <a:pPr marL="0" marR="0" lvl="0" indent="0" algn="l" rtl="0">
                        <a:lnSpc>
                          <a:spcPct val="100000"/>
                        </a:lnSpc>
                        <a:spcBef>
                          <a:spcPts val="0"/>
                        </a:spcBef>
                        <a:spcAft>
                          <a:spcPts val="0"/>
                        </a:spcAft>
                        <a:buNone/>
                      </a:pPr>
                      <a:r>
                        <a:rPr lang="en-US" sz="800" u="none" strike="noStrike" cap="none"/>
                        <a:t>Semua kegiatan di sekolah tidak bertentangan dengan budaya luhur dan identitas bangsa Indonesia. Siswa dididik untuk menghargai budaya lain dengan tetap memegang teguh budaya luhur bangsa Indonesia.</a:t>
                      </a:r>
                      <a:endParaRPr/>
                    </a:p>
                  </a:txBody>
                  <a:tcPr marL="91450" marR="91450" marT="45725" marB="45725"/>
                </a:tc>
                <a:extLst>
                  <a:ext uri="{0D108BD9-81ED-4DB2-BD59-A6C34878D82A}">
                    <a16:rowId xmlns:a16="http://schemas.microsoft.com/office/drawing/2014/main" val="10002"/>
                  </a:ext>
                </a:extLst>
              </a:tr>
              <a:tr h="479225">
                <a:tc>
                  <a:txBody>
                    <a:bodyPr/>
                    <a:lstStyle/>
                    <a:p>
                      <a:pPr marL="0" marR="0" lvl="0" indent="0" algn="l" rtl="0">
                        <a:lnSpc>
                          <a:spcPct val="100000"/>
                        </a:lnSpc>
                        <a:spcBef>
                          <a:spcPts val="0"/>
                        </a:spcBef>
                        <a:spcAft>
                          <a:spcPts val="0"/>
                        </a:spcAft>
                        <a:buNone/>
                      </a:pPr>
                      <a:r>
                        <a:rPr lang="en-US" sz="800" u="none" strike="noStrike" cap="none"/>
                        <a:t>Bergotong-royong</a:t>
                      </a:r>
                      <a:endParaRPr sz="8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00" u="none" strike="noStrike" cap="none"/>
                        <a:t>Penanaman sikap bergotong-royong dilaksanakan dalam bentuk:</a:t>
                      </a:r>
                      <a:endParaRPr/>
                    </a:p>
                    <a:p>
                      <a:pPr marL="171450" marR="0" lvl="0" indent="-171450" algn="l" rtl="0">
                        <a:lnSpc>
                          <a:spcPct val="100000"/>
                        </a:lnSpc>
                        <a:spcBef>
                          <a:spcPts val="0"/>
                        </a:spcBef>
                        <a:spcAft>
                          <a:spcPts val="0"/>
                        </a:spcAft>
                        <a:buClr>
                          <a:srgbClr val="000000"/>
                        </a:buClr>
                        <a:buSzPts val="800"/>
                        <a:buFont typeface="Arial"/>
                        <a:buChar char="•"/>
                      </a:pPr>
                      <a:r>
                        <a:rPr lang="en-US" sz="800" u="none" strike="noStrike" cap="none"/>
                        <a:t>Pembelajaran kolaborasi yang dilaksanakan melalui berbagai kegiatan kelompok.</a:t>
                      </a:r>
                      <a:endParaRPr/>
                    </a:p>
                    <a:p>
                      <a:pPr marL="171450" marR="0" lvl="0" indent="-171450" algn="l" rtl="0">
                        <a:lnSpc>
                          <a:spcPct val="100000"/>
                        </a:lnSpc>
                        <a:spcBef>
                          <a:spcPts val="0"/>
                        </a:spcBef>
                        <a:spcAft>
                          <a:spcPts val="0"/>
                        </a:spcAft>
                        <a:buClr>
                          <a:srgbClr val="000000"/>
                        </a:buClr>
                        <a:buSzPts val="800"/>
                        <a:buFont typeface="Arial"/>
                        <a:buChar char="•"/>
                      </a:pPr>
                      <a:r>
                        <a:rPr lang="en-US" sz="800" u="none" strike="noStrike" cap="none"/>
                        <a:t>Kegiatan sosial yang bertujuan untuk memupuk jjiwa kepedulian dan berbagi di kalangan siswa.</a:t>
                      </a:r>
                      <a:endParaRPr sz="800" u="none" strike="noStrike" cap="none"/>
                    </a:p>
                  </a:txBody>
                  <a:tcPr marL="91450" marR="91450" marT="45725" marB="45725"/>
                </a:tc>
                <a:extLst>
                  <a:ext uri="{0D108BD9-81ED-4DB2-BD59-A6C34878D82A}">
                    <a16:rowId xmlns:a16="http://schemas.microsoft.com/office/drawing/2014/main" val="10003"/>
                  </a:ext>
                </a:extLst>
              </a:tr>
              <a:tr h="194250">
                <a:tc>
                  <a:txBody>
                    <a:bodyPr/>
                    <a:lstStyle/>
                    <a:p>
                      <a:pPr marL="0" marR="0" lvl="0" indent="0" algn="l" rtl="0">
                        <a:lnSpc>
                          <a:spcPct val="100000"/>
                        </a:lnSpc>
                        <a:spcBef>
                          <a:spcPts val="0"/>
                        </a:spcBef>
                        <a:spcAft>
                          <a:spcPts val="0"/>
                        </a:spcAft>
                        <a:buNone/>
                      </a:pPr>
                      <a:r>
                        <a:rPr lang="en-US" sz="800" u="none" strike="noStrike" cap="none"/>
                        <a:t>Kreatif </a:t>
                      </a:r>
                      <a:endParaRPr/>
                    </a:p>
                  </a:txBody>
                  <a:tcPr marL="91450" marR="91450" marT="45725" marB="45725"/>
                </a:tc>
                <a:tc>
                  <a:txBody>
                    <a:bodyPr/>
                    <a:lstStyle/>
                    <a:p>
                      <a:pPr marL="0" marR="0" lvl="0" indent="0" algn="l" rtl="0">
                        <a:lnSpc>
                          <a:spcPct val="100000"/>
                        </a:lnSpc>
                        <a:spcBef>
                          <a:spcPts val="0"/>
                        </a:spcBef>
                        <a:spcAft>
                          <a:spcPts val="0"/>
                        </a:spcAft>
                        <a:buNone/>
                      </a:pPr>
                      <a:r>
                        <a:rPr lang="en-US" sz="800" u="none" strike="noStrike" cap="none"/>
                        <a:t>Proses pembelajaran dilakukan untuk mengasah kreativitas siswa agar dapat menghasilkan sesuatu yang orisinil dan bermanfaat bagi masyarakat.</a:t>
                      </a:r>
                      <a:endParaRPr sz="800" u="none" strike="noStrike" cap="none"/>
                    </a:p>
                  </a:txBody>
                  <a:tcPr marL="91450" marR="91450" marT="45725" marB="45725"/>
                </a:tc>
                <a:extLst>
                  <a:ext uri="{0D108BD9-81ED-4DB2-BD59-A6C34878D82A}">
                    <a16:rowId xmlns:a16="http://schemas.microsoft.com/office/drawing/2014/main" val="10004"/>
                  </a:ext>
                </a:extLst>
              </a:tr>
              <a:tr h="194250">
                <a:tc>
                  <a:txBody>
                    <a:bodyPr/>
                    <a:lstStyle/>
                    <a:p>
                      <a:pPr marL="0" marR="0" lvl="0" indent="0" algn="l" rtl="0">
                        <a:lnSpc>
                          <a:spcPct val="100000"/>
                        </a:lnSpc>
                        <a:spcBef>
                          <a:spcPts val="0"/>
                        </a:spcBef>
                        <a:spcAft>
                          <a:spcPts val="0"/>
                        </a:spcAft>
                        <a:buNone/>
                      </a:pPr>
                      <a:r>
                        <a:rPr lang="en-US" sz="800" u="none" strike="noStrike" cap="none"/>
                        <a:t>Bernalar Kritis</a:t>
                      </a:r>
                      <a:endParaRPr sz="8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00" u="none" strike="noStrike" cap="none"/>
                        <a:t>Setiap proses pembelajaran mengarah kepada </a:t>
                      </a:r>
                      <a:r>
                        <a:rPr lang="en-US" sz="800" i="1" u="none" strike="noStrike" cap="none"/>
                        <a:t>Higher Order Thinking Skills</a:t>
                      </a:r>
                      <a:r>
                        <a:rPr lang="en-US" sz="800" u="none" strike="noStrike" cap="none"/>
                        <a:t> di mana siswa dituntut untuk dapat melakukan analisis dalam pengambilan keputusan.</a:t>
                      </a:r>
                      <a:endParaRPr sz="800" u="none" strike="noStrike" cap="none"/>
                    </a:p>
                  </a:txBody>
                  <a:tcPr marL="91450" marR="91450" marT="45725" marB="45725"/>
                </a:tc>
                <a:extLst>
                  <a:ext uri="{0D108BD9-81ED-4DB2-BD59-A6C34878D82A}">
                    <a16:rowId xmlns:a16="http://schemas.microsoft.com/office/drawing/2014/main" val="10005"/>
                  </a:ext>
                </a:extLst>
              </a:tr>
              <a:tr h="194250">
                <a:tc>
                  <a:txBody>
                    <a:bodyPr/>
                    <a:lstStyle/>
                    <a:p>
                      <a:pPr marL="0" marR="0" lvl="0" indent="0" algn="l" rtl="0">
                        <a:lnSpc>
                          <a:spcPct val="100000"/>
                        </a:lnSpc>
                        <a:spcBef>
                          <a:spcPts val="0"/>
                        </a:spcBef>
                        <a:spcAft>
                          <a:spcPts val="0"/>
                        </a:spcAft>
                        <a:buNone/>
                      </a:pPr>
                      <a:r>
                        <a:rPr lang="en-US" sz="800" u="none" strike="noStrike" cap="none"/>
                        <a:t>Mandiri </a:t>
                      </a:r>
                      <a:endParaRPr/>
                    </a:p>
                  </a:txBody>
                  <a:tcPr marL="91450" marR="91450" marT="45725" marB="45725"/>
                </a:tc>
                <a:tc>
                  <a:txBody>
                    <a:bodyPr/>
                    <a:lstStyle/>
                    <a:p>
                      <a:pPr marL="0" marR="0" lvl="0" indent="0" algn="l" rtl="0">
                        <a:lnSpc>
                          <a:spcPct val="100000"/>
                        </a:lnSpc>
                        <a:spcBef>
                          <a:spcPts val="0"/>
                        </a:spcBef>
                        <a:spcAft>
                          <a:spcPts val="0"/>
                        </a:spcAft>
                        <a:buNone/>
                      </a:pPr>
                      <a:r>
                        <a:rPr lang="en-US" sz="800" u="none" strike="noStrike" cap="none"/>
                        <a:t>Dengan sistem pembelajaran </a:t>
                      </a:r>
                      <a:r>
                        <a:rPr lang="en-US" sz="800" i="1" u="none" strike="noStrike" cap="none"/>
                        <a:t>student-centered</a:t>
                      </a:r>
                      <a:r>
                        <a:rPr lang="en-US" sz="800" u="none" strike="noStrike" cap="none"/>
                        <a:t>, siswa dituntut untuk mandiri karena siswa merupakan subyek dari proses pembelajaran sehingga dapat menumbuhkan tanggungjawab siswa terhadap kelangsungan dan keberhasilan proses pembelajaran.</a:t>
                      </a:r>
                      <a:endParaRPr sz="800" u="none" strike="noStrike" cap="none"/>
                    </a:p>
                  </a:txBody>
                  <a:tcPr marL="91450" marR="91450" marT="45725" marB="45725"/>
                </a:tc>
                <a:extLst>
                  <a:ext uri="{0D108BD9-81ED-4DB2-BD59-A6C34878D82A}">
                    <a16:rowId xmlns:a16="http://schemas.microsoft.com/office/drawing/2014/main" val="10006"/>
                  </a:ext>
                </a:extLst>
              </a:tr>
            </a:tbl>
          </a:graphicData>
        </a:graphic>
      </p:graphicFrame>
      <p:sp>
        <p:nvSpPr>
          <p:cNvPr id="541" name="Google Shape;541;p63"/>
          <p:cNvSpPr txBox="1">
            <a:spLocks noGrp="1"/>
          </p:cNvSpPr>
          <p:nvPr>
            <p:ph type="title"/>
          </p:nvPr>
        </p:nvSpPr>
        <p:spPr>
          <a:xfrm>
            <a:off x="-1" y="963083"/>
            <a:ext cx="11821583" cy="1333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409"/>
              <a:buNone/>
            </a:pPr>
            <a:r>
              <a:rPr lang="en-US" sz="1000"/>
              <a:t>Visi SMA Model 10 yang sejalan dengan Pendidikan Karakter dan Profil Pelajar Pancasila akan menghasilkan lulusan dengan identitas kebangsaan Indonesia dan kemampuan akademis yang baik. Kedua poin utama dari visi sekolah memberikan panduan arah semua kegiatan baik akademis maupun non-akademis. Proses pencapaian visi sekolah diuraikan dalam misi sekolah yang tercantum pada bagian berikut ini.</a:t>
            </a:r>
            <a:br>
              <a:rPr lang="en-US" sz="1000"/>
            </a:br>
            <a:br>
              <a:rPr lang="en-US" sz="1000"/>
            </a:br>
            <a:r>
              <a:rPr lang="en-US" sz="1000" b="1"/>
              <a:t>Misi Sekolah</a:t>
            </a:r>
            <a:br>
              <a:rPr lang="en-US" sz="1000" b="1"/>
            </a:br>
            <a:r>
              <a:rPr lang="en-US" sz="1000"/>
              <a:t>Misi adalah bagaimana strategi yang diterapkan sekolah untuk dapat mencapai visi sekolah. Adapaun misi SMA Model 10 adalah sebagai berikut:</a:t>
            </a:r>
            <a:br>
              <a:rPr lang="en-US" sz="1000"/>
            </a:br>
            <a:r>
              <a:rPr lang="en-US" sz="1000"/>
              <a:t>1. Mengajarkan kemampuan kolaborasi, komunikasi, berpikir kritis dan kreatif.</a:t>
            </a:r>
            <a:br>
              <a:rPr lang="en-US" sz="1000"/>
            </a:br>
            <a:r>
              <a:rPr lang="en-US" sz="1000"/>
              <a:t>2. Pembelajaran dilaksanakan dengan pendekatan </a:t>
            </a:r>
            <a:r>
              <a:rPr lang="en-US" sz="1000" i="1"/>
              <a:t>student-centered learning </a:t>
            </a:r>
            <a:r>
              <a:rPr lang="en-US" sz="1000"/>
              <a:t>dan </a:t>
            </a:r>
            <a:r>
              <a:rPr lang="en-US" sz="1000" i="1"/>
              <a:t>project-based learning</a:t>
            </a:r>
            <a:r>
              <a:rPr lang="en-US" sz="1000"/>
              <a:t>.</a:t>
            </a:r>
            <a:br>
              <a:rPr lang="en-US" sz="1000"/>
            </a:br>
            <a:r>
              <a:rPr lang="en-US" sz="1000"/>
              <a:t>3. Mempersiapkan menghadapi globalisasi dengan mengembangkan kecakapan Abad 21.</a:t>
            </a:r>
            <a:endParaRPr sz="1000" b="1" u="sng"/>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sp>
        <p:nvSpPr>
          <p:cNvPr id="546" name="Google Shape;546;p64"/>
          <p:cNvSpPr>
            <a:spLocks noGrp="1"/>
          </p:cNvSpPr>
          <p:nvPr>
            <p:ph type="body" idx="1"/>
          </p:nvPr>
        </p:nvSpPr>
        <p:spPr>
          <a:xfrm>
            <a:off x="-101600" y="834470"/>
            <a:ext cx="12192000" cy="5349607"/>
          </a:xfrm>
          <a:prstGeom prst="flowChartProcess">
            <a:avLst/>
          </a:prstGeom>
          <a:noFill/>
          <a:ln>
            <a:noFill/>
          </a:ln>
        </p:spPr>
        <p:txBody>
          <a:bodyPr spcFirstLastPara="1" wrap="square" lIns="91425" tIns="45700" rIns="91425" bIns="45700" anchor="t" anchorCtr="0">
            <a:normAutofit/>
          </a:bodyPr>
          <a:lstStyle/>
          <a:p>
            <a:pPr marL="140018" lvl="0" indent="0" algn="l" rtl="0">
              <a:lnSpc>
                <a:spcPct val="90000"/>
              </a:lnSpc>
              <a:spcBef>
                <a:spcPts val="1000"/>
              </a:spcBef>
              <a:spcAft>
                <a:spcPts val="0"/>
              </a:spcAft>
              <a:buSzPts val="579"/>
              <a:buNone/>
            </a:pPr>
            <a:r>
              <a:rPr lang="en-US" sz="900" b="1"/>
              <a:t>Tujuan Sekolah</a:t>
            </a:r>
            <a:endParaRPr sz="900" b="1"/>
          </a:p>
          <a:p>
            <a:pPr marL="140018" lvl="0" indent="0" algn="l" rtl="0">
              <a:lnSpc>
                <a:spcPct val="90000"/>
              </a:lnSpc>
              <a:spcBef>
                <a:spcPts val="1000"/>
              </a:spcBef>
              <a:spcAft>
                <a:spcPts val="0"/>
              </a:spcAft>
              <a:buSzPts val="579"/>
              <a:buNone/>
            </a:pPr>
            <a:r>
              <a:rPr lang="en-US" sz="900"/>
              <a:t>Berdasarkan pemahaman akan visi dan misi sekolah, maka semua kegiatan sekolah untuk tahun ajaran 2021-2022 harus mengarah kepada pengembangan kemampuan siswa untuk dapat menjadi pembelajar seumur hidup. Untuk dapat mencapai ini, SMA Model 10 menerapkan strategi baik untuk siswa maupun untuk guru.</a:t>
            </a:r>
            <a:endParaRPr/>
          </a:p>
          <a:p>
            <a:pPr marL="140018" lvl="0" indent="0" algn="l" rtl="0">
              <a:lnSpc>
                <a:spcPct val="90000"/>
              </a:lnSpc>
              <a:spcBef>
                <a:spcPts val="1000"/>
              </a:spcBef>
              <a:spcAft>
                <a:spcPts val="0"/>
              </a:spcAft>
              <a:buSzPts val="579"/>
              <a:buNone/>
            </a:pPr>
            <a:r>
              <a:rPr lang="en-US" sz="900"/>
              <a:t>Tujuan sekolah termuat dalam perencanaan jangka pendek, menengah dan panjang. Strategi sekolah untuk mengembangkan kemampuan siswa untuk dapat menjadi pembelajar seumur hidup dilakukan melalui perencanaan sebagai berikut:</a:t>
            </a:r>
            <a:endParaRPr/>
          </a:p>
          <a:p>
            <a:pPr marL="140018" lvl="0" indent="0" algn="l" rtl="0">
              <a:lnSpc>
                <a:spcPct val="90000"/>
              </a:lnSpc>
              <a:spcBef>
                <a:spcPts val="1000"/>
              </a:spcBef>
              <a:spcAft>
                <a:spcPts val="0"/>
              </a:spcAft>
              <a:buSzPts val="579"/>
              <a:buNone/>
            </a:pPr>
            <a:endParaRPr sz="900"/>
          </a:p>
          <a:p>
            <a:pPr marL="368618" lvl="0" indent="-191861" algn="l" rtl="0">
              <a:lnSpc>
                <a:spcPct val="90000"/>
              </a:lnSpc>
              <a:spcBef>
                <a:spcPts val="1000"/>
              </a:spcBef>
              <a:spcAft>
                <a:spcPts val="0"/>
              </a:spcAft>
              <a:buSzPts val="579"/>
              <a:buNone/>
            </a:pPr>
            <a:endParaRPr sz="900"/>
          </a:p>
          <a:p>
            <a:pPr marL="368618" lvl="0" indent="-191861" algn="l" rtl="0">
              <a:lnSpc>
                <a:spcPct val="90000"/>
              </a:lnSpc>
              <a:spcBef>
                <a:spcPts val="1000"/>
              </a:spcBef>
              <a:spcAft>
                <a:spcPts val="0"/>
              </a:spcAft>
              <a:buSzPts val="579"/>
              <a:buNone/>
            </a:pPr>
            <a:endParaRPr sz="900"/>
          </a:p>
          <a:p>
            <a:pPr marL="368618" lvl="0" indent="-191861" algn="l" rtl="0">
              <a:lnSpc>
                <a:spcPct val="90000"/>
              </a:lnSpc>
              <a:spcBef>
                <a:spcPts val="1000"/>
              </a:spcBef>
              <a:spcAft>
                <a:spcPts val="0"/>
              </a:spcAft>
              <a:buSzPts val="579"/>
              <a:buNone/>
            </a:pPr>
            <a:endParaRPr sz="900"/>
          </a:p>
          <a:p>
            <a:pPr marL="368618" lvl="0" indent="-191861" algn="l" rtl="0">
              <a:lnSpc>
                <a:spcPct val="90000"/>
              </a:lnSpc>
              <a:spcBef>
                <a:spcPts val="1000"/>
              </a:spcBef>
              <a:spcAft>
                <a:spcPts val="0"/>
              </a:spcAft>
              <a:buSzPts val="579"/>
              <a:buNone/>
            </a:pPr>
            <a:endParaRPr sz="900"/>
          </a:p>
          <a:p>
            <a:pPr marL="368618" lvl="0" indent="-191861"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r>
              <a:rPr lang="en-US" sz="900"/>
              <a:t>Strategi sekolah untuk meningkatkan kualitas guru dalam mencapai tujuan dilakukan dengan melalui perencanaan sebagai berikut:</a:t>
            </a:r>
            <a:endParaRPr/>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r>
              <a:rPr lang="en-US" sz="900"/>
              <a:t>Tujuan sekolah berkaitan erat dengan karakteristik lulusan sekolah. SMA Model 10 mempunyai 2 aspek dalam karakteristik lulusannya yaitu:</a:t>
            </a:r>
            <a:endParaRPr/>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p:txBody>
      </p:sp>
      <p:graphicFrame>
        <p:nvGraphicFramePr>
          <p:cNvPr id="547" name="Google Shape;547;p64"/>
          <p:cNvGraphicFramePr/>
          <p:nvPr/>
        </p:nvGraphicFramePr>
        <p:xfrm>
          <a:off x="139700" y="1799166"/>
          <a:ext cx="10248900" cy="1376710"/>
        </p:xfrm>
        <a:graphic>
          <a:graphicData uri="http://schemas.openxmlformats.org/drawingml/2006/table">
            <a:tbl>
              <a:tblPr firstRow="1" bandRow="1">
                <a:noFill/>
                <a:tableStyleId>{A7AD82F2-C7AA-4410-8BE9-5B084F73BB80}</a:tableStyleId>
              </a:tblPr>
              <a:tblGrid>
                <a:gridCol w="4083550">
                  <a:extLst>
                    <a:ext uri="{9D8B030D-6E8A-4147-A177-3AD203B41FA5}">
                      <a16:colId xmlns:a16="http://schemas.microsoft.com/office/drawing/2014/main" val="20000"/>
                    </a:ext>
                  </a:extLst>
                </a:gridCol>
                <a:gridCol w="6165350">
                  <a:extLst>
                    <a:ext uri="{9D8B030D-6E8A-4147-A177-3AD203B41FA5}">
                      <a16:colId xmlns:a16="http://schemas.microsoft.com/office/drawing/2014/main" val="20001"/>
                    </a:ext>
                  </a:extLst>
                </a:gridCol>
              </a:tblGrid>
              <a:tr h="486825">
                <a:tc>
                  <a:txBody>
                    <a:bodyPr/>
                    <a:lstStyle/>
                    <a:p>
                      <a:pPr marL="0" marR="0" lvl="0" indent="0" algn="l" rtl="0">
                        <a:lnSpc>
                          <a:spcPct val="100000"/>
                        </a:lnSpc>
                        <a:spcBef>
                          <a:spcPts val="0"/>
                        </a:spcBef>
                        <a:spcAft>
                          <a:spcPts val="0"/>
                        </a:spcAft>
                        <a:buNone/>
                      </a:pPr>
                      <a:r>
                        <a:rPr lang="en-US" sz="900" u="none" strike="noStrike" cap="none"/>
                        <a:t>Perencanaan jangka pendek (1 tahun)</a:t>
                      </a:r>
                      <a:endParaRPr sz="9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Mengintegrasikan Profil Pelajar Pancasila ke dalam kegiatan pembelajaran dan semua kegiatan lain di sekolah.</a:t>
                      </a:r>
                      <a:endParaRPr/>
                    </a:p>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Meningkatkan budaya membaca melalui:  kegiatan 10 menit membaca per hari; dan tugas membaca buku minimal 2 buku per semester.</a:t>
                      </a:r>
                      <a:endParaRPr/>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r>
                        <a:rPr lang="en-US" sz="900" u="none" strike="noStrike" cap="none"/>
                        <a:t>Perencanaan jangka menengah (4 tahun)</a:t>
                      </a:r>
                      <a:endParaRPr sz="9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Semua siswa memahami dan menerapkan karakteristik Profil Pelajar Pancasila dalam kesehariannya.</a:t>
                      </a:r>
                      <a:endParaRPr/>
                    </a:p>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Meningkatkan kemampuan siswa dalam bidang penelitian sebagai bentuk pengembangan dari pendekatan </a:t>
                      </a:r>
                      <a:r>
                        <a:rPr lang="en-US" sz="900" i="1" u="none" strike="noStrike" cap="none"/>
                        <a:t>project-based learning </a:t>
                      </a:r>
                      <a:r>
                        <a:rPr lang="en-US" sz="900" u="none" strike="noStrike" cap="none"/>
                        <a:t>dan </a:t>
                      </a:r>
                      <a:r>
                        <a:rPr lang="en-US" sz="900" i="1" u="none" strike="noStrike" cap="none"/>
                        <a:t>higher order thinking skills </a:t>
                      </a:r>
                      <a:r>
                        <a:rPr lang="en-US" sz="900" u="none" strike="noStrike" cap="none"/>
                        <a:t>(HOTS).</a:t>
                      </a:r>
                      <a:endParaRPr/>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None/>
                      </a:pPr>
                      <a:r>
                        <a:rPr lang="en-US" sz="900" u="none" strike="noStrike" cap="none"/>
                        <a:t>Perencanaan jangka panjang (8 tahun)</a:t>
                      </a:r>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Profil Pelajar Pancasila merupakan salah satu ciri dari profil lulusan sekolah.</a:t>
                      </a:r>
                      <a:endParaRPr/>
                    </a:p>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Lebih banyak siswa yang dapat berpartisipasi dalam ajang bertaraf dunia.</a:t>
                      </a:r>
                      <a:endParaRPr sz="900" u="none" strike="noStrike" cap="none"/>
                    </a:p>
                  </a:txBody>
                  <a:tcPr marL="91450" marR="91450" marT="45725" marB="45725"/>
                </a:tc>
                <a:extLst>
                  <a:ext uri="{0D108BD9-81ED-4DB2-BD59-A6C34878D82A}">
                    <a16:rowId xmlns:a16="http://schemas.microsoft.com/office/drawing/2014/main" val="10002"/>
                  </a:ext>
                </a:extLst>
              </a:tr>
            </a:tbl>
          </a:graphicData>
        </a:graphic>
      </p:graphicFrame>
      <p:graphicFrame>
        <p:nvGraphicFramePr>
          <p:cNvPr id="548" name="Google Shape;548;p64"/>
          <p:cNvGraphicFramePr/>
          <p:nvPr/>
        </p:nvGraphicFramePr>
        <p:xfrm>
          <a:off x="190500" y="3589866"/>
          <a:ext cx="10287000" cy="1645950"/>
        </p:xfrm>
        <a:graphic>
          <a:graphicData uri="http://schemas.openxmlformats.org/drawingml/2006/table">
            <a:tbl>
              <a:tblPr firstRow="1" bandRow="1">
                <a:noFill/>
                <a:tableStyleId>{A7AD82F2-C7AA-4410-8BE9-5B084F73BB80}</a:tableStyleId>
              </a:tblPr>
              <a:tblGrid>
                <a:gridCol w="4051300">
                  <a:extLst>
                    <a:ext uri="{9D8B030D-6E8A-4147-A177-3AD203B41FA5}">
                      <a16:colId xmlns:a16="http://schemas.microsoft.com/office/drawing/2014/main" val="20000"/>
                    </a:ext>
                  </a:extLst>
                </a:gridCol>
                <a:gridCol w="6235700">
                  <a:extLst>
                    <a:ext uri="{9D8B030D-6E8A-4147-A177-3AD203B41FA5}">
                      <a16:colId xmlns:a16="http://schemas.microsoft.com/office/drawing/2014/main" val="20001"/>
                    </a:ext>
                  </a:extLst>
                </a:gridCol>
              </a:tblGrid>
              <a:tr h="370850">
                <a:tc>
                  <a:txBody>
                    <a:bodyPr/>
                    <a:lstStyle/>
                    <a:p>
                      <a:pPr marL="0" marR="0" lvl="0" indent="0" algn="l" rtl="0">
                        <a:lnSpc>
                          <a:spcPct val="100000"/>
                        </a:lnSpc>
                        <a:spcBef>
                          <a:spcPts val="0"/>
                        </a:spcBef>
                        <a:spcAft>
                          <a:spcPts val="0"/>
                        </a:spcAft>
                        <a:buNone/>
                      </a:pPr>
                      <a:r>
                        <a:rPr lang="en-US" sz="900" u="none" strike="noStrike" cap="none"/>
                        <a:t>Perencanaan jangka pendek (1 tahun)</a:t>
                      </a:r>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Pembimbingan mengenai pengintegrasian Profil Pelajar Pancasila ke dalam seluruh aspek kegiatan sekolah.</a:t>
                      </a:r>
                      <a:endParaRPr/>
                    </a:p>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Mengirimkan guru untuk mengikuti pelatihan </a:t>
                      </a:r>
                      <a:r>
                        <a:rPr lang="en-US" sz="900" i="1" u="none" strike="noStrike" cap="none"/>
                        <a:t>Cambridge</a:t>
                      </a:r>
                      <a:r>
                        <a:rPr lang="en-US" sz="900" u="none" strike="noStrike" cap="none"/>
                        <a:t>.</a:t>
                      </a:r>
                      <a:endParaRPr/>
                    </a:p>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Meningkatkan kemampuan mengajar guru melalui pelatihan internal (sebulan sekali) maupun pelatihan dari luar sekolah.</a:t>
                      </a:r>
                      <a:endParaRPr sz="900" u="none" strike="noStrike" cap="none"/>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r>
                        <a:rPr lang="en-US" sz="900" u="none" strike="noStrike" cap="none"/>
                        <a:t>Perencanaan jangka menengah (4 tahun)</a:t>
                      </a:r>
                      <a:endParaRPr sz="9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Guru memahami, menjiwai dan menerapkan Profil Pelajar Pancasila dalam segala kegiatan di sekolah.</a:t>
                      </a:r>
                      <a:endParaRPr/>
                    </a:p>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Lebih dari separuh guru telah mengikuti pelatihan </a:t>
                      </a:r>
                      <a:r>
                        <a:rPr lang="en-US" sz="900" i="1" u="none" strike="noStrike" cap="none"/>
                        <a:t>Cambridge</a:t>
                      </a:r>
                      <a:r>
                        <a:rPr lang="en-US" sz="900" u="none" strike="noStrike" cap="none"/>
                        <a:t>.</a:t>
                      </a:r>
                      <a:endParaRPr/>
                    </a:p>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Pelatihan guru dalam rangka mempersiapkan pelaksanaan pembelajaran interaktif berbasis teknologi.</a:t>
                      </a:r>
                      <a:endParaRPr sz="900" u="none" strike="noStrike" cap="none"/>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None/>
                      </a:pPr>
                      <a:r>
                        <a:rPr lang="en-US" sz="900" u="none" strike="noStrike" cap="none"/>
                        <a:t>Perencanaan jangka panjang (8 tahun)</a:t>
                      </a:r>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Karakteristik Profil Pelajar Pancasila merupakan salah satu ciri dominan dalam segala kegiatan sekolah.</a:t>
                      </a:r>
                      <a:endParaRPr/>
                    </a:p>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Semua guru telah mengikuti pelatihan </a:t>
                      </a:r>
                      <a:r>
                        <a:rPr lang="en-US" sz="900" i="1" u="none" strike="noStrike" cap="none"/>
                        <a:t>Cambridge</a:t>
                      </a:r>
                      <a:r>
                        <a:rPr lang="en-US" sz="900" u="none" strike="noStrike" cap="none"/>
                        <a:t>.</a:t>
                      </a:r>
                      <a:endParaRPr/>
                    </a:p>
                    <a:p>
                      <a:pPr marL="285750" marR="0" lvl="0" indent="-285750" algn="l" rtl="0">
                        <a:lnSpc>
                          <a:spcPct val="100000"/>
                        </a:lnSpc>
                        <a:spcBef>
                          <a:spcPts val="0"/>
                        </a:spcBef>
                        <a:spcAft>
                          <a:spcPts val="0"/>
                        </a:spcAft>
                        <a:buClr>
                          <a:srgbClr val="000000"/>
                        </a:buClr>
                        <a:buSzPts val="900"/>
                        <a:buFont typeface="Arial"/>
                        <a:buChar char="•"/>
                      </a:pPr>
                      <a:r>
                        <a:rPr lang="en-US" sz="900" u="none" strike="noStrike" cap="none"/>
                        <a:t>Pembelajaran dilaksanakan secara interaktif berbasis teknologi.</a:t>
                      </a:r>
                      <a:endParaRPr sz="900" u="none" strike="noStrike" cap="none"/>
                    </a:p>
                  </a:txBody>
                  <a:tcPr marL="91450" marR="91450" marT="45725" marB="45725"/>
                </a:tc>
                <a:extLst>
                  <a:ext uri="{0D108BD9-81ED-4DB2-BD59-A6C34878D82A}">
                    <a16:rowId xmlns:a16="http://schemas.microsoft.com/office/drawing/2014/main" val="10002"/>
                  </a:ext>
                </a:extLst>
              </a:tr>
            </a:tbl>
          </a:graphicData>
        </a:graphic>
      </p:graphicFrame>
      <p:pic>
        <p:nvPicPr>
          <p:cNvPr id="549" name="Google Shape;549;p64"/>
          <p:cNvPicPr preferRelativeResize="0"/>
          <p:nvPr/>
        </p:nvPicPr>
        <p:blipFill rotWithShape="1">
          <a:blip r:embed="rId3">
            <a:alphaModFix/>
          </a:blip>
          <a:srcRect/>
          <a:stretch/>
        </p:blipFill>
        <p:spPr>
          <a:xfrm>
            <a:off x="0" y="5502565"/>
            <a:ext cx="5156200" cy="711200"/>
          </a:xfrm>
          <a:prstGeom prst="rect">
            <a:avLst/>
          </a:prstGeom>
          <a:noFill/>
          <a:ln>
            <a:noFill/>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65"/>
          <p:cNvSpPr>
            <a:spLocks noGrp="1"/>
          </p:cNvSpPr>
          <p:nvPr>
            <p:ph type="body" idx="1"/>
          </p:nvPr>
        </p:nvSpPr>
        <p:spPr>
          <a:xfrm>
            <a:off x="-101600" y="872570"/>
            <a:ext cx="12192000" cy="5349607"/>
          </a:xfrm>
          <a:prstGeom prst="flowChartProcess">
            <a:avLst/>
          </a:prstGeom>
          <a:noFill/>
          <a:ln>
            <a:noFill/>
          </a:ln>
        </p:spPr>
        <p:txBody>
          <a:bodyPr spcFirstLastPara="1" wrap="square" lIns="91425" tIns="45700" rIns="91425" bIns="45700" anchor="t" anchorCtr="0">
            <a:normAutofit fontScale="92500" lnSpcReduction="20000"/>
          </a:bodyPr>
          <a:lstStyle/>
          <a:p>
            <a:pPr marL="140018" lvl="0" indent="0" algn="l" rtl="0">
              <a:lnSpc>
                <a:spcPct val="90000"/>
              </a:lnSpc>
              <a:spcBef>
                <a:spcPts val="1000"/>
              </a:spcBef>
              <a:spcAft>
                <a:spcPts val="0"/>
              </a:spcAft>
              <a:buSzPts val="579"/>
              <a:buNone/>
            </a:pPr>
            <a:r>
              <a:rPr lang="en-US" sz="900"/>
              <a:t>Proses pengembangan kemampuan belajar mandiri untuk nantinya di masa mendatang menjadi pembelajar seumur hidup dilaksanakan melalui kegiatan berikut:</a:t>
            </a:r>
            <a:endParaRPr/>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r>
              <a:rPr lang="en-US" sz="900"/>
              <a:t>Kompetensi/karakteristik lulusan yang akan dihasilkan SMA Model 10 adalah sebagai berikut:</a:t>
            </a:r>
            <a:endParaRPr/>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r>
              <a:rPr lang="en-US" sz="900"/>
              <a:t>Keberhasilan dalam mencapai visi dan misi SMA Model 10 ditandai dengan diterimanya lulusan berkualitas di beberapa universitas terkemuka di indonesia maupun di luar negeri, antara lain:</a:t>
            </a:r>
            <a:endParaRPr/>
          </a:p>
          <a:p>
            <a:pPr marL="311468" lvl="0" indent="-171450" algn="l" rtl="0">
              <a:lnSpc>
                <a:spcPct val="90000"/>
              </a:lnSpc>
              <a:spcBef>
                <a:spcPts val="1000"/>
              </a:spcBef>
              <a:spcAft>
                <a:spcPts val="0"/>
              </a:spcAft>
              <a:buSzPts val="579"/>
              <a:buChar char="•"/>
            </a:pPr>
            <a:r>
              <a:rPr lang="en-US" sz="900"/>
              <a:t>Universitas Indonesia</a:t>
            </a:r>
            <a:endParaRPr/>
          </a:p>
          <a:p>
            <a:pPr marL="311468" lvl="0" indent="-171450" algn="l" rtl="0">
              <a:lnSpc>
                <a:spcPct val="90000"/>
              </a:lnSpc>
              <a:spcBef>
                <a:spcPts val="1000"/>
              </a:spcBef>
              <a:spcAft>
                <a:spcPts val="0"/>
              </a:spcAft>
              <a:buSzPts val="579"/>
              <a:buChar char="•"/>
            </a:pPr>
            <a:r>
              <a:rPr lang="en-US" sz="900"/>
              <a:t>Institut Teknologi Bandung</a:t>
            </a:r>
            <a:endParaRPr/>
          </a:p>
          <a:p>
            <a:pPr marL="311468" lvl="0" indent="-171450" algn="l" rtl="0">
              <a:lnSpc>
                <a:spcPct val="90000"/>
              </a:lnSpc>
              <a:spcBef>
                <a:spcPts val="1000"/>
              </a:spcBef>
              <a:spcAft>
                <a:spcPts val="0"/>
              </a:spcAft>
              <a:buSzPts val="579"/>
              <a:buChar char="•"/>
            </a:pPr>
            <a:r>
              <a:rPr lang="en-US" sz="900"/>
              <a:t>Universitas Airlangga</a:t>
            </a:r>
            <a:endParaRPr sz="900"/>
          </a:p>
          <a:p>
            <a:pPr marL="311468" lvl="0" indent="-171450" algn="l" rtl="0">
              <a:lnSpc>
                <a:spcPct val="90000"/>
              </a:lnSpc>
              <a:spcBef>
                <a:spcPts val="1000"/>
              </a:spcBef>
              <a:spcAft>
                <a:spcPts val="0"/>
              </a:spcAft>
              <a:buSzPts val="579"/>
              <a:buChar char="•"/>
            </a:pPr>
            <a:r>
              <a:rPr lang="en-US" sz="900"/>
              <a:t>National University of Singapore (NUS)</a:t>
            </a:r>
            <a:endParaRPr/>
          </a:p>
          <a:p>
            <a:pPr marL="311468" lvl="0" indent="-171450" algn="l" rtl="0">
              <a:lnSpc>
                <a:spcPct val="90000"/>
              </a:lnSpc>
              <a:spcBef>
                <a:spcPts val="1000"/>
              </a:spcBef>
              <a:spcAft>
                <a:spcPts val="0"/>
              </a:spcAft>
              <a:buSzPts val="579"/>
              <a:buChar char="•"/>
            </a:pPr>
            <a:r>
              <a:rPr lang="en-US" sz="900"/>
              <a:t>Massachusetts Institute of Technology</a:t>
            </a:r>
            <a:endParaRPr/>
          </a:p>
          <a:p>
            <a:pPr marL="311468" lvl="0" indent="-171450" algn="l" rtl="0">
              <a:lnSpc>
                <a:spcPct val="90000"/>
              </a:lnSpc>
              <a:spcBef>
                <a:spcPts val="1000"/>
              </a:spcBef>
              <a:spcAft>
                <a:spcPts val="0"/>
              </a:spcAft>
              <a:buSzPts val="579"/>
              <a:buChar char="•"/>
            </a:pPr>
            <a:r>
              <a:rPr lang="en-US" sz="900"/>
              <a:t>Universityof Berkeley California</a:t>
            </a:r>
            <a:endParaRPr/>
          </a:p>
          <a:p>
            <a:pPr marL="311468" lvl="0" indent="-171450" algn="l" rtl="0">
              <a:lnSpc>
                <a:spcPct val="90000"/>
              </a:lnSpc>
              <a:spcBef>
                <a:spcPts val="1000"/>
              </a:spcBef>
              <a:spcAft>
                <a:spcPts val="0"/>
              </a:spcAft>
              <a:buSzPts val="579"/>
              <a:buChar char="•"/>
            </a:pPr>
            <a:r>
              <a:rPr lang="en-US" sz="900"/>
              <a:t>Universitas lain di Canada, Selandia Baru, Jerman, Cina, dan lain-lain.</a:t>
            </a:r>
            <a:endParaRPr/>
          </a:p>
          <a:p>
            <a:pPr marL="311468" lvl="0" indent="-134711"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p:txBody>
      </p:sp>
      <p:graphicFrame>
        <p:nvGraphicFramePr>
          <p:cNvPr id="555" name="Google Shape;555;p65"/>
          <p:cNvGraphicFramePr/>
          <p:nvPr/>
        </p:nvGraphicFramePr>
        <p:xfrm>
          <a:off x="139700" y="1113366"/>
          <a:ext cx="9410700" cy="1413945"/>
        </p:xfrm>
        <a:graphic>
          <a:graphicData uri="http://schemas.openxmlformats.org/drawingml/2006/table">
            <a:tbl>
              <a:tblPr firstRow="1" bandRow="1">
                <a:noFill/>
                <a:tableStyleId>{A7AD82F2-C7AA-4410-8BE9-5B084F73BB80}</a:tableStyleId>
              </a:tblPr>
              <a:tblGrid>
                <a:gridCol w="3587825">
                  <a:extLst>
                    <a:ext uri="{9D8B030D-6E8A-4147-A177-3AD203B41FA5}">
                      <a16:colId xmlns:a16="http://schemas.microsoft.com/office/drawing/2014/main" val="20000"/>
                    </a:ext>
                  </a:extLst>
                </a:gridCol>
                <a:gridCol w="5822875">
                  <a:extLst>
                    <a:ext uri="{9D8B030D-6E8A-4147-A177-3AD203B41FA5}">
                      <a16:colId xmlns:a16="http://schemas.microsoft.com/office/drawing/2014/main" val="20001"/>
                    </a:ext>
                  </a:extLst>
                </a:gridCol>
              </a:tblGrid>
              <a:tr h="270925">
                <a:tc>
                  <a:txBody>
                    <a:bodyPr/>
                    <a:lstStyle/>
                    <a:p>
                      <a:pPr marL="0" marR="0" lvl="0" indent="0" algn="l" rtl="0">
                        <a:lnSpc>
                          <a:spcPct val="100000"/>
                        </a:lnSpc>
                        <a:spcBef>
                          <a:spcPts val="0"/>
                        </a:spcBef>
                        <a:spcAft>
                          <a:spcPts val="0"/>
                        </a:spcAft>
                        <a:buNone/>
                      </a:pPr>
                      <a:r>
                        <a:rPr lang="en-US" sz="900" b="1" u="none" strike="noStrike" cap="none"/>
                        <a:t>Bentuk kegiatan</a:t>
                      </a:r>
                      <a:endParaRPr sz="9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b="1" u="none" strike="noStrike" cap="none"/>
                        <a:t>Uraian kegiatan</a:t>
                      </a:r>
                      <a:endParaRPr sz="900" b="1" u="none" strike="noStrike" cap="none"/>
                    </a:p>
                  </a:txBody>
                  <a:tcPr marL="91450" marR="91450" marT="45725" marB="45725"/>
                </a:tc>
                <a:extLst>
                  <a:ext uri="{0D108BD9-81ED-4DB2-BD59-A6C34878D82A}">
                    <a16:rowId xmlns:a16="http://schemas.microsoft.com/office/drawing/2014/main" val="10000"/>
                  </a:ext>
                </a:extLst>
              </a:tr>
              <a:tr h="254000">
                <a:tc>
                  <a:txBody>
                    <a:bodyPr/>
                    <a:lstStyle/>
                    <a:p>
                      <a:pPr marL="0" marR="0" lvl="0" indent="0" algn="l" rtl="0">
                        <a:lnSpc>
                          <a:spcPct val="100000"/>
                        </a:lnSpc>
                        <a:spcBef>
                          <a:spcPts val="0"/>
                        </a:spcBef>
                        <a:spcAft>
                          <a:spcPts val="0"/>
                        </a:spcAft>
                        <a:buNone/>
                      </a:pPr>
                      <a:r>
                        <a:rPr lang="en-US" sz="900" i="1" u="none" strike="noStrike" cap="none"/>
                        <a:t>Project-based learning </a:t>
                      </a:r>
                      <a:endParaRPr sz="900" i="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Kegiatan pembelajaran dengan siswa sebagai subyek dalam perencanaan dan pelaksanaan proyek</a:t>
                      </a:r>
                      <a:endParaRPr sz="900" u="none" strike="noStrike" cap="none"/>
                    </a:p>
                  </a:txBody>
                  <a:tcPr marL="91450" marR="91450" marT="45725" marB="45725"/>
                </a:tc>
                <a:extLst>
                  <a:ext uri="{0D108BD9-81ED-4DB2-BD59-A6C34878D82A}">
                    <a16:rowId xmlns:a16="http://schemas.microsoft.com/office/drawing/2014/main" val="10001"/>
                  </a:ext>
                </a:extLst>
              </a:tr>
              <a:tr h="266700">
                <a:tc>
                  <a:txBody>
                    <a:bodyPr/>
                    <a:lstStyle/>
                    <a:p>
                      <a:pPr marL="0" marR="0" lvl="0" indent="0" algn="l" rtl="0">
                        <a:lnSpc>
                          <a:spcPct val="100000"/>
                        </a:lnSpc>
                        <a:spcBef>
                          <a:spcPts val="0"/>
                        </a:spcBef>
                        <a:spcAft>
                          <a:spcPts val="0"/>
                        </a:spcAft>
                        <a:buNone/>
                      </a:pPr>
                      <a:r>
                        <a:rPr lang="en-US" sz="900" u="none" strike="noStrike" cap="none"/>
                        <a:t>Organisasi (kolaborasi)</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Organisasi kesiswaan (OSIS) dan pelatihan kepemimpinan</a:t>
                      </a:r>
                      <a:endParaRPr sz="900" u="none" strike="noStrike" cap="none"/>
                    </a:p>
                  </a:txBody>
                  <a:tcPr marL="91450" marR="91450" marT="45725" marB="45725"/>
                </a:tc>
                <a:extLst>
                  <a:ext uri="{0D108BD9-81ED-4DB2-BD59-A6C34878D82A}">
                    <a16:rowId xmlns:a16="http://schemas.microsoft.com/office/drawing/2014/main" val="10002"/>
                  </a:ext>
                </a:extLst>
              </a:tr>
              <a:tr h="254000">
                <a:tc>
                  <a:txBody>
                    <a:bodyPr/>
                    <a:lstStyle/>
                    <a:p>
                      <a:pPr marL="0" marR="0" lvl="0" indent="0" algn="l" rtl="0">
                        <a:lnSpc>
                          <a:spcPct val="100000"/>
                        </a:lnSpc>
                        <a:spcBef>
                          <a:spcPts val="0"/>
                        </a:spcBef>
                        <a:spcAft>
                          <a:spcPts val="0"/>
                        </a:spcAft>
                        <a:buNone/>
                      </a:pPr>
                      <a:r>
                        <a:rPr lang="en-US" sz="900" i="1" u="none" strike="noStrike" cap="none"/>
                        <a:t>Camp</a:t>
                      </a:r>
                      <a:r>
                        <a:rPr lang="en-US" sz="900" u="none" strike="noStrike" cap="none"/>
                        <a:t> pengembangan diri</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Kegiatan agar siswa memahami karakter, kemampuan dan potensi diri sekaligus dengan bagaimana cara mengembangkannya</a:t>
                      </a:r>
                      <a:endParaRPr sz="900" u="none" strike="noStrike" cap="none"/>
                    </a:p>
                  </a:txBody>
                  <a:tcPr marL="91450" marR="91450" marT="45725" marB="45725"/>
                </a:tc>
                <a:extLst>
                  <a:ext uri="{0D108BD9-81ED-4DB2-BD59-A6C34878D82A}">
                    <a16:rowId xmlns:a16="http://schemas.microsoft.com/office/drawing/2014/main" val="10003"/>
                  </a:ext>
                </a:extLst>
              </a:tr>
              <a:tr h="256550">
                <a:tc>
                  <a:txBody>
                    <a:bodyPr/>
                    <a:lstStyle/>
                    <a:p>
                      <a:pPr marL="0" marR="0" lvl="0" indent="0" algn="l" rtl="0">
                        <a:lnSpc>
                          <a:spcPct val="100000"/>
                        </a:lnSpc>
                        <a:spcBef>
                          <a:spcPts val="0"/>
                        </a:spcBef>
                        <a:spcAft>
                          <a:spcPts val="0"/>
                        </a:spcAft>
                        <a:buNone/>
                      </a:pPr>
                      <a:r>
                        <a:rPr lang="en-US" sz="900" u="none" strike="noStrike" cap="none"/>
                        <a:t>Mentoring </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Pembimbingan intensif per individu atau kelompok kecil yang dilakukan oleh guru yang ditunjuk</a:t>
                      </a:r>
                      <a:endParaRPr sz="900" u="none" strike="noStrike" cap="none"/>
                    </a:p>
                  </a:txBody>
                  <a:tcPr marL="91450" marR="91450" marT="45725" marB="45725"/>
                </a:tc>
                <a:extLst>
                  <a:ext uri="{0D108BD9-81ED-4DB2-BD59-A6C34878D82A}">
                    <a16:rowId xmlns:a16="http://schemas.microsoft.com/office/drawing/2014/main" val="10004"/>
                  </a:ext>
                </a:extLst>
              </a:tr>
            </a:tbl>
          </a:graphicData>
        </a:graphic>
      </p:graphicFrame>
      <p:graphicFrame>
        <p:nvGraphicFramePr>
          <p:cNvPr id="556" name="Google Shape;556;p65"/>
          <p:cNvGraphicFramePr/>
          <p:nvPr/>
        </p:nvGraphicFramePr>
        <p:xfrm>
          <a:off x="165100" y="2878666"/>
          <a:ext cx="9448800" cy="1947325"/>
        </p:xfrm>
        <a:graphic>
          <a:graphicData uri="http://schemas.openxmlformats.org/drawingml/2006/table">
            <a:tbl>
              <a:tblPr firstRow="1" bandRow="1">
                <a:noFill/>
                <a:tableStyleId>{A7AD82F2-C7AA-4410-8BE9-5B084F73BB80}</a:tableStyleId>
              </a:tblPr>
              <a:tblGrid>
                <a:gridCol w="3657600">
                  <a:extLst>
                    <a:ext uri="{9D8B030D-6E8A-4147-A177-3AD203B41FA5}">
                      <a16:colId xmlns:a16="http://schemas.microsoft.com/office/drawing/2014/main" val="20000"/>
                    </a:ext>
                  </a:extLst>
                </a:gridCol>
                <a:gridCol w="5791200">
                  <a:extLst>
                    <a:ext uri="{9D8B030D-6E8A-4147-A177-3AD203B41FA5}">
                      <a16:colId xmlns:a16="http://schemas.microsoft.com/office/drawing/2014/main" val="20001"/>
                    </a:ext>
                  </a:extLst>
                </a:gridCol>
              </a:tblGrid>
              <a:tr h="283625">
                <a:tc>
                  <a:txBody>
                    <a:bodyPr/>
                    <a:lstStyle/>
                    <a:p>
                      <a:pPr marL="0" marR="0" lvl="0" indent="0" algn="l" rtl="0">
                        <a:lnSpc>
                          <a:spcPct val="100000"/>
                        </a:lnSpc>
                        <a:spcBef>
                          <a:spcPts val="0"/>
                        </a:spcBef>
                        <a:spcAft>
                          <a:spcPts val="0"/>
                        </a:spcAft>
                        <a:buNone/>
                      </a:pPr>
                      <a:r>
                        <a:rPr lang="en-US" sz="900" b="1" u="none" strike="noStrike" cap="none"/>
                        <a:t>Pembelajar seumur hidup</a:t>
                      </a:r>
                      <a:endParaRPr sz="9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b="1" u="none" strike="noStrike" cap="none"/>
                        <a:t>Deskripsi </a:t>
                      </a:r>
                      <a:endParaRPr/>
                    </a:p>
                  </a:txBody>
                  <a:tcPr marL="91450" marR="91450" marT="45725" marB="45725"/>
                </a:tc>
                <a:extLst>
                  <a:ext uri="{0D108BD9-81ED-4DB2-BD59-A6C34878D82A}">
                    <a16:rowId xmlns:a16="http://schemas.microsoft.com/office/drawing/2014/main" val="10000"/>
                  </a:ext>
                </a:extLst>
              </a:tr>
              <a:tr h="292100">
                <a:tc>
                  <a:txBody>
                    <a:bodyPr/>
                    <a:lstStyle/>
                    <a:p>
                      <a:pPr marL="0" marR="0" lvl="0" indent="0" algn="l" rtl="0">
                        <a:lnSpc>
                          <a:spcPct val="100000"/>
                        </a:lnSpc>
                        <a:spcBef>
                          <a:spcPts val="0"/>
                        </a:spcBef>
                        <a:spcAft>
                          <a:spcPts val="0"/>
                        </a:spcAft>
                        <a:buNone/>
                      </a:pPr>
                      <a:r>
                        <a:rPr lang="en-US" sz="900" u="none" strike="noStrike" cap="none"/>
                        <a:t>Selalu belajar seumur hidup</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Belajar secara mandiri agar mampu mengikuti perkembangan</a:t>
                      </a:r>
                      <a:endParaRPr sz="900" u="none" strike="noStrike" cap="none"/>
                    </a:p>
                  </a:txBody>
                  <a:tcPr marL="91450" marR="91450" marT="45725" marB="45725"/>
                </a:tc>
                <a:extLst>
                  <a:ext uri="{0D108BD9-81ED-4DB2-BD59-A6C34878D82A}">
                    <a16:rowId xmlns:a16="http://schemas.microsoft.com/office/drawing/2014/main" val="10001"/>
                  </a:ext>
                </a:extLst>
              </a:tr>
              <a:tr h="279400">
                <a:tc>
                  <a:txBody>
                    <a:bodyPr/>
                    <a:lstStyle/>
                    <a:p>
                      <a:pPr marL="0" marR="0" lvl="0" indent="0" algn="l" rtl="0">
                        <a:lnSpc>
                          <a:spcPct val="100000"/>
                        </a:lnSpc>
                        <a:spcBef>
                          <a:spcPts val="0"/>
                        </a:spcBef>
                        <a:spcAft>
                          <a:spcPts val="0"/>
                        </a:spcAft>
                        <a:buNone/>
                      </a:pPr>
                      <a:r>
                        <a:rPr lang="en-US" sz="900" u="none" strike="noStrike" cap="none"/>
                        <a:t>Kemampuan berkomunikasi</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Mendengar untuk belajar dari orang lain dan berani menyampaikan pendapatnya</a:t>
                      </a:r>
                      <a:endParaRPr sz="900" u="none" strike="noStrike" cap="none"/>
                    </a:p>
                  </a:txBody>
                  <a:tcPr marL="91450" marR="91450" marT="45725" marB="45725"/>
                </a:tc>
                <a:extLst>
                  <a:ext uri="{0D108BD9-81ED-4DB2-BD59-A6C34878D82A}">
                    <a16:rowId xmlns:a16="http://schemas.microsoft.com/office/drawing/2014/main" val="10002"/>
                  </a:ext>
                </a:extLst>
              </a:tr>
              <a:tr h="279400">
                <a:tc>
                  <a:txBody>
                    <a:bodyPr/>
                    <a:lstStyle/>
                    <a:p>
                      <a:pPr marL="0" marR="0" lvl="0" indent="0" algn="l" rtl="0">
                        <a:lnSpc>
                          <a:spcPct val="100000"/>
                        </a:lnSpc>
                        <a:spcBef>
                          <a:spcPts val="0"/>
                        </a:spcBef>
                        <a:spcAft>
                          <a:spcPts val="0"/>
                        </a:spcAft>
                        <a:buNone/>
                      </a:pPr>
                      <a:r>
                        <a:rPr lang="en-US" sz="900" u="none" strike="noStrike" cap="none"/>
                        <a:t>Kemampuan untuk bekerjasama</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Tidak mengutamakan kepentingan pribadi, tapi mengutamakan kemajuan bersama</a:t>
                      </a:r>
                      <a:endParaRPr sz="900" u="none" strike="noStrike" cap="none"/>
                    </a:p>
                  </a:txBody>
                  <a:tcPr marL="91450" marR="91450" marT="45725" marB="45725"/>
                </a:tc>
                <a:extLst>
                  <a:ext uri="{0D108BD9-81ED-4DB2-BD59-A6C34878D82A}">
                    <a16:rowId xmlns:a16="http://schemas.microsoft.com/office/drawing/2014/main" val="10003"/>
                  </a:ext>
                </a:extLst>
              </a:tr>
              <a:tr h="254000">
                <a:tc>
                  <a:txBody>
                    <a:bodyPr/>
                    <a:lstStyle/>
                    <a:p>
                      <a:pPr marL="0" marR="0" lvl="0" indent="0" algn="l" rtl="0">
                        <a:lnSpc>
                          <a:spcPct val="100000"/>
                        </a:lnSpc>
                        <a:spcBef>
                          <a:spcPts val="0"/>
                        </a:spcBef>
                        <a:spcAft>
                          <a:spcPts val="0"/>
                        </a:spcAft>
                        <a:buNone/>
                      </a:pPr>
                      <a:r>
                        <a:rPr lang="en-US" sz="900" u="none" strike="noStrike" cap="none"/>
                        <a:t>Kemampuan untuk berpikir kritis</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Mampu melihat dari berbagai sudut pandang dan mampu menganalisis dengan bijak</a:t>
                      </a:r>
                      <a:endParaRPr sz="900" u="none" strike="noStrike" cap="none"/>
                    </a:p>
                  </a:txBody>
                  <a:tcPr marL="91450" marR="91450" marT="45725" marB="45725"/>
                </a:tc>
                <a:extLst>
                  <a:ext uri="{0D108BD9-81ED-4DB2-BD59-A6C34878D82A}">
                    <a16:rowId xmlns:a16="http://schemas.microsoft.com/office/drawing/2014/main" val="10004"/>
                  </a:ext>
                </a:extLst>
              </a:tr>
              <a:tr h="292100">
                <a:tc>
                  <a:txBody>
                    <a:bodyPr/>
                    <a:lstStyle/>
                    <a:p>
                      <a:pPr marL="0" marR="0" lvl="0" indent="0" algn="l" rtl="0">
                        <a:lnSpc>
                          <a:spcPct val="100000"/>
                        </a:lnSpc>
                        <a:spcBef>
                          <a:spcPts val="0"/>
                        </a:spcBef>
                        <a:spcAft>
                          <a:spcPts val="0"/>
                        </a:spcAft>
                        <a:buNone/>
                      </a:pPr>
                      <a:r>
                        <a:rPr lang="en-US" sz="900" u="none" strike="noStrike" cap="none"/>
                        <a:t>Kemampuan untuk berpikir kreatif</a:t>
                      </a:r>
                      <a:endParaRPr sz="9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Mampu menemukan hal-hal baru yang dapat menjadi solusi dari permasalahan yang ada</a:t>
                      </a:r>
                      <a:endParaRPr sz="900" u="none" strike="noStrike" cap="none"/>
                    </a:p>
                  </a:txBody>
                  <a:tcPr marL="91450" marR="91450" marT="45725" marB="45725"/>
                </a:tc>
                <a:extLst>
                  <a:ext uri="{0D108BD9-81ED-4DB2-BD59-A6C34878D82A}">
                    <a16:rowId xmlns:a16="http://schemas.microsoft.com/office/drawing/2014/main" val="10005"/>
                  </a:ext>
                </a:extLst>
              </a:tr>
              <a:tr h="266700">
                <a:tc>
                  <a:txBody>
                    <a:bodyPr/>
                    <a:lstStyle/>
                    <a:p>
                      <a:pPr marL="0" marR="0" lvl="0" indent="0" algn="l" rtl="0">
                        <a:lnSpc>
                          <a:spcPct val="100000"/>
                        </a:lnSpc>
                        <a:spcBef>
                          <a:spcPts val="0"/>
                        </a:spcBef>
                        <a:spcAft>
                          <a:spcPts val="0"/>
                        </a:spcAft>
                        <a:buNone/>
                      </a:pPr>
                      <a:r>
                        <a:rPr lang="en-US" sz="900" u="none" strike="noStrike" cap="none"/>
                        <a:t>Memiliki wawasan global</a:t>
                      </a:r>
                      <a:endParaRPr/>
                    </a:p>
                  </a:txBody>
                  <a:tcPr marL="91450" marR="91450" marT="45725" marB="45725"/>
                </a:tc>
                <a:tc>
                  <a:txBody>
                    <a:bodyPr/>
                    <a:lstStyle/>
                    <a:p>
                      <a:pPr marL="0" marR="0" lvl="0" indent="0" algn="l" rtl="0">
                        <a:lnSpc>
                          <a:spcPct val="100000"/>
                        </a:lnSpc>
                        <a:spcBef>
                          <a:spcPts val="0"/>
                        </a:spcBef>
                        <a:spcAft>
                          <a:spcPts val="0"/>
                        </a:spcAft>
                        <a:buNone/>
                      </a:pPr>
                      <a:r>
                        <a:rPr lang="en-US" sz="900" u="none" strike="noStrike" cap="none"/>
                        <a:t>Mampu melihat segala sesuau tidak hanya dari lingkup nasional tetapi juga dari lingkup internasional</a:t>
                      </a:r>
                      <a:endParaRPr sz="900" u="none" strike="noStrike" cap="none"/>
                    </a:p>
                  </a:txBody>
                  <a:tcPr marL="91450" marR="91450" marT="45725" marB="45725"/>
                </a:tc>
                <a:extLst>
                  <a:ext uri="{0D108BD9-81ED-4DB2-BD59-A6C34878D82A}">
                    <a16:rowId xmlns:a16="http://schemas.microsoft.com/office/drawing/2014/main" val="10006"/>
                  </a:ext>
                </a:extLst>
              </a:tr>
            </a:tbl>
          </a:graphicData>
        </a:graphic>
      </p:graphicFrame>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sp>
        <p:nvSpPr>
          <p:cNvPr id="561" name="Google Shape;561;p66"/>
          <p:cNvSpPr txBox="1">
            <a:spLocks noGrp="1"/>
          </p:cNvSpPr>
          <p:nvPr>
            <p:ph type="body" idx="1"/>
          </p:nvPr>
        </p:nvSpPr>
        <p:spPr>
          <a:xfrm>
            <a:off x="-101600" y="10884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66"/>
              <a:buNone/>
            </a:pPr>
            <a:r>
              <a:rPr lang="en-US" sz="880" b="1"/>
              <a:t>Karakteristik Satuan Pendidikan</a:t>
            </a:r>
            <a:endParaRPr sz="880" b="1"/>
          </a:p>
          <a:p>
            <a:pPr marL="140018" lvl="0" indent="0" algn="l" rtl="0">
              <a:lnSpc>
                <a:spcPct val="90000"/>
              </a:lnSpc>
              <a:spcBef>
                <a:spcPts val="1000"/>
              </a:spcBef>
              <a:spcAft>
                <a:spcPts val="0"/>
              </a:spcAft>
              <a:buSzPts val="566"/>
              <a:buNone/>
            </a:pPr>
            <a:r>
              <a:rPr lang="en-US" sz="880"/>
              <a:t>Sekolah Menengah Atas Luar Biasa Model 13 (SMALB Model 13) merupakan satuan pendidikan yang berada dalam pengelolaan satu atap bersama dengan jenjang Sekolah Dasar Luar Biasa (SDLB) dan Sekolah Menengah Pertama Luar Biasa (SMPLB) di bawah kepemimpinan seorang Kepala Sekolah Luar Biasa.</a:t>
            </a:r>
            <a:endParaRPr/>
          </a:p>
          <a:p>
            <a:pPr marL="140018" lvl="0" indent="0" algn="l" rtl="0">
              <a:lnSpc>
                <a:spcPct val="90000"/>
              </a:lnSpc>
              <a:spcBef>
                <a:spcPts val="1000"/>
              </a:spcBef>
              <a:spcAft>
                <a:spcPts val="0"/>
              </a:spcAft>
              <a:buSzPts val="566"/>
              <a:buNone/>
            </a:pPr>
            <a:r>
              <a:rPr lang="en-US" sz="880"/>
              <a:t>Sekolah berada di wilayah Kota Administrasi Jakarta  Barat yang merupakan bagian dari wilayah Provinsi DKI Jakarta. Kondisi geografis berupa dataran rendah yang terletak 7 meter dari permukaan laut dengan luas wilayah 129,54 km2. Kepadatan penduduk 19.592 jiwa per km persegi yang merupakan kota terpadat kedua setelah Jakarta Pusat di wilayah Provinsi DKI Jakarta. (Sumber data: Dinas Kependudukan dan Pencatatan Sipil Prov DKI Jakarta Tahun 2020)</a:t>
            </a:r>
            <a:endParaRPr/>
          </a:p>
          <a:p>
            <a:pPr marL="140018" lvl="0" indent="0" algn="l" rtl="0">
              <a:lnSpc>
                <a:spcPct val="90000"/>
              </a:lnSpc>
              <a:spcBef>
                <a:spcPts val="1000"/>
              </a:spcBef>
              <a:spcAft>
                <a:spcPts val="0"/>
              </a:spcAft>
              <a:buSzPts val="566"/>
              <a:buNone/>
            </a:pPr>
            <a:r>
              <a:rPr lang="en-US" sz="880"/>
              <a:t>Jakarta Barat merupakan salah satu wilayah pusat industri di Jakarta, ditandai dengan terdapat banyaknya pabrik-pabrik pengolahan industri ringan, tekstil, maupun bahan-bahan kimia. Pusat perbelanjaan besar baik tradisional maupun modern dan juga sentra ikan hias berada dekat dengan sekolah. Keberadaan sentra perekonomian tersebut memberikan peluang yang besar bagi sekolah untuk menyiapkan sumber daya manusia baik dalam bidang pengadaan barang maupun jasa.</a:t>
            </a:r>
            <a:endParaRPr/>
          </a:p>
          <a:p>
            <a:pPr marL="140018" lvl="0" indent="0" algn="l" rtl="0">
              <a:lnSpc>
                <a:spcPct val="90000"/>
              </a:lnSpc>
              <a:spcBef>
                <a:spcPts val="1000"/>
              </a:spcBef>
              <a:spcAft>
                <a:spcPts val="0"/>
              </a:spcAft>
              <a:buSzPts val="566"/>
              <a:buNone/>
            </a:pPr>
            <a:r>
              <a:rPr lang="en-US" sz="880"/>
              <a:t>Dukungan Pemerintah Kota Administrasi Jakarta Barat terhadap keberadaan SMALB Model 13 melalui Kelurahan dan UMKM berupa pemberian 2 kios yang tergabung dengan pasar tradisional sangat menunjang pengembangan kewirausahaan peserta didik khususnya kegiatan penjualan hasil keterampilan di antaranya hasil cetak sablon (kaos, mug, dan keramik), hasil tata boga (kue kering, </a:t>
            </a:r>
            <a:r>
              <a:rPr lang="en-US" sz="880" i="1"/>
              <a:t>juice</a:t>
            </a:r>
            <a:r>
              <a:rPr lang="en-US" sz="880"/>
              <a:t>, dan jenis makanan lainnya), dan hasil tata busana (linen dapur, linen ruang makan dan linen ruang tamu). Lingkungan sekolah yang tergabung dengan dua SDN dalam satu lokasi memberikan kesempatan bagi peserta didik beradaptasi di masyarakat majemuk dengan latar belakang suku, ras, pendidikan, dan profesi yang sangat beragam. Oleh sebab itu sangat diperlukan sikap saling menghargai dan menghormati satu sama  lain.</a:t>
            </a:r>
            <a:endParaRPr/>
          </a:p>
          <a:p>
            <a:pPr marL="140018" lvl="0" indent="0" algn="l" rtl="0">
              <a:lnSpc>
                <a:spcPct val="90000"/>
              </a:lnSpc>
              <a:spcBef>
                <a:spcPts val="1000"/>
              </a:spcBef>
              <a:spcAft>
                <a:spcPts val="0"/>
              </a:spcAft>
              <a:buSzPts val="566"/>
              <a:buNone/>
            </a:pPr>
            <a:r>
              <a:rPr lang="en-US" sz="880"/>
              <a:t>Faktor pendukung lainnya terhadap pengembangan SMALB Model 13 adalah ketersediaan Pendidik dan Tenaga Kependidikan yang kompeten dengan kualifikasi akademik minimal S1 dan sebagian besar berusia relatif muda dengan penguasaan IT yang baik. Prestasi yang diraih peserta didik pada berbagai ajang kompetisii bidang olahraga, seni, dan keterampilan baik di tingkat wilayah, provinsi, maupun nasional merupakan indikator bahwa peserta didik memiliki potensi unggul yang perlu terus dipupuk dan dikembangkan.</a:t>
            </a:r>
            <a:endParaRPr/>
          </a:p>
          <a:p>
            <a:pPr marL="140018" lvl="0" indent="0" algn="l" rtl="0">
              <a:lnSpc>
                <a:spcPct val="90000"/>
              </a:lnSpc>
              <a:spcBef>
                <a:spcPts val="1000"/>
              </a:spcBef>
              <a:spcAft>
                <a:spcPts val="0"/>
              </a:spcAft>
              <a:buSzPts val="566"/>
              <a:buNone/>
            </a:pPr>
            <a:r>
              <a:rPr lang="en-US" sz="880"/>
              <a:t>Di samping beberapa faktor pendukung di atas terdapat beberapa persoalan yang merupakan tantangan yang harus dihadapi dalam penyelenggaraan pendidikan di sekolah. Persoalan-persoalan tersebut antara lain ketersediaan sarana dan prasarana yang belum memadai antara lain bangunan gedung yang belum aksesibel dan rusak karena termakan usia, ruang keterampilan yang masih jauh dari ideal, lingkungan yang sering banjir sehingga merusak peralatan sekolah, dan sering timbulnya aroma tak sedap akibat tumpukan sampah di pasar tradisional. Persoalan lain adalah jumlah guru yang semakin berkurang karena pensiun dan pengangkatan Guru Kontrak Kerja Individu (KKJ) menjadi CPNS di sekolah lain sehingga ada beberapa guru terpaksa mengajar rangkap rombel dalam waktu yang bersamaan.</a:t>
            </a:r>
            <a:endParaRPr/>
          </a:p>
          <a:p>
            <a:pPr marL="140018" lvl="0" indent="0" algn="l" rtl="0">
              <a:lnSpc>
                <a:spcPct val="90000"/>
              </a:lnSpc>
              <a:spcBef>
                <a:spcPts val="1000"/>
              </a:spcBef>
              <a:spcAft>
                <a:spcPts val="0"/>
              </a:spcAft>
              <a:buSzPts val="566"/>
              <a:buNone/>
            </a:pPr>
            <a:r>
              <a:rPr lang="en-US" sz="880" b="1"/>
              <a:t>Visi dan Misi</a:t>
            </a:r>
            <a:endParaRPr sz="880" b="1"/>
          </a:p>
          <a:p>
            <a:pPr marL="140018" lvl="0" indent="0" algn="l" rtl="0">
              <a:lnSpc>
                <a:spcPct val="90000"/>
              </a:lnSpc>
              <a:spcBef>
                <a:spcPts val="1000"/>
              </a:spcBef>
              <a:spcAft>
                <a:spcPts val="0"/>
              </a:spcAft>
              <a:buSzPts val="566"/>
              <a:buNone/>
            </a:pPr>
            <a:r>
              <a:rPr lang="en-US" sz="880"/>
              <a:t>Visi SMALB Model 13 adalah: </a:t>
            </a:r>
            <a:endParaRPr/>
          </a:p>
          <a:p>
            <a:pPr marL="140018" lvl="0" indent="0" algn="l" rtl="0">
              <a:lnSpc>
                <a:spcPct val="90000"/>
              </a:lnSpc>
              <a:spcBef>
                <a:spcPts val="1000"/>
              </a:spcBef>
              <a:spcAft>
                <a:spcPts val="0"/>
              </a:spcAft>
              <a:buSzPts val="566"/>
              <a:buNone/>
            </a:pPr>
            <a:r>
              <a:rPr lang="en-US" sz="880"/>
              <a:t>“Terwujudnya pelajar Pancasila yang memiliki karakter pembelajar sepanjang hayat, terampil dan kreatif, menghargai keberagaman, serta tangguh dan mandiri berdasarkan iman dan taqwa”</a:t>
            </a:r>
            <a:endParaRPr/>
          </a:p>
          <a:p>
            <a:pPr marL="140018" lvl="0" indent="0" algn="l" rtl="0">
              <a:lnSpc>
                <a:spcPct val="90000"/>
              </a:lnSpc>
              <a:spcBef>
                <a:spcPts val="1000"/>
              </a:spcBef>
              <a:spcAft>
                <a:spcPts val="0"/>
              </a:spcAft>
              <a:buSzPts val="566"/>
              <a:buNone/>
            </a:pPr>
            <a:r>
              <a:rPr lang="en-US" sz="880"/>
              <a:t>Untuk mewujudkan visi tersebut, satuan pendidikan telah menentukan langkah-langkah strategis yang dituangkan dalam misi sebagai berikut:</a:t>
            </a:r>
            <a:endParaRPr/>
          </a:p>
          <a:p>
            <a:pPr marL="311468" lvl="0" indent="-171450" algn="l" rtl="0">
              <a:lnSpc>
                <a:spcPct val="90000"/>
              </a:lnSpc>
              <a:spcBef>
                <a:spcPts val="1000"/>
              </a:spcBef>
              <a:spcAft>
                <a:spcPts val="0"/>
              </a:spcAft>
              <a:buSzPts val="566"/>
              <a:buChar char="•"/>
            </a:pPr>
            <a:r>
              <a:rPr lang="en-US" sz="880"/>
              <a:t>Mengembangkan nilai-nilai religus dan budi pekerti sehingga membentuk pribadi yang berakhlak mulia.</a:t>
            </a:r>
            <a:endParaRPr/>
          </a:p>
          <a:p>
            <a:pPr marL="311468" lvl="0" indent="-171450" algn="l" rtl="0">
              <a:lnSpc>
                <a:spcPct val="90000"/>
              </a:lnSpc>
              <a:spcBef>
                <a:spcPts val="1000"/>
              </a:spcBef>
              <a:spcAft>
                <a:spcPts val="0"/>
              </a:spcAft>
              <a:buSzPts val="566"/>
              <a:buChar char="•"/>
            </a:pPr>
            <a:r>
              <a:rPr lang="en-US" sz="880"/>
              <a:t>Menyelenggarakan pembelajaran yang berkualitas sehingga mampu mengembangkan kreativitas dan penguasaan literasi dan numerasi yang mendukung keberadaan peserta didik sebagai pembelajar sepanjang hayat.</a:t>
            </a:r>
            <a:endParaRPr/>
          </a:p>
          <a:p>
            <a:pPr marL="311468" lvl="0" indent="-171450" algn="l" rtl="0">
              <a:lnSpc>
                <a:spcPct val="90000"/>
              </a:lnSpc>
              <a:spcBef>
                <a:spcPts val="1000"/>
              </a:spcBef>
              <a:spcAft>
                <a:spcPts val="0"/>
              </a:spcAft>
              <a:buSzPts val="566"/>
              <a:buChar char="•"/>
            </a:pPr>
            <a:r>
              <a:rPr lang="en-US" sz="880"/>
              <a:t>Menanamkan sikap kerja keras, pantang menyerah sehingga menbentuk pribadi yang mandiri dan percaya diri.</a:t>
            </a:r>
            <a:endParaRPr/>
          </a:p>
          <a:p>
            <a:pPr marL="311468" lvl="0" indent="-171450" algn="l" rtl="0">
              <a:lnSpc>
                <a:spcPct val="90000"/>
              </a:lnSpc>
              <a:spcBef>
                <a:spcPts val="1000"/>
              </a:spcBef>
              <a:spcAft>
                <a:spcPts val="0"/>
              </a:spcAft>
              <a:buSzPts val="566"/>
              <a:buChar char="•"/>
            </a:pPr>
            <a:r>
              <a:rPr lang="en-US" sz="880"/>
              <a:t>Mengembangkan sikap toleransi, tolong-menolong dan bergotong-royoong  tanpa membedakan agama, ras, dan suku bangsa.</a:t>
            </a:r>
            <a:endParaRPr/>
          </a:p>
          <a:p>
            <a:pPr marL="311468" lvl="0" indent="-171450" algn="l" rtl="0">
              <a:lnSpc>
                <a:spcPct val="90000"/>
              </a:lnSpc>
              <a:spcBef>
                <a:spcPts val="1000"/>
              </a:spcBef>
              <a:spcAft>
                <a:spcPts val="0"/>
              </a:spcAft>
              <a:buSzPts val="566"/>
              <a:buChar char="•"/>
            </a:pPr>
            <a:r>
              <a:rPr lang="en-US" sz="880"/>
              <a:t>Menyelenggarakan program vokasional yang disesuaikan dengan kemampuan peserta didik dan kebutuhan dalam dunia kerja.</a:t>
            </a:r>
            <a:endParaRPr/>
          </a:p>
          <a:p>
            <a:pPr marL="311468" lvl="0" indent="-171450" algn="l" rtl="0">
              <a:lnSpc>
                <a:spcPct val="90000"/>
              </a:lnSpc>
              <a:spcBef>
                <a:spcPts val="1000"/>
              </a:spcBef>
              <a:spcAft>
                <a:spcPts val="0"/>
              </a:spcAft>
              <a:buSzPts val="566"/>
              <a:buChar char="•"/>
            </a:pPr>
            <a:r>
              <a:rPr lang="en-US" sz="880"/>
              <a:t>Menyediakan Pendidik dan Tenaga Kependidikan sesuai dengan kebutuhan sekolah baik secara kuantitatif maupun kualitatif.</a:t>
            </a:r>
            <a:endParaRPr/>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p:txBody>
      </p:sp>
      <p:sp>
        <p:nvSpPr>
          <p:cNvPr id="562" name="Google Shape;562;p66"/>
          <p:cNvSpPr txBox="1">
            <a:spLocks noGrp="1"/>
          </p:cNvSpPr>
          <p:nvPr>
            <p:ph type="title"/>
          </p:nvPr>
        </p:nvSpPr>
        <p:spPr>
          <a:xfrm>
            <a:off x="27319" y="61017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91"/>
              <a:buNone/>
            </a:pPr>
            <a:br>
              <a:rPr lang="en-US" sz="1200" b="1"/>
            </a:br>
            <a:r>
              <a:rPr lang="en-US" sz="1200" b="1" u="sng"/>
              <a:t>Contoh Kurikulum Operasional SMALB Model 13</a:t>
            </a:r>
            <a:endParaRPr sz="1200" b="1" u="sng"/>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Google Shape;567;p67"/>
          <p:cNvSpPr txBox="1">
            <a:spLocks noGrp="1"/>
          </p:cNvSpPr>
          <p:nvPr>
            <p:ph type="body" idx="1"/>
          </p:nvPr>
        </p:nvSpPr>
        <p:spPr>
          <a:xfrm>
            <a:off x="-101600" y="821770"/>
            <a:ext cx="12192000" cy="5349607"/>
          </a:xfrm>
          <a:prstGeom prst="rect">
            <a:avLst/>
          </a:prstGeom>
          <a:noFill/>
          <a:ln>
            <a:noFill/>
          </a:ln>
        </p:spPr>
        <p:txBody>
          <a:bodyPr spcFirstLastPara="1" wrap="square" lIns="91425" tIns="45700" rIns="91425" bIns="45700" anchor="t" anchorCtr="0">
            <a:noAutofit/>
          </a:bodyPr>
          <a:lstStyle/>
          <a:p>
            <a:pPr marL="311468" lvl="0" indent="-171450" algn="l" rtl="0">
              <a:lnSpc>
                <a:spcPct val="90000"/>
              </a:lnSpc>
              <a:spcBef>
                <a:spcPts val="1000"/>
              </a:spcBef>
              <a:spcAft>
                <a:spcPts val="0"/>
              </a:spcAft>
              <a:buSzPts val="553"/>
              <a:buChar char="•"/>
            </a:pPr>
            <a:r>
              <a:rPr lang="en-US" sz="860"/>
              <a:t>Menyelenggarakan kemitraan dengan instansi untuk peningkatan layanan.</a:t>
            </a:r>
            <a:endParaRPr/>
          </a:p>
          <a:p>
            <a:pPr marL="311468" lvl="0" indent="-171450" algn="l" rtl="0">
              <a:lnSpc>
                <a:spcPct val="90000"/>
              </a:lnSpc>
              <a:spcBef>
                <a:spcPts val="1000"/>
              </a:spcBef>
              <a:spcAft>
                <a:spcPts val="0"/>
              </a:spcAft>
              <a:buSzPts val="553"/>
              <a:buChar char="•"/>
            </a:pPr>
            <a:r>
              <a:rPr lang="en-US" sz="860"/>
              <a:t>Menyediakan sarana dan prasarana yang memadai dan aksesible.</a:t>
            </a:r>
            <a:endParaRPr/>
          </a:p>
          <a:p>
            <a:pPr marL="311468" lvl="0" indent="-171450" algn="l" rtl="0">
              <a:lnSpc>
                <a:spcPct val="90000"/>
              </a:lnSpc>
              <a:spcBef>
                <a:spcPts val="1000"/>
              </a:spcBef>
              <a:spcAft>
                <a:spcPts val="0"/>
              </a:spcAft>
              <a:buSzPts val="553"/>
              <a:buChar char="•"/>
            </a:pPr>
            <a:r>
              <a:rPr lang="en-US" sz="860"/>
              <a:t>Mengembangkan usaha pengolahan sampah organik.</a:t>
            </a:r>
            <a:endParaRPr/>
          </a:p>
          <a:p>
            <a:pPr marL="140018" lvl="0" indent="0" algn="l" rtl="0">
              <a:lnSpc>
                <a:spcPct val="90000"/>
              </a:lnSpc>
              <a:spcBef>
                <a:spcPts val="1000"/>
              </a:spcBef>
              <a:spcAft>
                <a:spcPts val="0"/>
              </a:spcAft>
              <a:buSzPts val="553"/>
              <a:buNone/>
            </a:pPr>
            <a:r>
              <a:rPr lang="en-US" sz="860" b="1"/>
              <a:t>Tujuan Satuan Pendidikan</a:t>
            </a:r>
            <a:endParaRPr sz="860" b="1"/>
          </a:p>
          <a:p>
            <a:pPr marL="368618" lvl="0" indent="-228600" algn="l" rtl="0">
              <a:lnSpc>
                <a:spcPct val="90000"/>
              </a:lnSpc>
              <a:spcBef>
                <a:spcPts val="1000"/>
              </a:spcBef>
              <a:spcAft>
                <a:spcPts val="0"/>
              </a:spcAft>
              <a:buSzPts val="553"/>
              <a:buAutoNum type="arabicPeriod"/>
            </a:pPr>
            <a:r>
              <a:rPr lang="en-US" sz="860"/>
              <a:t>Tujuan Jangka Pendek (1 tahun)</a:t>
            </a:r>
            <a:endParaRPr/>
          </a:p>
          <a:p>
            <a:pPr marL="311468" lvl="0" indent="-171450" algn="l" rtl="0">
              <a:lnSpc>
                <a:spcPct val="90000"/>
              </a:lnSpc>
              <a:spcBef>
                <a:spcPts val="1000"/>
              </a:spcBef>
              <a:spcAft>
                <a:spcPts val="0"/>
              </a:spcAft>
              <a:buSzPts val="553"/>
              <a:buChar char="•"/>
            </a:pPr>
            <a:r>
              <a:rPr lang="en-US" sz="860"/>
              <a:t>Peserta didik taat menjalankan ibadah sesuai dengan ajaran agama yang dianutnya.</a:t>
            </a:r>
            <a:endParaRPr/>
          </a:p>
          <a:p>
            <a:pPr marL="311468" lvl="0" indent="-171450" algn="l" rtl="0">
              <a:lnSpc>
                <a:spcPct val="90000"/>
              </a:lnSpc>
              <a:spcBef>
                <a:spcPts val="1000"/>
              </a:spcBef>
              <a:spcAft>
                <a:spcPts val="0"/>
              </a:spcAft>
              <a:buSzPts val="553"/>
              <a:buChar char="•"/>
            </a:pPr>
            <a:r>
              <a:rPr lang="en-US" sz="860"/>
              <a:t>Peserta didik mampu bekerjasama dengan teman-temannya tanpa memandang perbedaan ras, agama, suku dan budaya.</a:t>
            </a:r>
            <a:endParaRPr/>
          </a:p>
          <a:p>
            <a:pPr marL="311468" lvl="0" indent="-171450" algn="l" rtl="0">
              <a:lnSpc>
                <a:spcPct val="90000"/>
              </a:lnSpc>
              <a:spcBef>
                <a:spcPts val="1000"/>
              </a:spcBef>
              <a:spcAft>
                <a:spcPts val="0"/>
              </a:spcAft>
              <a:buSzPts val="553"/>
              <a:buChar char="•"/>
            </a:pPr>
            <a:r>
              <a:rPr lang="en-US" sz="860"/>
              <a:t>Peserta didik terampil memilah sampah organik dan non-organik.</a:t>
            </a:r>
            <a:endParaRPr/>
          </a:p>
          <a:p>
            <a:pPr marL="311468" lvl="0" indent="-171450" algn="l" rtl="0">
              <a:lnSpc>
                <a:spcPct val="90000"/>
              </a:lnSpc>
              <a:spcBef>
                <a:spcPts val="1000"/>
              </a:spcBef>
              <a:spcAft>
                <a:spcPts val="0"/>
              </a:spcAft>
              <a:buSzPts val="553"/>
              <a:buChar char="•"/>
            </a:pPr>
            <a:r>
              <a:rPr lang="en-US" sz="860"/>
              <a:t>Peserta didik memiliki kemampuan membaca, menulis, dan berhitung sederhana yang terkait dengan kehidupan sehari-hari.</a:t>
            </a:r>
            <a:endParaRPr/>
          </a:p>
          <a:p>
            <a:pPr marL="311468" lvl="0" indent="-171450" algn="l" rtl="0">
              <a:lnSpc>
                <a:spcPct val="90000"/>
              </a:lnSpc>
              <a:spcBef>
                <a:spcPts val="1000"/>
              </a:spcBef>
              <a:spcAft>
                <a:spcPts val="0"/>
              </a:spcAft>
              <a:buSzPts val="553"/>
              <a:buChar char="•"/>
            </a:pPr>
            <a:r>
              <a:rPr lang="en-US" sz="860"/>
              <a:t>Peserta didik mampu mengerjakan satu jenis keterampilan vokasional dengan atau tanpa bantuan orang lain.</a:t>
            </a:r>
            <a:endParaRPr/>
          </a:p>
          <a:p>
            <a:pPr marL="311468" lvl="0" indent="-171450" algn="l" rtl="0">
              <a:lnSpc>
                <a:spcPct val="90000"/>
              </a:lnSpc>
              <a:spcBef>
                <a:spcPts val="1000"/>
              </a:spcBef>
              <a:spcAft>
                <a:spcPts val="0"/>
              </a:spcAft>
              <a:buSzPts val="553"/>
              <a:buChar char="•"/>
            </a:pPr>
            <a:r>
              <a:rPr lang="en-US" sz="860"/>
              <a:t>Terlaksananya kegiatan untuk mewujudkan 6 dimensi Profil Pelajar Pancasila.</a:t>
            </a:r>
            <a:endParaRPr/>
          </a:p>
          <a:p>
            <a:pPr marL="311468" lvl="0" indent="-171450" algn="l" rtl="0">
              <a:lnSpc>
                <a:spcPct val="90000"/>
              </a:lnSpc>
              <a:spcBef>
                <a:spcPts val="1000"/>
              </a:spcBef>
              <a:spcAft>
                <a:spcPts val="0"/>
              </a:spcAft>
              <a:buSzPts val="553"/>
              <a:buChar char="•"/>
            </a:pPr>
            <a:r>
              <a:rPr lang="en-US" sz="860"/>
              <a:t>Terjalin kerjasama dengan DUDI, Perguruan Tinggi, Dinas Perindustrian, Dinas Kesehatan, dan instansi lainnya, yang menunjang pelaksanaan pendidikan di sekolah.</a:t>
            </a:r>
            <a:endParaRPr/>
          </a:p>
          <a:p>
            <a:pPr marL="311468" lvl="0" indent="-171450" algn="l" rtl="0">
              <a:lnSpc>
                <a:spcPct val="90000"/>
              </a:lnSpc>
              <a:spcBef>
                <a:spcPts val="1000"/>
              </a:spcBef>
              <a:spcAft>
                <a:spcPts val="0"/>
              </a:spcAft>
              <a:buSzPts val="553"/>
              <a:buChar char="•"/>
            </a:pPr>
            <a:r>
              <a:rPr lang="en-US" sz="860"/>
              <a:t>Terakomodirnya kebutuhan sekolah oleh Dinas Pendidikan dalam penyediaan sarana dan prasarana, guru, dan tenaga kependidikan.</a:t>
            </a:r>
            <a:endParaRPr/>
          </a:p>
          <a:p>
            <a:pPr marL="311468" lvl="0" indent="-171450" algn="l" rtl="0">
              <a:lnSpc>
                <a:spcPct val="90000"/>
              </a:lnSpc>
              <a:spcBef>
                <a:spcPts val="1000"/>
              </a:spcBef>
              <a:spcAft>
                <a:spcPts val="0"/>
              </a:spcAft>
              <a:buSzPts val="553"/>
              <a:buChar char="•"/>
            </a:pPr>
            <a:r>
              <a:rPr lang="en-US" sz="860"/>
              <a:t>Terlaksananya kegiatan pengembangan kompetensi guru.</a:t>
            </a:r>
            <a:endParaRPr/>
          </a:p>
          <a:p>
            <a:pPr marL="140018" lvl="0" indent="0" algn="l" rtl="0">
              <a:lnSpc>
                <a:spcPct val="90000"/>
              </a:lnSpc>
              <a:spcBef>
                <a:spcPts val="1000"/>
              </a:spcBef>
              <a:spcAft>
                <a:spcPts val="0"/>
              </a:spcAft>
              <a:buSzPts val="553"/>
              <a:buNone/>
            </a:pPr>
            <a:r>
              <a:rPr lang="en-US" sz="860"/>
              <a:t>2. Tujuan Jangka Menengah (3 tahun)</a:t>
            </a:r>
            <a:endParaRPr/>
          </a:p>
          <a:p>
            <a:pPr marL="311468" lvl="0" indent="-171450" algn="l" rtl="0">
              <a:lnSpc>
                <a:spcPct val="90000"/>
              </a:lnSpc>
              <a:spcBef>
                <a:spcPts val="1000"/>
              </a:spcBef>
              <a:spcAft>
                <a:spcPts val="0"/>
              </a:spcAft>
              <a:buSzPts val="553"/>
              <a:buChar char="•"/>
            </a:pPr>
            <a:r>
              <a:rPr lang="en-US" sz="860"/>
              <a:t>Lulusan bersikap dan berperilaku sopan serta taat menjalankan ibadah sesuai ajaran agama yang dianutnya.</a:t>
            </a:r>
            <a:endParaRPr/>
          </a:p>
          <a:p>
            <a:pPr marL="311468" lvl="0" indent="-171450" algn="l" rtl="0">
              <a:lnSpc>
                <a:spcPct val="90000"/>
              </a:lnSpc>
              <a:spcBef>
                <a:spcPts val="1000"/>
              </a:spcBef>
              <a:spcAft>
                <a:spcPts val="0"/>
              </a:spcAft>
              <a:buSzPts val="553"/>
              <a:buChar char="•"/>
            </a:pPr>
            <a:r>
              <a:rPr lang="en-US" sz="860"/>
              <a:t>Lulusan memiliki kompetensi literasi dan numerasi yang mendukung penguasaan keterampilan vokasional.</a:t>
            </a:r>
            <a:endParaRPr/>
          </a:p>
          <a:p>
            <a:pPr marL="311468" lvl="0" indent="-171450" algn="l" rtl="0">
              <a:lnSpc>
                <a:spcPct val="90000"/>
              </a:lnSpc>
              <a:spcBef>
                <a:spcPts val="1000"/>
              </a:spcBef>
              <a:spcAft>
                <a:spcPts val="0"/>
              </a:spcAft>
              <a:buSzPts val="553"/>
              <a:buChar char="•"/>
            </a:pPr>
            <a:r>
              <a:rPr lang="en-US" sz="860"/>
              <a:t>Lulusan menguasai satu jenis keterampilan vokasional yang dapat digunakan sebagai sumber penghidupannya.</a:t>
            </a:r>
            <a:endParaRPr/>
          </a:p>
          <a:p>
            <a:pPr marL="311468" lvl="0" indent="-171450" algn="l" rtl="0">
              <a:lnSpc>
                <a:spcPct val="90000"/>
              </a:lnSpc>
              <a:spcBef>
                <a:spcPts val="1000"/>
              </a:spcBef>
              <a:spcAft>
                <a:spcPts val="0"/>
              </a:spcAft>
              <a:buSzPts val="553"/>
              <a:buChar char="•"/>
            </a:pPr>
            <a:r>
              <a:rPr lang="en-US" sz="860"/>
              <a:t>Lulusan terampil mengolah sampah organik.</a:t>
            </a:r>
            <a:endParaRPr/>
          </a:p>
          <a:p>
            <a:pPr marL="311468" lvl="0" indent="-171450" algn="l" rtl="0">
              <a:lnSpc>
                <a:spcPct val="90000"/>
              </a:lnSpc>
              <a:spcBef>
                <a:spcPts val="1000"/>
              </a:spcBef>
              <a:spcAft>
                <a:spcPts val="0"/>
              </a:spcAft>
              <a:buSzPts val="553"/>
              <a:buChar char="•"/>
            </a:pPr>
            <a:r>
              <a:rPr lang="en-US" sz="860"/>
              <a:t>Lulusan terbiasa bekerja sama dengan siapapun tanpa memandang perbedaan ras, agama, suku dan budaya.</a:t>
            </a:r>
            <a:endParaRPr/>
          </a:p>
          <a:p>
            <a:pPr marL="311468" lvl="0" indent="-171450" algn="l" rtl="0">
              <a:lnSpc>
                <a:spcPct val="90000"/>
              </a:lnSpc>
              <a:spcBef>
                <a:spcPts val="1000"/>
              </a:spcBef>
              <a:spcAft>
                <a:spcPts val="0"/>
              </a:spcAft>
              <a:buSzPts val="553"/>
              <a:buChar char="•"/>
            </a:pPr>
            <a:r>
              <a:rPr lang="en-US" sz="860"/>
              <a:t>Terlaksananya kegiatan pembiasaan dalam mewujudkan 6 dimensi Profil Pelajar Pancasila.</a:t>
            </a:r>
            <a:endParaRPr/>
          </a:p>
          <a:p>
            <a:pPr marL="311468" lvl="0" indent="-171450" algn="l" rtl="0">
              <a:lnSpc>
                <a:spcPct val="90000"/>
              </a:lnSpc>
              <a:spcBef>
                <a:spcPts val="1000"/>
              </a:spcBef>
              <a:spcAft>
                <a:spcPts val="0"/>
              </a:spcAft>
              <a:buSzPts val="553"/>
              <a:buChar char="•"/>
            </a:pPr>
            <a:r>
              <a:rPr lang="en-US" sz="860"/>
              <a:t>Terjalin kerjasama yang berkelanjutan dengan DUDI, Perguruan Tinggi, Dinas Perindustrian, Dinas Kesehatan, dan instansi lainnya dalam meningkatkan kualitas lulusan.</a:t>
            </a:r>
            <a:endParaRPr/>
          </a:p>
          <a:p>
            <a:pPr marL="311468" lvl="0" indent="-171450" algn="l" rtl="0">
              <a:lnSpc>
                <a:spcPct val="90000"/>
              </a:lnSpc>
              <a:spcBef>
                <a:spcPts val="1000"/>
              </a:spcBef>
              <a:spcAft>
                <a:spcPts val="0"/>
              </a:spcAft>
              <a:buSzPts val="553"/>
              <a:buChar char="•"/>
            </a:pPr>
            <a:r>
              <a:rPr lang="en-US" sz="860"/>
              <a:t>Tersedianya Pendidik dan Tenaga Kependidikan dengan jumlah yang memadai.</a:t>
            </a:r>
            <a:endParaRPr/>
          </a:p>
          <a:p>
            <a:pPr marL="311468" lvl="0" indent="-136343" algn="l" rtl="0">
              <a:lnSpc>
                <a:spcPct val="90000"/>
              </a:lnSpc>
              <a:spcBef>
                <a:spcPts val="1000"/>
              </a:spcBef>
              <a:spcAft>
                <a:spcPts val="0"/>
              </a:spcAft>
              <a:buSzPts val="553"/>
              <a:buNone/>
            </a:pPr>
            <a:endParaRPr sz="860"/>
          </a:p>
          <a:p>
            <a:pPr marL="311468" lvl="0" indent="-136343" algn="l" rtl="0">
              <a:lnSpc>
                <a:spcPct val="90000"/>
              </a:lnSpc>
              <a:spcBef>
                <a:spcPts val="1000"/>
              </a:spcBef>
              <a:spcAft>
                <a:spcPts val="0"/>
              </a:spcAft>
              <a:buSzPts val="553"/>
              <a:buNone/>
            </a:pPr>
            <a:endParaRPr sz="860"/>
          </a:p>
          <a:p>
            <a:pPr marL="311468" lvl="0" indent="-136343" algn="l" rtl="0">
              <a:lnSpc>
                <a:spcPct val="90000"/>
              </a:lnSpc>
              <a:spcBef>
                <a:spcPts val="1000"/>
              </a:spcBef>
              <a:spcAft>
                <a:spcPts val="0"/>
              </a:spcAft>
              <a:buSzPts val="553"/>
              <a:buNone/>
            </a:pPr>
            <a:endParaRPr sz="860"/>
          </a:p>
          <a:p>
            <a:pPr marL="311468" lvl="0" indent="-136343" algn="l" rtl="0">
              <a:lnSpc>
                <a:spcPct val="90000"/>
              </a:lnSpc>
              <a:spcBef>
                <a:spcPts val="1000"/>
              </a:spcBef>
              <a:spcAft>
                <a:spcPts val="0"/>
              </a:spcAft>
              <a:buSzPts val="553"/>
              <a:buNone/>
            </a:pPr>
            <a:endParaRPr sz="86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68"/>
          <p:cNvSpPr txBox="1">
            <a:spLocks noGrp="1"/>
          </p:cNvSpPr>
          <p:nvPr>
            <p:ph type="body" idx="1"/>
          </p:nvPr>
        </p:nvSpPr>
        <p:spPr>
          <a:xfrm>
            <a:off x="-101600" y="8217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46"/>
              <a:buNone/>
            </a:pPr>
            <a:r>
              <a:rPr lang="en-US" sz="850"/>
              <a:t>3. Tujuan Jangka Panjang (5 tahun)</a:t>
            </a:r>
            <a:endParaRPr/>
          </a:p>
          <a:p>
            <a:pPr marL="311468" lvl="0" indent="-171450" algn="l" rtl="0">
              <a:lnSpc>
                <a:spcPct val="90000"/>
              </a:lnSpc>
              <a:spcBef>
                <a:spcPts val="1000"/>
              </a:spcBef>
              <a:spcAft>
                <a:spcPts val="0"/>
              </a:spcAft>
              <a:buSzPts val="546"/>
              <a:buChar char="•"/>
            </a:pPr>
            <a:r>
              <a:rPr lang="en-US" sz="850"/>
              <a:t>Lulusan taat menjalankan ajaran agama yang dianutnya dalam kehidupan sehari-hari yang diwujudkan dalam bentuk ketaatan menjalankan ibadah dan sikap serta perilaku sesuai dengan ajaran agama yang dianutnya.</a:t>
            </a:r>
            <a:endParaRPr/>
          </a:p>
          <a:p>
            <a:pPr marL="311468" lvl="0" indent="-171450" algn="l" rtl="0">
              <a:lnSpc>
                <a:spcPct val="90000"/>
              </a:lnSpc>
              <a:spcBef>
                <a:spcPts val="1000"/>
              </a:spcBef>
              <a:spcAft>
                <a:spcPts val="0"/>
              </a:spcAft>
              <a:buSzPts val="546"/>
              <a:buChar char="•"/>
            </a:pPr>
            <a:r>
              <a:rPr lang="en-US" sz="850"/>
              <a:t>Lulusan menguasai salah satu atau lebih keterampilan vokasional yang dapat digunakan sebagai sumber penghidupannya.</a:t>
            </a:r>
            <a:endParaRPr/>
          </a:p>
          <a:p>
            <a:pPr marL="311468" lvl="0" indent="-171450" algn="l" rtl="0">
              <a:lnSpc>
                <a:spcPct val="90000"/>
              </a:lnSpc>
              <a:spcBef>
                <a:spcPts val="1000"/>
              </a:spcBef>
              <a:spcAft>
                <a:spcPts val="0"/>
              </a:spcAft>
              <a:buSzPts val="546"/>
              <a:buChar char="•"/>
            </a:pPr>
            <a:r>
              <a:rPr lang="en-US" sz="850"/>
              <a:t>Berkembangnya kreativitas peserta didik yang diwujudkan dalam bentuk ide-ide baru dalam produk keterampilan yang dikuasainya.</a:t>
            </a:r>
            <a:endParaRPr/>
          </a:p>
          <a:p>
            <a:pPr marL="311468" lvl="0" indent="-171450" algn="l" rtl="0">
              <a:lnSpc>
                <a:spcPct val="90000"/>
              </a:lnSpc>
              <a:spcBef>
                <a:spcPts val="1000"/>
              </a:spcBef>
              <a:spcAft>
                <a:spcPts val="0"/>
              </a:spcAft>
              <a:buSzPts val="546"/>
              <a:buChar char="•"/>
            </a:pPr>
            <a:r>
              <a:rPr lang="en-US" sz="850"/>
              <a:t>Tercapainya lulusan yang menguasai kompetensi literasi dan numerasi sebagai pembelajar sepanjang hayat.</a:t>
            </a:r>
            <a:endParaRPr/>
          </a:p>
          <a:p>
            <a:pPr marL="311468" lvl="0" indent="-171450" algn="l" rtl="0">
              <a:lnSpc>
                <a:spcPct val="90000"/>
              </a:lnSpc>
              <a:spcBef>
                <a:spcPts val="1000"/>
              </a:spcBef>
              <a:spcAft>
                <a:spcPts val="0"/>
              </a:spcAft>
              <a:buSzPts val="546"/>
              <a:buChar char="•"/>
            </a:pPr>
            <a:r>
              <a:rPr lang="en-US" sz="850"/>
              <a:t>Terwujudnya budaya sekolah yang mencerminkan 6 dimensi Profil Pelajar Pancasila.</a:t>
            </a:r>
            <a:endParaRPr/>
          </a:p>
          <a:p>
            <a:pPr marL="311468" lvl="0" indent="-171450" algn="l" rtl="0">
              <a:lnSpc>
                <a:spcPct val="90000"/>
              </a:lnSpc>
              <a:spcBef>
                <a:spcPts val="1000"/>
              </a:spcBef>
              <a:spcAft>
                <a:spcPts val="0"/>
              </a:spcAft>
              <a:buSzPts val="546"/>
              <a:buChar char="•"/>
            </a:pPr>
            <a:r>
              <a:rPr lang="en-US" sz="850"/>
              <a:t>Tercapainya lulusan yang mandiri dalam kehidupan sehari-hari.</a:t>
            </a:r>
            <a:endParaRPr/>
          </a:p>
          <a:p>
            <a:pPr marL="311468" lvl="0" indent="-171450" algn="l" rtl="0">
              <a:lnSpc>
                <a:spcPct val="90000"/>
              </a:lnSpc>
              <a:spcBef>
                <a:spcPts val="1000"/>
              </a:spcBef>
              <a:spcAft>
                <a:spcPts val="0"/>
              </a:spcAft>
              <a:buSzPts val="546"/>
              <a:buChar char="•"/>
            </a:pPr>
            <a:r>
              <a:rPr lang="en-US" sz="850"/>
              <a:t>Terserapnya lulusan dalam dunia kerja baik sebgai tenaga kerja atau mitra usaha dengan DUDI.</a:t>
            </a:r>
            <a:endParaRPr/>
          </a:p>
          <a:p>
            <a:pPr marL="311468" lvl="0" indent="-171450" algn="l" rtl="0">
              <a:lnSpc>
                <a:spcPct val="90000"/>
              </a:lnSpc>
              <a:spcBef>
                <a:spcPts val="1000"/>
              </a:spcBef>
              <a:spcAft>
                <a:spcPts val="0"/>
              </a:spcAft>
              <a:buSzPts val="546"/>
              <a:buChar char="•"/>
            </a:pPr>
            <a:r>
              <a:rPr lang="en-US" sz="850"/>
              <a:t>Tersedianya Pendidik dan Tenaga Kependidikan dengan jumlah dan kualifikasi akademik yang memadai.</a:t>
            </a:r>
            <a:endParaRPr/>
          </a:p>
          <a:p>
            <a:pPr marL="311468" lvl="0" indent="-171450" algn="l" rtl="0">
              <a:lnSpc>
                <a:spcPct val="90000"/>
              </a:lnSpc>
              <a:spcBef>
                <a:spcPts val="1000"/>
              </a:spcBef>
              <a:spcAft>
                <a:spcPts val="0"/>
              </a:spcAft>
              <a:buSzPts val="546"/>
              <a:buChar char="•"/>
            </a:pPr>
            <a:r>
              <a:rPr lang="en-US" sz="850"/>
              <a:t>Sekolah memiliki usaha pengolahan sampah organik dengan fasilitas yang memadai.</a:t>
            </a:r>
            <a:endParaRPr/>
          </a:p>
          <a:p>
            <a:pPr marL="140018" lvl="0" indent="0" algn="l" rtl="0">
              <a:lnSpc>
                <a:spcPct val="90000"/>
              </a:lnSpc>
              <a:spcBef>
                <a:spcPts val="1000"/>
              </a:spcBef>
              <a:spcAft>
                <a:spcPts val="0"/>
              </a:spcAft>
              <a:buSzPts val="546"/>
              <a:buNone/>
            </a:pPr>
            <a:r>
              <a:rPr lang="en-US" sz="850"/>
              <a:t>Dalam upaya pencapaian tujuan tersebut, maka sekolah melakukan serangkaian kegiatan sebagai berikut:</a:t>
            </a:r>
            <a:endParaRPr/>
          </a:p>
          <a:p>
            <a:pPr marL="368618" lvl="0" indent="-228600" algn="l" rtl="0">
              <a:lnSpc>
                <a:spcPct val="90000"/>
              </a:lnSpc>
              <a:spcBef>
                <a:spcPts val="1000"/>
              </a:spcBef>
              <a:spcAft>
                <a:spcPts val="0"/>
              </a:spcAft>
              <a:buSzPts val="546"/>
              <a:buAutoNum type="arabicPeriod"/>
            </a:pPr>
            <a:r>
              <a:rPr lang="en-US" sz="850"/>
              <a:t>Melakukan pembiasaan dan keteladanan untuk mewujudkan 6 dimensi Profil Pelajar Pancasila.</a:t>
            </a:r>
            <a:endParaRPr/>
          </a:p>
          <a:p>
            <a:pPr marL="368618" lvl="0" indent="-228600" algn="l" rtl="0">
              <a:lnSpc>
                <a:spcPct val="90000"/>
              </a:lnSpc>
              <a:spcBef>
                <a:spcPts val="1000"/>
              </a:spcBef>
              <a:spcAft>
                <a:spcPts val="0"/>
              </a:spcAft>
              <a:buSzPts val="546"/>
              <a:buAutoNum type="arabicPeriod"/>
            </a:pPr>
            <a:r>
              <a:rPr lang="en-US" sz="850"/>
              <a:t>Mengajukan permohonan pembangunan gedung kepada Pemerintah Daerah.</a:t>
            </a:r>
            <a:endParaRPr/>
          </a:p>
          <a:p>
            <a:pPr marL="368618" lvl="0" indent="-228600" algn="l" rtl="0">
              <a:lnSpc>
                <a:spcPct val="90000"/>
              </a:lnSpc>
              <a:spcBef>
                <a:spcPts val="1000"/>
              </a:spcBef>
              <a:spcAft>
                <a:spcPts val="0"/>
              </a:spcAft>
              <a:buSzPts val="546"/>
              <a:buAutoNum type="arabicPeriod"/>
            </a:pPr>
            <a:r>
              <a:rPr lang="en-US" sz="850"/>
              <a:t>Mengajukan permohonan pemenuhan kebutuhan Guru dan Tenaga Kependidikan kepada Dinas Pendidikan.</a:t>
            </a:r>
            <a:endParaRPr/>
          </a:p>
          <a:p>
            <a:pPr marL="368618" lvl="0" indent="-228600" algn="l" rtl="0">
              <a:lnSpc>
                <a:spcPct val="90000"/>
              </a:lnSpc>
              <a:spcBef>
                <a:spcPts val="1000"/>
              </a:spcBef>
              <a:spcAft>
                <a:spcPts val="0"/>
              </a:spcAft>
              <a:buSzPts val="546"/>
              <a:buAutoNum type="arabicPeriod"/>
            </a:pPr>
            <a:r>
              <a:rPr lang="en-US" sz="850"/>
              <a:t>Mengajukan permohonan pemenuhan sarana dan prasarana keterampilan ke Dinas Pendidikan.</a:t>
            </a:r>
            <a:endParaRPr/>
          </a:p>
          <a:p>
            <a:pPr marL="368618" lvl="0" indent="-228600" algn="l" rtl="0">
              <a:lnSpc>
                <a:spcPct val="90000"/>
              </a:lnSpc>
              <a:spcBef>
                <a:spcPts val="1000"/>
              </a:spcBef>
              <a:spcAft>
                <a:spcPts val="0"/>
              </a:spcAft>
              <a:buSzPts val="546"/>
              <a:buAutoNum type="arabicPeriod"/>
            </a:pPr>
            <a:r>
              <a:rPr lang="en-US" sz="850"/>
              <a:t>Menyelenggarakan kegiatan perayaan keagamaan dan melakukan pembinaan kerohanian yang rutin dilakukan satu minggu sekali.</a:t>
            </a:r>
            <a:endParaRPr/>
          </a:p>
          <a:p>
            <a:pPr marL="368618" lvl="0" indent="-228600" algn="l" rtl="0">
              <a:lnSpc>
                <a:spcPct val="90000"/>
              </a:lnSpc>
              <a:spcBef>
                <a:spcPts val="1000"/>
              </a:spcBef>
              <a:spcAft>
                <a:spcPts val="0"/>
              </a:spcAft>
              <a:buSzPts val="546"/>
              <a:buAutoNum type="arabicPeriod"/>
            </a:pPr>
            <a:r>
              <a:rPr lang="en-US" sz="850"/>
              <a:t>Pemberdayaan perpustakaan baik manual maupun digital.</a:t>
            </a:r>
            <a:endParaRPr/>
          </a:p>
          <a:p>
            <a:pPr marL="368618" lvl="0" indent="-228600" algn="l" rtl="0">
              <a:lnSpc>
                <a:spcPct val="90000"/>
              </a:lnSpc>
              <a:spcBef>
                <a:spcPts val="1000"/>
              </a:spcBef>
              <a:spcAft>
                <a:spcPts val="0"/>
              </a:spcAft>
              <a:buSzPts val="546"/>
              <a:buAutoNum type="arabicPeriod"/>
            </a:pPr>
            <a:r>
              <a:rPr lang="en-US" sz="850"/>
              <a:t>Peningkatan kualitas SDM dengan pengikutsertaan kegiatan pelatihan atau mengadakan kegiatan bimbingan teman sebaya.</a:t>
            </a:r>
            <a:endParaRPr/>
          </a:p>
          <a:p>
            <a:pPr marL="368618" lvl="0" indent="-228600" algn="l" rtl="0">
              <a:lnSpc>
                <a:spcPct val="90000"/>
              </a:lnSpc>
              <a:spcBef>
                <a:spcPts val="1000"/>
              </a:spcBef>
              <a:spcAft>
                <a:spcPts val="0"/>
              </a:spcAft>
              <a:buSzPts val="546"/>
              <a:buAutoNum type="arabicPeriod"/>
            </a:pPr>
            <a:r>
              <a:rPr lang="en-US" sz="850"/>
              <a:t>Bekerjasama dengan IGPKhI DKI Jakarta dalam peningkatan kompetensi guru.</a:t>
            </a:r>
            <a:endParaRPr/>
          </a:p>
          <a:p>
            <a:pPr marL="368618" lvl="0" indent="-228600" algn="l" rtl="0">
              <a:lnSpc>
                <a:spcPct val="90000"/>
              </a:lnSpc>
              <a:spcBef>
                <a:spcPts val="1000"/>
              </a:spcBef>
              <a:spcAft>
                <a:spcPts val="0"/>
              </a:spcAft>
              <a:buSzPts val="546"/>
              <a:buAutoNum type="arabicPeriod"/>
            </a:pPr>
            <a:r>
              <a:rPr lang="en-US" sz="850"/>
              <a:t>Bekerjasama dengan DUDI berkaitan dengan peningkatan kewirausahaan untuk pelaksanaan program magang dan mempromosikan hasil karya kewirausahaan untuk pelaksanaan programkagang dan mempromosikan hasil karya peserta didik, serta membuka peluang dalam rekrutmen penerimaan pagawai/karyawan bagi lulusan SMALB Model 13.</a:t>
            </a:r>
            <a:endParaRPr/>
          </a:p>
          <a:p>
            <a:pPr marL="368618" lvl="0" indent="-228600" algn="l" rtl="0">
              <a:lnSpc>
                <a:spcPct val="90000"/>
              </a:lnSpc>
              <a:spcBef>
                <a:spcPts val="1000"/>
              </a:spcBef>
              <a:spcAft>
                <a:spcPts val="0"/>
              </a:spcAft>
              <a:buSzPts val="546"/>
              <a:buAutoNum type="arabicPeriod"/>
            </a:pPr>
            <a:r>
              <a:rPr lang="en-US" sz="850"/>
              <a:t>Menjalin kemitraan dengan sentra ikan hias untuk melakukan pelatihan dan pengembangan kewirausahaan yang dapat dilakukan peserta didik saat dibutuhkan oleh sentra ikan hias seperti produksi pakan dan aquarium. </a:t>
            </a:r>
            <a:endParaRPr/>
          </a:p>
          <a:p>
            <a:pPr marL="368618" lvl="0" indent="-228600" algn="l" rtl="0">
              <a:lnSpc>
                <a:spcPct val="90000"/>
              </a:lnSpc>
              <a:spcBef>
                <a:spcPts val="1000"/>
              </a:spcBef>
              <a:spcAft>
                <a:spcPts val="0"/>
              </a:spcAft>
              <a:buSzPts val="546"/>
              <a:buAutoNum type="arabicPeriod"/>
            </a:pPr>
            <a:r>
              <a:rPr lang="en-US" sz="850"/>
              <a:t>Bekerjasama dengan Dinas Pariwisata untuk mempromosikan dan memasarkan hasil karya cinderamata yang telah diproduksi oleh peserta didik.</a:t>
            </a:r>
            <a:endParaRPr/>
          </a:p>
          <a:p>
            <a:pPr marL="368618" lvl="0" indent="-228600" algn="l" rtl="0">
              <a:lnSpc>
                <a:spcPct val="90000"/>
              </a:lnSpc>
              <a:spcBef>
                <a:spcPts val="1000"/>
              </a:spcBef>
              <a:spcAft>
                <a:spcPts val="0"/>
              </a:spcAft>
              <a:buSzPts val="546"/>
              <a:buAutoNum type="arabicPeriod"/>
            </a:pPr>
            <a:r>
              <a:rPr lang="en-US" sz="850"/>
              <a:t>Bekerjasama dengan Dinas Perindustrian DKI Jakarta untuk mendapatkan pelatihan, pendampingan dan bantuan fasilitas dalam usaha pengolahan sampah.</a:t>
            </a:r>
            <a:endParaRPr/>
          </a:p>
          <a:p>
            <a:pPr marL="368618" lvl="0" indent="-228600" algn="l" rtl="0">
              <a:lnSpc>
                <a:spcPct val="90000"/>
              </a:lnSpc>
              <a:spcBef>
                <a:spcPts val="1000"/>
              </a:spcBef>
              <a:spcAft>
                <a:spcPts val="0"/>
              </a:spcAft>
              <a:buSzPts val="546"/>
              <a:buAutoNum type="arabicPeriod"/>
            </a:pPr>
            <a:r>
              <a:rPr lang="en-US" sz="850"/>
              <a:t>Bekerjasama dengan Kamar Dagang Industri (Kadin) Jakarta Barat untuk membantu memperluas jaringan dalam mempromosikan hasil produksi keterampilan dari peserta didik.</a:t>
            </a:r>
            <a:endParaRPr/>
          </a:p>
          <a:p>
            <a:pPr marL="311468" lvl="0" indent="-136752" algn="l" rtl="0">
              <a:lnSpc>
                <a:spcPct val="90000"/>
              </a:lnSpc>
              <a:spcBef>
                <a:spcPts val="1000"/>
              </a:spcBef>
              <a:spcAft>
                <a:spcPts val="0"/>
              </a:spcAft>
              <a:buSzPts val="546"/>
              <a:buNone/>
            </a:pPr>
            <a:endParaRPr sz="850"/>
          </a:p>
          <a:p>
            <a:pPr marL="311468" lvl="0" indent="-136752" algn="l" rtl="0">
              <a:lnSpc>
                <a:spcPct val="90000"/>
              </a:lnSpc>
              <a:spcBef>
                <a:spcPts val="1000"/>
              </a:spcBef>
              <a:spcAft>
                <a:spcPts val="0"/>
              </a:spcAft>
              <a:buSzPts val="546"/>
              <a:buNone/>
            </a:pPr>
            <a:endParaRPr sz="850"/>
          </a:p>
          <a:p>
            <a:pPr marL="311468" lvl="0" indent="-136752" algn="l" rtl="0">
              <a:lnSpc>
                <a:spcPct val="90000"/>
              </a:lnSpc>
              <a:spcBef>
                <a:spcPts val="1000"/>
              </a:spcBef>
              <a:spcAft>
                <a:spcPts val="0"/>
              </a:spcAft>
              <a:buSzPts val="546"/>
              <a:buNone/>
            </a:pPr>
            <a:endParaRPr sz="85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69"/>
          <p:cNvSpPr txBox="1">
            <a:spLocks noGrp="1"/>
          </p:cNvSpPr>
          <p:nvPr>
            <p:ph type="body" idx="1"/>
          </p:nvPr>
        </p:nvSpPr>
        <p:spPr>
          <a:xfrm>
            <a:off x="-101600" y="10884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611"/>
              <a:buNone/>
            </a:pPr>
            <a:r>
              <a:rPr lang="en-US" sz="950" b="1"/>
              <a:t>Kaarakteristik SMKN 1 Tasikmalaya</a:t>
            </a:r>
            <a:endParaRPr sz="950" b="1"/>
          </a:p>
          <a:p>
            <a:pPr marL="140018" lvl="0" indent="0" algn="l" rtl="0">
              <a:lnSpc>
                <a:spcPct val="90000"/>
              </a:lnSpc>
              <a:spcBef>
                <a:spcPts val="1000"/>
              </a:spcBef>
              <a:spcAft>
                <a:spcPts val="0"/>
              </a:spcAft>
              <a:buSzPts val="611"/>
              <a:buNone/>
            </a:pPr>
            <a:r>
              <a:rPr lang="en-US" sz="950"/>
              <a:t>SMK Negeri Tasikmalaya dahulu namanya Sekolah Menengah Ekonomi Atas (SMEA) Negeri yang didirikan pada tanggal 1 Agustus 1957 dengan SK Menteri Pendidikan Pengajaran dan Kebudayaan RI tanggal 6 September 1957 No. 280/B/III/Kdj/57. beridirinya SMK Negeri diprakarsai oleh Kepala SMEP Negeri Tasikmalaya beserta beberapa tokoh masyarakat dan orangtua murid pada waktu itu dengan mendapat restu dari Kepala Daerah dan Komandan Resimen Infantri XI Priangan Timur di Tasikmalaya. Selain itu, sambutan masyarakat Tasikmalaya dan sekitarnya terhadap didirikannya SMK di Tasikmalaya cukup besar. Hal itu dapat dimengerti mengingat bahwa masyarakat Tasikmalaya dan sekitarnya mempunyai tata hidup ekonomi yang banyak diwarnai oleh kegiatan-kegiatan perdagangan dan indusri kerajinan terutama masyarakat sekitar Kecamatan Cipedes.</a:t>
            </a:r>
            <a:endParaRPr/>
          </a:p>
          <a:p>
            <a:pPr marL="140018" lvl="0" indent="0" algn="l" rtl="0">
              <a:lnSpc>
                <a:spcPct val="90000"/>
              </a:lnSpc>
              <a:spcBef>
                <a:spcPts val="1000"/>
              </a:spcBef>
              <a:spcAft>
                <a:spcPts val="0"/>
              </a:spcAft>
              <a:buSzPts val="611"/>
              <a:buNone/>
            </a:pPr>
            <a:r>
              <a:rPr lang="en-US" sz="950"/>
              <a:t>SMKN 1 Tasikmalaya secara geografis administratif berada di Kelurahan Nagasari, Kecamatan Cipedes, Kota Tasikmalaya. Perekonomian di Kecamatan Cipedes terus berkembang, terutama di Kelurahan Nagasari. Hal ini ditandai dengan terdapatnya industri rumah tangga di kelurahan ini terbanyak dibandingkan dengan kelurahan lainnya. Salah satunya dapat dilihat dari jumlah industri batik yang ada pada Kelurahan Nagasari sebanyak 20 unit usaha, Kelurahan Cipedes 2 unit usaha, Kelurahan Sukamanah 3 unit usaha, dan Kelurahan Panglayungan 1 unit usaha. Kecamatan Cipedes memiliki berbagai jenis industri seperti industri bordir, industri batik, industri pembuat baju, dan lain-lain. Akan tetapi hanya jenis industri batik yang banyak berkembang dan hampir mendominasi di satu kelurahan dari empat kelurahan yang ada.</a:t>
            </a:r>
            <a:endParaRPr/>
          </a:p>
          <a:p>
            <a:pPr marL="140018" lvl="0" indent="0" algn="l" rtl="0">
              <a:lnSpc>
                <a:spcPct val="90000"/>
              </a:lnSpc>
              <a:spcBef>
                <a:spcPts val="1000"/>
              </a:spcBef>
              <a:spcAft>
                <a:spcPts val="0"/>
              </a:spcAft>
              <a:buSzPts val="611"/>
              <a:buNone/>
            </a:pPr>
            <a:r>
              <a:rPr lang="en-US" sz="950"/>
              <a:t>Kondisi Kecamatan Cipedes terutama Kelurahan Nagasari sebagaimana digambarkan tersebut menjadi salah satu dasar pertimbangan pengembangan SMKN 1 Tasikmalaya. Program pengembangan SMKN 1 Tasikmalaya salah satunya difokuskan untuk membantu pengembangan ekonomi masyarakat sekitar. Hal tersebut diimplementasikan salah satunya dalam pembukaan program keahlian di SMKN 1 Tasikmalaya berikut kurikulumnya.</a:t>
            </a:r>
            <a:endParaRPr/>
          </a:p>
          <a:p>
            <a:pPr marL="140018" lvl="0" indent="0" algn="l" rtl="0">
              <a:lnSpc>
                <a:spcPct val="90000"/>
              </a:lnSpc>
              <a:spcBef>
                <a:spcPts val="1000"/>
              </a:spcBef>
              <a:spcAft>
                <a:spcPts val="0"/>
              </a:spcAft>
              <a:buSzPts val="611"/>
              <a:buNone/>
            </a:pPr>
            <a:r>
              <a:rPr lang="en-US" sz="950"/>
              <a:t>SMKN 1 Tasikmalaya memiliki lima program keahlian, yakni Akuntasi dan Keuangan Lembaga, Manajemen Perkantoran dan Layanan Bisnis, Pemasaran, </a:t>
            </a:r>
            <a:r>
              <a:rPr lang="en-US" sz="950" i="1"/>
              <a:t>Broadcasting</a:t>
            </a:r>
            <a:r>
              <a:rPr lang="en-US" sz="950"/>
              <a:t> dan Perfilman, serta Perhotelan. Kelima program keahlian tersebut sangat relevan dengan potensi ekonomi masyarakat, khususnya masyarakat sekitar sekolah umumnya masyarakat Jawa Barat dan Indonesia.</a:t>
            </a:r>
            <a:endParaRPr/>
          </a:p>
          <a:p>
            <a:pPr marL="140018" lvl="0" indent="0" algn="l" rtl="0">
              <a:lnSpc>
                <a:spcPct val="90000"/>
              </a:lnSpc>
              <a:spcBef>
                <a:spcPts val="1000"/>
              </a:spcBef>
              <a:spcAft>
                <a:spcPts val="0"/>
              </a:spcAft>
              <a:buSzPts val="611"/>
              <a:buNone/>
            </a:pPr>
            <a:r>
              <a:rPr lang="en-US" sz="950"/>
              <a:t>SMKN 1 Tasikmalaya merupakan SMK tertua di Kota Tasikmalaya terutama untuk rumpun Bisnis dan Manajemen. Kondisi tersebut tentunya memberi dampak positif, salah satunya adalah terbentuknya </a:t>
            </a:r>
            <a:r>
              <a:rPr lang="en-US" sz="950" i="1"/>
              <a:t>branding image </a:t>
            </a:r>
            <a:r>
              <a:rPr lang="en-US" sz="950"/>
              <a:t>positif di masyarakat sebagai pencetak lulusan yang banyak diserap dunia usaha dan industri. Hal itu membuat industri tidak berpikir panjang untuk membangun kemitraan dengan SMKN 1 Tasikmalaya. Kemitraan tersebut dibangun dalam berbagai kegiatan di antaranya dalam kegiatan sinkronisasi kurikulum magang guru dan siswa, uji sertifikasi kompetensi, penyerapan lulusan, pembentukan kelas industri dan sebagainya. Berikut ini beberapa industri yang sudah membangun kemitraan dengan SMKN 1 Tasikmalaya sampai dengan tahun 2021.</a:t>
            </a:r>
            <a:endParaRPr/>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a:p>
            <a:pPr marL="140018" lvl="0" indent="0" algn="l" rtl="0">
              <a:lnSpc>
                <a:spcPct val="90000"/>
              </a:lnSpc>
              <a:spcBef>
                <a:spcPts val="1000"/>
              </a:spcBef>
              <a:spcAft>
                <a:spcPts val="0"/>
              </a:spcAft>
              <a:buSzPts val="611"/>
              <a:buNone/>
            </a:pPr>
            <a:endParaRPr sz="950"/>
          </a:p>
        </p:txBody>
      </p:sp>
      <p:sp>
        <p:nvSpPr>
          <p:cNvPr id="578" name="Google Shape;578;p69"/>
          <p:cNvSpPr txBox="1">
            <a:spLocks noGrp="1"/>
          </p:cNvSpPr>
          <p:nvPr>
            <p:ph type="title"/>
          </p:nvPr>
        </p:nvSpPr>
        <p:spPr>
          <a:xfrm>
            <a:off x="27319" y="61017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91"/>
              <a:buNone/>
            </a:pPr>
            <a:br>
              <a:rPr lang="en-US" sz="1200" b="1"/>
            </a:br>
            <a:r>
              <a:rPr lang="en-US" sz="1200" b="1" u="sng"/>
              <a:t>Contoh Kurikulum SMKN 1 Tasikmalaya</a:t>
            </a:r>
            <a:endParaRPr sz="1200" b="1" u="sng"/>
          </a:p>
        </p:txBody>
      </p:sp>
      <p:graphicFrame>
        <p:nvGraphicFramePr>
          <p:cNvPr id="579" name="Google Shape;579;p69"/>
          <p:cNvGraphicFramePr/>
          <p:nvPr/>
        </p:nvGraphicFramePr>
        <p:xfrm>
          <a:off x="139833" y="4256592"/>
          <a:ext cx="7988150" cy="2499380"/>
        </p:xfrm>
        <a:graphic>
          <a:graphicData uri="http://schemas.openxmlformats.org/drawingml/2006/table">
            <a:tbl>
              <a:tblPr firstRow="1" bandRow="1">
                <a:noFill/>
                <a:tableStyleId>{A7AD82F2-C7AA-4410-8BE9-5B084F73BB80}</a:tableStyleId>
              </a:tblPr>
              <a:tblGrid>
                <a:gridCol w="1566600">
                  <a:extLst>
                    <a:ext uri="{9D8B030D-6E8A-4147-A177-3AD203B41FA5}">
                      <a16:colId xmlns:a16="http://schemas.microsoft.com/office/drawing/2014/main" val="20000"/>
                    </a:ext>
                  </a:extLst>
                </a:gridCol>
                <a:gridCol w="3178825">
                  <a:extLst>
                    <a:ext uri="{9D8B030D-6E8A-4147-A177-3AD203B41FA5}">
                      <a16:colId xmlns:a16="http://schemas.microsoft.com/office/drawing/2014/main" val="20001"/>
                    </a:ext>
                  </a:extLst>
                </a:gridCol>
                <a:gridCol w="3242725">
                  <a:extLst>
                    <a:ext uri="{9D8B030D-6E8A-4147-A177-3AD203B41FA5}">
                      <a16:colId xmlns:a16="http://schemas.microsoft.com/office/drawing/2014/main" val="20002"/>
                    </a:ext>
                  </a:extLst>
                </a:gridCol>
              </a:tblGrid>
              <a:tr h="177850">
                <a:tc>
                  <a:txBody>
                    <a:bodyPr/>
                    <a:lstStyle/>
                    <a:p>
                      <a:pPr marL="0" marR="0" lvl="0" indent="0" algn="l" rtl="0">
                        <a:lnSpc>
                          <a:spcPct val="100000"/>
                        </a:lnSpc>
                        <a:spcBef>
                          <a:spcPts val="0"/>
                        </a:spcBef>
                        <a:spcAft>
                          <a:spcPts val="0"/>
                        </a:spcAft>
                        <a:buNone/>
                      </a:pPr>
                      <a:r>
                        <a:rPr lang="en-US" sz="950" b="1" u="none" strike="noStrike" cap="none"/>
                        <a:t>Program Keahlian</a:t>
                      </a:r>
                      <a:endParaRPr sz="950" b="1" u="none" strike="noStrike" cap="none"/>
                    </a:p>
                  </a:txBody>
                  <a:tcPr marL="91450" marR="91450" marT="45725" marB="45725"/>
                </a:tc>
                <a:tc gridSpan="2">
                  <a:txBody>
                    <a:bodyPr/>
                    <a:lstStyle/>
                    <a:p>
                      <a:pPr marL="0" marR="0" lvl="0" indent="0" algn="ctr" rtl="0">
                        <a:lnSpc>
                          <a:spcPct val="100000"/>
                        </a:lnSpc>
                        <a:spcBef>
                          <a:spcPts val="0"/>
                        </a:spcBef>
                        <a:spcAft>
                          <a:spcPts val="0"/>
                        </a:spcAft>
                        <a:buNone/>
                      </a:pPr>
                      <a:r>
                        <a:rPr lang="en-US" sz="950" b="1" u="none" strike="noStrike" cap="none"/>
                        <a:t>Nama Perusahaan</a:t>
                      </a:r>
                      <a:endParaRPr/>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1982900">
                <a:tc>
                  <a:txBody>
                    <a:bodyPr/>
                    <a:lstStyle/>
                    <a:p>
                      <a:pPr marL="0" marR="0" lvl="0" indent="0" algn="l" rtl="0">
                        <a:lnSpc>
                          <a:spcPct val="100000"/>
                        </a:lnSpc>
                        <a:spcBef>
                          <a:spcPts val="0"/>
                        </a:spcBef>
                        <a:spcAft>
                          <a:spcPts val="0"/>
                        </a:spcAft>
                        <a:buNone/>
                      </a:pPr>
                      <a:r>
                        <a:rPr lang="en-US" sz="950" u="none" strike="noStrike" cap="none"/>
                        <a:t>1. Akuntansi dan Keuangan Lembaga</a:t>
                      </a:r>
                      <a:endParaRPr sz="9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50" u="none" strike="noStrike" cap="none"/>
                        <a:t>PT JASINDO</a:t>
                      </a:r>
                      <a:endParaRPr/>
                    </a:p>
                    <a:p>
                      <a:pPr marL="0" marR="0" lvl="0" indent="0" algn="l" rtl="0">
                        <a:lnSpc>
                          <a:spcPct val="100000"/>
                        </a:lnSpc>
                        <a:spcBef>
                          <a:spcPts val="0"/>
                        </a:spcBef>
                        <a:spcAft>
                          <a:spcPts val="0"/>
                        </a:spcAft>
                        <a:buNone/>
                      </a:pPr>
                      <a:r>
                        <a:rPr lang="en-US" sz="950" u="none" strike="noStrike" cap="none"/>
                        <a:t>BPR Siliwangi Tasikmalaya Cabang Cibogor</a:t>
                      </a:r>
                      <a:endParaRPr sz="950" u="none" strike="noStrike" cap="none"/>
                    </a:p>
                    <a:p>
                      <a:pPr marL="0" marR="0" lvl="0" indent="0" algn="l" rtl="0">
                        <a:lnSpc>
                          <a:spcPct val="100000"/>
                        </a:lnSpc>
                        <a:spcBef>
                          <a:spcPts val="0"/>
                        </a:spcBef>
                        <a:spcAft>
                          <a:spcPts val="0"/>
                        </a:spcAft>
                        <a:buNone/>
                      </a:pPr>
                      <a:r>
                        <a:rPr lang="en-US" sz="950" u="none" strike="noStrike" cap="none"/>
                        <a:t>PT Sinar Sosro Kantor Penjualan Tasikmalaya</a:t>
                      </a:r>
                      <a:endParaRPr sz="950" u="none" strike="noStrike" cap="none"/>
                    </a:p>
                    <a:p>
                      <a:pPr marL="0" marR="0" lvl="0" indent="0" algn="l" rtl="0">
                        <a:lnSpc>
                          <a:spcPct val="100000"/>
                        </a:lnSpc>
                        <a:spcBef>
                          <a:spcPts val="0"/>
                        </a:spcBef>
                        <a:spcAft>
                          <a:spcPts val="0"/>
                        </a:spcAft>
                        <a:buNone/>
                      </a:pPr>
                      <a:r>
                        <a:rPr lang="en-US" sz="950" u="none" strike="noStrike" cap="none"/>
                        <a:t>Bank Mandiri KCP Tasikmalaya</a:t>
                      </a:r>
                      <a:endParaRPr sz="950" u="none" strike="noStrike" cap="none"/>
                    </a:p>
                    <a:p>
                      <a:pPr marL="0" marR="0" lvl="0" indent="0" algn="l" rtl="0">
                        <a:lnSpc>
                          <a:spcPct val="100000"/>
                        </a:lnSpc>
                        <a:spcBef>
                          <a:spcPts val="0"/>
                        </a:spcBef>
                        <a:spcAft>
                          <a:spcPts val="0"/>
                        </a:spcAft>
                        <a:buNone/>
                      </a:pPr>
                      <a:r>
                        <a:rPr lang="en-US" sz="950" u="none" strike="noStrike" cap="none"/>
                        <a:t>Bank BRI Kantor Cabang Tasikmalaya</a:t>
                      </a:r>
                      <a:endParaRPr sz="950" u="none" strike="noStrike" cap="none"/>
                    </a:p>
                    <a:p>
                      <a:pPr marL="0" marR="0" lvl="0" indent="0" algn="l" rtl="0">
                        <a:lnSpc>
                          <a:spcPct val="100000"/>
                        </a:lnSpc>
                        <a:spcBef>
                          <a:spcPts val="0"/>
                        </a:spcBef>
                        <a:spcAft>
                          <a:spcPts val="0"/>
                        </a:spcAft>
                        <a:buNone/>
                      </a:pPr>
                      <a:r>
                        <a:rPr lang="en-US" sz="950" u="none" strike="noStrike" cap="none"/>
                        <a:t>BPR Siliwangi Tasikmalaya (Kantor Pusat)</a:t>
                      </a:r>
                      <a:endParaRPr/>
                    </a:p>
                    <a:p>
                      <a:pPr marL="0" marR="0" lvl="0" indent="0" algn="l" rtl="0">
                        <a:lnSpc>
                          <a:spcPct val="100000"/>
                        </a:lnSpc>
                        <a:spcBef>
                          <a:spcPts val="0"/>
                        </a:spcBef>
                        <a:spcAft>
                          <a:spcPts val="0"/>
                        </a:spcAft>
                        <a:buNone/>
                      </a:pPr>
                      <a:r>
                        <a:rPr lang="en-US" sz="950" u="none" strike="noStrike" cap="none"/>
                        <a:t>Akademi Pariwisata Universitas Siliwangi</a:t>
                      </a:r>
                      <a:endParaRPr sz="950" u="none" strike="noStrike" cap="none"/>
                    </a:p>
                    <a:p>
                      <a:pPr marL="0" marR="0" lvl="0" indent="0" algn="l" rtl="0">
                        <a:lnSpc>
                          <a:spcPct val="100000"/>
                        </a:lnSpc>
                        <a:spcBef>
                          <a:spcPts val="0"/>
                        </a:spcBef>
                        <a:spcAft>
                          <a:spcPts val="0"/>
                        </a:spcAft>
                        <a:buNone/>
                      </a:pPr>
                      <a:r>
                        <a:rPr lang="en-US" sz="950" u="none" strike="noStrike" cap="none"/>
                        <a:t>CV Megah Prima</a:t>
                      </a:r>
                      <a:endParaRPr/>
                    </a:p>
                    <a:p>
                      <a:pPr marL="0" marR="0" lvl="0" indent="0" algn="l" rtl="0">
                        <a:lnSpc>
                          <a:spcPct val="100000"/>
                        </a:lnSpc>
                        <a:spcBef>
                          <a:spcPts val="0"/>
                        </a:spcBef>
                        <a:spcAft>
                          <a:spcPts val="0"/>
                        </a:spcAft>
                        <a:buNone/>
                      </a:pPr>
                      <a:r>
                        <a:rPr lang="en-US" sz="950" u="none" strike="noStrike" cap="none"/>
                        <a:t>Perusahaan Daerah Air Minum (PDAM) Tirta Sukapura</a:t>
                      </a:r>
                      <a:endParaRPr sz="950" u="none" strike="noStrike" cap="none"/>
                    </a:p>
                    <a:p>
                      <a:pPr marL="0" marR="0" lvl="0" indent="0" algn="l" rtl="0">
                        <a:lnSpc>
                          <a:spcPct val="100000"/>
                        </a:lnSpc>
                        <a:spcBef>
                          <a:spcPts val="0"/>
                        </a:spcBef>
                        <a:spcAft>
                          <a:spcPts val="0"/>
                        </a:spcAft>
                        <a:buNone/>
                      </a:pPr>
                      <a:r>
                        <a:rPr lang="en-US" sz="950" u="none" strike="noStrike" cap="none"/>
                        <a:t>ACI MOTOR</a:t>
                      </a:r>
                      <a:endParaRPr/>
                    </a:p>
                    <a:p>
                      <a:pPr marL="0" marR="0" lvl="0" indent="0" algn="l" rtl="0">
                        <a:lnSpc>
                          <a:spcPct val="100000"/>
                        </a:lnSpc>
                        <a:spcBef>
                          <a:spcPts val="0"/>
                        </a:spcBef>
                        <a:spcAft>
                          <a:spcPts val="0"/>
                        </a:spcAft>
                        <a:buNone/>
                      </a:pPr>
                      <a:r>
                        <a:rPr lang="en-US" sz="950" u="none" strike="noStrike" cap="none"/>
                        <a:t>PT Ragam Pangan Lestari</a:t>
                      </a:r>
                      <a:endParaRPr/>
                    </a:p>
                    <a:p>
                      <a:pPr marL="0" marR="0" lvl="0" indent="0" algn="l" rtl="0">
                        <a:lnSpc>
                          <a:spcPct val="100000"/>
                        </a:lnSpc>
                        <a:spcBef>
                          <a:spcPts val="0"/>
                        </a:spcBef>
                        <a:spcAft>
                          <a:spcPts val="0"/>
                        </a:spcAft>
                        <a:buNone/>
                      </a:pPr>
                      <a:r>
                        <a:rPr lang="en-US" sz="950" u="none" strike="noStrike" cap="none"/>
                        <a:t>PT Surya Donasin Tasikmalaya</a:t>
                      </a:r>
                      <a:endParaRPr sz="950" u="none" strike="noStrike" cap="none"/>
                    </a:p>
                    <a:p>
                      <a:pPr marL="0" marR="0" lvl="0" indent="0" algn="l" rtl="0">
                        <a:lnSpc>
                          <a:spcPct val="100000"/>
                        </a:lnSpc>
                        <a:spcBef>
                          <a:spcPts val="0"/>
                        </a:spcBef>
                        <a:spcAft>
                          <a:spcPts val="0"/>
                        </a:spcAft>
                        <a:buNone/>
                      </a:pPr>
                      <a:r>
                        <a:rPr lang="en-US" sz="950" u="none" strike="noStrike" cap="none"/>
                        <a:t>PT Asuransi Jiwasraya</a:t>
                      </a:r>
                      <a:endParaRPr sz="950" u="none" strike="noStrike" cap="none"/>
                    </a:p>
                    <a:p>
                      <a:pPr marL="0" marR="0" lvl="0" indent="0" algn="l" rtl="0">
                        <a:lnSpc>
                          <a:spcPct val="100000"/>
                        </a:lnSpc>
                        <a:spcBef>
                          <a:spcPts val="0"/>
                        </a:spcBef>
                        <a:spcAft>
                          <a:spcPts val="0"/>
                        </a:spcAft>
                        <a:buNone/>
                      </a:pPr>
                      <a:r>
                        <a:rPr lang="en-US" sz="950" u="none" strike="noStrike" cap="none"/>
                        <a:t>Bank Muamalat</a:t>
                      </a:r>
                      <a:endParaRPr sz="950" u="none" strike="noStrike" cap="none"/>
                    </a:p>
                    <a:p>
                      <a:pPr marL="0" marR="0" lvl="0" indent="0" algn="l" rtl="0">
                        <a:lnSpc>
                          <a:spcPct val="100000"/>
                        </a:lnSpc>
                        <a:spcBef>
                          <a:spcPts val="0"/>
                        </a:spcBef>
                        <a:spcAft>
                          <a:spcPts val="0"/>
                        </a:spcAft>
                        <a:buNone/>
                      </a:pPr>
                      <a:endParaRPr sz="9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50" u="none" strike="noStrike" cap="none"/>
                        <a:t>PT TASPEN (Persero) KC Tasikmalaya</a:t>
                      </a:r>
                      <a:endParaRPr sz="950" u="none" strike="noStrike" cap="none"/>
                    </a:p>
                    <a:p>
                      <a:pPr marL="0" marR="0" lvl="0" indent="0" algn="l" rtl="0">
                        <a:lnSpc>
                          <a:spcPct val="100000"/>
                        </a:lnSpc>
                        <a:spcBef>
                          <a:spcPts val="0"/>
                        </a:spcBef>
                        <a:spcAft>
                          <a:spcPts val="0"/>
                        </a:spcAft>
                        <a:buNone/>
                      </a:pPr>
                      <a:r>
                        <a:rPr lang="en-US" sz="950" u="none" strike="noStrike" cap="none"/>
                        <a:t>Bank Woori Saudara KC Tasikmalaya</a:t>
                      </a:r>
                      <a:endParaRPr sz="950" u="none" strike="noStrike" cap="none"/>
                    </a:p>
                    <a:p>
                      <a:pPr marL="0" marR="0" lvl="0" indent="0" algn="l" rtl="0">
                        <a:lnSpc>
                          <a:spcPct val="100000"/>
                        </a:lnSpc>
                        <a:spcBef>
                          <a:spcPts val="0"/>
                        </a:spcBef>
                        <a:spcAft>
                          <a:spcPts val="0"/>
                        </a:spcAft>
                        <a:buNone/>
                      </a:pPr>
                      <a:r>
                        <a:rPr lang="en-US" sz="950" u="none" strike="noStrike" cap="none"/>
                        <a:t>Bank Tabungan Pensiun Nasional (BTPN) KC Tasikmalaya</a:t>
                      </a:r>
                      <a:endParaRPr sz="950" u="none" strike="noStrike" cap="none"/>
                    </a:p>
                    <a:p>
                      <a:pPr marL="0" marR="0" lvl="0" indent="0" algn="l" rtl="0">
                        <a:lnSpc>
                          <a:spcPct val="100000"/>
                        </a:lnSpc>
                        <a:spcBef>
                          <a:spcPts val="0"/>
                        </a:spcBef>
                        <a:spcAft>
                          <a:spcPts val="0"/>
                        </a:spcAft>
                        <a:buNone/>
                      </a:pPr>
                      <a:r>
                        <a:rPr lang="en-US" sz="950" u="none" strike="noStrike" cap="none"/>
                        <a:t>Bank BJB KC Tasikmalaya</a:t>
                      </a:r>
                      <a:endParaRPr sz="950" u="none" strike="noStrike" cap="none"/>
                    </a:p>
                    <a:p>
                      <a:pPr marL="0" marR="0" lvl="0" indent="0" algn="l" rtl="0">
                        <a:lnSpc>
                          <a:spcPct val="100000"/>
                        </a:lnSpc>
                        <a:spcBef>
                          <a:spcPts val="0"/>
                        </a:spcBef>
                        <a:spcAft>
                          <a:spcPts val="0"/>
                        </a:spcAft>
                        <a:buNone/>
                      </a:pPr>
                      <a:r>
                        <a:rPr lang="en-US" sz="950" u="none" strike="noStrike" cap="none"/>
                        <a:t>Bank Artha Galunggung</a:t>
                      </a:r>
                      <a:endParaRPr sz="950" u="none" strike="noStrike" cap="none"/>
                    </a:p>
                    <a:p>
                      <a:pPr marL="0" marR="0" lvl="0" indent="0" algn="l" rtl="0">
                        <a:lnSpc>
                          <a:spcPct val="100000"/>
                        </a:lnSpc>
                        <a:spcBef>
                          <a:spcPts val="0"/>
                        </a:spcBef>
                        <a:spcAft>
                          <a:spcPts val="0"/>
                        </a:spcAft>
                        <a:buNone/>
                      </a:pPr>
                      <a:r>
                        <a:rPr lang="en-US" sz="950" u="none" strike="noStrike" cap="none"/>
                        <a:t>Bank BTN Kantor Kas Padayungan</a:t>
                      </a:r>
                      <a:endParaRPr sz="950" u="none" strike="noStrike" cap="none"/>
                    </a:p>
                    <a:p>
                      <a:pPr marL="0" marR="0" lvl="0" indent="0" algn="l" rtl="0">
                        <a:lnSpc>
                          <a:spcPct val="100000"/>
                        </a:lnSpc>
                        <a:spcBef>
                          <a:spcPts val="0"/>
                        </a:spcBef>
                        <a:spcAft>
                          <a:spcPts val="0"/>
                        </a:spcAft>
                        <a:buNone/>
                      </a:pPr>
                      <a:r>
                        <a:rPr lang="en-US" sz="950" u="none" strike="noStrike" cap="none"/>
                        <a:t>PT Jasaraharja</a:t>
                      </a:r>
                      <a:endParaRPr sz="950" u="none" strike="noStrike" cap="none"/>
                    </a:p>
                    <a:p>
                      <a:pPr marL="0" marR="0" lvl="0" indent="0" algn="l" rtl="0">
                        <a:lnSpc>
                          <a:spcPct val="100000"/>
                        </a:lnSpc>
                        <a:spcBef>
                          <a:spcPts val="0"/>
                        </a:spcBef>
                        <a:spcAft>
                          <a:spcPts val="0"/>
                        </a:spcAft>
                        <a:buNone/>
                      </a:pPr>
                      <a:r>
                        <a:rPr lang="en-US" sz="950" u="none" strike="noStrike" cap="none"/>
                        <a:t>Kantpr Pelayanan KPKNL Tasikmalaya</a:t>
                      </a:r>
                      <a:endParaRPr sz="950" u="none" strike="noStrike" cap="none"/>
                    </a:p>
                    <a:p>
                      <a:pPr marL="0" marR="0" lvl="0" indent="0" algn="l" rtl="0">
                        <a:lnSpc>
                          <a:spcPct val="100000"/>
                        </a:lnSpc>
                        <a:spcBef>
                          <a:spcPts val="0"/>
                        </a:spcBef>
                        <a:spcAft>
                          <a:spcPts val="0"/>
                        </a:spcAft>
                        <a:buNone/>
                      </a:pPr>
                      <a:r>
                        <a:rPr lang="en-US" sz="950" u="none" strike="noStrike" cap="none"/>
                        <a:t>BPR Artha Sukapura</a:t>
                      </a:r>
                      <a:endParaRPr sz="950" u="none" strike="noStrike" cap="none"/>
                    </a:p>
                    <a:p>
                      <a:pPr marL="0" marR="0" lvl="0" indent="0" algn="l" rtl="0">
                        <a:lnSpc>
                          <a:spcPct val="100000"/>
                        </a:lnSpc>
                        <a:spcBef>
                          <a:spcPts val="0"/>
                        </a:spcBef>
                        <a:spcAft>
                          <a:spcPts val="0"/>
                        </a:spcAft>
                        <a:buNone/>
                      </a:pPr>
                      <a:r>
                        <a:rPr lang="en-US" sz="950" u="none" strike="noStrike" cap="none"/>
                        <a:t>BPR Nusamba Singaparna</a:t>
                      </a:r>
                      <a:endParaRPr sz="950" u="none" strike="noStrike" cap="none"/>
                    </a:p>
                    <a:p>
                      <a:pPr marL="0" marR="0" lvl="0" indent="0" algn="l" rtl="0">
                        <a:lnSpc>
                          <a:spcPct val="100000"/>
                        </a:lnSpc>
                        <a:spcBef>
                          <a:spcPts val="0"/>
                        </a:spcBef>
                        <a:spcAft>
                          <a:spcPts val="0"/>
                        </a:spcAft>
                        <a:buNone/>
                      </a:pPr>
                      <a:r>
                        <a:rPr lang="en-US" sz="950" u="none" strike="noStrike" cap="none"/>
                        <a:t>PT Intan Jaya roup</a:t>
                      </a:r>
                      <a:endParaRPr sz="950" u="none" strike="noStrike" cap="none"/>
                    </a:p>
                    <a:p>
                      <a:pPr marL="0" marR="0" lvl="0" indent="0" algn="l" rtl="0">
                        <a:lnSpc>
                          <a:spcPct val="100000"/>
                        </a:lnSpc>
                        <a:spcBef>
                          <a:spcPts val="0"/>
                        </a:spcBef>
                        <a:spcAft>
                          <a:spcPts val="0"/>
                        </a:spcAft>
                        <a:buNone/>
                      </a:pPr>
                      <a:r>
                        <a:rPr lang="en-US" sz="950" u="none" strike="noStrike" cap="none"/>
                        <a:t>BTN KC Tasikmalaya</a:t>
                      </a:r>
                      <a:endParaRPr sz="950" u="none" strike="noStrike" cap="none"/>
                    </a:p>
                    <a:p>
                      <a:pPr marL="0" marR="0" lvl="0" indent="0" algn="l" rtl="0">
                        <a:lnSpc>
                          <a:spcPct val="100000"/>
                        </a:lnSpc>
                        <a:spcBef>
                          <a:spcPts val="0"/>
                        </a:spcBef>
                        <a:spcAft>
                          <a:spcPts val="0"/>
                        </a:spcAft>
                        <a:buNone/>
                      </a:pPr>
                      <a:r>
                        <a:rPr lang="en-US" sz="950" u="none" strike="noStrike" cap="none"/>
                        <a:t>PT POS Indonesia Cabang Tasikmalaya</a:t>
                      </a:r>
                      <a:endParaRPr sz="950" u="none" strike="noStrike" cap="none"/>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70"/>
          <p:cNvSpPr txBox="1">
            <a:spLocks noGrp="1"/>
          </p:cNvSpPr>
          <p:nvPr>
            <p:ph type="body" idx="1"/>
          </p:nvPr>
        </p:nvSpPr>
        <p:spPr>
          <a:xfrm>
            <a:off x="-101600" y="10884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a:p>
            <a:pPr marL="140018" lvl="0" indent="0" algn="l" rtl="0">
              <a:lnSpc>
                <a:spcPct val="90000"/>
              </a:lnSpc>
              <a:spcBef>
                <a:spcPts val="1000"/>
              </a:spcBef>
              <a:spcAft>
                <a:spcPts val="0"/>
              </a:spcAft>
              <a:buSzPts val="579"/>
              <a:buNone/>
            </a:pPr>
            <a:endParaRPr sz="900"/>
          </a:p>
        </p:txBody>
      </p:sp>
      <p:graphicFrame>
        <p:nvGraphicFramePr>
          <p:cNvPr id="585" name="Google Shape;585;p70"/>
          <p:cNvGraphicFramePr/>
          <p:nvPr/>
        </p:nvGraphicFramePr>
        <p:xfrm>
          <a:off x="139834" y="877147"/>
          <a:ext cx="8055875" cy="4221530"/>
        </p:xfrm>
        <a:graphic>
          <a:graphicData uri="http://schemas.openxmlformats.org/drawingml/2006/table">
            <a:tbl>
              <a:tblPr firstRow="1" bandRow="1">
                <a:noFill/>
                <a:tableStyleId>{A7AD82F2-C7AA-4410-8BE9-5B084F73BB80}</a:tableStyleId>
              </a:tblPr>
              <a:tblGrid>
                <a:gridCol w="1566600">
                  <a:extLst>
                    <a:ext uri="{9D8B030D-6E8A-4147-A177-3AD203B41FA5}">
                      <a16:colId xmlns:a16="http://schemas.microsoft.com/office/drawing/2014/main" val="20000"/>
                    </a:ext>
                  </a:extLst>
                </a:gridCol>
                <a:gridCol w="3119550">
                  <a:extLst>
                    <a:ext uri="{9D8B030D-6E8A-4147-A177-3AD203B41FA5}">
                      <a16:colId xmlns:a16="http://schemas.microsoft.com/office/drawing/2014/main" val="20001"/>
                    </a:ext>
                  </a:extLst>
                </a:gridCol>
                <a:gridCol w="3369725">
                  <a:extLst>
                    <a:ext uri="{9D8B030D-6E8A-4147-A177-3AD203B41FA5}">
                      <a16:colId xmlns:a16="http://schemas.microsoft.com/office/drawing/2014/main" val="20002"/>
                    </a:ext>
                  </a:extLst>
                </a:gridCol>
              </a:tblGrid>
              <a:tr h="177850">
                <a:tc>
                  <a:txBody>
                    <a:bodyPr/>
                    <a:lstStyle/>
                    <a:p>
                      <a:pPr marL="0" marR="0" lvl="0" indent="0" algn="l" rtl="0">
                        <a:lnSpc>
                          <a:spcPct val="100000"/>
                        </a:lnSpc>
                        <a:spcBef>
                          <a:spcPts val="0"/>
                        </a:spcBef>
                        <a:spcAft>
                          <a:spcPts val="0"/>
                        </a:spcAft>
                        <a:buNone/>
                      </a:pPr>
                      <a:r>
                        <a:rPr lang="en-US" sz="950" b="1" u="none" strike="noStrike" cap="none"/>
                        <a:t>Program Keahlian</a:t>
                      </a:r>
                      <a:endParaRPr sz="950" b="1" u="none" strike="noStrike" cap="none"/>
                    </a:p>
                  </a:txBody>
                  <a:tcPr marL="91450" marR="91450" marT="45725" marB="45725"/>
                </a:tc>
                <a:tc gridSpan="2">
                  <a:txBody>
                    <a:bodyPr/>
                    <a:lstStyle/>
                    <a:p>
                      <a:pPr marL="0" marR="0" lvl="0" indent="0" algn="ctr" rtl="0">
                        <a:lnSpc>
                          <a:spcPct val="100000"/>
                        </a:lnSpc>
                        <a:spcBef>
                          <a:spcPts val="0"/>
                        </a:spcBef>
                        <a:spcAft>
                          <a:spcPts val="0"/>
                        </a:spcAft>
                        <a:buNone/>
                      </a:pPr>
                      <a:r>
                        <a:rPr lang="en-US" sz="950" b="1" u="none" strike="noStrike" cap="none"/>
                        <a:t>Nama Perusahaan</a:t>
                      </a:r>
                      <a:endParaRPr/>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780625">
                <a:tc>
                  <a:txBody>
                    <a:bodyPr/>
                    <a:lstStyle/>
                    <a:p>
                      <a:pPr marL="0" marR="0" lvl="0" indent="0" algn="l" rtl="0">
                        <a:lnSpc>
                          <a:spcPct val="100000"/>
                        </a:lnSpc>
                        <a:spcBef>
                          <a:spcPts val="0"/>
                        </a:spcBef>
                        <a:spcAft>
                          <a:spcPts val="0"/>
                        </a:spcAft>
                        <a:buNone/>
                      </a:pPr>
                      <a:r>
                        <a:rPr lang="en-US" sz="950" u="none" strike="noStrike" cap="none"/>
                        <a:t>2. Pemasaran</a:t>
                      </a:r>
                      <a:endParaRPr sz="9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50" u="none" strike="noStrike" cap="none"/>
                        <a:t>PT Trans Retail Indonesia (Transmart)</a:t>
                      </a:r>
                      <a:endParaRPr/>
                    </a:p>
                    <a:p>
                      <a:pPr marL="0" marR="0" lvl="0" indent="0" algn="l" rtl="0">
                        <a:lnSpc>
                          <a:spcPct val="100000"/>
                        </a:lnSpc>
                        <a:spcBef>
                          <a:spcPts val="0"/>
                        </a:spcBef>
                        <a:spcAft>
                          <a:spcPts val="0"/>
                        </a:spcAft>
                        <a:buNone/>
                      </a:pPr>
                      <a:r>
                        <a:rPr lang="en-US" sz="950" u="none" strike="noStrike" cap="none"/>
                        <a:t>Giant Sumpermarket</a:t>
                      </a:r>
                      <a:endParaRPr sz="950" u="none" strike="noStrike" cap="none"/>
                    </a:p>
                    <a:p>
                      <a:pPr marL="0" marR="0" lvl="0" indent="0" algn="l" rtl="0">
                        <a:lnSpc>
                          <a:spcPct val="100000"/>
                        </a:lnSpc>
                        <a:spcBef>
                          <a:spcPts val="0"/>
                        </a:spcBef>
                        <a:spcAft>
                          <a:spcPts val="0"/>
                        </a:spcAft>
                        <a:buNone/>
                      </a:pPr>
                      <a:r>
                        <a:rPr lang="en-US" sz="950" u="none" strike="noStrike" cap="none"/>
                        <a:t>Matahari Dept. Store</a:t>
                      </a:r>
                      <a:endParaRPr/>
                    </a:p>
                    <a:p>
                      <a:pPr marL="0" marR="0" lvl="0" indent="0" algn="l" rtl="0">
                        <a:lnSpc>
                          <a:spcPct val="100000"/>
                        </a:lnSpc>
                        <a:spcBef>
                          <a:spcPts val="0"/>
                        </a:spcBef>
                        <a:spcAft>
                          <a:spcPts val="0"/>
                        </a:spcAft>
                        <a:buNone/>
                      </a:pPr>
                      <a:r>
                        <a:rPr lang="en-US" sz="950" u="none" strike="noStrike" cap="none"/>
                        <a:t>Asia Toserba</a:t>
                      </a:r>
                      <a:endParaRPr sz="950" u="none" strike="noStrike" cap="none"/>
                    </a:p>
                    <a:p>
                      <a:pPr marL="0" marR="0" lvl="0" indent="0" algn="l" rtl="0">
                        <a:lnSpc>
                          <a:spcPct val="100000"/>
                        </a:lnSpc>
                        <a:spcBef>
                          <a:spcPts val="0"/>
                        </a:spcBef>
                        <a:spcAft>
                          <a:spcPts val="0"/>
                        </a:spcAft>
                        <a:buNone/>
                      </a:pPr>
                      <a:r>
                        <a:rPr lang="en-US" sz="950" u="none" strike="noStrike" cap="none"/>
                        <a:t>Asia Plaza</a:t>
                      </a:r>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950"/>
                        <a:buFont typeface="Arial"/>
                        <a:buNone/>
                      </a:pPr>
                      <a:r>
                        <a:rPr lang="en-US" sz="950" u="none" strike="noStrike" cap="none"/>
                        <a:t>Toko Buku Gramedia</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Yogya Toserba</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Tasco Minimarket</a:t>
                      </a:r>
                      <a:endParaRPr/>
                    </a:p>
                    <a:p>
                      <a:pPr marL="0" marR="0" lvl="0" indent="0" algn="l" rtl="0">
                        <a:lnSpc>
                          <a:spcPct val="100000"/>
                        </a:lnSpc>
                        <a:spcBef>
                          <a:spcPts val="0"/>
                        </a:spcBef>
                        <a:spcAft>
                          <a:spcPts val="0"/>
                        </a:spcAft>
                        <a:buClr>
                          <a:srgbClr val="000000"/>
                        </a:buClr>
                        <a:buSzPts val="950"/>
                        <a:buFont typeface="Arial"/>
                        <a:buNone/>
                      </a:pPr>
                      <a:r>
                        <a:rPr lang="en-US" sz="950" u="none" strike="noStrike" cap="none"/>
                        <a:t>Elzhata</a:t>
                      </a:r>
                      <a:endParaRPr sz="950" u="none" strike="noStrike" cap="none"/>
                    </a:p>
                  </a:txBody>
                  <a:tcPr marL="91450" marR="91450" marT="45725" marB="45725"/>
                </a:tc>
                <a:extLst>
                  <a:ext uri="{0D108BD9-81ED-4DB2-BD59-A6C34878D82A}">
                    <a16:rowId xmlns:a16="http://schemas.microsoft.com/office/drawing/2014/main" val="10001"/>
                  </a:ext>
                </a:extLst>
              </a:tr>
              <a:tr h="1083725">
                <a:tc>
                  <a:txBody>
                    <a:bodyPr/>
                    <a:lstStyle/>
                    <a:p>
                      <a:pPr marL="0" marR="0" lvl="0" indent="0" algn="l" rtl="0">
                        <a:lnSpc>
                          <a:spcPct val="100000"/>
                        </a:lnSpc>
                        <a:spcBef>
                          <a:spcPts val="0"/>
                        </a:spcBef>
                        <a:spcAft>
                          <a:spcPts val="0"/>
                        </a:spcAft>
                        <a:buNone/>
                      </a:pPr>
                      <a:r>
                        <a:rPr lang="en-US" sz="950" u="none" strike="noStrike" cap="none"/>
                        <a:t>3. Manajemen Perkantoran dan Layanan Bisnis</a:t>
                      </a:r>
                      <a:endParaRPr sz="9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50" u="none" strike="noStrike" cap="none"/>
                        <a:t>BPR Nusamba Singaparna</a:t>
                      </a:r>
                      <a:endParaRPr sz="950" u="none" strike="noStrike" cap="none"/>
                    </a:p>
                    <a:p>
                      <a:pPr marL="0" marR="0" lvl="0" indent="0" algn="l" rtl="0">
                        <a:lnSpc>
                          <a:spcPct val="100000"/>
                        </a:lnSpc>
                        <a:spcBef>
                          <a:spcPts val="0"/>
                        </a:spcBef>
                        <a:spcAft>
                          <a:spcPts val="0"/>
                        </a:spcAft>
                        <a:buNone/>
                      </a:pPr>
                      <a:r>
                        <a:rPr lang="en-US" sz="950" u="none" strike="noStrike" cap="none"/>
                        <a:t>PT JNE</a:t>
                      </a:r>
                      <a:endParaRPr/>
                    </a:p>
                    <a:p>
                      <a:pPr marL="0" marR="0" lvl="0" indent="0" algn="l" rtl="0">
                        <a:lnSpc>
                          <a:spcPct val="100000"/>
                        </a:lnSpc>
                        <a:spcBef>
                          <a:spcPts val="0"/>
                        </a:spcBef>
                        <a:spcAft>
                          <a:spcPts val="0"/>
                        </a:spcAft>
                        <a:buNone/>
                      </a:pPr>
                      <a:r>
                        <a:rPr lang="en-US" sz="950" u="none" strike="noStrike" cap="none"/>
                        <a:t>Dinas Perhubungan</a:t>
                      </a:r>
                      <a:endParaRPr sz="950" u="none" strike="noStrike" cap="none"/>
                    </a:p>
                    <a:p>
                      <a:pPr marL="0" marR="0" lvl="0" indent="0" algn="l" rtl="0">
                        <a:lnSpc>
                          <a:spcPct val="100000"/>
                        </a:lnSpc>
                        <a:spcBef>
                          <a:spcPts val="0"/>
                        </a:spcBef>
                        <a:spcAft>
                          <a:spcPts val="0"/>
                        </a:spcAft>
                        <a:buNone/>
                      </a:pPr>
                      <a:r>
                        <a:rPr lang="en-US" sz="950" u="none" strike="noStrike" cap="none"/>
                        <a:t>Kejaksaan Negeri</a:t>
                      </a:r>
                      <a:endParaRPr sz="950" u="none" strike="noStrike" cap="none"/>
                    </a:p>
                    <a:p>
                      <a:pPr marL="0" marR="0" lvl="0" indent="0" algn="l" rtl="0">
                        <a:lnSpc>
                          <a:spcPct val="100000"/>
                        </a:lnSpc>
                        <a:spcBef>
                          <a:spcPts val="0"/>
                        </a:spcBef>
                        <a:spcAft>
                          <a:spcPts val="0"/>
                        </a:spcAft>
                        <a:buNone/>
                      </a:pPr>
                      <a:r>
                        <a:rPr lang="en-US" sz="950" u="none" strike="noStrike" cap="none"/>
                        <a:t>PT POS Indonesia Cabang Tasikmalaya</a:t>
                      </a:r>
                      <a:endParaRPr sz="950" u="none" strike="noStrike" cap="none"/>
                    </a:p>
                    <a:p>
                      <a:pPr marL="0" marR="0" lvl="0" indent="0" algn="l" rtl="0">
                        <a:lnSpc>
                          <a:spcPct val="100000"/>
                        </a:lnSpc>
                        <a:spcBef>
                          <a:spcPts val="0"/>
                        </a:spcBef>
                        <a:spcAft>
                          <a:spcPts val="0"/>
                        </a:spcAft>
                        <a:buNone/>
                      </a:pPr>
                      <a:r>
                        <a:rPr lang="en-US" sz="950" u="none" strike="noStrike" cap="none"/>
                        <a:t>Samsat Kota Tasikmalaya</a:t>
                      </a:r>
                      <a:endParaRPr sz="950" u="none" strike="noStrike" cap="none"/>
                    </a:p>
                    <a:p>
                      <a:pPr marL="0" marR="0" lvl="0" indent="0" algn="l" rtl="0">
                        <a:lnSpc>
                          <a:spcPct val="100000"/>
                        </a:lnSpc>
                        <a:spcBef>
                          <a:spcPts val="0"/>
                        </a:spcBef>
                        <a:spcAft>
                          <a:spcPts val="0"/>
                        </a:spcAft>
                        <a:buNone/>
                      </a:pPr>
                      <a:r>
                        <a:rPr lang="en-US" sz="950" u="none" strike="noStrike" cap="none"/>
                        <a:t>Badan Perencanaan Pembangunan Penelitian </a:t>
                      </a:r>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950"/>
                        <a:buFont typeface="Arial"/>
                        <a:buNone/>
                      </a:pPr>
                      <a:r>
                        <a:rPr lang="en-US" sz="950" u="none" strike="noStrike" cap="none"/>
                        <a:t>Dinas Perumahan Rakyat dan Kawasan Pemukiman</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FIF Grup Tasikmalaya</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PT ADIRA Finance</a:t>
                      </a:r>
                      <a:endParaRPr/>
                    </a:p>
                    <a:p>
                      <a:pPr marL="0" marR="0" lvl="0" indent="0" algn="l" rtl="0">
                        <a:lnSpc>
                          <a:spcPct val="100000"/>
                        </a:lnSpc>
                        <a:spcBef>
                          <a:spcPts val="0"/>
                        </a:spcBef>
                        <a:spcAft>
                          <a:spcPts val="0"/>
                        </a:spcAft>
                        <a:buClr>
                          <a:srgbClr val="000000"/>
                        </a:buClr>
                        <a:buSzPts val="950"/>
                        <a:buFont typeface="Arial"/>
                        <a:buNone/>
                      </a:pPr>
                      <a:r>
                        <a:rPr lang="en-US" sz="950" u="none" strike="noStrike" cap="none"/>
                        <a:t>PT PLN Area Tasikmalaya</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Kepolisian Resort Tasikmalaya Kota</a:t>
                      </a:r>
                      <a:endParaRPr/>
                    </a:p>
                    <a:p>
                      <a:pPr marL="0" marR="0" lvl="0" indent="0" algn="l" rtl="0">
                        <a:lnSpc>
                          <a:spcPct val="100000"/>
                        </a:lnSpc>
                        <a:spcBef>
                          <a:spcPts val="0"/>
                        </a:spcBef>
                        <a:spcAft>
                          <a:spcPts val="0"/>
                        </a:spcAft>
                        <a:buClr>
                          <a:srgbClr val="000000"/>
                        </a:buClr>
                        <a:buSzPts val="950"/>
                        <a:buFont typeface="Arial"/>
                        <a:buNone/>
                      </a:pPr>
                      <a:r>
                        <a:rPr lang="en-US" sz="950" u="none" strike="noStrike" cap="none"/>
                        <a:t>BPJS Kesehatan Kantor Cabang Tasikmalaya</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PT Taspen Tasikmalaya</a:t>
                      </a:r>
                      <a:endParaRPr sz="950" u="none" strike="noStrike" cap="none"/>
                    </a:p>
                  </a:txBody>
                  <a:tcPr marL="91450" marR="91450" marT="45725" marB="45725"/>
                </a:tc>
                <a:extLst>
                  <a:ext uri="{0D108BD9-81ED-4DB2-BD59-A6C34878D82A}">
                    <a16:rowId xmlns:a16="http://schemas.microsoft.com/office/drawing/2014/main" val="10002"/>
                  </a:ext>
                </a:extLst>
              </a:tr>
              <a:tr h="1083725">
                <a:tc>
                  <a:txBody>
                    <a:bodyPr/>
                    <a:lstStyle/>
                    <a:p>
                      <a:pPr marL="0" marR="0" lvl="0" indent="0" algn="l" rtl="0">
                        <a:lnSpc>
                          <a:spcPct val="100000"/>
                        </a:lnSpc>
                        <a:spcBef>
                          <a:spcPts val="0"/>
                        </a:spcBef>
                        <a:spcAft>
                          <a:spcPts val="0"/>
                        </a:spcAft>
                        <a:buNone/>
                      </a:pPr>
                      <a:r>
                        <a:rPr lang="en-US" sz="950" u="none" strike="noStrike" cap="none"/>
                        <a:t>4. </a:t>
                      </a:r>
                      <a:r>
                        <a:rPr lang="en-US" sz="950" i="1" u="none" strike="noStrike" cap="none"/>
                        <a:t>Broadcasting</a:t>
                      </a:r>
                      <a:r>
                        <a:rPr lang="en-US" sz="950" u="none" strike="noStrike" cap="none"/>
                        <a:t> dan Perfilman</a:t>
                      </a:r>
                      <a:endParaRPr sz="95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950" u="none" strike="noStrike" cap="none"/>
                        <a:t>TVRI Yogyakarta</a:t>
                      </a:r>
                      <a:endParaRPr/>
                    </a:p>
                    <a:p>
                      <a:pPr marL="0" marR="0" lvl="0" indent="0" algn="l" rtl="0">
                        <a:lnSpc>
                          <a:spcPct val="100000"/>
                        </a:lnSpc>
                        <a:spcBef>
                          <a:spcPts val="0"/>
                        </a:spcBef>
                        <a:spcAft>
                          <a:spcPts val="0"/>
                        </a:spcAft>
                        <a:buNone/>
                      </a:pPr>
                      <a:r>
                        <a:rPr lang="en-US" sz="950" u="none" strike="noStrike" cap="none"/>
                        <a:t>ADI TV Yogyakarta</a:t>
                      </a:r>
                      <a:endParaRPr/>
                    </a:p>
                    <a:p>
                      <a:pPr marL="0" marR="0" lvl="0" indent="0" algn="l" rtl="0">
                        <a:lnSpc>
                          <a:spcPct val="100000"/>
                        </a:lnSpc>
                        <a:spcBef>
                          <a:spcPts val="0"/>
                        </a:spcBef>
                        <a:spcAft>
                          <a:spcPts val="0"/>
                        </a:spcAft>
                        <a:buNone/>
                      </a:pPr>
                      <a:r>
                        <a:rPr lang="en-US" sz="950" u="none" strike="noStrike" cap="none"/>
                        <a:t>MQ TV Bandung</a:t>
                      </a:r>
                      <a:endParaRPr/>
                    </a:p>
                    <a:p>
                      <a:pPr marL="0" marR="0" lvl="0" indent="0" algn="l" rtl="0">
                        <a:lnSpc>
                          <a:spcPct val="100000"/>
                        </a:lnSpc>
                        <a:spcBef>
                          <a:spcPts val="0"/>
                        </a:spcBef>
                        <a:spcAft>
                          <a:spcPts val="0"/>
                        </a:spcAft>
                        <a:buNone/>
                      </a:pPr>
                      <a:r>
                        <a:rPr lang="en-US" sz="950" u="none" strike="noStrike" cap="none"/>
                        <a:t>ISMART TV</a:t>
                      </a:r>
                      <a:endParaRPr/>
                    </a:p>
                    <a:p>
                      <a:pPr marL="0" marR="0" lvl="0" indent="0" algn="l" rtl="0">
                        <a:lnSpc>
                          <a:spcPct val="100000"/>
                        </a:lnSpc>
                        <a:spcBef>
                          <a:spcPts val="0"/>
                        </a:spcBef>
                        <a:spcAft>
                          <a:spcPts val="0"/>
                        </a:spcAft>
                        <a:buNone/>
                      </a:pPr>
                      <a:r>
                        <a:rPr lang="en-US" sz="950" u="none" strike="noStrike" cap="none"/>
                        <a:t>RADAR TV Bogor</a:t>
                      </a:r>
                      <a:endParaRPr/>
                    </a:p>
                    <a:p>
                      <a:pPr marL="0" marR="0" lvl="0" indent="0" algn="l" rtl="0">
                        <a:lnSpc>
                          <a:spcPct val="100000"/>
                        </a:lnSpc>
                        <a:spcBef>
                          <a:spcPts val="0"/>
                        </a:spcBef>
                        <a:spcAft>
                          <a:spcPts val="0"/>
                        </a:spcAft>
                        <a:buNone/>
                      </a:pPr>
                      <a:r>
                        <a:rPr lang="en-US" sz="950" u="none" strike="noStrike" cap="none"/>
                        <a:t>Percetakan Aksara Jaya</a:t>
                      </a:r>
                      <a:endParaRPr/>
                    </a:p>
                    <a:p>
                      <a:pPr marL="0" marR="0" lvl="0" indent="0" algn="l" rtl="0">
                        <a:lnSpc>
                          <a:spcPct val="100000"/>
                        </a:lnSpc>
                        <a:spcBef>
                          <a:spcPts val="0"/>
                        </a:spcBef>
                        <a:spcAft>
                          <a:spcPts val="0"/>
                        </a:spcAft>
                        <a:buNone/>
                      </a:pPr>
                      <a:r>
                        <a:rPr lang="en-US" sz="950" u="none" strike="noStrike" cap="none"/>
                        <a:t>MSB Photostudio</a:t>
                      </a:r>
                      <a:endParaRPr sz="950" u="none" strike="noStrike" cap="none"/>
                    </a:p>
                    <a:p>
                      <a:pPr marL="0" marR="0" lvl="0" indent="0" algn="l" rtl="0">
                        <a:lnSpc>
                          <a:spcPct val="100000"/>
                        </a:lnSpc>
                        <a:spcBef>
                          <a:spcPts val="0"/>
                        </a:spcBef>
                        <a:spcAft>
                          <a:spcPts val="0"/>
                        </a:spcAft>
                        <a:buNone/>
                      </a:pPr>
                      <a:r>
                        <a:rPr lang="en-US" sz="950" u="none" strike="noStrike" cap="none"/>
                        <a:t>RADAR TV Tasikmalaya</a:t>
                      </a:r>
                      <a:endParaRPr sz="95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950"/>
                        <a:buFont typeface="Arial"/>
                        <a:buNone/>
                      </a:pPr>
                      <a:r>
                        <a:rPr lang="en-US" sz="950" u="none" strike="noStrike" cap="none"/>
                        <a:t>MSB Photosutdio</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Fiesna Production</a:t>
                      </a:r>
                      <a:endParaRPr/>
                    </a:p>
                    <a:p>
                      <a:pPr marL="0" marR="0" lvl="0" indent="0" algn="l" rtl="0">
                        <a:lnSpc>
                          <a:spcPct val="100000"/>
                        </a:lnSpc>
                        <a:spcBef>
                          <a:spcPts val="0"/>
                        </a:spcBef>
                        <a:spcAft>
                          <a:spcPts val="0"/>
                        </a:spcAft>
                        <a:buClr>
                          <a:srgbClr val="000000"/>
                        </a:buClr>
                        <a:buSzPts val="950"/>
                        <a:buFont typeface="Arial"/>
                        <a:buNone/>
                      </a:pPr>
                      <a:r>
                        <a:rPr lang="en-US" sz="950" u="none" strike="noStrike" cap="none"/>
                        <a:t>MOMENTO Photostudio</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QUICK CORP</a:t>
                      </a:r>
                      <a:endParaRPr/>
                    </a:p>
                    <a:p>
                      <a:pPr marL="0" marR="0" lvl="0" indent="0" algn="l" rtl="0">
                        <a:lnSpc>
                          <a:spcPct val="100000"/>
                        </a:lnSpc>
                        <a:spcBef>
                          <a:spcPts val="0"/>
                        </a:spcBef>
                        <a:spcAft>
                          <a:spcPts val="0"/>
                        </a:spcAft>
                        <a:buClr>
                          <a:srgbClr val="000000"/>
                        </a:buClr>
                        <a:buSzPts val="950"/>
                        <a:buFont typeface="Arial"/>
                        <a:buNone/>
                      </a:pPr>
                      <a:r>
                        <a:rPr lang="en-US" sz="950" u="none" strike="noStrike" cap="none"/>
                        <a:t>Witel Area Tasikmalaya</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Rumah Desain Tasik</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Ramayana Studio Photo</a:t>
                      </a:r>
                      <a:endParaRPr/>
                    </a:p>
                  </a:txBody>
                  <a:tcPr marL="91450" marR="91450" marT="45725" marB="45725"/>
                </a:tc>
                <a:extLst>
                  <a:ext uri="{0D108BD9-81ED-4DB2-BD59-A6C34878D82A}">
                    <a16:rowId xmlns:a16="http://schemas.microsoft.com/office/drawing/2014/main" val="10003"/>
                  </a:ext>
                </a:extLst>
              </a:tr>
              <a:tr h="767075">
                <a:tc>
                  <a:txBody>
                    <a:bodyPr/>
                    <a:lstStyle/>
                    <a:p>
                      <a:pPr marL="0" marR="0" lvl="0" indent="0" algn="l" rtl="0">
                        <a:lnSpc>
                          <a:spcPct val="100000"/>
                        </a:lnSpc>
                        <a:spcBef>
                          <a:spcPts val="0"/>
                        </a:spcBef>
                        <a:spcAft>
                          <a:spcPts val="0"/>
                        </a:spcAft>
                        <a:buNone/>
                      </a:pPr>
                      <a:r>
                        <a:rPr lang="en-US" sz="950" u="none" strike="noStrike" cap="none"/>
                        <a:t>5. Perhotelan </a:t>
                      </a:r>
                      <a:endParaRPr/>
                    </a:p>
                  </a:txBody>
                  <a:tcPr marL="91450" marR="91450" marT="45725" marB="45725"/>
                </a:tc>
                <a:tc>
                  <a:txBody>
                    <a:bodyPr/>
                    <a:lstStyle/>
                    <a:p>
                      <a:pPr marL="0" marR="0" lvl="0" indent="0" algn="l" rtl="0">
                        <a:lnSpc>
                          <a:spcPct val="100000"/>
                        </a:lnSpc>
                        <a:spcBef>
                          <a:spcPts val="0"/>
                        </a:spcBef>
                        <a:spcAft>
                          <a:spcPts val="0"/>
                        </a:spcAft>
                        <a:buNone/>
                      </a:pPr>
                      <a:r>
                        <a:rPr lang="en-US" sz="950" u="none" strike="noStrike" cap="none"/>
                        <a:t>PT Graha Cahya Mulya, Bandung</a:t>
                      </a:r>
                      <a:endParaRPr/>
                    </a:p>
                    <a:p>
                      <a:pPr marL="0" marR="0" lvl="0" indent="0" algn="l" rtl="0">
                        <a:lnSpc>
                          <a:spcPct val="100000"/>
                        </a:lnSpc>
                        <a:spcBef>
                          <a:spcPts val="0"/>
                        </a:spcBef>
                        <a:spcAft>
                          <a:spcPts val="0"/>
                        </a:spcAft>
                        <a:buNone/>
                      </a:pPr>
                      <a:r>
                        <a:rPr lang="en-US" sz="950" u="none" strike="noStrike" cap="none"/>
                        <a:t>Hotel Horison Tasikmalaya</a:t>
                      </a:r>
                      <a:endParaRPr sz="950" u="none" strike="noStrike" cap="none"/>
                    </a:p>
                    <a:p>
                      <a:pPr marL="0" marR="0" lvl="0" indent="0" algn="l" rtl="0">
                        <a:lnSpc>
                          <a:spcPct val="100000"/>
                        </a:lnSpc>
                        <a:spcBef>
                          <a:spcPts val="0"/>
                        </a:spcBef>
                        <a:spcAft>
                          <a:spcPts val="0"/>
                        </a:spcAft>
                        <a:buNone/>
                      </a:pPr>
                      <a:r>
                        <a:rPr lang="en-US" sz="950" u="none" strike="noStrike" cap="none"/>
                        <a:t>Hotel Santika Tasikmalaya</a:t>
                      </a:r>
                      <a:endParaRPr sz="950" u="none" strike="noStrike" cap="none"/>
                    </a:p>
                    <a:p>
                      <a:pPr marL="0" marR="0" lvl="0" indent="0" algn="l" rtl="0">
                        <a:lnSpc>
                          <a:spcPct val="100000"/>
                        </a:lnSpc>
                        <a:spcBef>
                          <a:spcPts val="0"/>
                        </a:spcBef>
                        <a:spcAft>
                          <a:spcPts val="0"/>
                        </a:spcAft>
                        <a:buNone/>
                      </a:pPr>
                      <a:r>
                        <a:rPr lang="en-US" sz="950" u="none" strike="noStrike" cap="none"/>
                        <a:t>Favehotel Tasikmalaya</a:t>
                      </a:r>
                      <a:endParaRPr sz="950" u="none" strike="noStrike" cap="none"/>
                    </a:p>
                    <a:p>
                      <a:pPr marL="0" marR="0" lvl="0" indent="0" algn="l" rtl="0">
                        <a:lnSpc>
                          <a:spcPct val="100000"/>
                        </a:lnSpc>
                        <a:spcBef>
                          <a:spcPts val="0"/>
                        </a:spcBef>
                        <a:spcAft>
                          <a:spcPts val="0"/>
                        </a:spcAft>
                        <a:buNone/>
                      </a:pPr>
                      <a:r>
                        <a:rPr lang="en-US" sz="950" u="none" strike="noStrike" cap="none"/>
                        <a:t>Hotel Harmoni Tasikmalaya</a:t>
                      </a:r>
                      <a:endParaRPr sz="95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950"/>
                        <a:buFont typeface="Arial"/>
                        <a:buNone/>
                      </a:pPr>
                      <a:r>
                        <a:rPr lang="en-US" sz="950" u="none" strike="noStrike" cap="none"/>
                        <a:t>Hotel Grand Metro Tasikmalaya</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Kamojang Green Hotel &amp; Resort Garut</a:t>
                      </a:r>
                      <a:endParaRPr sz="950" u="none" strike="noStrike" cap="none"/>
                    </a:p>
                    <a:p>
                      <a:pPr marL="0" marR="0" lvl="0" indent="0" algn="l" rtl="0">
                        <a:lnSpc>
                          <a:spcPct val="100000"/>
                        </a:lnSpc>
                        <a:spcBef>
                          <a:spcPts val="0"/>
                        </a:spcBef>
                        <a:spcAft>
                          <a:spcPts val="0"/>
                        </a:spcAft>
                        <a:buClr>
                          <a:srgbClr val="000000"/>
                        </a:buClr>
                        <a:buSzPts val="950"/>
                        <a:buFont typeface="Arial"/>
                        <a:buNone/>
                      </a:pPr>
                      <a:r>
                        <a:rPr lang="en-US" sz="950" u="none" strike="noStrike" cap="none"/>
                        <a:t>Hotel Holiday Inn Bandung</a:t>
                      </a:r>
                      <a:endParaRPr/>
                    </a:p>
                    <a:p>
                      <a:pPr marL="0" marR="0" lvl="0" indent="0" algn="l" rtl="0">
                        <a:lnSpc>
                          <a:spcPct val="100000"/>
                        </a:lnSpc>
                        <a:spcBef>
                          <a:spcPts val="0"/>
                        </a:spcBef>
                        <a:spcAft>
                          <a:spcPts val="0"/>
                        </a:spcAft>
                        <a:buClr>
                          <a:srgbClr val="000000"/>
                        </a:buClr>
                        <a:buSzPts val="950"/>
                        <a:buFont typeface="Arial"/>
                        <a:buNone/>
                      </a:pPr>
                      <a:r>
                        <a:rPr lang="en-US" sz="950" u="none" strike="noStrike" cap="none"/>
                        <a:t>Hotel Grand Tjokro Bandung</a:t>
                      </a:r>
                      <a:endParaRPr/>
                    </a:p>
                    <a:p>
                      <a:pPr marL="0" marR="0" lvl="0" indent="0" algn="l" rtl="0">
                        <a:lnSpc>
                          <a:spcPct val="100000"/>
                        </a:lnSpc>
                        <a:spcBef>
                          <a:spcPts val="0"/>
                        </a:spcBef>
                        <a:spcAft>
                          <a:spcPts val="0"/>
                        </a:spcAft>
                        <a:buClr>
                          <a:srgbClr val="000000"/>
                        </a:buClr>
                        <a:buSzPts val="950"/>
                        <a:buFont typeface="Arial"/>
                        <a:buNone/>
                      </a:pPr>
                      <a:r>
                        <a:rPr lang="en-US" sz="950" u="none" strike="noStrike" cap="none"/>
                        <a:t>Hotel G. H. Universal Bandung</a:t>
                      </a:r>
                      <a:endParaRPr/>
                    </a:p>
                  </a:txBody>
                  <a:tcPr marL="91450" marR="91450" marT="45725" marB="45725"/>
                </a:tc>
                <a:extLst>
                  <a:ext uri="{0D108BD9-81ED-4DB2-BD59-A6C34878D82A}">
                    <a16:rowId xmlns:a16="http://schemas.microsoft.com/office/drawing/2014/main" val="10004"/>
                  </a:ext>
                </a:extLst>
              </a:tr>
            </a:tbl>
          </a:graphicData>
        </a:graphic>
      </p:graphicFrame>
      <p:sp>
        <p:nvSpPr>
          <p:cNvPr id="586" name="Google Shape;586;p70"/>
          <p:cNvSpPr txBox="1">
            <a:spLocks noGrp="1"/>
          </p:cNvSpPr>
          <p:nvPr>
            <p:ph type="title"/>
          </p:nvPr>
        </p:nvSpPr>
        <p:spPr>
          <a:xfrm>
            <a:off x="128919" y="5105985"/>
            <a:ext cx="10515600" cy="178588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389"/>
              <a:buNone/>
            </a:pPr>
            <a:r>
              <a:rPr lang="en-US" sz="950"/>
              <a:t>Bagaimana dengan kurikulum operasional SMKN 1 Tasikmalaya? Kurikulum Operasional SMKN 1 Tasikmalaya dikembangkan sesuai dengan konteks dan kebutuhan peserta didik, lingkungan, dan IDUKA. Kurikulum Perhotelan saat ini berlandaskan kepada:</a:t>
            </a:r>
            <a:br>
              <a:rPr lang="en-US" sz="950"/>
            </a:br>
            <a:r>
              <a:rPr lang="en-US" sz="950"/>
              <a:t>1. Undang-Undang RI Nomor 20 Tahun 2003 tentang Sistem Pendidikan Nasional</a:t>
            </a:r>
            <a:br>
              <a:rPr lang="en-US" sz="950"/>
            </a:br>
            <a:r>
              <a:rPr lang="en-US" sz="950"/>
              <a:t>2. Peraturan Menteri Pendidikan dan Kebudayaan RI Nomor 34 Tahun 2018 tentang Standar Pendidikan pada SMK dan MAK</a:t>
            </a:r>
            <a:br>
              <a:rPr lang="en-US" sz="950"/>
            </a:br>
            <a:r>
              <a:rPr lang="en-US" sz="950"/>
              <a:t>3. Keputusan Menteri Pendidikan, Kebudayaan, Riset, dan Teknologi Nomor 165/M/2021 tentang Program SMK Pusat Keunggulan</a:t>
            </a:r>
            <a:br>
              <a:rPr lang="en-US" sz="950"/>
            </a:br>
            <a:r>
              <a:rPr lang="en-US" sz="950"/>
              <a:t>4. Keputusan Kepala Badan Penelitian dan Pengembangan dan Pembukuan Nomor 029/H/KU/2021 tentang Capaian Pembelajaran Mata Pelajaran pada Program SMK Pusat Keunggulan</a:t>
            </a:r>
            <a:br>
              <a:rPr lang="en-US" sz="950"/>
            </a:br>
            <a:br>
              <a:rPr lang="en-US" sz="950"/>
            </a:br>
            <a:r>
              <a:rPr lang="en-US" sz="950"/>
              <a:t>Kurikulum Operasional SMKN 1 Tasikmalaya memuat seluruh rencana proses belajar yang diselenggarakan dan dirancang sebagai pedoman dalam penyelenggaraan pembelajaran. Untuk menjadikannya bermakna, kurikulum operasional ini dikembangkan sesuai dengan konteks dan kebutuhan peserta didik, guru, dan industri. Kurikulum ini juga menganut: (1) pembelajaran yang dilakukan guru dalam bentuk proses belajar mengajar yang dikembangkan berupa kegiatan pembelajaran teori di kelas, pembelajaran keterampilan di ruangan praktik, dan seluruhnya berbasis </a:t>
            </a:r>
            <a:r>
              <a:rPr lang="en-US" sz="950" i="1"/>
              <a:t>teaching factory </a:t>
            </a:r>
            <a:r>
              <a:rPr lang="en-US" sz="950"/>
              <a:t>agar peserta didik memperoleh pengalaman dalam menerapkan budaya kerja; dan (2) Praktik Kerjja Lapangan (PKL), yaitu pengalaman belajar langsung di Industri untuk membangun kebiasaan kerja. Demikian juga dengan pembelajaran langsung di masyarakat sesuai dengan latar belakang, karakteristik, kompetensi keahlian dan kemampuan awal peserta didik.</a:t>
            </a:r>
            <a:br>
              <a:rPr lang="en-US" sz="950"/>
            </a:br>
            <a:endParaRPr sz="95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71"/>
          <p:cNvSpPr txBox="1">
            <a:spLocks noGrp="1"/>
          </p:cNvSpPr>
          <p:nvPr>
            <p:ph type="body" idx="1"/>
          </p:nvPr>
        </p:nvSpPr>
        <p:spPr>
          <a:xfrm>
            <a:off x="0" y="919115"/>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66"/>
              <a:buNone/>
            </a:pPr>
            <a:r>
              <a:rPr lang="en-US" sz="880"/>
              <a:t>Sumber daya yang dimiliki juga ikut mewarnai penyusunan kurikulum ini, karena tidak dapat dipungkiri bahwa keragaman penguasaan keilmuan yang dimiliki oleh para guru, sumber dana yang dimiliki, jumlah peserta didik yang mewakili minat dan kepercayaan masyarakat terhadap program yang ditawarkan SMKN 1 Tasikmalaya ikut mempengaruhi pengembangan kurikulum operasional sekolah. Guru dan Tenaga Kependidikan (GTK) yang dimiliki berjumlah 119 orang (Guru 100 orang dan Tenaga Kependidikan 19 orang), dan sebagian besar memiliki latar belakang pendidikan sesuai dengan yang disyaratkan pada Standar Pelayanan Minimal. Sumber daya sarana dan prasarana yang dimiliki oleh SMKN 1 Tasikmalaya cukup lengkap, meliputi ruang belajar teori dan ruang praktik peserta didik dengan peralatan praktik yang memadai, dan didukung oleh fasilitas lainnya seperti Ruang Kepala Sekolah, Ruang Guru, Ruang TU, Ruang BP/BK, BKK, Masjid, </a:t>
            </a:r>
            <a:r>
              <a:rPr lang="en-US" sz="880" i="1"/>
              <a:t>Hot Spot</a:t>
            </a:r>
            <a:r>
              <a:rPr lang="en-US" sz="880"/>
              <a:t>, Perpustakaan, Minimarket dan Kafetaria, Ballroom, Kamar Hotel, Lapangan Olahraga, Ruang LSP, Ruang OSIS, Sanggar Pramuka, CCTV, dan lain-lain.</a:t>
            </a:r>
            <a:endParaRPr/>
          </a:p>
          <a:p>
            <a:pPr marL="140018" lvl="0" indent="0" algn="l" rtl="0">
              <a:lnSpc>
                <a:spcPct val="90000"/>
              </a:lnSpc>
              <a:spcBef>
                <a:spcPts val="1000"/>
              </a:spcBef>
              <a:spcAft>
                <a:spcPts val="0"/>
              </a:spcAft>
              <a:buSzPts val="566"/>
              <a:buNone/>
            </a:pPr>
            <a:r>
              <a:rPr lang="en-US" sz="880"/>
              <a:t>SMKN 1 Tasikmalaya termasuk salah satu sekolah dengan jumlah peserta didik di atas 1000 orang. Pada Tahun Pelajaran 2021/2022 jumlah peserta didik SMKN 1 Tasikmalaya mencapai 1921 orang yang tersebar ke dalam 5 program keahlian. Dalam pengembangan peserta didik, SMKN 1 Tasikmalaya membangun nilai-nilai karakter sebagai upaya perwujudan Profil Pelajar Pancasila yang </a:t>
            </a:r>
            <a:r>
              <a:rPr lang="en-US" sz="880" b="1"/>
              <a:t>Beriman dan Bertaqwa kepada Tuhan Yang Maha Esa, Mandiri, Kreatif, Berkebhinekaan Global, Bernalar Kritis dan Bergotong-Royong</a:t>
            </a:r>
            <a:r>
              <a:rPr lang="en-US" sz="880"/>
              <a:t>. Nilai-nilai tersebut diwujudkan dalam kegiatan pembiasaan dan pembelajaran, seperti kegiatan tadarus pagi, shalat dhuka, kegiatan infak shadaqah, wirausaha siswa, dan sebagainya.</a:t>
            </a:r>
            <a:endParaRPr/>
          </a:p>
          <a:p>
            <a:pPr marL="140018" lvl="0" indent="0" algn="l" rtl="0">
              <a:lnSpc>
                <a:spcPct val="90000"/>
              </a:lnSpc>
              <a:spcBef>
                <a:spcPts val="1000"/>
              </a:spcBef>
              <a:spcAft>
                <a:spcPts val="0"/>
              </a:spcAft>
              <a:buSzPts val="566"/>
              <a:buNone/>
            </a:pPr>
            <a:r>
              <a:rPr lang="en-US" sz="880"/>
              <a:t>Untuk mendukung karir peserta didik di masa yang akan datang, SMKN 1 Tasikmalaya memetakan karir peserta didik sejak peserta didik duduk di Kelas X Semester I. pemetaan tersebut didasar pada konsep </a:t>
            </a:r>
            <a:r>
              <a:rPr lang="en-US" sz="880" b="1"/>
              <a:t>WBM, yaitu Wirausaha, Bekerja dan Melanjutkan</a:t>
            </a:r>
            <a:r>
              <a:rPr lang="en-US" sz="880"/>
              <a:t>. Pemetaan dilakukan melalui survei kepada peserta didik beserta orangtuanya. Hasil pemetaan dijadikan landasan dalam pembentukan rombongan belajar atau kelas. Dengan demikian rombongan belajar pada setiap program keahlian dapat diklasifikasikan menjadi kelas wirausaha, kelas bekerja, dan kelas melanjutkan. Peserta didik pada ketiga kelompk tersebut mendapatkan pola pembelajaran yang berbeda terutama terkait kedalaman materi pembelajaran.</a:t>
            </a:r>
            <a:endParaRPr/>
          </a:p>
          <a:p>
            <a:pPr marL="140018" lvl="0" indent="0" algn="l" rtl="0">
              <a:lnSpc>
                <a:spcPct val="90000"/>
              </a:lnSpc>
              <a:spcBef>
                <a:spcPts val="1000"/>
              </a:spcBef>
              <a:spcAft>
                <a:spcPts val="0"/>
              </a:spcAft>
              <a:buSzPts val="566"/>
              <a:buNone/>
            </a:pPr>
            <a:r>
              <a:rPr lang="en-US" sz="880"/>
              <a:t>Kemudian apa saja yang menjadi keunggulan SMKN 1 Tasikmalaya? Sesuai dengan visi SMKN 1 Tasikmalaya sebagai sekolah pelopor dan unggul, SMKN 1 Tasikmalaya memiliki beberapa keunggulan di antaranya:</a:t>
            </a:r>
            <a:endParaRPr/>
          </a:p>
          <a:p>
            <a:pPr marL="368618" lvl="0" indent="-228600" algn="l" rtl="0">
              <a:lnSpc>
                <a:spcPct val="50000"/>
              </a:lnSpc>
              <a:spcBef>
                <a:spcPts val="1000"/>
              </a:spcBef>
              <a:spcAft>
                <a:spcPts val="0"/>
              </a:spcAft>
              <a:buSzPts val="566"/>
              <a:buAutoNum type="arabicPeriod"/>
            </a:pPr>
            <a:r>
              <a:rPr lang="en-US" sz="880"/>
              <a:t>Sudah menerapkan prinsip-prinsip Badan Layanan Umum Daerah dalam pengelolaan dan pengembangan sekolah.</a:t>
            </a:r>
            <a:endParaRPr/>
          </a:p>
          <a:p>
            <a:pPr marL="368618" lvl="0" indent="-228600" algn="l" rtl="0">
              <a:lnSpc>
                <a:spcPct val="50000"/>
              </a:lnSpc>
              <a:spcBef>
                <a:spcPts val="1000"/>
              </a:spcBef>
              <a:spcAft>
                <a:spcPts val="0"/>
              </a:spcAft>
              <a:buSzPts val="566"/>
              <a:buAutoNum type="arabicPeriod"/>
            </a:pPr>
            <a:r>
              <a:rPr lang="en-US" sz="880"/>
              <a:t>Pendidikan karakter melalui kegiatan rutin sehari-hari seperti gerakan pagi mengaji, peserta didik mendorong kendaraannya dari gerbang sampai tempat parkir begitupun sebaliknya.</a:t>
            </a:r>
            <a:endParaRPr/>
          </a:p>
          <a:p>
            <a:pPr marL="368618" lvl="0" indent="-228600" algn="l" rtl="0">
              <a:lnSpc>
                <a:spcPct val="50000"/>
              </a:lnSpc>
              <a:spcBef>
                <a:spcPts val="1000"/>
              </a:spcBef>
              <a:spcAft>
                <a:spcPts val="0"/>
              </a:spcAft>
              <a:buSzPts val="566"/>
              <a:buAutoNum type="arabicPeriod"/>
            </a:pPr>
            <a:r>
              <a:rPr lang="en-US" sz="880"/>
              <a:t>Memiliki layanan </a:t>
            </a:r>
            <a:r>
              <a:rPr lang="en-US" sz="880" i="1"/>
              <a:t>teaching factory </a:t>
            </a:r>
            <a:r>
              <a:rPr lang="en-US" sz="880"/>
              <a:t>(Tefa) sepert SmeaMart di Pemasaran, Café dan Restoran, Edotel di Perhotelan.</a:t>
            </a:r>
            <a:endParaRPr/>
          </a:p>
          <a:p>
            <a:pPr marL="368618" lvl="0" indent="-228600" algn="l" rtl="0">
              <a:lnSpc>
                <a:spcPct val="50000"/>
              </a:lnSpc>
              <a:spcBef>
                <a:spcPts val="1000"/>
              </a:spcBef>
              <a:spcAft>
                <a:spcPts val="0"/>
              </a:spcAft>
              <a:buSzPts val="566"/>
              <a:buAutoNum type="arabicPeriod"/>
            </a:pPr>
            <a:r>
              <a:rPr lang="en-US" sz="880"/>
              <a:t>Memiliki desain kurikulum yang disesuaikan dengan kebutuhan industri serta diimplementasikan dalam pembelajaran dengan menggunakan prinsip Gerakan Sekolah Menyenangkan.</a:t>
            </a:r>
            <a:endParaRPr/>
          </a:p>
          <a:p>
            <a:pPr marL="368618" lvl="0" indent="-228600" algn="l" rtl="0">
              <a:lnSpc>
                <a:spcPct val="50000"/>
              </a:lnSpc>
              <a:spcBef>
                <a:spcPts val="1000"/>
              </a:spcBef>
              <a:spcAft>
                <a:spcPts val="0"/>
              </a:spcAft>
              <a:buSzPts val="566"/>
              <a:buAutoNum type="arabicPeriod"/>
            </a:pPr>
            <a:r>
              <a:rPr lang="en-US" sz="880"/>
              <a:t>Memiliki pemetaan karir siswa sejak Kelas X (Wirausaha, Bekerja, dan Melanjutkan) yang kemudian dijadikan dasar dalam  pembentukan rombongan belajar.</a:t>
            </a:r>
            <a:endParaRPr/>
          </a:p>
          <a:p>
            <a:pPr marL="368618" lvl="0" indent="-228600" algn="l" rtl="0">
              <a:lnSpc>
                <a:spcPct val="50000"/>
              </a:lnSpc>
              <a:spcBef>
                <a:spcPts val="1000"/>
              </a:spcBef>
              <a:spcAft>
                <a:spcPts val="0"/>
              </a:spcAft>
              <a:buSzPts val="566"/>
              <a:buAutoNum type="arabicPeriod"/>
            </a:pPr>
            <a:r>
              <a:rPr lang="en-US" sz="880"/>
              <a:t>Memiliki kemitraan yang kuat dengan industri yang dibuktikan dengan terbentuknya kelas industri di program keahlian Perhotelan.</a:t>
            </a:r>
            <a:endParaRPr/>
          </a:p>
          <a:p>
            <a:pPr marL="368618" lvl="0" indent="-228600" algn="l" rtl="0">
              <a:lnSpc>
                <a:spcPct val="50000"/>
              </a:lnSpc>
              <a:spcBef>
                <a:spcPts val="1000"/>
              </a:spcBef>
              <a:spcAft>
                <a:spcPts val="0"/>
              </a:spcAft>
              <a:buSzPts val="566"/>
              <a:buAutoNum type="arabicPeriod"/>
            </a:pPr>
            <a:r>
              <a:rPr lang="en-US" sz="880"/>
              <a:t>Pembelajaran menggunakan paket bahan ajar yang ditulis oleh pengampu mata pelajaran tersebut.</a:t>
            </a:r>
            <a:endParaRPr/>
          </a:p>
          <a:p>
            <a:pPr marL="140018" lvl="0" indent="0" algn="l" rtl="0">
              <a:lnSpc>
                <a:spcPct val="50000"/>
              </a:lnSpc>
              <a:spcBef>
                <a:spcPts val="1000"/>
              </a:spcBef>
              <a:spcAft>
                <a:spcPts val="0"/>
              </a:spcAft>
              <a:buSzPts val="566"/>
              <a:buNone/>
            </a:pPr>
            <a:r>
              <a:rPr lang="en-US" sz="880" b="1"/>
              <a:t>Visi dan Misi SMKN 1 Tasikmalaya</a:t>
            </a:r>
            <a:endParaRPr sz="880" b="1"/>
          </a:p>
          <a:p>
            <a:pPr marL="140018" lvl="0" indent="0" algn="l" rtl="0">
              <a:lnSpc>
                <a:spcPct val="90000"/>
              </a:lnSpc>
              <a:spcBef>
                <a:spcPts val="1000"/>
              </a:spcBef>
              <a:spcAft>
                <a:spcPts val="0"/>
              </a:spcAft>
              <a:buSzPts val="566"/>
              <a:buNone/>
            </a:pPr>
            <a:r>
              <a:rPr lang="en-US" sz="880"/>
              <a:t>Dasar penetapan visi, misi dan tujuan sekolah sebagai SKPD harus merujuk kepada visi, misi dan tujuan yang ada pada RPJMD Provinsi Jawa Barat Tahun 2018-2023. Di mana visi Provinsi Jawa Barat ditegaskan yaitu </a:t>
            </a:r>
            <a:r>
              <a:rPr lang="en-US" sz="880" b="1"/>
              <a:t>Terwujudnya Jawa Barat Juara Lahir Batin dengan Inovasi dan Kolaborasi</a:t>
            </a:r>
            <a:r>
              <a:rPr lang="en-US" sz="880"/>
              <a:t>, dengan misi pembangaunan yang berhubungan dengan pendidikan sebagai berikut: </a:t>
            </a:r>
            <a:r>
              <a:rPr lang="en-US" sz="880" b="1"/>
              <a:t>Melahirkan Manusia yang Berbudaya, Berkualitas, Bahagia, dan Produktif melalui Peningkatan Pelayanan Publik yang Inovatif</a:t>
            </a:r>
            <a:r>
              <a:rPr lang="en-US" sz="880"/>
              <a:t>. Misi ini diarahkan untuk menghasilkan pelayanan publik yang berkualitas hingga ujung batas wilayah; agar rakyat Jawa Barat dapat menikmati pendidikan dan kesehatan; perempuan Jawa Barat mampu mengekspresikan potensi kebaikannya dengan optimal, dan para pemuda menyadari panggilan jiwanya dan dapat berperan vital dalam mendorong pertumbuhan ekonomi. Pemenuhan kesejahteraan sosial dapat mendukung lahirnya masyarakat yang bahagia. Permasalahan kesenjangan sosial menjadi salah satu masalah yang vital di Provinsi Jawa Barat. Kebahagiaan diperoleh dari terjaminnya kehidupan yang layak dan bermartabat bagi masyarakat, bukan hanya dirasakan golongan ekonomi menengah ke atas. Kesejahteraan sosial juga mendorong lahirnya masyakat yang berkualitas dan produktif. Dalam penyelenggaraan kesejahteraan sosial, diperlukan peran masyarakat untuk seluas-luasnya, baik perorangan, keluarga, organisasi keagamaan, organisasi sosial kemayarakatan, lembaga swadaya masyarakat, organisasi profesi, badan usaha, dan lembaga kesejahteraan.</a:t>
            </a:r>
            <a:endParaRPr/>
          </a:p>
          <a:p>
            <a:pPr marL="140018" lvl="0" indent="0" algn="l" rtl="0">
              <a:lnSpc>
                <a:spcPct val="20000"/>
              </a:lnSpc>
              <a:spcBef>
                <a:spcPts val="1000"/>
              </a:spcBef>
              <a:spcAft>
                <a:spcPts val="0"/>
              </a:spcAft>
              <a:buSzPts val="566"/>
              <a:buNone/>
            </a:pPr>
            <a:r>
              <a:rPr lang="en-US" sz="880"/>
              <a:t>Visi dan misi tersebut berlandaskan pada permasalahan bidang pendidikan di Provinsi Jawa Barat, di antaranya:</a:t>
            </a:r>
            <a:endParaRPr/>
          </a:p>
          <a:p>
            <a:pPr marL="368618" lvl="0" indent="-228600" algn="l" rtl="0">
              <a:lnSpc>
                <a:spcPct val="20000"/>
              </a:lnSpc>
              <a:spcBef>
                <a:spcPts val="1000"/>
              </a:spcBef>
              <a:spcAft>
                <a:spcPts val="0"/>
              </a:spcAft>
              <a:buSzPts val="566"/>
              <a:buAutoNum type="alphaLcPeriod"/>
            </a:pPr>
            <a:r>
              <a:rPr lang="en-US" sz="880"/>
              <a:t>Belum meratanya akses pendidikan.</a:t>
            </a:r>
            <a:endParaRPr/>
          </a:p>
          <a:p>
            <a:pPr marL="368618" lvl="0" indent="-228600" algn="l" rtl="0">
              <a:lnSpc>
                <a:spcPct val="20000"/>
              </a:lnSpc>
              <a:spcBef>
                <a:spcPts val="1000"/>
              </a:spcBef>
              <a:spcAft>
                <a:spcPts val="0"/>
              </a:spcAft>
              <a:buSzPts val="566"/>
              <a:buAutoNum type="alphaLcPeriod"/>
            </a:pPr>
            <a:r>
              <a:rPr lang="en-US" sz="880"/>
              <a:t>Belum optimalnya mutu pendiidikan.</a:t>
            </a:r>
            <a:endParaRPr/>
          </a:p>
          <a:p>
            <a:pPr marL="368618" lvl="0" indent="-228600" algn="l" rtl="0">
              <a:lnSpc>
                <a:spcPct val="20000"/>
              </a:lnSpc>
              <a:spcBef>
                <a:spcPts val="1000"/>
              </a:spcBef>
              <a:spcAft>
                <a:spcPts val="0"/>
              </a:spcAft>
              <a:buSzPts val="566"/>
              <a:buAutoNum type="alphaLcPeriod"/>
            </a:pPr>
            <a:r>
              <a:rPr lang="en-US" sz="880"/>
              <a:t>Belum optimalnya tata kelola pendidikan.</a:t>
            </a:r>
            <a:endParaRPr/>
          </a:p>
          <a:p>
            <a:pPr marL="368618" lvl="0" indent="-228600" algn="l" rtl="0">
              <a:lnSpc>
                <a:spcPct val="20000"/>
              </a:lnSpc>
              <a:spcBef>
                <a:spcPts val="1000"/>
              </a:spcBef>
              <a:spcAft>
                <a:spcPts val="0"/>
              </a:spcAft>
              <a:buSzPts val="566"/>
              <a:buAutoNum type="alphaLcPeriod"/>
            </a:pPr>
            <a:r>
              <a:rPr lang="en-US" sz="880"/>
              <a:t>Belum </a:t>
            </a:r>
            <a:r>
              <a:rPr lang="en-US" sz="880" i="1"/>
              <a:t>link</a:t>
            </a:r>
            <a:r>
              <a:rPr lang="en-US" sz="880"/>
              <a:t> dan </a:t>
            </a:r>
            <a:r>
              <a:rPr lang="en-US" sz="880" i="1"/>
              <a:t>match </a:t>
            </a:r>
            <a:r>
              <a:rPr lang="en-US" sz="880"/>
              <a:t>lulusan pendidikan dengan kebutuhan dunia usaha.</a:t>
            </a:r>
            <a:endParaRPr/>
          </a:p>
          <a:p>
            <a:pPr marL="368618" lvl="0" indent="-228600" algn="l" rtl="0">
              <a:lnSpc>
                <a:spcPct val="20000"/>
              </a:lnSpc>
              <a:spcBef>
                <a:spcPts val="1000"/>
              </a:spcBef>
              <a:spcAft>
                <a:spcPts val="0"/>
              </a:spcAft>
              <a:buSzPts val="566"/>
              <a:buAutoNum type="alphaLcPeriod"/>
            </a:pPr>
            <a:r>
              <a:rPr lang="en-US" sz="880"/>
              <a:t>Masih rendahnya minat baca masyarakat.</a:t>
            </a:r>
            <a:endParaRPr/>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r>
              <a:rPr lang="en-US" sz="880"/>
              <a:t> </a:t>
            </a:r>
            <a:endParaRPr/>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a:p>
            <a:pPr marL="140018" lvl="0" indent="0" algn="l" rtl="0">
              <a:lnSpc>
                <a:spcPct val="90000"/>
              </a:lnSpc>
              <a:spcBef>
                <a:spcPts val="1000"/>
              </a:spcBef>
              <a:spcAft>
                <a:spcPts val="0"/>
              </a:spcAft>
              <a:buSzPts val="566"/>
              <a:buNone/>
            </a:pPr>
            <a:endParaRPr sz="88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Pertanyaan Pemantik</a:t>
            </a:r>
            <a:endParaRPr/>
          </a:p>
        </p:txBody>
      </p:sp>
      <p:sp>
        <p:nvSpPr>
          <p:cNvPr id="128" name="Google Shape;128;p5"/>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2. Ceritakan pengalaman Anda saat terlibat dalam kegiatan penyusunan visi, misi dan tujuan satuan pendidikan. Apa tantangan yang dihadapi dalam kegiatan tersebut dan bagaimana menghadapinya? </a:t>
            </a:r>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Google Shape;596;p72"/>
          <p:cNvSpPr txBox="1">
            <a:spLocks noGrp="1"/>
          </p:cNvSpPr>
          <p:nvPr>
            <p:ph type="body" idx="1"/>
          </p:nvPr>
        </p:nvSpPr>
        <p:spPr>
          <a:xfrm>
            <a:off x="0" y="919115"/>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50000"/>
              </a:lnSpc>
              <a:spcBef>
                <a:spcPts val="1000"/>
              </a:spcBef>
              <a:spcAft>
                <a:spcPts val="0"/>
              </a:spcAft>
              <a:buSzPts val="591"/>
              <a:buNone/>
            </a:pPr>
            <a:r>
              <a:rPr lang="en-US" sz="920"/>
              <a:t>Kelima permasalahan di atas memiliki akar masalah sebagai berikut:</a:t>
            </a:r>
            <a:endParaRPr/>
          </a:p>
          <a:p>
            <a:pPr marL="368618" lvl="0" indent="-228600" algn="l" rtl="0">
              <a:lnSpc>
                <a:spcPct val="50000"/>
              </a:lnSpc>
              <a:spcBef>
                <a:spcPts val="1000"/>
              </a:spcBef>
              <a:spcAft>
                <a:spcPts val="0"/>
              </a:spcAft>
              <a:buSzPts val="591"/>
              <a:buAutoNum type="alphaLcPeriod"/>
            </a:pPr>
            <a:r>
              <a:rPr lang="en-US" sz="920"/>
              <a:t>Belum meratanya distribusi guru antar daerah.</a:t>
            </a:r>
            <a:endParaRPr/>
          </a:p>
          <a:p>
            <a:pPr marL="368618" lvl="0" indent="-228600" algn="l" rtl="0">
              <a:lnSpc>
                <a:spcPct val="50000"/>
              </a:lnSpc>
              <a:spcBef>
                <a:spcPts val="1000"/>
              </a:spcBef>
              <a:spcAft>
                <a:spcPts val="0"/>
              </a:spcAft>
              <a:buSzPts val="591"/>
              <a:buAutoNum type="alphaLcPeriod"/>
            </a:pPr>
            <a:r>
              <a:rPr lang="en-US" sz="920"/>
              <a:t>Masih banyak sekolah yang belum terakreditasi.</a:t>
            </a:r>
            <a:endParaRPr/>
          </a:p>
          <a:p>
            <a:pPr marL="368618" lvl="0" indent="-228600" algn="l" rtl="0">
              <a:lnSpc>
                <a:spcPct val="50000"/>
              </a:lnSpc>
              <a:spcBef>
                <a:spcPts val="1000"/>
              </a:spcBef>
              <a:spcAft>
                <a:spcPts val="0"/>
              </a:spcAft>
              <a:buSzPts val="591"/>
              <a:buAutoNum type="alphaLcPeriod"/>
            </a:pPr>
            <a:r>
              <a:rPr lang="en-US" sz="920"/>
              <a:t>Nilai rata-rata uji kompetensi guru masih relatif rendah.</a:t>
            </a:r>
            <a:endParaRPr/>
          </a:p>
          <a:p>
            <a:pPr marL="368618" lvl="0" indent="-228600" algn="l" rtl="0">
              <a:lnSpc>
                <a:spcPct val="50000"/>
              </a:lnSpc>
              <a:spcBef>
                <a:spcPts val="1000"/>
              </a:spcBef>
              <a:spcAft>
                <a:spcPts val="0"/>
              </a:spcAft>
              <a:buSzPts val="591"/>
              <a:buAutoNum type="alphaLcPeriod"/>
            </a:pPr>
            <a:r>
              <a:rPr lang="en-US" sz="920"/>
              <a:t>Nilai rata-rata ujian nasional masih rendah.</a:t>
            </a:r>
            <a:endParaRPr/>
          </a:p>
          <a:p>
            <a:pPr marL="368618" lvl="0" indent="-228600" algn="l" rtl="0">
              <a:lnSpc>
                <a:spcPct val="50000"/>
              </a:lnSpc>
              <a:spcBef>
                <a:spcPts val="1000"/>
              </a:spcBef>
              <a:spcAft>
                <a:spcPts val="0"/>
              </a:spcAft>
              <a:buSzPts val="591"/>
              <a:buAutoNum type="alphaLcPeriod"/>
            </a:pPr>
            <a:r>
              <a:rPr lang="en-US" sz="920"/>
              <a:t>Belum sinergisnya pembagian tata kelola pendidikan antara pemerintah provinsi dan kabupaten/kota terkait dengan kewenangan.</a:t>
            </a:r>
            <a:endParaRPr/>
          </a:p>
          <a:p>
            <a:pPr marL="368618" lvl="0" indent="-228600" algn="l" rtl="0">
              <a:lnSpc>
                <a:spcPct val="50000"/>
              </a:lnSpc>
              <a:spcBef>
                <a:spcPts val="1000"/>
              </a:spcBef>
              <a:spcAft>
                <a:spcPts val="0"/>
              </a:spcAft>
              <a:buSzPts val="591"/>
              <a:buAutoNum type="alphaLcPeriod"/>
            </a:pPr>
            <a:r>
              <a:rPr lang="en-US" sz="920"/>
              <a:t>Rendahnya tingkat partisipasi pendidikan di tingkat pendidikan menengah.</a:t>
            </a:r>
            <a:endParaRPr/>
          </a:p>
          <a:p>
            <a:pPr marL="368618" lvl="0" indent="-228600" algn="l" rtl="0">
              <a:lnSpc>
                <a:spcPct val="50000"/>
              </a:lnSpc>
              <a:spcBef>
                <a:spcPts val="1000"/>
              </a:spcBef>
              <a:spcAft>
                <a:spcPts val="0"/>
              </a:spcAft>
              <a:buSzPts val="591"/>
              <a:buAutoNum type="alphaLcPeriod"/>
            </a:pPr>
            <a:r>
              <a:rPr lang="en-US" sz="920"/>
              <a:t>Program kegiatan masih belum menyasar peningkatan mutu dan daya saing pendidikan.</a:t>
            </a:r>
            <a:endParaRPr/>
          </a:p>
          <a:p>
            <a:pPr marL="368618" lvl="0" indent="-228600" algn="l" rtl="0">
              <a:lnSpc>
                <a:spcPct val="50000"/>
              </a:lnSpc>
              <a:spcBef>
                <a:spcPts val="1000"/>
              </a:spcBef>
              <a:spcAft>
                <a:spcPts val="0"/>
              </a:spcAft>
              <a:buSzPts val="591"/>
              <a:buAutoNum type="alphaLcPeriod"/>
            </a:pPr>
            <a:r>
              <a:rPr lang="en-US" sz="920"/>
              <a:t>Pengangguran terbesar lulusan pendidikan menengah kejuruan.</a:t>
            </a:r>
            <a:endParaRPr/>
          </a:p>
          <a:p>
            <a:pPr marL="368618" lvl="0" indent="-228600" algn="l" rtl="0">
              <a:lnSpc>
                <a:spcPct val="50000"/>
              </a:lnSpc>
              <a:spcBef>
                <a:spcPts val="1000"/>
              </a:spcBef>
              <a:spcAft>
                <a:spcPts val="0"/>
              </a:spcAft>
              <a:buSzPts val="591"/>
              <a:buAutoNum type="alphaLcPeriod"/>
            </a:pPr>
            <a:r>
              <a:rPr lang="en-US" sz="920"/>
              <a:t>Masih belum meratanya akses dan partisipasi pendidikan terutama di pendidikan menengah dan tinggi.</a:t>
            </a:r>
            <a:endParaRPr/>
          </a:p>
          <a:p>
            <a:pPr marL="368618" lvl="0" indent="-228600" algn="l" rtl="0">
              <a:lnSpc>
                <a:spcPct val="50000"/>
              </a:lnSpc>
              <a:spcBef>
                <a:spcPts val="1000"/>
              </a:spcBef>
              <a:spcAft>
                <a:spcPts val="0"/>
              </a:spcAft>
              <a:buSzPts val="591"/>
              <a:buAutoNum type="alphaLcPeriod"/>
            </a:pPr>
            <a:r>
              <a:rPr lang="en-US" sz="920"/>
              <a:t>Rendahnya minat baca masyarakat Jawa Barat.</a:t>
            </a:r>
            <a:endParaRPr/>
          </a:p>
          <a:p>
            <a:pPr marL="368618" lvl="0" indent="-228600" algn="l" rtl="0">
              <a:lnSpc>
                <a:spcPct val="50000"/>
              </a:lnSpc>
              <a:spcBef>
                <a:spcPts val="1000"/>
              </a:spcBef>
              <a:spcAft>
                <a:spcPts val="0"/>
              </a:spcAft>
              <a:buSzPts val="591"/>
              <a:buAutoNum type="alphaLcPeriod"/>
            </a:pPr>
            <a:r>
              <a:rPr lang="en-US" sz="920"/>
              <a:t>Masih banyak sekolah yang belum memiliki perpustakaan yang sesuai dengan standar nasional perpustakaan, baik sarana prasaranannya, koleksi, SDM, maupun aspek-aspek perpustakaan lainnya.</a:t>
            </a:r>
            <a:endParaRPr/>
          </a:p>
          <a:p>
            <a:pPr marL="368618" lvl="0" indent="-228600" algn="l" rtl="0">
              <a:lnSpc>
                <a:spcPct val="50000"/>
              </a:lnSpc>
              <a:spcBef>
                <a:spcPts val="1000"/>
              </a:spcBef>
              <a:spcAft>
                <a:spcPts val="0"/>
              </a:spcAft>
              <a:buSzPts val="591"/>
              <a:buAutoNum type="alphaLcPeriod"/>
            </a:pPr>
            <a:r>
              <a:rPr lang="en-US" sz="920"/>
              <a:t>Belum terintegrasinya layanan perpustakaan sekolah dengan perpustakaan daerah milik pemerintah dalam memberikan layanan literasi melalui program perpustakaan keliling.</a:t>
            </a:r>
            <a:endParaRPr/>
          </a:p>
          <a:p>
            <a:pPr marL="368618" lvl="0" indent="-228600" algn="l" rtl="0">
              <a:lnSpc>
                <a:spcPct val="90000"/>
              </a:lnSpc>
              <a:spcBef>
                <a:spcPts val="1000"/>
              </a:spcBef>
              <a:spcAft>
                <a:spcPts val="0"/>
              </a:spcAft>
              <a:buSzPts val="591"/>
              <a:buAutoNum type="alphaLcPeriod"/>
            </a:pPr>
            <a:r>
              <a:rPr lang="en-US" sz="920"/>
              <a:t>Belum ada regulasi yang mengatur tentang pengelola perpustakaan sekolah untuk bekerjasama dengan komunitas literasi seperti forum perpustakaan desa/kelurahan atau forum perpustakaan taman bacaan masyarakat.</a:t>
            </a:r>
            <a:endParaRPr/>
          </a:p>
          <a:p>
            <a:pPr marL="140018" lvl="0" indent="0" algn="l" rtl="0">
              <a:lnSpc>
                <a:spcPct val="90000"/>
              </a:lnSpc>
              <a:spcBef>
                <a:spcPts val="1000"/>
              </a:spcBef>
              <a:spcAft>
                <a:spcPts val="0"/>
              </a:spcAft>
              <a:buSzPts val="591"/>
              <a:buNone/>
            </a:pPr>
            <a:r>
              <a:rPr lang="en-US" sz="920"/>
              <a:t>Selain berlandaskan pada visi dan misi Provinsi Jawa Barat, perumusan visi dan misi SMKN 1 Tasikmalaya juga harus mengacu kepada arah kebijakan Dinas Pendidikan Provinsi Jawa Barat terutama yang terkait dengan tatakelola pendidikan yang akuntabel, di mana berkaitan dengan hal tersebut kebijakan Dinas Pendidikan Provinsi Jawa Barat sebagaimana tertuang dalam Rencana Strategis Dinas Pendidikan Provinsi Jawa Barat Tahun 2018-2023 adalah:</a:t>
            </a:r>
            <a:endParaRPr/>
          </a:p>
          <a:p>
            <a:pPr marL="368618" lvl="0" indent="-228600" algn="l" rtl="0">
              <a:lnSpc>
                <a:spcPct val="50000"/>
              </a:lnSpc>
              <a:spcBef>
                <a:spcPts val="1000"/>
              </a:spcBef>
              <a:spcAft>
                <a:spcPts val="0"/>
              </a:spcAft>
              <a:buSzPts val="591"/>
              <a:buAutoNum type="arabicPeriod"/>
            </a:pPr>
            <a:r>
              <a:rPr lang="en-US" sz="920"/>
              <a:t>Penyempurnaan sistem manajemen dalam pelaporan kinerja pemerintah.</a:t>
            </a:r>
            <a:endParaRPr/>
          </a:p>
          <a:p>
            <a:pPr marL="368618" lvl="0" indent="-228600" algn="l" rtl="0">
              <a:lnSpc>
                <a:spcPct val="50000"/>
              </a:lnSpc>
              <a:spcBef>
                <a:spcPts val="1000"/>
              </a:spcBef>
              <a:spcAft>
                <a:spcPts val="0"/>
              </a:spcAft>
              <a:buSzPts val="591"/>
              <a:buAutoNum type="arabicPeriod"/>
            </a:pPr>
            <a:r>
              <a:rPr lang="en-US" sz="920"/>
              <a:t>Mengarahkan kepada instansi di lingkungan Dinas Pendidikan menerapkan </a:t>
            </a:r>
            <a:r>
              <a:rPr lang="en-US" sz="920" i="1"/>
              <a:t>e-budgeting </a:t>
            </a:r>
            <a:r>
              <a:rPr lang="en-US" sz="920"/>
              <a:t>sebagai upaya </a:t>
            </a:r>
            <a:r>
              <a:rPr lang="en-US" sz="920" i="1"/>
              <a:t>e-government</a:t>
            </a:r>
            <a:r>
              <a:rPr lang="en-US" sz="920"/>
              <a:t>.</a:t>
            </a:r>
            <a:endParaRPr/>
          </a:p>
          <a:p>
            <a:pPr marL="368618" lvl="0" indent="-228600" algn="l" rtl="0">
              <a:lnSpc>
                <a:spcPct val="50000"/>
              </a:lnSpc>
              <a:spcBef>
                <a:spcPts val="1000"/>
              </a:spcBef>
              <a:spcAft>
                <a:spcPts val="0"/>
              </a:spcAft>
              <a:buSzPts val="591"/>
              <a:buAutoNum type="arabicPeriod"/>
            </a:pPr>
            <a:r>
              <a:rPr lang="en-US" sz="920"/>
              <a:t>Menerapkan </a:t>
            </a:r>
            <a:r>
              <a:rPr lang="en-US" sz="920" i="1"/>
              <a:t>Open Government </a:t>
            </a:r>
            <a:r>
              <a:rPr lang="en-US" sz="920"/>
              <a:t>dalam lingkungan Dinas Pendidikan.</a:t>
            </a:r>
            <a:endParaRPr/>
          </a:p>
          <a:p>
            <a:pPr marL="140018" lvl="0" indent="0" algn="l" rtl="0">
              <a:lnSpc>
                <a:spcPct val="90000"/>
              </a:lnSpc>
              <a:spcBef>
                <a:spcPts val="1000"/>
              </a:spcBef>
              <a:spcAft>
                <a:spcPts val="0"/>
              </a:spcAft>
              <a:buSzPts val="591"/>
              <a:buNone/>
            </a:pPr>
            <a:r>
              <a:rPr lang="en-US" sz="920"/>
              <a:t>Berdasarkan visi dan misi pemerintah Provinsi Jawa Barat serta arah kebijakan Dinas Pendidikan Provinsi Jawa Barat, maka SMKN 1 Tasikmalaya merumuskan visi dan misi sebagai berikut:</a:t>
            </a:r>
            <a:endParaRPr/>
          </a:p>
          <a:p>
            <a:pPr marL="140018" lvl="0" indent="0" algn="l" rtl="0">
              <a:lnSpc>
                <a:spcPct val="90000"/>
              </a:lnSpc>
              <a:spcBef>
                <a:spcPts val="1000"/>
              </a:spcBef>
              <a:spcAft>
                <a:spcPts val="0"/>
              </a:spcAft>
              <a:buSzPts val="591"/>
              <a:buNone/>
            </a:pPr>
            <a:r>
              <a:rPr lang="en-US" sz="920"/>
              <a:t>Visi SMKN 1 Tasikmalaya yaitu:</a:t>
            </a:r>
            <a:r>
              <a:rPr lang="en-US" sz="920" b="1"/>
              <a:t> “Dengan Iman dan Taqwa SMKN 1 Tasikmalaya menjadi SMK Pelopor dan Unggul sebagai Badan Layanan Umum Daerah padaTahun 2023”</a:t>
            </a:r>
            <a:endParaRPr/>
          </a:p>
          <a:p>
            <a:pPr marL="140018" lvl="0" indent="0" algn="l" rtl="0">
              <a:lnSpc>
                <a:spcPct val="90000"/>
              </a:lnSpc>
              <a:spcBef>
                <a:spcPts val="1000"/>
              </a:spcBef>
              <a:spcAft>
                <a:spcPts val="0"/>
              </a:spcAft>
              <a:buSzPts val="591"/>
              <a:buNone/>
            </a:pPr>
            <a:r>
              <a:rPr lang="en-US" sz="920"/>
              <a:t>Untuk menunjang visi tersebut, SMKN 1 Tasikmalaya menerapkan misi sebagai berikut:</a:t>
            </a:r>
            <a:endParaRPr/>
          </a:p>
          <a:p>
            <a:pPr marL="140018" lvl="0" indent="0" algn="l" rtl="0">
              <a:lnSpc>
                <a:spcPct val="90000"/>
              </a:lnSpc>
              <a:spcBef>
                <a:spcPts val="1000"/>
              </a:spcBef>
              <a:spcAft>
                <a:spcPts val="0"/>
              </a:spcAft>
              <a:buSzPts val="591"/>
              <a:buNone/>
            </a:pPr>
            <a:r>
              <a:rPr lang="en-US" sz="920"/>
              <a:t>a. Menerapkan Sistem Penjaminan Mutu Internal (SPMI) dalam manajemen mutu berbasis sekolah untuk meningkatkan mutu pelayanan publik sebagai Badan Layanan Umum Daerah (BLUD).</a:t>
            </a:r>
            <a:endParaRPr/>
          </a:p>
          <a:p>
            <a:pPr marL="140018" lvl="0" indent="0" algn="l" rtl="0">
              <a:lnSpc>
                <a:spcPct val="90000"/>
              </a:lnSpc>
              <a:spcBef>
                <a:spcPts val="1000"/>
              </a:spcBef>
              <a:spcAft>
                <a:spcPts val="0"/>
              </a:spcAft>
              <a:buSzPts val="591"/>
              <a:buNone/>
            </a:pPr>
            <a:r>
              <a:rPr lang="en-US" sz="920"/>
              <a:t>b. Mengembangkan kurikulum yang mengacu pada pemenuhan seluruh Standar Nasional Pendidikan, diperkaya dengan standar internasional.</a:t>
            </a:r>
            <a:endParaRPr/>
          </a:p>
          <a:p>
            <a:pPr marL="140018" lvl="0" indent="0" algn="l" rtl="0">
              <a:lnSpc>
                <a:spcPct val="90000"/>
              </a:lnSpc>
              <a:spcBef>
                <a:spcPts val="1000"/>
              </a:spcBef>
              <a:spcAft>
                <a:spcPts val="0"/>
              </a:spcAft>
              <a:buSzPts val="591"/>
              <a:buNone/>
            </a:pPr>
            <a:r>
              <a:rPr lang="en-US" sz="920"/>
              <a:t>c. Mengembangkan tenaga pendidik dan kependidikan yang profesional, memiliki kompetensi teknis di berbagai bidang.</a:t>
            </a:r>
            <a:endParaRPr/>
          </a:p>
          <a:p>
            <a:pPr marL="140018" lvl="0" indent="0" algn="l" rtl="0">
              <a:lnSpc>
                <a:spcPct val="90000"/>
              </a:lnSpc>
              <a:spcBef>
                <a:spcPts val="1000"/>
              </a:spcBef>
              <a:spcAft>
                <a:spcPts val="0"/>
              </a:spcAft>
              <a:buSzPts val="591"/>
              <a:buNone/>
            </a:pPr>
            <a:r>
              <a:rPr lang="en-US" sz="920"/>
              <a:t>d. Mengembangkan sarana prasarana berdasarkan standar sarana prasarana pendidikan yang sesuai dengan tuntutan perkembangan Dunia Usaha dan Industri.</a:t>
            </a:r>
            <a:endParaRPr/>
          </a:p>
          <a:p>
            <a:pPr marL="140018" lvl="0" indent="0" algn="l" rtl="0">
              <a:lnSpc>
                <a:spcPct val="90000"/>
              </a:lnSpc>
              <a:spcBef>
                <a:spcPts val="1000"/>
              </a:spcBef>
              <a:spcAft>
                <a:spcPts val="0"/>
              </a:spcAft>
              <a:buSzPts val="591"/>
              <a:buNone/>
            </a:pPr>
            <a:r>
              <a:rPr lang="en-US" sz="920"/>
              <a:t>e. Mengembangkan kerjasama dengan sekolah jejaring dan industri untuk menghasilkan lulusan yang cerdas spiritual, emosional, dan intelektual sehingga mampu bersaing di era global. </a:t>
            </a:r>
            <a:endParaRPr/>
          </a:p>
          <a:p>
            <a:pPr marL="140018" lvl="0" indent="0" algn="l" rtl="0">
              <a:lnSpc>
                <a:spcPct val="90000"/>
              </a:lnSpc>
              <a:spcBef>
                <a:spcPts val="1000"/>
              </a:spcBef>
              <a:spcAft>
                <a:spcPts val="0"/>
              </a:spcAft>
              <a:buSzPts val="591"/>
              <a:buNone/>
            </a:pPr>
            <a:endParaRPr sz="920"/>
          </a:p>
          <a:p>
            <a:pPr marL="140018" lvl="0" indent="0" algn="l" rtl="0">
              <a:lnSpc>
                <a:spcPct val="50000"/>
              </a:lnSpc>
              <a:spcBef>
                <a:spcPts val="1000"/>
              </a:spcBef>
              <a:spcAft>
                <a:spcPts val="0"/>
              </a:spcAft>
              <a:buSzPts val="591"/>
              <a:buNone/>
            </a:pPr>
            <a:endParaRPr sz="920"/>
          </a:p>
          <a:p>
            <a:pPr marL="140018" lvl="0" indent="0" algn="l" rtl="0">
              <a:lnSpc>
                <a:spcPct val="50000"/>
              </a:lnSpc>
              <a:spcBef>
                <a:spcPts val="1000"/>
              </a:spcBef>
              <a:spcAft>
                <a:spcPts val="0"/>
              </a:spcAft>
              <a:buSzPts val="591"/>
              <a:buNone/>
            </a:pPr>
            <a:r>
              <a:rPr lang="en-US" sz="920"/>
              <a:t> </a:t>
            </a:r>
            <a:endParaRPr/>
          </a:p>
          <a:p>
            <a:pPr marL="140018" lvl="0" indent="0" algn="l" rtl="0">
              <a:lnSpc>
                <a:spcPct val="50000"/>
              </a:lnSpc>
              <a:spcBef>
                <a:spcPts val="1000"/>
              </a:spcBef>
              <a:spcAft>
                <a:spcPts val="0"/>
              </a:spcAft>
              <a:buSzPts val="591"/>
              <a:buNone/>
            </a:pPr>
            <a:endParaRPr sz="920"/>
          </a:p>
          <a:p>
            <a:pPr marL="140018" lvl="0" indent="0" algn="l" rtl="0">
              <a:lnSpc>
                <a:spcPct val="50000"/>
              </a:lnSpc>
              <a:spcBef>
                <a:spcPts val="1000"/>
              </a:spcBef>
              <a:spcAft>
                <a:spcPts val="0"/>
              </a:spcAft>
              <a:buSzPts val="591"/>
              <a:buNone/>
            </a:pPr>
            <a:endParaRPr sz="920"/>
          </a:p>
          <a:p>
            <a:pPr marL="140018" lvl="0" indent="0" algn="l" rtl="0">
              <a:lnSpc>
                <a:spcPct val="50000"/>
              </a:lnSpc>
              <a:spcBef>
                <a:spcPts val="1000"/>
              </a:spcBef>
              <a:spcAft>
                <a:spcPts val="0"/>
              </a:spcAft>
              <a:buSzPts val="591"/>
              <a:buNone/>
            </a:pPr>
            <a:endParaRPr sz="920"/>
          </a:p>
          <a:p>
            <a:pPr marL="140018" lvl="0" indent="0" algn="l" rtl="0">
              <a:lnSpc>
                <a:spcPct val="50000"/>
              </a:lnSpc>
              <a:spcBef>
                <a:spcPts val="1000"/>
              </a:spcBef>
              <a:spcAft>
                <a:spcPts val="0"/>
              </a:spcAft>
              <a:buSzPts val="591"/>
              <a:buNone/>
            </a:pPr>
            <a:endParaRPr sz="920"/>
          </a:p>
          <a:p>
            <a:pPr marL="140018" lvl="0" indent="0" algn="l" rtl="0">
              <a:lnSpc>
                <a:spcPct val="50000"/>
              </a:lnSpc>
              <a:spcBef>
                <a:spcPts val="1000"/>
              </a:spcBef>
              <a:spcAft>
                <a:spcPts val="0"/>
              </a:spcAft>
              <a:buSzPts val="591"/>
              <a:buNone/>
            </a:pPr>
            <a:endParaRPr sz="920"/>
          </a:p>
          <a:p>
            <a:pPr marL="140018" lvl="0" indent="0" algn="l" rtl="0">
              <a:lnSpc>
                <a:spcPct val="50000"/>
              </a:lnSpc>
              <a:spcBef>
                <a:spcPts val="1000"/>
              </a:spcBef>
              <a:spcAft>
                <a:spcPts val="0"/>
              </a:spcAft>
              <a:buSzPts val="591"/>
              <a:buNone/>
            </a:pPr>
            <a:endParaRPr sz="920"/>
          </a:p>
          <a:p>
            <a:pPr marL="140018" lvl="0" indent="0" algn="l" rtl="0">
              <a:lnSpc>
                <a:spcPct val="50000"/>
              </a:lnSpc>
              <a:spcBef>
                <a:spcPts val="1000"/>
              </a:spcBef>
              <a:spcAft>
                <a:spcPts val="0"/>
              </a:spcAft>
              <a:buSzPts val="591"/>
              <a:buNone/>
            </a:pPr>
            <a:endParaRPr sz="920"/>
          </a:p>
          <a:p>
            <a:pPr marL="140018" lvl="0" indent="0" algn="l" rtl="0">
              <a:lnSpc>
                <a:spcPct val="50000"/>
              </a:lnSpc>
              <a:spcBef>
                <a:spcPts val="1000"/>
              </a:spcBef>
              <a:spcAft>
                <a:spcPts val="0"/>
              </a:spcAft>
              <a:buSzPts val="591"/>
              <a:buNone/>
            </a:pPr>
            <a:endParaRPr sz="920"/>
          </a:p>
          <a:p>
            <a:pPr marL="140018" lvl="0" indent="0" algn="l" rtl="0">
              <a:lnSpc>
                <a:spcPct val="50000"/>
              </a:lnSpc>
              <a:spcBef>
                <a:spcPts val="1000"/>
              </a:spcBef>
              <a:spcAft>
                <a:spcPts val="0"/>
              </a:spcAft>
              <a:buSzPts val="591"/>
              <a:buNone/>
            </a:pPr>
            <a:endParaRPr sz="920"/>
          </a:p>
          <a:p>
            <a:pPr marL="140018" lvl="0" indent="0" algn="l" rtl="0">
              <a:lnSpc>
                <a:spcPct val="50000"/>
              </a:lnSpc>
              <a:spcBef>
                <a:spcPts val="1000"/>
              </a:spcBef>
              <a:spcAft>
                <a:spcPts val="0"/>
              </a:spcAft>
              <a:buSzPts val="591"/>
              <a:buNone/>
            </a:pPr>
            <a:endParaRPr sz="92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1" name="Google Shape;601;p73"/>
          <p:cNvSpPr txBox="1">
            <a:spLocks noGrp="1"/>
          </p:cNvSpPr>
          <p:nvPr>
            <p:ph type="body" idx="1"/>
          </p:nvPr>
        </p:nvSpPr>
        <p:spPr>
          <a:xfrm>
            <a:off x="0" y="919115"/>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50000"/>
              </a:lnSpc>
              <a:spcBef>
                <a:spcPts val="1000"/>
              </a:spcBef>
              <a:spcAft>
                <a:spcPts val="0"/>
              </a:spcAft>
              <a:buSzPts val="617"/>
              <a:buNone/>
            </a:pPr>
            <a:r>
              <a:rPr lang="en-US" sz="960" b="1"/>
              <a:t>Tujuan SMKN 1 Tasikmalaya</a:t>
            </a:r>
            <a:endParaRPr sz="960" b="1"/>
          </a:p>
          <a:p>
            <a:pPr marL="140018" lvl="0" indent="0" algn="l" rtl="0">
              <a:lnSpc>
                <a:spcPct val="50000"/>
              </a:lnSpc>
              <a:spcBef>
                <a:spcPts val="1000"/>
              </a:spcBef>
              <a:spcAft>
                <a:spcPts val="0"/>
              </a:spcAft>
              <a:buSzPts val="617"/>
              <a:buNone/>
            </a:pPr>
            <a:r>
              <a:rPr lang="en-US" sz="960"/>
              <a:t>Adapun yang menjadi tujuan SMKN 1 Tasikmalaya yaitu terwujudnya:</a:t>
            </a:r>
            <a:endParaRPr/>
          </a:p>
          <a:p>
            <a:pPr marL="368618" lvl="0" indent="-228600" algn="l" rtl="0">
              <a:lnSpc>
                <a:spcPct val="50000"/>
              </a:lnSpc>
              <a:spcBef>
                <a:spcPts val="1000"/>
              </a:spcBef>
              <a:spcAft>
                <a:spcPts val="0"/>
              </a:spcAft>
              <a:buSzPts val="617"/>
              <a:buAutoNum type="alphaLcPeriod"/>
            </a:pPr>
            <a:r>
              <a:rPr lang="en-US" sz="960"/>
              <a:t>Manajemen sekolah yang dikelola secara profesional dan terstandar dengan prosedur yang dapat dipertanggungjawabkan dan dilaksanakan secara konsisten.</a:t>
            </a:r>
            <a:endParaRPr/>
          </a:p>
          <a:p>
            <a:pPr marL="368618" lvl="0" indent="-228600" algn="l" rtl="0">
              <a:lnSpc>
                <a:spcPct val="50000"/>
              </a:lnSpc>
              <a:spcBef>
                <a:spcPts val="1000"/>
              </a:spcBef>
              <a:spcAft>
                <a:spcPts val="0"/>
              </a:spcAft>
              <a:buSzPts val="617"/>
              <a:buAutoNum type="alphaLcPeriod"/>
            </a:pPr>
            <a:r>
              <a:rPr lang="en-US" sz="960"/>
              <a:t>Harapan pelanggaran (siswa dan orangtua serta </a:t>
            </a:r>
            <a:r>
              <a:rPr lang="en-US" sz="960" i="1"/>
              <a:t>stakeholders</a:t>
            </a:r>
            <a:r>
              <a:rPr lang="en-US" sz="960"/>
              <a:t> lainnya).</a:t>
            </a:r>
            <a:endParaRPr/>
          </a:p>
          <a:p>
            <a:pPr marL="368618" lvl="0" indent="-228600" algn="l" rtl="0">
              <a:lnSpc>
                <a:spcPct val="50000"/>
              </a:lnSpc>
              <a:spcBef>
                <a:spcPts val="1000"/>
              </a:spcBef>
              <a:spcAft>
                <a:spcPts val="0"/>
              </a:spcAft>
              <a:buSzPts val="617"/>
              <a:buAutoNum type="alphaLcPeriod"/>
            </a:pPr>
            <a:r>
              <a:rPr lang="en-US" sz="960"/>
              <a:t>Kurikulum versi SMKN 1 Tasikmalaya.</a:t>
            </a:r>
            <a:endParaRPr/>
          </a:p>
          <a:p>
            <a:pPr marL="368618" lvl="0" indent="-228600" algn="l" rtl="0">
              <a:lnSpc>
                <a:spcPct val="50000"/>
              </a:lnSpc>
              <a:spcBef>
                <a:spcPts val="1000"/>
              </a:spcBef>
              <a:spcAft>
                <a:spcPts val="0"/>
              </a:spcAft>
              <a:buSzPts val="617"/>
              <a:buAutoNum type="alphaLcPeriod"/>
            </a:pPr>
            <a:r>
              <a:rPr lang="en-US" sz="960"/>
              <a:t>Peserta didik sebagai tenaga kerja tingkat menengah yang profesional, beriman dan bertaqwa, produktif, kreatif, kompetitif, serta berjiwa wirausaha untuk mengisi kebutuhan dunia usaha dan industri.</a:t>
            </a:r>
            <a:endParaRPr/>
          </a:p>
          <a:p>
            <a:pPr marL="368618" lvl="0" indent="-228600" algn="l" rtl="0">
              <a:lnSpc>
                <a:spcPct val="50000"/>
              </a:lnSpc>
              <a:spcBef>
                <a:spcPts val="1000"/>
              </a:spcBef>
              <a:spcAft>
                <a:spcPts val="0"/>
              </a:spcAft>
              <a:buSzPts val="617"/>
              <a:buAutoNum type="alphaLcPeriod"/>
            </a:pPr>
            <a:r>
              <a:rPr lang="en-US" sz="960"/>
              <a:t>Sosok guru dan tenaga kependidikan yang memiliki berbagai keterampilan teknis yang menunjang tugas profesinya.</a:t>
            </a:r>
            <a:endParaRPr/>
          </a:p>
          <a:p>
            <a:pPr marL="368618" lvl="0" indent="-228600" algn="l" rtl="0">
              <a:lnSpc>
                <a:spcPct val="50000"/>
              </a:lnSpc>
              <a:spcBef>
                <a:spcPts val="1000"/>
              </a:spcBef>
              <a:spcAft>
                <a:spcPts val="0"/>
              </a:spcAft>
              <a:buSzPts val="617"/>
              <a:buAutoNum type="alphaLcPeriod"/>
            </a:pPr>
            <a:r>
              <a:rPr lang="en-US" sz="960"/>
              <a:t>Revitalisasi infrastruktur fisik sesuai dengan kebutuhan industri.</a:t>
            </a:r>
            <a:endParaRPr/>
          </a:p>
          <a:p>
            <a:pPr marL="368618" lvl="0" indent="-228600" algn="l" rtl="0">
              <a:lnSpc>
                <a:spcPct val="50000"/>
              </a:lnSpc>
              <a:spcBef>
                <a:spcPts val="1000"/>
              </a:spcBef>
              <a:spcAft>
                <a:spcPts val="0"/>
              </a:spcAft>
              <a:buSzPts val="617"/>
              <a:buAutoNum type="alphaLcPeriod"/>
            </a:pPr>
            <a:r>
              <a:rPr lang="en-US" sz="960"/>
              <a:t>Revitalisasi peralatan pendidikan sesuai dengan standar industri.</a:t>
            </a:r>
            <a:endParaRPr/>
          </a:p>
          <a:p>
            <a:pPr marL="368618" lvl="0" indent="-228600" algn="l" rtl="0">
              <a:lnSpc>
                <a:spcPct val="50000"/>
              </a:lnSpc>
              <a:spcBef>
                <a:spcPts val="1000"/>
              </a:spcBef>
              <a:spcAft>
                <a:spcPts val="0"/>
              </a:spcAft>
              <a:buSzPts val="617"/>
              <a:buAutoNum type="alphaLcPeriod"/>
            </a:pPr>
            <a:r>
              <a:rPr lang="en-US" sz="960"/>
              <a:t>Kerjasama yang semakin erat dan luas cakupannya dengan sekolah jejaring/sekolah aliansi serta sekolah lainnya dalam lingkup lokal, regional dan nasional.</a:t>
            </a:r>
            <a:endParaRPr/>
          </a:p>
          <a:p>
            <a:pPr marL="368618" lvl="0" indent="-228600" algn="l" rtl="0">
              <a:lnSpc>
                <a:spcPct val="50000"/>
              </a:lnSpc>
              <a:spcBef>
                <a:spcPts val="1000"/>
              </a:spcBef>
              <a:spcAft>
                <a:spcPts val="0"/>
              </a:spcAft>
              <a:buSzPts val="617"/>
              <a:buAutoNum type="alphaLcPeriod"/>
            </a:pPr>
            <a:r>
              <a:rPr lang="en-US" sz="960"/>
              <a:t>Kerjasama dengan perguruan tinggi nasional maupun internasional.</a:t>
            </a:r>
            <a:endParaRPr/>
          </a:p>
          <a:p>
            <a:pPr marL="368618" lvl="0" indent="-228600" algn="l" rtl="0">
              <a:lnSpc>
                <a:spcPct val="50000"/>
              </a:lnSpc>
              <a:spcBef>
                <a:spcPts val="1000"/>
              </a:spcBef>
              <a:spcAft>
                <a:spcPts val="0"/>
              </a:spcAft>
              <a:buSzPts val="617"/>
              <a:buAutoNum type="alphaLcPeriod"/>
            </a:pPr>
            <a:r>
              <a:rPr lang="en-US" sz="960"/>
              <a:t>Kerjasama sekolah dengan mitra industri baik dalam negeri maupun luar negeri.</a:t>
            </a:r>
            <a:endParaRPr/>
          </a:p>
          <a:p>
            <a:pPr marL="140018" lvl="0" indent="0" algn="l" rtl="0">
              <a:lnSpc>
                <a:spcPct val="50000"/>
              </a:lnSpc>
              <a:spcBef>
                <a:spcPts val="1000"/>
              </a:spcBef>
              <a:spcAft>
                <a:spcPts val="0"/>
              </a:spcAft>
              <a:buSzPts val="617"/>
              <a:buNone/>
            </a:pPr>
            <a:r>
              <a:rPr lang="en-US" sz="960"/>
              <a:t>Berdasarkan tujuan tersebut, SMKN 1 Tasikmalaya menetapkan sasaran dan program untuk ketercapaian visi dan misi serta tujuan seperti yang tergambar dalam tabel pada halaman berikut.</a:t>
            </a:r>
            <a:endParaRPr/>
          </a:p>
          <a:p>
            <a:pPr marL="140018" lvl="0" indent="0" algn="l" rtl="0">
              <a:lnSpc>
                <a:spcPct val="50000"/>
              </a:lnSpc>
              <a:spcBef>
                <a:spcPts val="1000"/>
              </a:spcBef>
              <a:spcAft>
                <a:spcPts val="0"/>
              </a:spcAft>
              <a:buSzPts val="617"/>
              <a:buNone/>
            </a:pPr>
            <a:endParaRPr sz="960"/>
          </a:p>
        </p:txBody>
      </p:sp>
      <p:graphicFrame>
        <p:nvGraphicFramePr>
          <p:cNvPr id="602" name="Google Shape;602;p73"/>
          <p:cNvGraphicFramePr/>
          <p:nvPr/>
        </p:nvGraphicFramePr>
        <p:xfrm>
          <a:off x="245534" y="3483187"/>
          <a:ext cx="10303925" cy="3249208"/>
        </p:xfrm>
        <a:graphic>
          <a:graphicData uri="http://schemas.openxmlformats.org/drawingml/2006/table">
            <a:tbl>
              <a:tblPr firstRow="1" bandRow="1">
                <a:noFill/>
                <a:tableStyleId>{A7AD82F2-C7AA-4410-8BE9-5B084F73BB80}</a:tableStyleId>
              </a:tblPr>
              <a:tblGrid>
                <a:gridCol w="414875">
                  <a:extLst>
                    <a:ext uri="{9D8B030D-6E8A-4147-A177-3AD203B41FA5}">
                      <a16:colId xmlns:a16="http://schemas.microsoft.com/office/drawing/2014/main" val="20000"/>
                    </a:ext>
                  </a:extLst>
                </a:gridCol>
                <a:gridCol w="2311400">
                  <a:extLst>
                    <a:ext uri="{9D8B030D-6E8A-4147-A177-3AD203B41FA5}">
                      <a16:colId xmlns:a16="http://schemas.microsoft.com/office/drawing/2014/main" val="20001"/>
                    </a:ext>
                  </a:extLst>
                </a:gridCol>
                <a:gridCol w="2175925">
                  <a:extLst>
                    <a:ext uri="{9D8B030D-6E8A-4147-A177-3AD203B41FA5}">
                      <a16:colId xmlns:a16="http://schemas.microsoft.com/office/drawing/2014/main" val="20002"/>
                    </a:ext>
                  </a:extLst>
                </a:gridCol>
                <a:gridCol w="2074325">
                  <a:extLst>
                    <a:ext uri="{9D8B030D-6E8A-4147-A177-3AD203B41FA5}">
                      <a16:colId xmlns:a16="http://schemas.microsoft.com/office/drawing/2014/main" val="20003"/>
                    </a:ext>
                  </a:extLst>
                </a:gridCol>
                <a:gridCol w="3327400">
                  <a:extLst>
                    <a:ext uri="{9D8B030D-6E8A-4147-A177-3AD203B41FA5}">
                      <a16:colId xmlns:a16="http://schemas.microsoft.com/office/drawing/2014/main" val="20004"/>
                    </a:ext>
                  </a:extLst>
                </a:gridCol>
              </a:tblGrid>
              <a:tr h="0">
                <a:tc>
                  <a:txBody>
                    <a:bodyPr/>
                    <a:lstStyle/>
                    <a:p>
                      <a:pPr marL="0" marR="0" lvl="0" indent="0" algn="l" rtl="0">
                        <a:lnSpc>
                          <a:spcPct val="100000"/>
                        </a:lnSpc>
                        <a:spcBef>
                          <a:spcPts val="0"/>
                        </a:spcBef>
                        <a:spcAft>
                          <a:spcPts val="0"/>
                        </a:spcAft>
                        <a:buNone/>
                      </a:pPr>
                      <a:r>
                        <a:rPr lang="en-US" sz="860" b="1" u="none" strike="noStrike" cap="none"/>
                        <a:t>No </a:t>
                      </a:r>
                      <a:endParaRPr/>
                    </a:p>
                  </a:txBody>
                  <a:tcPr marL="91450" marR="91450" marT="45725" marB="45725"/>
                </a:tc>
                <a:tc>
                  <a:txBody>
                    <a:bodyPr/>
                    <a:lstStyle/>
                    <a:p>
                      <a:pPr marL="0" marR="0" lvl="0" indent="0" algn="l" rtl="0">
                        <a:lnSpc>
                          <a:spcPct val="100000"/>
                        </a:lnSpc>
                        <a:spcBef>
                          <a:spcPts val="0"/>
                        </a:spcBef>
                        <a:spcAft>
                          <a:spcPts val="0"/>
                        </a:spcAft>
                        <a:buNone/>
                      </a:pPr>
                      <a:r>
                        <a:rPr lang="en-US" sz="860" b="1" u="none" strike="noStrike" cap="none"/>
                        <a:t>Misi</a:t>
                      </a:r>
                      <a:endParaRPr sz="86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60" b="1" u="none" strike="noStrike" cap="none"/>
                        <a:t>Tujuan </a:t>
                      </a:r>
                      <a:endParaRPr/>
                    </a:p>
                  </a:txBody>
                  <a:tcPr marL="91450" marR="91450" marT="45725" marB="45725"/>
                </a:tc>
                <a:tc>
                  <a:txBody>
                    <a:bodyPr/>
                    <a:lstStyle/>
                    <a:p>
                      <a:pPr marL="0" marR="0" lvl="0" indent="0" algn="l" rtl="0">
                        <a:lnSpc>
                          <a:spcPct val="100000"/>
                        </a:lnSpc>
                        <a:spcBef>
                          <a:spcPts val="0"/>
                        </a:spcBef>
                        <a:spcAft>
                          <a:spcPts val="0"/>
                        </a:spcAft>
                        <a:buNone/>
                      </a:pPr>
                      <a:r>
                        <a:rPr lang="en-US" sz="860" b="1" u="none" strike="noStrike" cap="none"/>
                        <a:t>Sasaran </a:t>
                      </a:r>
                      <a:endParaRPr/>
                    </a:p>
                  </a:txBody>
                  <a:tcPr marL="91450" marR="91450" marT="45725" marB="45725"/>
                </a:tc>
                <a:tc>
                  <a:txBody>
                    <a:bodyPr/>
                    <a:lstStyle/>
                    <a:p>
                      <a:pPr marL="0" marR="0" lvl="0" indent="0" algn="l" rtl="0">
                        <a:lnSpc>
                          <a:spcPct val="100000"/>
                        </a:lnSpc>
                        <a:spcBef>
                          <a:spcPts val="0"/>
                        </a:spcBef>
                        <a:spcAft>
                          <a:spcPts val="0"/>
                        </a:spcAft>
                        <a:buNone/>
                      </a:pPr>
                      <a:r>
                        <a:rPr lang="en-US" sz="860" b="1" u="none" strike="noStrike" cap="none"/>
                        <a:t>Program </a:t>
                      </a:r>
                      <a:endParaRPr/>
                    </a:p>
                  </a:txBody>
                  <a:tcPr marL="91450" marR="91450" marT="45725" marB="45725"/>
                </a:tc>
                <a:extLst>
                  <a:ext uri="{0D108BD9-81ED-4DB2-BD59-A6C34878D82A}">
                    <a16:rowId xmlns:a16="http://schemas.microsoft.com/office/drawing/2014/main" val="10000"/>
                  </a:ext>
                </a:extLst>
              </a:tr>
              <a:tr h="370850">
                <a:tc rowSpan="2">
                  <a:txBody>
                    <a:bodyPr/>
                    <a:lstStyle/>
                    <a:p>
                      <a:pPr marL="0" marR="0" lvl="0" indent="0" algn="l" rtl="0">
                        <a:lnSpc>
                          <a:spcPct val="100000"/>
                        </a:lnSpc>
                        <a:spcBef>
                          <a:spcPts val="0"/>
                        </a:spcBef>
                        <a:spcAft>
                          <a:spcPts val="0"/>
                        </a:spcAft>
                        <a:buNone/>
                      </a:pPr>
                      <a:r>
                        <a:rPr lang="en-US" sz="860" u="none" strike="noStrike" cap="none"/>
                        <a:t>1</a:t>
                      </a:r>
                      <a:endParaRPr/>
                    </a:p>
                  </a:txBody>
                  <a:tcPr marL="91450" marR="91450" marT="45725" marB="45725"/>
                </a:tc>
                <a:tc rowSpan="2">
                  <a:txBody>
                    <a:bodyPr/>
                    <a:lstStyle/>
                    <a:p>
                      <a:pPr marL="0" marR="0" lvl="0" indent="0" algn="l" rtl="0">
                        <a:lnSpc>
                          <a:spcPct val="100000"/>
                        </a:lnSpc>
                        <a:spcBef>
                          <a:spcPts val="0"/>
                        </a:spcBef>
                        <a:spcAft>
                          <a:spcPts val="0"/>
                        </a:spcAft>
                        <a:buNone/>
                      </a:pPr>
                      <a:r>
                        <a:rPr lang="en-US" sz="860" u="none" strike="noStrike" cap="none"/>
                        <a:t>Menerapkan Sistem Penjaminan Mutu Internal (SPMI) dalam manajemen mutu berbasis sekolah untuk meningkatkan mutu pelayanan publik</a:t>
                      </a:r>
                      <a:endParaRPr sz="86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60" u="none" strike="noStrike" cap="none"/>
                        <a:t>1.1 Manajemen sekolah dapat dikelola secara profesional dan terstandar dengan prosedur yang dapat dipertanggungjawabkan dan dilaksanakan secara konsisten</a:t>
                      </a:r>
                      <a:endParaRPr sz="86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60" u="none" strike="noStrike" cap="none"/>
                        <a:t>1.1.1 Terlaksananya sistem manajemen mutu yang terstandar dan konsisten</a:t>
                      </a:r>
                      <a:endParaRPr sz="860" u="none" strike="noStrike" cap="none"/>
                    </a:p>
                    <a:p>
                      <a:pPr marL="0" marR="0" lvl="0" indent="0" algn="l" rtl="0">
                        <a:lnSpc>
                          <a:spcPct val="100000"/>
                        </a:lnSpc>
                        <a:spcBef>
                          <a:spcPts val="0"/>
                        </a:spcBef>
                        <a:spcAft>
                          <a:spcPts val="0"/>
                        </a:spcAft>
                        <a:buNone/>
                      </a:pPr>
                      <a:r>
                        <a:rPr lang="en-US" sz="860" u="none" strike="noStrike" cap="none"/>
                        <a:t>1.1.2 Meningkatnya kualitas, kinerja, tata kelola sekolah yang baik dan bebas KKN dalam rapor mutu sekolah</a:t>
                      </a:r>
                      <a:endParaRPr sz="860" u="none" strike="noStrike" cap="none"/>
                    </a:p>
                  </a:txBody>
                  <a:tcPr marL="91450" marR="91450" marT="45725" marB="45725"/>
                </a:tc>
                <a:tc>
                  <a:txBody>
                    <a:bodyPr/>
                    <a:lstStyle/>
                    <a:p>
                      <a:pPr marL="171450" marR="0" lvl="0" indent="-171450" algn="l" rtl="0">
                        <a:lnSpc>
                          <a:spcPct val="100000"/>
                        </a:lnSpc>
                        <a:spcBef>
                          <a:spcPts val="0"/>
                        </a:spcBef>
                        <a:spcAft>
                          <a:spcPts val="0"/>
                        </a:spcAft>
                        <a:buClr>
                          <a:srgbClr val="000000"/>
                        </a:buClr>
                        <a:buSzPts val="860"/>
                        <a:buFont typeface="Arial"/>
                        <a:buChar char="•"/>
                      </a:pPr>
                      <a:r>
                        <a:rPr lang="en-US" sz="860" u="none" strike="noStrike" cap="none"/>
                        <a:t>Penyusunan dokumen mutu SMKN 1 Tasikmalaya</a:t>
                      </a:r>
                      <a:endParaRPr sz="860" u="none" strike="noStrike" cap="none"/>
                    </a:p>
                    <a:p>
                      <a:pPr marL="171450" marR="0" lvl="0" indent="-171450" algn="l" rtl="0">
                        <a:lnSpc>
                          <a:spcPct val="100000"/>
                        </a:lnSpc>
                        <a:spcBef>
                          <a:spcPts val="0"/>
                        </a:spcBef>
                        <a:spcAft>
                          <a:spcPts val="0"/>
                        </a:spcAft>
                        <a:buClr>
                          <a:srgbClr val="000000"/>
                        </a:buClr>
                        <a:buSzPts val="860"/>
                        <a:buFont typeface="Arial"/>
                        <a:buChar char="•"/>
                      </a:pPr>
                      <a:r>
                        <a:rPr lang="en-US" sz="860" u="none" strike="noStrike" cap="none"/>
                        <a:t>Implementasi audit mutu baik secara internal maupun eksternal</a:t>
                      </a:r>
                      <a:endParaRPr sz="860" u="none" strike="noStrike" cap="none"/>
                    </a:p>
                  </a:txBody>
                  <a:tcPr marL="91450" marR="91450" marT="45725" marB="45725"/>
                </a:tc>
                <a:extLst>
                  <a:ext uri="{0D108BD9-81ED-4DB2-BD59-A6C34878D82A}">
                    <a16:rowId xmlns:a16="http://schemas.microsoft.com/office/drawing/2014/main" val="10001"/>
                  </a:ext>
                </a:extLst>
              </a:tr>
              <a:tr h="370850">
                <a:tc vMerge="1">
                  <a:txBody>
                    <a:bodyPr/>
                    <a:lstStyle/>
                    <a:p>
                      <a:endParaRPr lang="en-US"/>
                    </a:p>
                  </a:txBody>
                  <a:tcPr/>
                </a:tc>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860" u="none" strike="noStrike" cap="none"/>
                        <a:t>1.2 Memenuhi Harapan Pelanggaran (siswa dan orangtua serta </a:t>
                      </a:r>
                      <a:r>
                        <a:rPr lang="en-US" sz="860" i="1" u="none" strike="noStrike" cap="none"/>
                        <a:t>stakeholder </a:t>
                      </a:r>
                      <a:r>
                        <a:rPr lang="en-US" sz="860" u="none" strike="noStrike" cap="none"/>
                        <a:t>lainnya)</a:t>
                      </a:r>
                      <a:endParaRPr sz="86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60" u="none" strike="noStrike" cap="none"/>
                        <a:t>1.2.1 Meningkatnya pelayanan kepada siswa</a:t>
                      </a:r>
                      <a:endParaRPr sz="860" u="none" strike="noStrike" cap="none"/>
                    </a:p>
                    <a:p>
                      <a:pPr marL="0" marR="0" lvl="0" indent="0" algn="l" rtl="0">
                        <a:lnSpc>
                          <a:spcPct val="100000"/>
                        </a:lnSpc>
                        <a:spcBef>
                          <a:spcPts val="0"/>
                        </a:spcBef>
                        <a:spcAft>
                          <a:spcPts val="0"/>
                        </a:spcAft>
                        <a:buNone/>
                      </a:pPr>
                      <a:r>
                        <a:rPr lang="en-US" sz="860" u="none" strike="noStrike" cap="none"/>
                        <a:t>1.2.2 Meningkatnya pelayanan kepada orangtua</a:t>
                      </a:r>
                      <a:endParaRPr sz="860" u="none" strike="noStrike" cap="none"/>
                    </a:p>
                    <a:p>
                      <a:pPr marL="0" marR="0" lvl="0" indent="0" algn="l" rtl="0">
                        <a:lnSpc>
                          <a:spcPct val="100000"/>
                        </a:lnSpc>
                        <a:spcBef>
                          <a:spcPts val="0"/>
                        </a:spcBef>
                        <a:spcAft>
                          <a:spcPts val="0"/>
                        </a:spcAft>
                        <a:buNone/>
                      </a:pPr>
                      <a:r>
                        <a:rPr lang="en-US" sz="860" u="none" strike="noStrike" cap="none"/>
                        <a:t>1.2.3 Meningkatnya pelayanan kepada </a:t>
                      </a:r>
                      <a:r>
                        <a:rPr lang="en-US" sz="860" i="1" u="none" strike="noStrike" cap="none"/>
                        <a:t>stakeholders</a:t>
                      </a:r>
                      <a:endParaRPr sz="860" i="1" u="none" strike="noStrike" cap="none"/>
                    </a:p>
                  </a:txBody>
                  <a:tcPr marL="91450" marR="91450" marT="45725" marB="45725"/>
                </a:tc>
                <a:tc>
                  <a:txBody>
                    <a:bodyPr/>
                    <a:lstStyle/>
                    <a:p>
                      <a:pPr marL="171450" marR="0" lvl="0" indent="-171450" algn="l" rtl="0">
                        <a:lnSpc>
                          <a:spcPct val="100000"/>
                        </a:lnSpc>
                        <a:spcBef>
                          <a:spcPts val="0"/>
                        </a:spcBef>
                        <a:spcAft>
                          <a:spcPts val="0"/>
                        </a:spcAft>
                        <a:buClr>
                          <a:srgbClr val="000000"/>
                        </a:buClr>
                        <a:buSzPts val="860"/>
                        <a:buFont typeface="Arial"/>
                        <a:buChar char="•"/>
                      </a:pPr>
                      <a:r>
                        <a:rPr lang="en-US" sz="860" u="none" strike="noStrike" cap="none"/>
                        <a:t>Peningkatan pelayanan kepada masyarakat berbasis ICT melalui program </a:t>
                      </a:r>
                      <a:r>
                        <a:rPr lang="en-US" sz="860" i="1" u="none" strike="noStrike" cap="none"/>
                        <a:t>smartschool</a:t>
                      </a:r>
                      <a:endParaRPr sz="860" i="1" u="none" strike="noStrike" cap="none"/>
                    </a:p>
                    <a:p>
                      <a:pPr marL="171450" marR="0" lvl="0" indent="-171450" algn="l" rtl="0">
                        <a:lnSpc>
                          <a:spcPct val="100000"/>
                        </a:lnSpc>
                        <a:spcBef>
                          <a:spcPts val="0"/>
                        </a:spcBef>
                        <a:spcAft>
                          <a:spcPts val="0"/>
                        </a:spcAft>
                        <a:buClr>
                          <a:srgbClr val="000000"/>
                        </a:buClr>
                        <a:buSzPts val="860"/>
                        <a:buFont typeface="Arial"/>
                        <a:buChar char="•"/>
                      </a:pPr>
                      <a:r>
                        <a:rPr lang="en-US" sz="860" u="none" strike="noStrike" cap="none"/>
                        <a:t>Survei kepuasaan pelanggan</a:t>
                      </a:r>
                      <a:endParaRPr sz="860" u="none" strike="noStrike" cap="none"/>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None/>
                      </a:pPr>
                      <a:r>
                        <a:rPr lang="en-US" sz="860" u="none" strike="noStrike" cap="none"/>
                        <a:t>2</a:t>
                      </a:r>
                      <a:endParaRPr/>
                    </a:p>
                  </a:txBody>
                  <a:tcPr marL="91450" marR="91450" marT="45725" marB="45725"/>
                </a:tc>
                <a:tc>
                  <a:txBody>
                    <a:bodyPr/>
                    <a:lstStyle/>
                    <a:p>
                      <a:pPr marL="0" marR="0" lvl="0" indent="0" algn="l" rtl="0">
                        <a:lnSpc>
                          <a:spcPct val="100000"/>
                        </a:lnSpc>
                        <a:spcBef>
                          <a:spcPts val="0"/>
                        </a:spcBef>
                        <a:spcAft>
                          <a:spcPts val="0"/>
                        </a:spcAft>
                        <a:buNone/>
                      </a:pPr>
                      <a:r>
                        <a:rPr lang="en-US" sz="860" u="none" strike="noStrike" cap="none"/>
                        <a:t>Mengembangkan kurikulum yang mengacu pada pemenuhan seluruh Standar Nasional Pendidikan, diperkaya dengan standar internasional</a:t>
                      </a:r>
                      <a:endParaRPr sz="86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60" u="none" strike="noStrike" cap="none"/>
                        <a:t>2.1 Terwujudnya kurikulum versi SMKN 1 Tasikmalaya</a:t>
                      </a:r>
                      <a:endParaRPr sz="86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60" u="none" strike="noStrike" cap="none"/>
                        <a:t>2.1.1 Tersusunnya dokumen kurikulum yang terselaraskan dengan dokumen SKKNI dan kebutuhan industri</a:t>
                      </a:r>
                      <a:endParaRPr sz="860" u="none" strike="noStrike" cap="none"/>
                    </a:p>
                    <a:p>
                      <a:pPr marL="0" marR="0" lvl="0" indent="0" algn="l" rtl="0">
                        <a:lnSpc>
                          <a:spcPct val="100000"/>
                        </a:lnSpc>
                        <a:spcBef>
                          <a:spcPts val="0"/>
                        </a:spcBef>
                        <a:spcAft>
                          <a:spcPts val="0"/>
                        </a:spcAft>
                        <a:buNone/>
                      </a:pPr>
                      <a:r>
                        <a:rPr lang="en-US" sz="860" u="none" strike="noStrike" cap="none"/>
                        <a:t>2.1.2 Tersusunnya dokumen bahan ajar sesuai kebutuhan industri</a:t>
                      </a:r>
                      <a:endParaRPr sz="860" u="none" strike="noStrike" cap="none"/>
                    </a:p>
                    <a:p>
                      <a:pPr marL="0" marR="0" lvl="0" indent="0" algn="l" rtl="0">
                        <a:lnSpc>
                          <a:spcPct val="100000"/>
                        </a:lnSpc>
                        <a:spcBef>
                          <a:spcPts val="0"/>
                        </a:spcBef>
                        <a:spcAft>
                          <a:spcPts val="0"/>
                        </a:spcAft>
                        <a:buNone/>
                      </a:pPr>
                      <a:r>
                        <a:rPr lang="en-US" sz="860" u="none" strike="noStrike" cap="none"/>
                        <a:t>2.1.3  Tersusunnya dokumen asesmen kompetensi</a:t>
                      </a:r>
                      <a:endParaRPr sz="860" u="none" strike="noStrike" cap="none"/>
                    </a:p>
                    <a:p>
                      <a:pPr marL="0" marR="0" lvl="0" indent="0" algn="l" rtl="0">
                        <a:lnSpc>
                          <a:spcPct val="100000"/>
                        </a:lnSpc>
                        <a:spcBef>
                          <a:spcPts val="0"/>
                        </a:spcBef>
                        <a:spcAft>
                          <a:spcPts val="0"/>
                        </a:spcAft>
                        <a:buNone/>
                      </a:pPr>
                      <a:r>
                        <a:rPr lang="en-US" sz="860" u="none" strike="noStrike" cap="none"/>
                        <a:t>2.1.4 Terlaksananya pola pengaturan jadwal dengan sistem blok</a:t>
                      </a:r>
                      <a:endParaRPr sz="860" u="none" strike="noStrike" cap="none"/>
                    </a:p>
                  </a:txBody>
                  <a:tcPr marL="91450" marR="91450" marT="45725" marB="45725"/>
                </a:tc>
                <a:tc>
                  <a:txBody>
                    <a:bodyPr/>
                    <a:lstStyle/>
                    <a:p>
                      <a:pPr marL="171450" marR="0" lvl="0" indent="-171450" algn="l" rtl="0">
                        <a:lnSpc>
                          <a:spcPct val="100000"/>
                        </a:lnSpc>
                        <a:spcBef>
                          <a:spcPts val="0"/>
                        </a:spcBef>
                        <a:spcAft>
                          <a:spcPts val="0"/>
                        </a:spcAft>
                        <a:buClr>
                          <a:srgbClr val="000000"/>
                        </a:buClr>
                        <a:buSzPts val="860"/>
                        <a:buFont typeface="Arial"/>
                        <a:buChar char="•"/>
                      </a:pPr>
                      <a:r>
                        <a:rPr lang="en-US" sz="860" u="none" strike="noStrike" cap="none"/>
                        <a:t>Redesain kurikulum SMKN 1 Tasikmalaya</a:t>
                      </a:r>
                      <a:endParaRPr sz="860" u="none" strike="noStrike" cap="none"/>
                    </a:p>
                    <a:p>
                      <a:pPr marL="171450" marR="0" lvl="0" indent="-171450" algn="l" rtl="0">
                        <a:lnSpc>
                          <a:spcPct val="100000"/>
                        </a:lnSpc>
                        <a:spcBef>
                          <a:spcPts val="0"/>
                        </a:spcBef>
                        <a:spcAft>
                          <a:spcPts val="0"/>
                        </a:spcAft>
                        <a:buClr>
                          <a:srgbClr val="000000"/>
                        </a:buClr>
                        <a:buSzPts val="860"/>
                        <a:buFont typeface="Arial"/>
                        <a:buChar char="•"/>
                      </a:pPr>
                      <a:r>
                        <a:rPr lang="en-US" sz="860" u="none" strike="noStrike" cap="none"/>
                        <a:t>Penerapan </a:t>
                      </a:r>
                      <a:r>
                        <a:rPr lang="en-US" sz="860" i="1" u="none" strike="noStrike" cap="none"/>
                        <a:t>collaborative taaching </a:t>
                      </a:r>
                      <a:r>
                        <a:rPr lang="en-US" sz="860" u="none" strike="noStrike" cap="none"/>
                        <a:t>antara mapel kelompok A/B dengan kelompok peminatan kejuruan</a:t>
                      </a:r>
                      <a:endParaRPr sz="860" u="none" strike="noStrike" cap="none"/>
                    </a:p>
                  </a:txBody>
                  <a:tcPr marL="91450" marR="91450" marT="45725" marB="45725"/>
                </a:tc>
                <a:extLst>
                  <a:ext uri="{0D108BD9-81ED-4DB2-BD59-A6C34878D82A}">
                    <a16:rowId xmlns:a16="http://schemas.microsoft.com/office/drawing/2014/main" val="10003"/>
                  </a:ext>
                </a:extLst>
              </a:tr>
            </a:tbl>
          </a:graphicData>
        </a:graphic>
      </p:graphicFrame>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graphicFrame>
        <p:nvGraphicFramePr>
          <p:cNvPr id="607" name="Google Shape;607;p74"/>
          <p:cNvGraphicFramePr/>
          <p:nvPr/>
        </p:nvGraphicFramePr>
        <p:xfrm>
          <a:off x="143933" y="905933"/>
          <a:ext cx="11946475" cy="5491052"/>
        </p:xfrm>
        <a:graphic>
          <a:graphicData uri="http://schemas.openxmlformats.org/drawingml/2006/table">
            <a:tbl>
              <a:tblPr firstRow="1" bandRow="1">
                <a:noFill/>
                <a:tableStyleId>{A7AD82F2-C7AA-4410-8BE9-5B084F73BB80}</a:tableStyleId>
              </a:tblPr>
              <a:tblGrid>
                <a:gridCol w="338675">
                  <a:extLst>
                    <a:ext uri="{9D8B030D-6E8A-4147-A177-3AD203B41FA5}">
                      <a16:colId xmlns:a16="http://schemas.microsoft.com/office/drawing/2014/main" val="20000"/>
                    </a:ext>
                  </a:extLst>
                </a:gridCol>
                <a:gridCol w="2573875">
                  <a:extLst>
                    <a:ext uri="{9D8B030D-6E8A-4147-A177-3AD203B41FA5}">
                      <a16:colId xmlns:a16="http://schemas.microsoft.com/office/drawing/2014/main" val="20001"/>
                    </a:ext>
                  </a:extLst>
                </a:gridCol>
                <a:gridCol w="2895600">
                  <a:extLst>
                    <a:ext uri="{9D8B030D-6E8A-4147-A177-3AD203B41FA5}">
                      <a16:colId xmlns:a16="http://schemas.microsoft.com/office/drawing/2014/main" val="20002"/>
                    </a:ext>
                  </a:extLst>
                </a:gridCol>
                <a:gridCol w="3175000">
                  <a:extLst>
                    <a:ext uri="{9D8B030D-6E8A-4147-A177-3AD203B41FA5}">
                      <a16:colId xmlns:a16="http://schemas.microsoft.com/office/drawing/2014/main" val="20003"/>
                    </a:ext>
                  </a:extLst>
                </a:gridCol>
                <a:gridCol w="2963325">
                  <a:extLst>
                    <a:ext uri="{9D8B030D-6E8A-4147-A177-3AD203B41FA5}">
                      <a16:colId xmlns:a16="http://schemas.microsoft.com/office/drawing/2014/main" val="20004"/>
                    </a:ext>
                  </a:extLst>
                </a:gridCol>
              </a:tblGrid>
              <a:tr h="0">
                <a:tc>
                  <a:txBody>
                    <a:bodyPr/>
                    <a:lstStyle/>
                    <a:p>
                      <a:pPr marL="0" marR="0" lvl="0" indent="0" algn="l" rtl="0">
                        <a:lnSpc>
                          <a:spcPct val="100000"/>
                        </a:lnSpc>
                        <a:spcBef>
                          <a:spcPts val="0"/>
                        </a:spcBef>
                        <a:spcAft>
                          <a:spcPts val="0"/>
                        </a:spcAft>
                        <a:buNone/>
                      </a:pPr>
                      <a:r>
                        <a:rPr lang="en-US" sz="830" b="1" u="none" strike="noStrike" cap="none"/>
                        <a:t>No </a:t>
                      </a:r>
                      <a:endParaRPr/>
                    </a:p>
                  </a:txBody>
                  <a:tcPr marL="91450" marR="91450" marT="45725" marB="45725"/>
                </a:tc>
                <a:tc>
                  <a:txBody>
                    <a:bodyPr/>
                    <a:lstStyle/>
                    <a:p>
                      <a:pPr marL="0" marR="0" lvl="0" indent="0" algn="l" rtl="0">
                        <a:lnSpc>
                          <a:spcPct val="100000"/>
                        </a:lnSpc>
                        <a:spcBef>
                          <a:spcPts val="0"/>
                        </a:spcBef>
                        <a:spcAft>
                          <a:spcPts val="0"/>
                        </a:spcAft>
                        <a:buNone/>
                      </a:pPr>
                      <a:r>
                        <a:rPr lang="en-US" sz="830" b="1" u="none" strike="noStrike" cap="none"/>
                        <a:t>Misi</a:t>
                      </a:r>
                      <a:endParaRPr sz="83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30" b="1" u="none" strike="noStrike" cap="none"/>
                        <a:t>Tujuan </a:t>
                      </a:r>
                      <a:endParaRPr/>
                    </a:p>
                  </a:txBody>
                  <a:tcPr marL="91450" marR="91450" marT="45725" marB="45725"/>
                </a:tc>
                <a:tc>
                  <a:txBody>
                    <a:bodyPr/>
                    <a:lstStyle/>
                    <a:p>
                      <a:pPr marL="0" marR="0" lvl="0" indent="0" algn="l" rtl="0">
                        <a:lnSpc>
                          <a:spcPct val="100000"/>
                        </a:lnSpc>
                        <a:spcBef>
                          <a:spcPts val="0"/>
                        </a:spcBef>
                        <a:spcAft>
                          <a:spcPts val="0"/>
                        </a:spcAft>
                        <a:buNone/>
                      </a:pPr>
                      <a:r>
                        <a:rPr lang="en-US" sz="830" b="1" u="none" strike="noStrike" cap="none"/>
                        <a:t>Sasaran </a:t>
                      </a:r>
                      <a:endParaRPr/>
                    </a:p>
                  </a:txBody>
                  <a:tcPr marL="91450" marR="91450" marT="45725" marB="45725"/>
                </a:tc>
                <a:tc>
                  <a:txBody>
                    <a:bodyPr/>
                    <a:lstStyle/>
                    <a:p>
                      <a:pPr marL="0" marR="0" lvl="0" indent="0" algn="l" rtl="0">
                        <a:lnSpc>
                          <a:spcPct val="100000"/>
                        </a:lnSpc>
                        <a:spcBef>
                          <a:spcPts val="0"/>
                        </a:spcBef>
                        <a:spcAft>
                          <a:spcPts val="0"/>
                        </a:spcAft>
                        <a:buNone/>
                      </a:pPr>
                      <a:r>
                        <a:rPr lang="en-US" sz="830" b="1" u="none" strike="noStrike" cap="none"/>
                        <a:t>Program </a:t>
                      </a:r>
                      <a:endParaRPr/>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endParaRPr sz="830"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83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2.2 Mempersiapkan peserta didik sebagai tenaga kerja tingkat menengah yang profesional, beriman dan bertaqwa, produktif, kreatif, kompetitif serta berjiwa wirausaha untuk mengisi kebutuhan dunia usaha dan industri</a:t>
                      </a:r>
                      <a:endParaRPr sz="83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2.2.1 Tersusunnya kurikulum pendidikan karakter versi SMKN 1 Tasikmalaya</a:t>
                      </a:r>
                      <a:endParaRPr sz="830" u="none" strike="noStrike" cap="none"/>
                    </a:p>
                    <a:p>
                      <a:pPr marL="0" marR="0" lvl="0" indent="0" algn="l" rtl="0">
                        <a:lnSpc>
                          <a:spcPct val="100000"/>
                        </a:lnSpc>
                        <a:spcBef>
                          <a:spcPts val="0"/>
                        </a:spcBef>
                        <a:spcAft>
                          <a:spcPts val="0"/>
                        </a:spcAft>
                        <a:buNone/>
                      </a:pPr>
                      <a:r>
                        <a:rPr lang="en-US" sz="830" u="none" strike="noStrike" cap="none"/>
                        <a:t>2.2.2 Terlaksananya Gerakan Sekolah Menyenangkan</a:t>
                      </a:r>
                      <a:endParaRPr sz="830" u="none" strike="noStrike" cap="none"/>
                    </a:p>
                    <a:p>
                      <a:pPr marL="0" marR="0" lvl="0" indent="0" algn="l" rtl="0">
                        <a:lnSpc>
                          <a:spcPct val="100000"/>
                        </a:lnSpc>
                        <a:spcBef>
                          <a:spcPts val="0"/>
                        </a:spcBef>
                        <a:spcAft>
                          <a:spcPts val="0"/>
                        </a:spcAft>
                        <a:buNone/>
                      </a:pPr>
                      <a:r>
                        <a:rPr lang="en-US" sz="830" u="none" strike="noStrike" cap="none"/>
                        <a:t>2.2.3 Tersusunnya komposisi kelas berdasarkan minat karir siswa</a:t>
                      </a:r>
                      <a:endParaRPr sz="830" u="none" strike="noStrike" cap="none"/>
                    </a:p>
                    <a:p>
                      <a:pPr marL="0" marR="0" lvl="0" indent="0" algn="l" rtl="0">
                        <a:lnSpc>
                          <a:spcPct val="100000"/>
                        </a:lnSpc>
                        <a:spcBef>
                          <a:spcPts val="0"/>
                        </a:spcBef>
                        <a:spcAft>
                          <a:spcPts val="0"/>
                        </a:spcAft>
                        <a:buNone/>
                      </a:pPr>
                      <a:r>
                        <a:rPr lang="en-US" sz="830" u="none" strike="noStrike" cap="none"/>
                        <a:t>2.2.4 Kuatnya literasi peserta didik</a:t>
                      </a:r>
                      <a:endParaRPr sz="830" u="none" strike="noStrike" cap="none"/>
                    </a:p>
                    <a:p>
                      <a:pPr marL="0" marR="0" lvl="0" indent="0" algn="l" rtl="0">
                        <a:lnSpc>
                          <a:spcPct val="100000"/>
                        </a:lnSpc>
                        <a:spcBef>
                          <a:spcPts val="0"/>
                        </a:spcBef>
                        <a:spcAft>
                          <a:spcPts val="0"/>
                        </a:spcAft>
                        <a:buNone/>
                      </a:pPr>
                      <a:r>
                        <a:rPr lang="en-US" sz="830" u="none" strike="noStrike" cap="none"/>
                        <a:t>2.2.5 Kuatnya penguasaan bahasa asing peserta didik</a:t>
                      </a:r>
                      <a:endParaRPr sz="830" u="none" strike="noStrike" cap="none"/>
                    </a:p>
                    <a:p>
                      <a:pPr marL="0" marR="0" lvl="0" indent="0" algn="l" rtl="0">
                        <a:lnSpc>
                          <a:spcPct val="100000"/>
                        </a:lnSpc>
                        <a:spcBef>
                          <a:spcPts val="0"/>
                        </a:spcBef>
                        <a:spcAft>
                          <a:spcPts val="0"/>
                        </a:spcAft>
                        <a:buNone/>
                      </a:pPr>
                      <a:r>
                        <a:rPr lang="en-US" sz="830" u="none" strike="noStrike" cap="none"/>
                        <a:t>2.2.6 Terlibatnya IDUKA dalam proses pembelajaran</a:t>
                      </a:r>
                      <a:endParaRPr sz="830" u="none" strike="noStrike" cap="none"/>
                    </a:p>
                  </a:txBody>
                  <a:tcPr marL="91450" marR="91450" marT="45725" marB="45725"/>
                </a:tc>
                <a:tc>
                  <a:txBody>
                    <a:bodyPr/>
                    <a:lstStyle/>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Optimalisasi PPDB dan MPLS</a:t>
                      </a:r>
                      <a:endParaRPr/>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Redesain kurikulum PAI dan PPKn versi SMKN 1 Tasikmalaya</a:t>
                      </a:r>
                      <a:endParaRPr sz="830" u="none" strike="noStrike" cap="none"/>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Implementasi Gerakan Sekolah Menyenangkan</a:t>
                      </a:r>
                      <a:endParaRPr sz="830" u="none" strike="noStrike" cap="none"/>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Pemetaan siswa ke dalam kelas wirausaha, bekerja, dan melanjutkan </a:t>
                      </a:r>
                      <a:endParaRPr/>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Pengadaan buku-buku referensi dan perpustakaan digital</a:t>
                      </a:r>
                      <a:endParaRPr/>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Penguatan bahasa Jepang dan Mandarin untuk kelas bekerja dan wirausaha</a:t>
                      </a:r>
                      <a:endParaRPr sz="830" u="none" strike="noStrike" cap="none"/>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Penguatan TOEIC bagi peserta didik</a:t>
                      </a:r>
                      <a:endParaRPr sz="830" u="none" strike="noStrike" cap="none"/>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Pemetaan kompetensi dasar dan gizi peserta didik baru</a:t>
                      </a:r>
                      <a:endParaRPr sz="830" u="none" strike="noStrike" cap="none"/>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Pengembangan laboratorium wirausaha di daerah asal peserta didik kelas wirausaha</a:t>
                      </a:r>
                      <a:endParaRPr sz="830" u="none" strike="noStrike" cap="none"/>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Pembelajaran di IDUKA</a:t>
                      </a:r>
                      <a:endParaRPr/>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Mendatangkan guru tamu sesuai dengan minat karir peserta didik</a:t>
                      </a:r>
                      <a:endParaRPr sz="830" u="none" strike="noStrike" cap="none"/>
                    </a:p>
                  </a:txBody>
                  <a:tcPr marL="91450" marR="91450" marT="45725" marB="45725"/>
                </a:tc>
                <a:extLst>
                  <a:ext uri="{0D108BD9-81ED-4DB2-BD59-A6C34878D82A}">
                    <a16:rowId xmlns:a16="http://schemas.microsoft.com/office/drawing/2014/main" val="10001"/>
                  </a:ext>
                </a:extLst>
              </a:tr>
              <a:tr h="370850">
                <a:tc rowSpan="2">
                  <a:txBody>
                    <a:bodyPr/>
                    <a:lstStyle/>
                    <a:p>
                      <a:pPr marL="0" marR="0" lvl="0" indent="0" algn="l" rtl="0">
                        <a:lnSpc>
                          <a:spcPct val="100000"/>
                        </a:lnSpc>
                        <a:spcBef>
                          <a:spcPts val="0"/>
                        </a:spcBef>
                        <a:spcAft>
                          <a:spcPts val="0"/>
                        </a:spcAft>
                        <a:buNone/>
                      </a:pPr>
                      <a:r>
                        <a:rPr lang="en-US" sz="830" u="none" strike="noStrike" cap="none"/>
                        <a:t>3</a:t>
                      </a:r>
                      <a:endParaRPr/>
                    </a:p>
                  </a:txBody>
                  <a:tcPr marL="91450" marR="91450" marT="45725" marB="45725"/>
                </a:tc>
                <a:tc rowSpan="2">
                  <a:txBody>
                    <a:bodyPr/>
                    <a:lstStyle/>
                    <a:p>
                      <a:pPr marL="0" marR="0" lvl="0" indent="0" algn="l" rtl="0">
                        <a:lnSpc>
                          <a:spcPct val="100000"/>
                        </a:lnSpc>
                        <a:spcBef>
                          <a:spcPts val="0"/>
                        </a:spcBef>
                        <a:spcAft>
                          <a:spcPts val="0"/>
                        </a:spcAft>
                        <a:buNone/>
                      </a:pPr>
                      <a:r>
                        <a:rPr lang="en-US" sz="830" u="none" strike="noStrike" cap="none"/>
                        <a:t>Mengembangkan tenaga pendidik dan kependidikan yang profesional, memiliki kompetensi teknis di berbagai bidang</a:t>
                      </a:r>
                      <a:endParaRPr sz="83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3.1 Membekali guru dengan berbagai keterampilan teknis yang menunjang tugas profesinya</a:t>
                      </a:r>
                      <a:endParaRPr sz="83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3.1.1 Guru memiliki sertifikat teknis yang mendukung kinerjanya</a:t>
                      </a:r>
                      <a:endParaRPr sz="830" u="none" strike="noStrike" cap="none"/>
                    </a:p>
                  </a:txBody>
                  <a:tcPr marL="91450" marR="91450" marT="45725" marB="45725"/>
                </a:tc>
                <a:tc>
                  <a:txBody>
                    <a:bodyPr/>
                    <a:lstStyle/>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Diklat dan sertifikat kompetensi teknis level IV bagi guru produktif sesuai dengan kompetensi keahliannya</a:t>
                      </a:r>
                      <a:endParaRPr sz="830" u="none" strike="noStrike" cap="none"/>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Diklat dan sertifikasi teknis bagi guru kelompok A dan B</a:t>
                      </a:r>
                      <a:endParaRPr/>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Program magang dan sertifikasi industri </a:t>
                      </a:r>
                      <a:endParaRPr sz="830" u="none" strike="noStrike" cap="none"/>
                    </a:p>
                  </a:txBody>
                  <a:tcPr marL="91450" marR="91450" marT="45725" marB="45725"/>
                </a:tc>
                <a:extLst>
                  <a:ext uri="{0D108BD9-81ED-4DB2-BD59-A6C34878D82A}">
                    <a16:rowId xmlns:a16="http://schemas.microsoft.com/office/drawing/2014/main" val="10002"/>
                  </a:ext>
                </a:extLst>
              </a:tr>
              <a:tr h="370850">
                <a:tc vMerge="1">
                  <a:txBody>
                    <a:bodyPr/>
                    <a:lstStyle/>
                    <a:p>
                      <a:endParaRPr lang="en-US"/>
                    </a:p>
                  </a:txBody>
                  <a:tcPr/>
                </a:tc>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830" u="none" strike="noStrike" cap="none"/>
                        <a:t>3.2 Membekali tenaga kependidikan dengan berbagai keterampilan teknis yang menunjang tugas profesinya </a:t>
                      </a:r>
                      <a:endParaRPr sz="83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3.2.1 Tenaga kependidikan memiliki keterampilan teknis</a:t>
                      </a:r>
                      <a:endParaRPr sz="83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830"/>
                        <a:buFont typeface="Arial"/>
                        <a:buNone/>
                      </a:pPr>
                      <a:r>
                        <a:rPr lang="en-US" sz="830" u="none" strike="noStrike" cap="none"/>
                        <a:t>Diklat dan sertifikasi kompetensi teknis bagi tenaga kependidikan</a:t>
                      </a:r>
                      <a:endParaRPr sz="830" u="none" strike="noStrike" cap="none"/>
                    </a:p>
                  </a:txBody>
                  <a:tcPr marL="91450" marR="91450" marT="45725" marB="45725"/>
                </a:tc>
                <a:extLst>
                  <a:ext uri="{0D108BD9-81ED-4DB2-BD59-A6C34878D82A}">
                    <a16:rowId xmlns:a16="http://schemas.microsoft.com/office/drawing/2014/main" val="10003"/>
                  </a:ext>
                </a:extLst>
              </a:tr>
              <a:tr h="370850">
                <a:tc rowSpan="2">
                  <a:txBody>
                    <a:bodyPr/>
                    <a:lstStyle/>
                    <a:p>
                      <a:pPr marL="0" marR="0" lvl="0" indent="0" algn="l" rtl="0">
                        <a:lnSpc>
                          <a:spcPct val="100000"/>
                        </a:lnSpc>
                        <a:spcBef>
                          <a:spcPts val="0"/>
                        </a:spcBef>
                        <a:spcAft>
                          <a:spcPts val="0"/>
                        </a:spcAft>
                        <a:buNone/>
                      </a:pPr>
                      <a:r>
                        <a:rPr lang="en-US" sz="830" u="none" strike="noStrike" cap="none"/>
                        <a:t>4</a:t>
                      </a:r>
                      <a:endParaRPr/>
                    </a:p>
                  </a:txBody>
                  <a:tcPr marL="91450" marR="91450" marT="45725" marB="45725"/>
                </a:tc>
                <a:tc rowSpan="2">
                  <a:txBody>
                    <a:bodyPr/>
                    <a:lstStyle/>
                    <a:p>
                      <a:pPr marL="0" marR="0" lvl="0" indent="0" algn="l" rtl="0">
                        <a:lnSpc>
                          <a:spcPct val="100000"/>
                        </a:lnSpc>
                        <a:spcBef>
                          <a:spcPts val="0"/>
                        </a:spcBef>
                        <a:spcAft>
                          <a:spcPts val="0"/>
                        </a:spcAft>
                        <a:buNone/>
                      </a:pPr>
                      <a:r>
                        <a:rPr lang="en-US" sz="830" u="none" strike="noStrike" cap="none"/>
                        <a:t>Mengembangkan sarana prasarana berdasarkan standar sarana prasarana pendidikan yang sesuai dengan tuntutan perkembangan Dunia Usaha dan Industri</a:t>
                      </a:r>
                      <a:endParaRPr sz="83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4.1 Merevitalisasi infrastruktur fisik sesuai dengan kebutuhan industri</a:t>
                      </a:r>
                      <a:endParaRPr sz="83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4.1.1 Dimilikinya ruangan teori atau praktik sesuai dengan standar industri</a:t>
                      </a:r>
                      <a:endParaRPr sz="83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830"/>
                        <a:buFont typeface="Arial"/>
                        <a:buNone/>
                      </a:pPr>
                      <a:r>
                        <a:rPr lang="en-US" sz="830" u="none" strike="noStrike" cap="none"/>
                        <a:t>Pembangunan infrastruktur</a:t>
                      </a:r>
                      <a:endParaRPr sz="830" u="none" strike="noStrike" cap="none"/>
                    </a:p>
                  </a:txBody>
                  <a:tcPr marL="91450" marR="91450" marT="45725" marB="45725"/>
                </a:tc>
                <a:extLst>
                  <a:ext uri="{0D108BD9-81ED-4DB2-BD59-A6C34878D82A}">
                    <a16:rowId xmlns:a16="http://schemas.microsoft.com/office/drawing/2014/main" val="10004"/>
                  </a:ext>
                </a:extLst>
              </a:tr>
              <a:tr h="370850">
                <a:tc vMerge="1">
                  <a:txBody>
                    <a:bodyPr/>
                    <a:lstStyle/>
                    <a:p>
                      <a:endParaRPr lang="en-US"/>
                    </a:p>
                  </a:txBody>
                  <a:tcPr/>
                </a:tc>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830" u="none" strike="noStrike" cap="none"/>
                        <a:t>4.2 Merevitalisasi peralatan pendidikan sesuai dengan standar IDUKA</a:t>
                      </a:r>
                      <a:endParaRPr/>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4.2.1 Dimilikinya peralatan praktik sesuai dengan standar IDUKA</a:t>
                      </a:r>
                      <a:endParaRPr/>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Revitalisasi peralatan praktik siswa</a:t>
                      </a:r>
                      <a:endParaRPr sz="830" u="none" strike="noStrike" cap="none"/>
                    </a:p>
                  </a:txBody>
                  <a:tcPr marL="91450" marR="91450" marT="45725" marB="45725"/>
                </a:tc>
                <a:extLst>
                  <a:ext uri="{0D108BD9-81ED-4DB2-BD59-A6C34878D82A}">
                    <a16:rowId xmlns:a16="http://schemas.microsoft.com/office/drawing/2014/main" val="10005"/>
                  </a:ext>
                </a:extLst>
              </a:tr>
              <a:tr h="370850">
                <a:tc rowSpan="2">
                  <a:txBody>
                    <a:bodyPr/>
                    <a:lstStyle/>
                    <a:p>
                      <a:pPr marL="0" marR="0" lvl="0" indent="0" algn="l" rtl="0">
                        <a:lnSpc>
                          <a:spcPct val="100000"/>
                        </a:lnSpc>
                        <a:spcBef>
                          <a:spcPts val="0"/>
                        </a:spcBef>
                        <a:spcAft>
                          <a:spcPts val="0"/>
                        </a:spcAft>
                        <a:buNone/>
                      </a:pPr>
                      <a:r>
                        <a:rPr lang="en-US" sz="830" u="none" strike="noStrike" cap="none"/>
                        <a:t>5</a:t>
                      </a:r>
                      <a:endParaRPr/>
                    </a:p>
                  </a:txBody>
                  <a:tcPr marL="91450" marR="91450" marT="45725" marB="45725"/>
                </a:tc>
                <a:tc rowSpan="2">
                  <a:txBody>
                    <a:bodyPr/>
                    <a:lstStyle/>
                    <a:p>
                      <a:pPr marL="0" marR="0" lvl="0" indent="0" algn="l" rtl="0">
                        <a:lnSpc>
                          <a:spcPct val="100000"/>
                        </a:lnSpc>
                        <a:spcBef>
                          <a:spcPts val="0"/>
                        </a:spcBef>
                        <a:spcAft>
                          <a:spcPts val="0"/>
                        </a:spcAft>
                        <a:buNone/>
                      </a:pPr>
                      <a:r>
                        <a:rPr lang="en-US" sz="830" u="none" strike="noStrike" cap="none"/>
                        <a:t>Mengembangkan kerjasama dengan sekolah jejaring dan industri untuk menghasilkan lulusan yang cerdas spiritual, emosional, dan intelektual sehingga mampu bersaing di era global</a:t>
                      </a:r>
                      <a:endParaRPr/>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5.1 Meningkatnya kerjsama dengan sekolah jejaring/sekolah aliansi</a:t>
                      </a:r>
                      <a:endParaRPr sz="83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5.1.1 Meningkatnya kualifikasi akreditasi</a:t>
                      </a:r>
                      <a:endParaRPr sz="830" u="none" strike="noStrike" cap="none"/>
                    </a:p>
                    <a:p>
                      <a:pPr marL="0" marR="0" lvl="0" indent="0" algn="l" rtl="0">
                        <a:lnSpc>
                          <a:spcPct val="100000"/>
                        </a:lnSpc>
                        <a:spcBef>
                          <a:spcPts val="0"/>
                        </a:spcBef>
                        <a:spcAft>
                          <a:spcPts val="0"/>
                        </a:spcAft>
                        <a:buNone/>
                      </a:pPr>
                      <a:r>
                        <a:rPr lang="en-US" sz="830" u="none" strike="noStrike" cap="none"/>
                        <a:t>5.1.2 Meningkatnya mutu lulusan dan meningkatnya kerjasama pelaksanaan sertifikasi kompetensi siswa</a:t>
                      </a:r>
                      <a:endParaRPr sz="83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Pengembangan kerjasama dengan sekolah aliansi</a:t>
                      </a:r>
                      <a:endParaRPr sz="830" u="none" strike="noStrike" cap="none"/>
                    </a:p>
                  </a:txBody>
                  <a:tcPr marL="91450" marR="91450" marT="45725" marB="45725"/>
                </a:tc>
                <a:extLst>
                  <a:ext uri="{0D108BD9-81ED-4DB2-BD59-A6C34878D82A}">
                    <a16:rowId xmlns:a16="http://schemas.microsoft.com/office/drawing/2014/main" val="10006"/>
                  </a:ext>
                </a:extLst>
              </a:tr>
              <a:tr h="370850">
                <a:tc vMerge="1">
                  <a:txBody>
                    <a:bodyPr/>
                    <a:lstStyle/>
                    <a:p>
                      <a:endParaRPr lang="en-US"/>
                    </a:p>
                  </a:txBody>
                  <a:tcPr/>
                </a:tc>
                <a:tc vMerge="1">
                  <a:txBody>
                    <a:bodyPr/>
                    <a:lstStyle/>
                    <a:p>
                      <a:endParaRPr lang="en-US"/>
                    </a:p>
                  </a:txBody>
                  <a:tcPr/>
                </a:tc>
                <a:tc>
                  <a:txBody>
                    <a:bodyPr/>
                    <a:lstStyle/>
                    <a:p>
                      <a:pPr marL="0" marR="0" lvl="0" indent="0" algn="l" rtl="0">
                        <a:lnSpc>
                          <a:spcPct val="100000"/>
                        </a:lnSpc>
                        <a:spcBef>
                          <a:spcPts val="0"/>
                        </a:spcBef>
                        <a:spcAft>
                          <a:spcPts val="0"/>
                        </a:spcAft>
                        <a:buNone/>
                      </a:pPr>
                      <a:r>
                        <a:rPr lang="en-US" sz="830" u="none" strike="noStrike" cap="none"/>
                        <a:t>5.2 Meningkatnya kerjasama sekolah dengan institusi pasangannya baik dalam negeri maupun luar negeri</a:t>
                      </a:r>
                      <a:endParaRPr sz="83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830" u="none" strike="noStrike" cap="none"/>
                        <a:t>5.2.1 Memperbanyak MOU untuk peningkatan mutu praktik kerja lapangan</a:t>
                      </a:r>
                      <a:endParaRPr sz="830" u="none" strike="noStrike" cap="none"/>
                    </a:p>
                    <a:p>
                      <a:pPr marL="0" marR="0" lvl="0" indent="0" algn="l" rtl="0">
                        <a:lnSpc>
                          <a:spcPct val="100000"/>
                        </a:lnSpc>
                        <a:spcBef>
                          <a:spcPts val="0"/>
                        </a:spcBef>
                        <a:spcAft>
                          <a:spcPts val="0"/>
                        </a:spcAft>
                        <a:buNone/>
                      </a:pPr>
                      <a:r>
                        <a:rPr lang="en-US" sz="830" u="none" strike="noStrike" cap="none"/>
                        <a:t>5.2.2 Meningkatnya kompetensi siswa dengan membentuk kelas industri</a:t>
                      </a:r>
                      <a:endParaRPr sz="830" u="none" strike="noStrike" cap="none"/>
                    </a:p>
                    <a:p>
                      <a:pPr marL="0" marR="0" lvl="0" indent="0" algn="l" rtl="0">
                        <a:lnSpc>
                          <a:spcPct val="100000"/>
                        </a:lnSpc>
                        <a:spcBef>
                          <a:spcPts val="0"/>
                        </a:spcBef>
                        <a:spcAft>
                          <a:spcPts val="0"/>
                        </a:spcAft>
                        <a:buNone/>
                      </a:pPr>
                      <a:r>
                        <a:rPr lang="en-US" sz="830" u="none" strike="noStrike" cap="none"/>
                        <a:t>5.2.3 Meningkatnya jumlah lulusan yang terserap di dunia kerja baik di dalam maupun luar negeri</a:t>
                      </a:r>
                      <a:endParaRPr sz="830" u="none" strike="noStrike" cap="none"/>
                    </a:p>
                  </a:txBody>
                  <a:tcPr marL="91450" marR="91450" marT="45725" marB="45725"/>
                </a:tc>
                <a:tc>
                  <a:txBody>
                    <a:bodyPr/>
                    <a:lstStyle/>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Perluasan kemitraan dengan IDUKA</a:t>
                      </a:r>
                      <a:endParaRPr/>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Implementasi PKL berbasis skema sertifikasi</a:t>
                      </a:r>
                      <a:endParaRPr sz="830" u="none" strike="noStrike" cap="none"/>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Uji sertifikasi siswa oleh industri</a:t>
                      </a:r>
                      <a:endParaRPr sz="830" u="none" strike="noStrike" cap="none"/>
                    </a:p>
                    <a:p>
                      <a:pPr marL="171450" marR="0" lvl="0" indent="-171450" algn="l" rtl="0">
                        <a:lnSpc>
                          <a:spcPct val="100000"/>
                        </a:lnSpc>
                        <a:spcBef>
                          <a:spcPts val="0"/>
                        </a:spcBef>
                        <a:spcAft>
                          <a:spcPts val="0"/>
                        </a:spcAft>
                        <a:buClr>
                          <a:srgbClr val="000000"/>
                        </a:buClr>
                        <a:buSzPts val="830"/>
                        <a:buFont typeface="Arial"/>
                        <a:buChar char="•"/>
                      </a:pPr>
                      <a:r>
                        <a:rPr lang="en-US" sz="830" u="none" strike="noStrike" cap="none"/>
                        <a:t>Optimalisasi peran BKK SMKN 1 Tasikmalaya</a:t>
                      </a:r>
                      <a:endParaRPr sz="830" u="none" strike="noStrike" cap="none"/>
                    </a:p>
                  </a:txBody>
                  <a:tcPr marL="91450" marR="91450" marT="45725" marB="45725"/>
                </a:tc>
                <a:extLst>
                  <a:ext uri="{0D108BD9-81ED-4DB2-BD59-A6C34878D82A}">
                    <a16:rowId xmlns:a16="http://schemas.microsoft.com/office/drawing/2014/main" val="10007"/>
                  </a:ext>
                </a:extLst>
              </a:tr>
            </a:tbl>
          </a:graphicData>
        </a:graphic>
      </p:graphicFrame>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612" name="Google Shape;612;p75"/>
          <p:cNvSpPr txBox="1">
            <a:spLocks noGrp="1"/>
          </p:cNvSpPr>
          <p:nvPr>
            <p:ph type="body" idx="1"/>
          </p:nvPr>
        </p:nvSpPr>
        <p:spPr>
          <a:xfrm>
            <a:off x="0" y="919115"/>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80000"/>
              </a:lnSpc>
              <a:spcBef>
                <a:spcPts val="1000"/>
              </a:spcBef>
              <a:spcAft>
                <a:spcPts val="0"/>
              </a:spcAft>
              <a:buSzPts val="495"/>
              <a:buNone/>
            </a:pPr>
            <a:r>
              <a:rPr lang="en-US" sz="770" b="1"/>
              <a:t>Analisis Lingkungan dan Strateginya</a:t>
            </a:r>
            <a:endParaRPr sz="770" b="1"/>
          </a:p>
          <a:p>
            <a:pPr marL="140018" lvl="0" indent="0" algn="l" rtl="0">
              <a:lnSpc>
                <a:spcPct val="50000"/>
              </a:lnSpc>
              <a:spcBef>
                <a:spcPts val="1000"/>
              </a:spcBef>
              <a:spcAft>
                <a:spcPts val="0"/>
              </a:spcAft>
              <a:buSzPts val="495"/>
              <a:buNone/>
            </a:pPr>
            <a:r>
              <a:rPr lang="en-US" sz="770"/>
              <a:t>Analis ini diidentifikasikan sebagai gambaran kondisi faktual internal SMKN 1 Tasikmalaya dan kondisi di luar sekolah, sebagai dasar pertimbangan bagi sekolah untuk melakukan studi kelayakan pengembangan sekolah.</a:t>
            </a:r>
            <a:endParaRPr/>
          </a:p>
          <a:p>
            <a:pPr marL="140018" lvl="0" indent="0" algn="l" rtl="0">
              <a:lnSpc>
                <a:spcPct val="50000"/>
              </a:lnSpc>
              <a:spcBef>
                <a:spcPts val="1000"/>
              </a:spcBef>
              <a:spcAft>
                <a:spcPts val="0"/>
              </a:spcAft>
              <a:buSzPts val="495"/>
              <a:buNone/>
            </a:pPr>
            <a:r>
              <a:rPr lang="en-US" sz="770"/>
              <a:t>1. Analisis Lingkungan Eksternal</a:t>
            </a:r>
            <a:endParaRPr sz="770"/>
          </a:p>
          <a:p>
            <a:pPr marL="140018" lvl="0" indent="0" algn="l" rtl="0">
              <a:lnSpc>
                <a:spcPct val="50000"/>
              </a:lnSpc>
              <a:spcBef>
                <a:spcPts val="1000"/>
              </a:spcBef>
              <a:spcAft>
                <a:spcPts val="0"/>
              </a:spcAft>
              <a:buSzPts val="495"/>
              <a:buNone/>
            </a:pPr>
            <a:r>
              <a:rPr lang="en-US" sz="770"/>
              <a:t>a. Peluang (Opportunities)</a:t>
            </a:r>
            <a:endParaRPr/>
          </a:p>
          <a:p>
            <a:pPr marL="140018" lvl="0" indent="0" algn="l" rtl="0">
              <a:lnSpc>
                <a:spcPct val="50000"/>
              </a:lnSpc>
              <a:spcBef>
                <a:spcPts val="1000"/>
              </a:spcBef>
              <a:spcAft>
                <a:spcPts val="0"/>
              </a:spcAft>
              <a:buSzPts val="495"/>
              <a:buNone/>
            </a:pPr>
            <a:r>
              <a:rPr lang="en-US" sz="770"/>
              <a:t>	1) Program keahlian yang dibuka di SMKN ini memiliki keunggulan dibandingkan dengan di sekolah lain di wilayah KCD XII.</a:t>
            </a:r>
            <a:endParaRPr/>
          </a:p>
          <a:p>
            <a:pPr marL="140018" lvl="0" indent="0" algn="l" rtl="0">
              <a:lnSpc>
                <a:spcPct val="50000"/>
              </a:lnSpc>
              <a:spcBef>
                <a:spcPts val="1000"/>
              </a:spcBef>
              <a:spcAft>
                <a:spcPts val="0"/>
              </a:spcAft>
              <a:buSzPts val="495"/>
              <a:buNone/>
            </a:pPr>
            <a:r>
              <a:rPr lang="en-US" sz="770"/>
              <a:t>2) Adanya kecenderungan peningkatan kebutuhan tenaga kerja di industri mitra sekolah yang relevan dengan program keahlian yang dibuka di SMKN 1 Tasikmalaya.</a:t>
            </a:r>
            <a:endParaRPr/>
          </a:p>
          <a:p>
            <a:pPr marL="140018" lvl="0" indent="0" algn="l" rtl="0">
              <a:lnSpc>
                <a:spcPct val="50000"/>
              </a:lnSpc>
              <a:spcBef>
                <a:spcPts val="1000"/>
              </a:spcBef>
              <a:spcAft>
                <a:spcPts val="0"/>
              </a:spcAft>
              <a:buSzPts val="495"/>
              <a:buNone/>
            </a:pPr>
            <a:r>
              <a:rPr lang="en-US" sz="770"/>
              <a:t>3) Tersedianya Bursa Kerja Khusus di SMKN 1 Tasikmalaya yang telah dikenal industri dan perusahaan.</a:t>
            </a:r>
            <a:endParaRPr/>
          </a:p>
          <a:p>
            <a:pPr marL="140018" lvl="0" indent="0" algn="l" rtl="0">
              <a:lnSpc>
                <a:spcPct val="90000"/>
              </a:lnSpc>
              <a:spcBef>
                <a:spcPts val="1000"/>
              </a:spcBef>
              <a:spcAft>
                <a:spcPts val="0"/>
              </a:spcAft>
              <a:buSzPts val="495"/>
              <a:buNone/>
            </a:pPr>
            <a:r>
              <a:rPr lang="en-US" sz="770"/>
              <a:t>4) Adanya dukungan dari instansi lain terutama dalam pengembangan dan peningkatan mutu sekolah, terutama dalam pengembangan program keahlian unggulan seperti pada bidang keahlian Bisnis Manajemen, Seni dan Industri Kreatif, serta Pariwisata.</a:t>
            </a:r>
            <a:endParaRPr/>
          </a:p>
          <a:p>
            <a:pPr marL="140018" lvl="0" indent="0" algn="l" rtl="0">
              <a:lnSpc>
                <a:spcPct val="50000"/>
              </a:lnSpc>
              <a:spcBef>
                <a:spcPts val="1000"/>
              </a:spcBef>
              <a:spcAft>
                <a:spcPts val="0"/>
              </a:spcAft>
              <a:buSzPts val="495"/>
              <a:buNone/>
            </a:pPr>
            <a:r>
              <a:rPr lang="en-US" sz="770"/>
              <a:t>5) Hubungan dengan instansi vertikal di tingkat kota cukup baik.</a:t>
            </a:r>
            <a:endParaRPr/>
          </a:p>
          <a:p>
            <a:pPr marL="140018" lvl="0" indent="0" algn="l" rtl="0">
              <a:lnSpc>
                <a:spcPct val="50000"/>
              </a:lnSpc>
              <a:spcBef>
                <a:spcPts val="1000"/>
              </a:spcBef>
              <a:spcAft>
                <a:spcPts val="0"/>
              </a:spcAft>
              <a:buSzPts val="495"/>
              <a:buNone/>
            </a:pPr>
            <a:r>
              <a:rPr lang="en-US" sz="770"/>
              <a:t>6) Perkembangan bisnis di Kota Tasikmalaya dan Jawa Barat begitu pesat.</a:t>
            </a:r>
            <a:endParaRPr/>
          </a:p>
          <a:p>
            <a:pPr marL="140018" lvl="0" indent="0" algn="l" rtl="0">
              <a:lnSpc>
                <a:spcPct val="50000"/>
              </a:lnSpc>
              <a:spcBef>
                <a:spcPts val="1000"/>
              </a:spcBef>
              <a:spcAft>
                <a:spcPts val="0"/>
              </a:spcAft>
              <a:buSzPts val="495"/>
              <a:buNone/>
            </a:pPr>
            <a:r>
              <a:rPr lang="en-US" sz="770"/>
              <a:t>b. Tantangan (</a:t>
            </a:r>
            <a:r>
              <a:rPr lang="en-US" sz="770" i="1"/>
              <a:t>Threats</a:t>
            </a:r>
            <a:r>
              <a:rPr lang="en-US" sz="770"/>
              <a:t>)</a:t>
            </a:r>
            <a:endParaRPr/>
          </a:p>
          <a:p>
            <a:pPr marL="140018" lvl="0" indent="0" algn="l" rtl="0">
              <a:lnSpc>
                <a:spcPct val="50000"/>
              </a:lnSpc>
              <a:spcBef>
                <a:spcPts val="1000"/>
              </a:spcBef>
              <a:spcAft>
                <a:spcPts val="0"/>
              </a:spcAft>
              <a:buSzPts val="495"/>
              <a:buNone/>
            </a:pPr>
            <a:r>
              <a:rPr lang="en-US" sz="770"/>
              <a:t>!) Kompetensi bursa kerja yang relatif selektif.</a:t>
            </a:r>
            <a:endParaRPr/>
          </a:p>
          <a:p>
            <a:pPr marL="140018" lvl="0" indent="0" algn="l" rtl="0">
              <a:lnSpc>
                <a:spcPct val="50000"/>
              </a:lnSpc>
              <a:spcBef>
                <a:spcPts val="1000"/>
              </a:spcBef>
              <a:spcAft>
                <a:spcPts val="0"/>
              </a:spcAft>
              <a:buSzPts val="495"/>
              <a:buNone/>
            </a:pPr>
            <a:r>
              <a:rPr lang="en-US" sz="770"/>
              <a:t>2) Dengan adanya otonomi daerah, dana bantuan operasional sekolah terbatas.</a:t>
            </a:r>
            <a:endParaRPr/>
          </a:p>
          <a:p>
            <a:pPr marL="140018" lvl="0" indent="0" algn="l" rtl="0">
              <a:lnSpc>
                <a:spcPct val="50000"/>
              </a:lnSpc>
              <a:spcBef>
                <a:spcPts val="1000"/>
              </a:spcBef>
              <a:spcAft>
                <a:spcPts val="0"/>
              </a:spcAft>
              <a:buSzPts val="495"/>
              <a:buNone/>
            </a:pPr>
            <a:r>
              <a:rPr lang="en-US" sz="770"/>
              <a:t>3) Komputerisasi mutlak diperlukan untuk mengakses data/informasi dengan cepat.</a:t>
            </a:r>
            <a:endParaRPr/>
          </a:p>
          <a:p>
            <a:pPr marL="140018" lvl="0" indent="0" algn="l" rtl="0">
              <a:lnSpc>
                <a:spcPct val="50000"/>
              </a:lnSpc>
              <a:spcBef>
                <a:spcPts val="1000"/>
              </a:spcBef>
              <a:spcAft>
                <a:spcPts val="0"/>
              </a:spcAft>
              <a:buSzPts val="495"/>
              <a:buNone/>
            </a:pPr>
            <a:r>
              <a:rPr lang="en-US" sz="770"/>
              <a:t>4) Bahasa Inggris sebagai bahasa komunikasi global serta bahasa asing lainnya mutlak diimplementasikan dalam pembelajaran.</a:t>
            </a:r>
            <a:endParaRPr/>
          </a:p>
          <a:p>
            <a:pPr marL="140018" lvl="0" indent="0" algn="l" rtl="0">
              <a:lnSpc>
                <a:spcPct val="50000"/>
              </a:lnSpc>
              <a:spcBef>
                <a:spcPts val="1000"/>
              </a:spcBef>
              <a:spcAft>
                <a:spcPts val="0"/>
              </a:spcAft>
              <a:buSzPts val="495"/>
              <a:buNone/>
            </a:pPr>
            <a:r>
              <a:rPr lang="en-US" sz="770"/>
              <a:t>5) Pemberian sertifikasi dari industri yang belum seragam.</a:t>
            </a:r>
            <a:endParaRPr/>
          </a:p>
          <a:p>
            <a:pPr marL="140018" lvl="0" indent="0" algn="l" rtl="0">
              <a:lnSpc>
                <a:spcPct val="50000"/>
              </a:lnSpc>
              <a:spcBef>
                <a:spcPts val="1000"/>
              </a:spcBef>
              <a:spcAft>
                <a:spcPts val="0"/>
              </a:spcAft>
              <a:buSzPts val="495"/>
              <a:buNone/>
            </a:pPr>
            <a:r>
              <a:rPr lang="en-US" sz="770"/>
              <a:t>2. Analisis Lingkungan Internal</a:t>
            </a:r>
            <a:endParaRPr/>
          </a:p>
          <a:p>
            <a:pPr marL="140018" lvl="0" indent="0" algn="l" rtl="0">
              <a:lnSpc>
                <a:spcPct val="50000"/>
              </a:lnSpc>
              <a:spcBef>
                <a:spcPts val="1000"/>
              </a:spcBef>
              <a:spcAft>
                <a:spcPts val="0"/>
              </a:spcAft>
              <a:buSzPts val="495"/>
              <a:buNone/>
            </a:pPr>
            <a:r>
              <a:rPr lang="en-US" sz="770"/>
              <a:t>a. Kekuatan (</a:t>
            </a:r>
            <a:r>
              <a:rPr lang="en-US" sz="770" i="1"/>
              <a:t>Strengths</a:t>
            </a:r>
            <a:r>
              <a:rPr lang="en-US" sz="770"/>
              <a:t>)</a:t>
            </a:r>
            <a:endParaRPr/>
          </a:p>
          <a:p>
            <a:pPr marL="140018" lvl="0" indent="0" algn="l" rtl="0">
              <a:lnSpc>
                <a:spcPct val="50000"/>
              </a:lnSpc>
              <a:spcBef>
                <a:spcPts val="1000"/>
              </a:spcBef>
              <a:spcAft>
                <a:spcPts val="0"/>
              </a:spcAft>
              <a:buSzPts val="495"/>
              <a:buNone/>
            </a:pPr>
            <a:r>
              <a:rPr lang="en-US" sz="770"/>
              <a:t>SMKN 1 Tasikmalaya memiliki beberapa kekuatan, yaitu: </a:t>
            </a:r>
            <a:endParaRPr/>
          </a:p>
          <a:p>
            <a:pPr marL="140018" lvl="0" indent="0" algn="l" rtl="0">
              <a:lnSpc>
                <a:spcPct val="50000"/>
              </a:lnSpc>
              <a:spcBef>
                <a:spcPts val="1000"/>
              </a:spcBef>
              <a:spcAft>
                <a:spcPts val="0"/>
              </a:spcAft>
              <a:buSzPts val="495"/>
              <a:buNone/>
            </a:pPr>
            <a:r>
              <a:rPr lang="en-US" sz="770"/>
              <a:t>1) SMKNN 1 Tasikmalaya merupakan sekolah kejuruan yang memiliki </a:t>
            </a:r>
            <a:r>
              <a:rPr lang="en-US" sz="770" i="1"/>
              <a:t>branding image  </a:t>
            </a:r>
            <a:r>
              <a:rPr lang="en-US" sz="770"/>
              <a:t>positif di masyarakat sebagai pencetak lulusan yang banyak diserap dunia usaha dan industri.</a:t>
            </a:r>
            <a:endParaRPr/>
          </a:p>
          <a:p>
            <a:pPr marL="140018" lvl="0" indent="0" algn="l" rtl="0">
              <a:lnSpc>
                <a:spcPct val="50000"/>
              </a:lnSpc>
              <a:spcBef>
                <a:spcPts val="1000"/>
              </a:spcBef>
              <a:spcAft>
                <a:spcPts val="0"/>
              </a:spcAft>
              <a:buSzPts val="495"/>
              <a:buNone/>
            </a:pPr>
            <a:r>
              <a:rPr lang="en-US" sz="770"/>
              <a:t>2) SMKN 1 Tasikmalaya menjadi satu-satunya SMK dalam bidang </a:t>
            </a:r>
            <a:r>
              <a:rPr lang="en-US" sz="770" i="1"/>
              <a:t>hospitality</a:t>
            </a:r>
            <a:r>
              <a:rPr lang="en-US" sz="770"/>
              <a:t> di KCD XII yang ditetapkan sebagai SMK Pusat Keunggulan.</a:t>
            </a:r>
            <a:endParaRPr/>
          </a:p>
          <a:p>
            <a:pPr marL="140018" lvl="0" indent="0" algn="l" rtl="0">
              <a:lnSpc>
                <a:spcPct val="50000"/>
              </a:lnSpc>
              <a:spcBef>
                <a:spcPts val="1000"/>
              </a:spcBef>
              <a:spcAft>
                <a:spcPts val="0"/>
              </a:spcAft>
              <a:buSzPts val="495"/>
              <a:buNone/>
            </a:pPr>
            <a:r>
              <a:rPr lang="en-US" sz="770"/>
              <a:t>3) Sekolah secara geografis berada di pusat kota sehingga mudah diakses kendaraan umum dari berbagai jurusan angkutan kota.</a:t>
            </a:r>
            <a:endParaRPr/>
          </a:p>
          <a:p>
            <a:pPr marL="140018" lvl="0" indent="0" algn="l" rtl="0">
              <a:lnSpc>
                <a:spcPct val="50000"/>
              </a:lnSpc>
              <a:spcBef>
                <a:spcPts val="1000"/>
              </a:spcBef>
              <a:spcAft>
                <a:spcPts val="0"/>
              </a:spcAft>
              <a:buSzPts val="495"/>
              <a:buNone/>
            </a:pPr>
            <a:r>
              <a:rPr lang="en-US" sz="770"/>
              <a:t>4) Memiliki sumber daya tenaga pendidik yang memadai untuk pengembangan sekolah dengan strata pendidikan minimal sarjana, dan memiliki sertifikat profesi pendidik dengan indikator sebagai berikut:</a:t>
            </a:r>
            <a:endParaRPr/>
          </a:p>
          <a:p>
            <a:pPr marL="140018" lvl="0" indent="0" algn="l" rtl="0">
              <a:lnSpc>
                <a:spcPct val="50000"/>
              </a:lnSpc>
              <a:spcBef>
                <a:spcPts val="1000"/>
              </a:spcBef>
              <a:spcAft>
                <a:spcPts val="0"/>
              </a:spcAft>
              <a:buSzPts val="495"/>
              <a:buNone/>
            </a:pPr>
            <a:r>
              <a:rPr lang="en-US" sz="770"/>
              <a:t>a. Sebagian besar guru kejuruan pernah mengikuti diklat di tingkat nasional dan memiliki sertifikat kompetensi yang dikeluarkan oleh industri melalui LSP.</a:t>
            </a:r>
            <a:endParaRPr/>
          </a:p>
          <a:p>
            <a:pPr marL="140018" lvl="0" indent="0" algn="l" rtl="0">
              <a:lnSpc>
                <a:spcPct val="50000"/>
              </a:lnSpc>
              <a:spcBef>
                <a:spcPts val="1000"/>
              </a:spcBef>
              <a:spcAft>
                <a:spcPts val="0"/>
              </a:spcAft>
              <a:buSzPts val="495"/>
              <a:buNone/>
            </a:pPr>
            <a:r>
              <a:rPr lang="en-US" sz="770"/>
              <a:t>b. 24 orang guru kejuruan yang telah mempunyai sertifikat sebagai asesor dari BNSP.</a:t>
            </a:r>
            <a:endParaRPr/>
          </a:p>
          <a:p>
            <a:pPr marL="140018" lvl="0" indent="0" algn="l" rtl="0">
              <a:lnSpc>
                <a:spcPct val="50000"/>
              </a:lnSpc>
              <a:spcBef>
                <a:spcPts val="1000"/>
              </a:spcBef>
              <a:spcAft>
                <a:spcPts val="0"/>
              </a:spcAft>
              <a:buSzPts val="495"/>
              <a:buNone/>
            </a:pPr>
            <a:r>
              <a:rPr lang="en-US" sz="770"/>
              <a:t>c. Sebagian guru normatif/adaptif telah memiliki sertifikat penataran tingkat nasional.</a:t>
            </a:r>
            <a:endParaRPr/>
          </a:p>
          <a:p>
            <a:pPr marL="140018" lvl="0" indent="0" algn="l" rtl="0">
              <a:lnSpc>
                <a:spcPct val="50000"/>
              </a:lnSpc>
              <a:spcBef>
                <a:spcPts val="1000"/>
              </a:spcBef>
              <a:spcAft>
                <a:spcPts val="0"/>
              </a:spcAft>
              <a:buSzPts val="495"/>
              <a:buNone/>
            </a:pPr>
            <a:r>
              <a:rPr lang="en-US" sz="770"/>
              <a:t>d. Beberapa orang guru berhasil menerbitkan buku teks pelajaran dan buku non-teks serta ber-ISBN.</a:t>
            </a:r>
            <a:endParaRPr/>
          </a:p>
          <a:p>
            <a:pPr marL="140018" lvl="0" indent="0" algn="l" rtl="0">
              <a:lnSpc>
                <a:spcPct val="50000"/>
              </a:lnSpc>
              <a:spcBef>
                <a:spcPts val="1000"/>
              </a:spcBef>
              <a:spcAft>
                <a:spcPts val="0"/>
              </a:spcAft>
              <a:buSzPts val="495"/>
              <a:buNone/>
            </a:pPr>
            <a:r>
              <a:rPr lang="en-US" sz="770"/>
              <a:t>5) Seluruh kegiatan pembelajaran menggunakan paket bahan ajar yang ditulis oleh guru SMKN 1 Tasikmalaya.</a:t>
            </a:r>
            <a:endParaRPr/>
          </a:p>
          <a:p>
            <a:pPr marL="140018" lvl="0" indent="0" algn="l" rtl="0">
              <a:lnSpc>
                <a:spcPct val="50000"/>
              </a:lnSpc>
              <a:spcBef>
                <a:spcPts val="1000"/>
              </a:spcBef>
              <a:spcAft>
                <a:spcPts val="0"/>
              </a:spcAft>
              <a:buSzPts val="495"/>
              <a:buNone/>
            </a:pPr>
            <a:r>
              <a:rPr lang="en-US" sz="770"/>
              <a:t>6) Kemampuan staf administrasi relatif baik.</a:t>
            </a:r>
            <a:endParaRPr/>
          </a:p>
          <a:p>
            <a:pPr marL="140018" lvl="0" indent="0" algn="l" rtl="0">
              <a:lnSpc>
                <a:spcPct val="50000"/>
              </a:lnSpc>
              <a:spcBef>
                <a:spcPts val="1000"/>
              </a:spcBef>
              <a:spcAft>
                <a:spcPts val="0"/>
              </a:spcAft>
              <a:buSzPts val="495"/>
              <a:buNone/>
            </a:pPr>
            <a:r>
              <a:rPr lang="en-US" sz="770"/>
              <a:t>7) Fasilitas pembelajaran memadai dengan lingkungan sekolah cukup nyaman.</a:t>
            </a:r>
            <a:endParaRPr/>
          </a:p>
          <a:p>
            <a:pPr marL="140018" lvl="0" indent="0" algn="l" rtl="0">
              <a:lnSpc>
                <a:spcPct val="50000"/>
              </a:lnSpc>
              <a:spcBef>
                <a:spcPts val="1000"/>
              </a:spcBef>
              <a:spcAft>
                <a:spcPts val="0"/>
              </a:spcAft>
              <a:buSzPts val="495"/>
              <a:buNone/>
            </a:pPr>
            <a:r>
              <a:rPr lang="en-US" sz="770"/>
              <a:t>8) Kerjasama telah terjalin baik dengan beberapa instansi pemerintah, lembaga pendidikan, maupun dengan industri lainnya.</a:t>
            </a:r>
            <a:endParaRPr/>
          </a:p>
          <a:p>
            <a:pPr marL="140018" lvl="0" indent="0" algn="l" rtl="0">
              <a:lnSpc>
                <a:spcPct val="50000"/>
              </a:lnSpc>
              <a:spcBef>
                <a:spcPts val="1000"/>
              </a:spcBef>
              <a:spcAft>
                <a:spcPts val="0"/>
              </a:spcAft>
              <a:buSzPts val="495"/>
              <a:buNone/>
            </a:pPr>
            <a:r>
              <a:rPr lang="en-US" sz="770"/>
              <a:t>9) Keterserapan lulusan cukup tinggi dan menempati pekerjaan sesuai dengan kompetensi keahlian yang didapatkannya.</a:t>
            </a:r>
            <a:endParaRPr/>
          </a:p>
          <a:p>
            <a:pPr marL="140018" lvl="0" indent="0" algn="l" rtl="0">
              <a:lnSpc>
                <a:spcPct val="50000"/>
              </a:lnSpc>
              <a:spcBef>
                <a:spcPts val="1000"/>
              </a:spcBef>
              <a:spcAft>
                <a:spcPts val="0"/>
              </a:spcAft>
              <a:buSzPts val="495"/>
              <a:buNone/>
            </a:pPr>
            <a:endParaRPr sz="770"/>
          </a:p>
          <a:p>
            <a:pPr marL="140018" lvl="0" indent="0" algn="l" rtl="0">
              <a:lnSpc>
                <a:spcPct val="50000"/>
              </a:lnSpc>
              <a:spcBef>
                <a:spcPts val="1000"/>
              </a:spcBef>
              <a:spcAft>
                <a:spcPts val="0"/>
              </a:spcAft>
              <a:buSzPts val="495"/>
              <a:buNone/>
            </a:pPr>
            <a:endParaRPr sz="77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7" name="Google Shape;617;p76"/>
          <p:cNvSpPr txBox="1">
            <a:spLocks noGrp="1"/>
          </p:cNvSpPr>
          <p:nvPr>
            <p:ph type="body" idx="1"/>
          </p:nvPr>
        </p:nvSpPr>
        <p:spPr>
          <a:xfrm>
            <a:off x="0" y="919115"/>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80000"/>
              </a:lnSpc>
              <a:spcBef>
                <a:spcPts val="1000"/>
              </a:spcBef>
              <a:spcAft>
                <a:spcPts val="0"/>
              </a:spcAft>
              <a:buSzPts val="579"/>
              <a:buNone/>
            </a:pPr>
            <a:r>
              <a:rPr lang="en-US" sz="900"/>
              <a:t>b. Kelemahan (Weaknesses)</a:t>
            </a:r>
            <a:endParaRPr/>
          </a:p>
          <a:p>
            <a:pPr marL="140018" lvl="0" indent="0" algn="l" rtl="0">
              <a:lnSpc>
                <a:spcPct val="80000"/>
              </a:lnSpc>
              <a:spcBef>
                <a:spcPts val="1000"/>
              </a:spcBef>
              <a:spcAft>
                <a:spcPts val="0"/>
              </a:spcAft>
              <a:buSzPts val="579"/>
              <a:buNone/>
            </a:pPr>
            <a:r>
              <a:rPr lang="en-US" sz="900"/>
              <a:t>1) Pengembangan budaya kerja pada peserta didik belum maksimal.</a:t>
            </a:r>
            <a:endParaRPr/>
          </a:p>
          <a:p>
            <a:pPr marL="140018" lvl="0" indent="0" algn="l" rtl="0">
              <a:lnSpc>
                <a:spcPct val="80000"/>
              </a:lnSpc>
              <a:spcBef>
                <a:spcPts val="1000"/>
              </a:spcBef>
              <a:spcAft>
                <a:spcPts val="0"/>
              </a:spcAft>
              <a:buSzPts val="579"/>
              <a:buNone/>
            </a:pPr>
            <a:r>
              <a:rPr lang="en-US" sz="900"/>
              <a:t>2) Belum lengkapnya dokumen kurikulum dan portofolio pendukung penyelenggaraan program keahlian di tingkat teknis.</a:t>
            </a:r>
            <a:endParaRPr/>
          </a:p>
          <a:p>
            <a:pPr marL="140018" lvl="0" indent="0" algn="l" rtl="0">
              <a:lnSpc>
                <a:spcPct val="80000"/>
              </a:lnSpc>
              <a:spcBef>
                <a:spcPts val="1000"/>
              </a:spcBef>
              <a:spcAft>
                <a:spcPts val="0"/>
              </a:spcAft>
              <a:buSzPts val="579"/>
              <a:buNone/>
            </a:pPr>
            <a:r>
              <a:rPr lang="en-US" sz="900"/>
              <a:t>3) Program bilingual dalam pembelajaran belum efektif.</a:t>
            </a:r>
            <a:endParaRPr/>
          </a:p>
          <a:p>
            <a:pPr marL="140018" lvl="0" indent="0" algn="l" rtl="0">
              <a:lnSpc>
                <a:spcPct val="80000"/>
              </a:lnSpc>
              <a:spcBef>
                <a:spcPts val="1000"/>
              </a:spcBef>
              <a:spcAft>
                <a:spcPts val="0"/>
              </a:spcAft>
              <a:buSzPts val="579"/>
              <a:buNone/>
            </a:pPr>
            <a:r>
              <a:rPr lang="en-US" sz="900"/>
              <a:t>4) Kompetensi dan profesionalisme guru dan tenaga kependidikan relatif beragam.</a:t>
            </a:r>
            <a:endParaRPr/>
          </a:p>
          <a:p>
            <a:pPr marL="140018" lvl="0" indent="0" algn="l" rtl="0">
              <a:lnSpc>
                <a:spcPct val="80000"/>
              </a:lnSpc>
              <a:spcBef>
                <a:spcPts val="1000"/>
              </a:spcBef>
              <a:spcAft>
                <a:spcPts val="0"/>
              </a:spcAft>
              <a:buSzPts val="579"/>
              <a:buNone/>
            </a:pPr>
            <a:r>
              <a:rPr lang="en-US" sz="900"/>
              <a:t>5) Alokasi dana operasional pendidikan terbatas, dan penggalangan dana dari orangtua/wali siswa terbatas.</a:t>
            </a:r>
            <a:endParaRPr/>
          </a:p>
          <a:p>
            <a:pPr marL="140018" lvl="0" indent="0" algn="l" rtl="0">
              <a:lnSpc>
                <a:spcPct val="80000"/>
              </a:lnSpc>
              <a:spcBef>
                <a:spcPts val="1000"/>
              </a:spcBef>
              <a:spcAft>
                <a:spcPts val="0"/>
              </a:spcAft>
              <a:buSzPts val="579"/>
              <a:buNone/>
            </a:pPr>
            <a:r>
              <a:rPr lang="en-US" sz="900" b="1"/>
              <a:t>Strategi SMKN 1 Tasikmalaya</a:t>
            </a:r>
            <a:endParaRPr sz="900" b="1"/>
          </a:p>
          <a:p>
            <a:pPr marL="140018" lvl="0" indent="0" algn="l" rtl="0">
              <a:lnSpc>
                <a:spcPct val="80000"/>
              </a:lnSpc>
              <a:spcBef>
                <a:spcPts val="1000"/>
              </a:spcBef>
              <a:spcAft>
                <a:spcPts val="0"/>
              </a:spcAft>
              <a:buSzPts val="579"/>
              <a:buNone/>
            </a:pPr>
            <a:r>
              <a:rPr lang="en-US" sz="900"/>
              <a:t>Menyikapi hasil analisis tersebut, SMKN 1 Tasikmalaya merancang beberapa strategi di antaranya:</a:t>
            </a:r>
            <a:endParaRPr/>
          </a:p>
          <a:p>
            <a:pPr marL="140018" lvl="0" indent="0" algn="l" rtl="0">
              <a:lnSpc>
                <a:spcPct val="80000"/>
              </a:lnSpc>
              <a:spcBef>
                <a:spcPts val="1000"/>
              </a:spcBef>
              <a:spcAft>
                <a:spcPts val="0"/>
              </a:spcAft>
              <a:buSzPts val="579"/>
              <a:buNone/>
            </a:pPr>
            <a:r>
              <a:rPr lang="en-US" sz="900"/>
              <a:t>a. Menerapkan prinsip Gerakan Sekolah Menyenangkan untuk memperkuat pengembangan karakter siswa termasuk di dalamnya pengembangan budaya kerja.</a:t>
            </a:r>
            <a:endParaRPr/>
          </a:p>
          <a:p>
            <a:pPr marL="140018" lvl="0" indent="0" algn="l" rtl="0">
              <a:lnSpc>
                <a:spcPct val="80000"/>
              </a:lnSpc>
              <a:spcBef>
                <a:spcPts val="1000"/>
              </a:spcBef>
              <a:spcAft>
                <a:spcPts val="0"/>
              </a:spcAft>
              <a:buSzPts val="579"/>
              <a:buNone/>
            </a:pPr>
            <a:r>
              <a:rPr lang="en-US" sz="900"/>
              <a:t>b. Pada awal tahun pelajaran mengadakan </a:t>
            </a:r>
            <a:r>
              <a:rPr lang="en-US" sz="900" i="1"/>
              <a:t>workshop</a:t>
            </a:r>
            <a:r>
              <a:rPr lang="en-US" sz="900"/>
              <a:t> penyusunan dokumen kurikulum yang diikuti seluruh guru serta melibatkan industri mitra.</a:t>
            </a:r>
            <a:endParaRPr/>
          </a:p>
          <a:p>
            <a:pPr marL="140018" lvl="0" indent="0" algn="l" rtl="0">
              <a:lnSpc>
                <a:spcPct val="80000"/>
              </a:lnSpc>
              <a:spcBef>
                <a:spcPts val="1000"/>
              </a:spcBef>
              <a:spcAft>
                <a:spcPts val="0"/>
              </a:spcAft>
              <a:buSzPts val="579"/>
              <a:buNone/>
            </a:pPr>
            <a:r>
              <a:rPr lang="en-US" sz="900"/>
              <a:t>c. Menetapkan program penguatan bahasa untuk guru dan siswa. Selain bahasa Inggris, juga diperkenalkan bahasa asing lainnya yaitu bahasa Jepang, Korea dan Perancis.</a:t>
            </a:r>
            <a:endParaRPr/>
          </a:p>
          <a:p>
            <a:pPr marL="140018" lvl="0" indent="0" algn="l" rtl="0">
              <a:lnSpc>
                <a:spcPct val="80000"/>
              </a:lnSpc>
              <a:spcBef>
                <a:spcPts val="1000"/>
              </a:spcBef>
              <a:spcAft>
                <a:spcPts val="0"/>
              </a:spcAft>
              <a:buSzPts val="579"/>
              <a:buNone/>
            </a:pPr>
            <a:r>
              <a:rPr lang="en-US" sz="900"/>
              <a:t>d. Optimalisasi peran MGMP satuan pendidikan sebagai wahana pengembangan diri guru melalui program “Jumat Keramat”.</a:t>
            </a:r>
            <a:endParaRPr/>
          </a:p>
          <a:p>
            <a:pPr marL="140018" lvl="0" indent="0" algn="l" rtl="0">
              <a:lnSpc>
                <a:spcPct val="80000"/>
              </a:lnSpc>
              <a:spcBef>
                <a:spcPts val="1000"/>
              </a:spcBef>
              <a:spcAft>
                <a:spcPts val="0"/>
              </a:spcAft>
              <a:buSzPts val="579"/>
              <a:buNone/>
            </a:pPr>
            <a:r>
              <a:rPr lang="en-US" sz="900"/>
              <a:t>e. Melakukan pemetaan kompetensi teknis guru dan tenaga kependidikan sebagai dasar penyelenggaraan </a:t>
            </a:r>
            <a:r>
              <a:rPr lang="en-US" sz="900" i="1"/>
              <a:t>workshop</a:t>
            </a:r>
            <a:r>
              <a:rPr lang="en-US" sz="900"/>
              <a:t> atau pelatihan bagi guru dan tenaga kependidikan.</a:t>
            </a:r>
            <a:endParaRPr/>
          </a:p>
          <a:p>
            <a:pPr marL="140018" lvl="0" indent="0" algn="l" rtl="0">
              <a:lnSpc>
                <a:spcPct val="80000"/>
              </a:lnSpc>
              <a:spcBef>
                <a:spcPts val="1000"/>
              </a:spcBef>
              <a:spcAft>
                <a:spcPts val="0"/>
              </a:spcAft>
              <a:buSzPts val="579"/>
              <a:buNone/>
            </a:pPr>
            <a:r>
              <a:rPr lang="en-US" sz="900"/>
              <a:t>f. Menjadikan sekolah sebagai pusat bisnis melalui pengembangan </a:t>
            </a:r>
            <a:r>
              <a:rPr lang="en-US" sz="900" i="1"/>
              <a:t>teaching factory</a:t>
            </a:r>
            <a:r>
              <a:rPr lang="en-US" sz="900"/>
              <a:t>.</a:t>
            </a:r>
            <a:endParaRPr/>
          </a:p>
          <a:p>
            <a:pPr marL="140018" lvl="0" indent="0" algn="l" rtl="0">
              <a:lnSpc>
                <a:spcPct val="80000"/>
              </a:lnSpc>
              <a:spcBef>
                <a:spcPts val="1000"/>
              </a:spcBef>
              <a:spcAft>
                <a:spcPts val="0"/>
              </a:spcAft>
              <a:buSzPts val="579"/>
              <a:buNone/>
            </a:pPr>
            <a:endParaRPr sz="900"/>
          </a:p>
          <a:p>
            <a:pPr marL="140018" lvl="0" indent="0" algn="l" rtl="0">
              <a:lnSpc>
                <a:spcPct val="80000"/>
              </a:lnSpc>
              <a:spcBef>
                <a:spcPts val="1000"/>
              </a:spcBef>
              <a:spcAft>
                <a:spcPts val="0"/>
              </a:spcAft>
              <a:buSzPts val="579"/>
              <a:buNone/>
            </a:pPr>
            <a:endParaRPr sz="90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2" name="Google Shape;622;p77"/>
          <p:cNvSpPr txBox="1">
            <a:spLocks noGrp="1"/>
          </p:cNvSpPr>
          <p:nvPr>
            <p:ph type="body" idx="1"/>
          </p:nvPr>
        </p:nvSpPr>
        <p:spPr>
          <a:xfrm>
            <a:off x="-101600" y="108847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70000"/>
              </a:lnSpc>
              <a:spcBef>
                <a:spcPts val="1000"/>
              </a:spcBef>
              <a:spcAft>
                <a:spcPts val="0"/>
              </a:spcAft>
              <a:buSzPts val="579"/>
              <a:buNone/>
            </a:pPr>
            <a:r>
              <a:rPr lang="en-US" sz="900" b="1"/>
              <a:t>Karakteristik </a:t>
            </a:r>
            <a:endParaRPr/>
          </a:p>
          <a:p>
            <a:pPr marL="140018" lvl="0" indent="0" algn="l" rtl="0">
              <a:lnSpc>
                <a:spcPct val="90000"/>
              </a:lnSpc>
              <a:spcBef>
                <a:spcPts val="1000"/>
              </a:spcBef>
              <a:spcAft>
                <a:spcPts val="0"/>
              </a:spcAft>
              <a:buSzPts val="579"/>
              <a:buNone/>
            </a:pPr>
            <a:r>
              <a:rPr lang="en-US" sz="900"/>
              <a:t>Berdasarkan Peraturan Menteri Pendidikan, Kebudayaan, Riset, dan Teknologi Republik Indonesia Nomor 165/M/2021 tentang Program Sekolah Menengah Kejuruan Pusat Keunggulan dan berdasarkan keputusan Pejabat Pembuat Komitmen Direktorat Sekolah Menengah Kejuruan Direktorat Jenderal Pendidikan Vokasi Kementerian Pendidikan dan Kebudayaan Nomor: 8763/D2.6/KU/2020 tanggal 10 September 2020 tentang Penetapan SMK Penerima Bantuan Fasilitas SMK yang Dikembangkan menjadi Pusat Keunggulan (</a:t>
            </a:r>
            <a:r>
              <a:rPr lang="en-US" sz="900" i="1"/>
              <a:t>Center of Excellence</a:t>
            </a:r>
            <a:r>
              <a:rPr lang="en-US" sz="900"/>
              <a:t>) Prioritas Sektor </a:t>
            </a:r>
            <a:r>
              <a:rPr lang="en-US" sz="900" i="1"/>
              <a:t>Hospitality</a:t>
            </a:r>
            <a:r>
              <a:rPr lang="en-US" sz="900"/>
              <a:t> Tahun 2020 Tahap II dan keputusan Direktorat Jenderal Pendidikan Vokasi Kemendikbud Nomor: 22/D/O/2021 tanggal 20 April 2021 tentang Penetapan Sekolah Menengah Kejuruan Pelaksana SMK Pusat Keunggulan Tahun 2021 Tahap I maka SMK Negeri 3 Magelang untuk Tahun Pelajaran 2021/2022 khusus tingkat X, mulai memberlakukan Kurikulum Operasional Sekolah Pusat Keunggulan.</a:t>
            </a:r>
            <a:endParaRPr/>
          </a:p>
          <a:p>
            <a:pPr marL="140018" lvl="0" indent="0" algn="l" rtl="0">
              <a:lnSpc>
                <a:spcPct val="90000"/>
              </a:lnSpc>
              <a:spcBef>
                <a:spcPts val="1000"/>
              </a:spcBef>
              <a:spcAft>
                <a:spcPts val="0"/>
              </a:spcAft>
              <a:buSzPts val="579"/>
              <a:buNone/>
            </a:pPr>
            <a:r>
              <a:rPr lang="en-US" sz="900"/>
              <a:t>SMK Negeri 3 Magelang yang terletak di jantung Kota Magelang adalah salah satu sekolah </a:t>
            </a:r>
            <a:r>
              <a:rPr lang="en-US" sz="900" i="1"/>
              <a:t>piloting</a:t>
            </a:r>
            <a:r>
              <a:rPr lang="en-US" sz="900"/>
              <a:t> SMK Pusat Keunggulan. Sebagai sekolah dengan bidang keahlian Pariwisata dan bidang keahlian Seni dan Ekonomi Kreatif mulai Tahun Pelajaran 2021/2022 mengembangkan lima program keahlian yaitu: Perhotelan, Kuliner, Kecantikan dan Spa, </a:t>
            </a:r>
            <a:r>
              <a:rPr lang="en-US" sz="900" i="1"/>
              <a:t>Broadcasting</a:t>
            </a:r>
            <a:r>
              <a:rPr lang="en-US" sz="900"/>
              <a:t> dan Perfilman, dan Busana. Sekolah ini memiliki keunggulan sebagai Pariwisata Negeri yang terletak di lingkaran satu dari pusat destinasi prioritas wisata internasional Candi Borobudur. Oleh karena itu, lulusan dari sekolah ini memiliki peluang untuk dapat diserap oleh berbagai industri penunjang yang ada di sekitar pusat destinasi pariwisata. Kendala yang dihadapi adalah kurangnya dukungan dari orangtua peserta didik, seperti pemberian izin untuk bekerja di sektor pariwisata di luar daerah. Tujuan yang dihadapi dalam pengembangan sekolah di antaranya dengan dibukanya program keahlian yang sama di beberapa sekolah. Tantangan yang selanjutnya adalah tuntutan untuk dapat mengikuti standar Dunia Usaha, Dunia Industri dan Dunia Kerja (DUDIKA) yang dinamis.</a:t>
            </a:r>
            <a:endParaRPr/>
          </a:p>
          <a:p>
            <a:pPr marL="140018" lvl="0" indent="0" algn="l" rtl="0">
              <a:lnSpc>
                <a:spcPct val="90000"/>
              </a:lnSpc>
              <a:spcBef>
                <a:spcPts val="1000"/>
              </a:spcBef>
              <a:spcAft>
                <a:spcPts val="0"/>
              </a:spcAft>
              <a:buSzPts val="579"/>
              <a:buNone/>
            </a:pPr>
            <a:r>
              <a:rPr lang="en-US" sz="900"/>
              <a:t>Upaya yang dilakukan oleh SMK Negeri 3 Magelang untuk mempertahankan keunggulan dan meminimalisasi ancaman di atas maka sekolah mengadakan kerjsama dengan DUDIKA dalam bentuk di antaranya penyelarasan kurikulum, magang peserta didik dan guru, guru tamu, uji sertifikasi kompetensi peserta didik dan guru, dan penyerapan alumni di dunia kerja. Sebagai salah satu wujud penerapan standardisasi DUDIKA maka sekolah menyelaraskan kurikulum dengan standar yang ada di industri.</a:t>
            </a:r>
            <a:endParaRPr/>
          </a:p>
          <a:p>
            <a:pPr marL="140018" lvl="0" indent="0" algn="l" rtl="0">
              <a:lnSpc>
                <a:spcPct val="90000"/>
              </a:lnSpc>
              <a:spcBef>
                <a:spcPts val="1000"/>
              </a:spcBef>
              <a:spcAft>
                <a:spcPts val="0"/>
              </a:spcAft>
              <a:buSzPts val="579"/>
              <a:buNone/>
            </a:pPr>
            <a:r>
              <a:rPr lang="en-US" sz="900"/>
              <a:t>Kurikulum yang diterapkan pada masa Pandemi COVID-19 dengan konsep </a:t>
            </a:r>
            <a:r>
              <a:rPr lang="en-US" sz="900" i="1"/>
              <a:t>blended</a:t>
            </a:r>
            <a:r>
              <a:rPr lang="en-US" sz="900"/>
              <a:t>, yaitu kombinasi daring dan tatap muka. Dalam kondisi apapun kurikulum tetap digunakan sebagai acuan pelaksanaan pembelajaran untuk memberikan berbagai pengalaman belajar bermakna dan berdampak pada peserta didik.</a:t>
            </a:r>
            <a:endParaRPr/>
          </a:p>
          <a:p>
            <a:pPr marL="140018" lvl="0" indent="0" algn="l" rtl="0">
              <a:lnSpc>
                <a:spcPct val="90000"/>
              </a:lnSpc>
              <a:spcBef>
                <a:spcPts val="1000"/>
              </a:spcBef>
              <a:spcAft>
                <a:spcPts val="0"/>
              </a:spcAft>
              <a:buSzPts val="579"/>
              <a:buNone/>
            </a:pPr>
            <a:r>
              <a:rPr lang="en-US" sz="900"/>
              <a:t>Pengalaman belajar tetap harus terprogram dan berpusat pada peserta didik walaupun posisi peserta didik berada di rumah, di bawah pengawasan guru mapel yang bersangkutan, wali kelas serta guru BP/BK dapat memantau melalui presensi </a:t>
            </a:r>
            <a:r>
              <a:rPr lang="en-US" sz="900" i="1"/>
              <a:t>online</a:t>
            </a:r>
            <a:r>
              <a:rPr lang="en-US" sz="900"/>
              <a:t> dan keaktifan peserta didik pada saat PJJ secara mandiri di rumah. Aplikasi untuk kegiatan PJJ yang diterapkan di SMK Negeri 3 Magelang melalui Aplikasi </a:t>
            </a:r>
            <a:r>
              <a:rPr lang="en-US" sz="900" i="1"/>
              <a:t>Moodle.</a:t>
            </a:r>
            <a:endParaRPr/>
          </a:p>
          <a:p>
            <a:pPr marL="140018" lvl="0" indent="0" algn="l" rtl="0">
              <a:lnSpc>
                <a:spcPct val="90000"/>
              </a:lnSpc>
              <a:spcBef>
                <a:spcPts val="1000"/>
              </a:spcBef>
              <a:spcAft>
                <a:spcPts val="0"/>
              </a:spcAft>
              <a:buSzPts val="579"/>
              <a:buNone/>
            </a:pPr>
            <a:r>
              <a:rPr lang="en-US" sz="900"/>
              <a:t>Untuk menjadikannya bermakna, kurikulum operasional ini dikembangkan sesuai dengan konteks dan kebutuhan peserta didik, guru dan DUDIKA. Kurikulum ini juga menganut: (1) pembelajaran yang dilakukan guru dalam bentuk proses belajar mengajar yang dikembangkan berupa kegiatan pembelajaran teori di kelas, pembelajaran keterampilan di ruangan praktik, dan seluruhnya berbasis </a:t>
            </a:r>
            <a:r>
              <a:rPr lang="en-US" sz="900" i="1"/>
              <a:t>project-based learning </a:t>
            </a:r>
            <a:r>
              <a:rPr lang="en-US" sz="900"/>
              <a:t>agar peserta didik memperoleh pengalaman dalam menerapkan budaya kerja; dan (2) Praktik Kerja Lapangan (PKL) yaitu pengalaman belajar langsung di DUDIKA untuk membangun kebiasaan kerja. Demikian juga dengan pembelajaran langsung di masyarakat sesuai dengan latar belakang, karakteristik, kompetensi konsentrasi dan kemampuan awal peserta didik.</a:t>
            </a:r>
            <a:endParaRPr/>
          </a:p>
          <a:p>
            <a:pPr marL="140018" lvl="0" indent="0" algn="l" rtl="0">
              <a:lnSpc>
                <a:spcPct val="90000"/>
              </a:lnSpc>
              <a:spcBef>
                <a:spcPts val="1000"/>
              </a:spcBef>
              <a:spcAft>
                <a:spcPts val="0"/>
              </a:spcAft>
              <a:buSzPts val="579"/>
              <a:buNone/>
            </a:pPr>
            <a:r>
              <a:rPr lang="en-US" sz="900" b="1"/>
              <a:t>Visi</a:t>
            </a:r>
            <a:r>
              <a:rPr lang="en-US" sz="900"/>
              <a:t> </a:t>
            </a:r>
            <a:endParaRPr/>
          </a:p>
          <a:p>
            <a:pPr marL="140018" lvl="0" indent="0" algn="l" rtl="0">
              <a:lnSpc>
                <a:spcPct val="90000"/>
              </a:lnSpc>
              <a:spcBef>
                <a:spcPts val="1000"/>
              </a:spcBef>
              <a:spcAft>
                <a:spcPts val="0"/>
              </a:spcAft>
              <a:buSzPts val="579"/>
              <a:buNone/>
            </a:pPr>
            <a:r>
              <a:rPr lang="en-US" sz="900"/>
              <a:t>Mencetak lulusan yang unggul dan berwawasan Profil Pelajar Pancasilan.</a:t>
            </a:r>
            <a:endParaRPr/>
          </a:p>
          <a:p>
            <a:pPr marL="140018" lvl="0" indent="0" algn="l" rtl="0">
              <a:lnSpc>
                <a:spcPct val="90000"/>
              </a:lnSpc>
              <a:spcBef>
                <a:spcPts val="1000"/>
              </a:spcBef>
              <a:spcAft>
                <a:spcPts val="0"/>
              </a:spcAft>
              <a:buSzPts val="579"/>
              <a:buNone/>
            </a:pPr>
            <a:r>
              <a:rPr lang="en-US" sz="900" b="1"/>
              <a:t>Misi</a:t>
            </a:r>
            <a:endParaRPr sz="900" b="1"/>
          </a:p>
          <a:p>
            <a:pPr marL="140018" lvl="0" indent="0" algn="l" rtl="0">
              <a:lnSpc>
                <a:spcPct val="90000"/>
              </a:lnSpc>
              <a:spcBef>
                <a:spcPts val="1000"/>
              </a:spcBef>
              <a:spcAft>
                <a:spcPts val="0"/>
              </a:spcAft>
              <a:buSzPts val="579"/>
              <a:buNone/>
            </a:pPr>
            <a:r>
              <a:rPr lang="en-US" sz="900"/>
              <a:t>Untuk mewujudkan visi tersebut maka disusunlah beberapa misi yang pencapaiannya fokus kepada peserta didik dan lembaga pendidikan yaitu:</a:t>
            </a:r>
            <a:endParaRPr/>
          </a:p>
          <a:p>
            <a:pPr marL="140018" lvl="0" indent="0" algn="l" rtl="0">
              <a:lnSpc>
                <a:spcPct val="90000"/>
              </a:lnSpc>
              <a:spcBef>
                <a:spcPts val="1000"/>
              </a:spcBef>
              <a:spcAft>
                <a:spcPts val="0"/>
              </a:spcAft>
              <a:buSzPts val="579"/>
              <a:buNone/>
            </a:pPr>
            <a:r>
              <a:rPr lang="en-US" sz="900"/>
              <a:t>1. Menghasilkan lulusan yang unggul sesuai dengan tuntutan DUDIKA.</a:t>
            </a:r>
            <a:endParaRPr/>
          </a:p>
          <a:p>
            <a:pPr marL="140018" lvl="0" indent="0" algn="l" rtl="0">
              <a:lnSpc>
                <a:spcPct val="90000"/>
              </a:lnSpc>
              <a:spcBef>
                <a:spcPts val="1000"/>
              </a:spcBef>
              <a:spcAft>
                <a:spcPts val="0"/>
              </a:spcAft>
              <a:buSzPts val="579"/>
              <a:buNone/>
            </a:pPr>
            <a:r>
              <a:rPr lang="en-US" sz="900"/>
              <a:t>2. Menghasilkan lulusan yang berkarakter Profil Pelajar Pancasila.</a:t>
            </a:r>
            <a:endParaRPr/>
          </a:p>
          <a:p>
            <a:pPr marL="140018" lvl="0" indent="0" algn="l" rtl="0">
              <a:lnSpc>
                <a:spcPct val="90000"/>
              </a:lnSpc>
              <a:spcBef>
                <a:spcPts val="1000"/>
              </a:spcBef>
              <a:spcAft>
                <a:spcPts val="0"/>
              </a:spcAft>
              <a:buSzPts val="579"/>
              <a:buNone/>
            </a:pPr>
            <a:r>
              <a:rPr lang="en-US" sz="900"/>
              <a:t>3. Menghasilkan lulusan yang mempunyai budaya kerja.</a:t>
            </a:r>
            <a:endParaRPr/>
          </a:p>
          <a:p>
            <a:pPr marL="140018" lvl="0" indent="0" algn="l" rtl="0">
              <a:lnSpc>
                <a:spcPct val="90000"/>
              </a:lnSpc>
              <a:spcBef>
                <a:spcPts val="1000"/>
              </a:spcBef>
              <a:spcAft>
                <a:spcPts val="0"/>
              </a:spcAft>
              <a:buSzPts val="579"/>
              <a:buNone/>
            </a:pPr>
            <a:r>
              <a:rPr lang="en-US" sz="900"/>
              <a:t>4. Menghasilkan lulusan yang mampu bersaing dalam dunia kerja, pendidikan, dan wirausaha.</a:t>
            </a:r>
            <a:endParaRPr/>
          </a:p>
          <a:p>
            <a:pPr marL="140018" lvl="0" indent="0" algn="l" rtl="0">
              <a:lnSpc>
                <a:spcPct val="90000"/>
              </a:lnSpc>
              <a:spcBef>
                <a:spcPts val="1000"/>
              </a:spcBef>
              <a:spcAft>
                <a:spcPts val="0"/>
              </a:spcAft>
              <a:buSzPts val="579"/>
              <a:buNone/>
            </a:pPr>
            <a:r>
              <a:rPr lang="en-US" sz="900"/>
              <a:t>5. Menjadi pusat pengetahuan dan pelatihan yang berperan dalam pelayanan pendidikan masyarakat.</a:t>
            </a:r>
            <a:endParaRPr/>
          </a:p>
          <a:p>
            <a:pPr marL="140018" lvl="0" indent="0" algn="l" rtl="0">
              <a:lnSpc>
                <a:spcPct val="90000"/>
              </a:lnSpc>
              <a:spcBef>
                <a:spcPts val="1000"/>
              </a:spcBef>
              <a:spcAft>
                <a:spcPts val="0"/>
              </a:spcAft>
              <a:buSzPts val="579"/>
              <a:buNone/>
            </a:pPr>
            <a:endParaRPr sz="900" b="1"/>
          </a:p>
        </p:txBody>
      </p:sp>
      <p:sp>
        <p:nvSpPr>
          <p:cNvPr id="623" name="Google Shape;623;p77"/>
          <p:cNvSpPr txBox="1">
            <a:spLocks noGrp="1"/>
          </p:cNvSpPr>
          <p:nvPr>
            <p:ph type="title"/>
          </p:nvPr>
        </p:nvSpPr>
        <p:spPr>
          <a:xfrm>
            <a:off x="27319" y="610178"/>
            <a:ext cx="10515600" cy="5669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91"/>
              <a:buNone/>
            </a:pPr>
            <a:br>
              <a:rPr lang="en-US" sz="1200" b="1"/>
            </a:br>
            <a:r>
              <a:rPr lang="en-US" sz="1200" b="1" u="sng"/>
              <a:t>Contoh Kurikulum SMK Negeri 3 Magelang</a:t>
            </a:r>
            <a:endParaRPr sz="1200" b="1" u="sng"/>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78"/>
          <p:cNvSpPr txBox="1">
            <a:spLocks noGrp="1"/>
          </p:cNvSpPr>
          <p:nvPr>
            <p:ph type="body" idx="1"/>
          </p:nvPr>
        </p:nvSpPr>
        <p:spPr>
          <a:xfrm>
            <a:off x="-101600" y="92972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70000"/>
              </a:lnSpc>
              <a:spcBef>
                <a:spcPts val="1000"/>
              </a:spcBef>
              <a:spcAft>
                <a:spcPts val="0"/>
              </a:spcAft>
              <a:buSzPts val="521"/>
              <a:buNone/>
            </a:pPr>
            <a:r>
              <a:rPr lang="en-US" sz="810" b="1"/>
              <a:t>Tujuan</a:t>
            </a:r>
            <a:endParaRPr sz="810" b="1"/>
          </a:p>
          <a:p>
            <a:pPr marL="140018" lvl="0" indent="0" algn="l" rtl="0">
              <a:lnSpc>
                <a:spcPct val="90000"/>
              </a:lnSpc>
              <a:spcBef>
                <a:spcPts val="1000"/>
              </a:spcBef>
              <a:spcAft>
                <a:spcPts val="0"/>
              </a:spcAft>
              <a:buSzPts val="521"/>
              <a:buNone/>
            </a:pPr>
            <a:r>
              <a:rPr lang="en-US" sz="810"/>
              <a:t>Berdasarkan visi dan misi di atas maka disusunlah tujuan sekolah yang akan menjadi landasan dari setiap program yang direncanakan. Tujuan sekolah, yaitu:</a:t>
            </a:r>
            <a:endParaRPr/>
          </a:p>
          <a:p>
            <a:pPr marL="140018" lvl="0" indent="0" algn="l" rtl="0">
              <a:lnSpc>
                <a:spcPct val="90000"/>
              </a:lnSpc>
              <a:spcBef>
                <a:spcPts val="1000"/>
              </a:spcBef>
              <a:spcAft>
                <a:spcPts val="0"/>
              </a:spcAft>
              <a:buSzPts val="521"/>
              <a:buNone/>
            </a:pPr>
            <a:r>
              <a:rPr lang="en-US" sz="810"/>
              <a:t>1. Menghasilkan lulusan yang dapat diserap oleh DUDIKA yang relevan.</a:t>
            </a:r>
            <a:endParaRPr/>
          </a:p>
          <a:p>
            <a:pPr marL="140018" lvl="0" indent="0" algn="l" rtl="0">
              <a:lnSpc>
                <a:spcPct val="90000"/>
              </a:lnSpc>
              <a:spcBef>
                <a:spcPts val="1000"/>
              </a:spcBef>
              <a:spcAft>
                <a:spcPts val="0"/>
              </a:spcAft>
              <a:buSzPts val="521"/>
              <a:buNone/>
            </a:pPr>
            <a:r>
              <a:rPr lang="en-US" sz="810"/>
              <a:t>2. Menghasilkan lulusan yang memiliki karakter Profil Pelajar Pancasila.</a:t>
            </a:r>
            <a:endParaRPr/>
          </a:p>
          <a:p>
            <a:pPr marL="140018" lvl="0" indent="0" algn="l" rtl="0">
              <a:lnSpc>
                <a:spcPct val="90000"/>
              </a:lnSpc>
              <a:spcBef>
                <a:spcPts val="1000"/>
              </a:spcBef>
              <a:spcAft>
                <a:spcPts val="0"/>
              </a:spcAft>
              <a:buSzPts val="521"/>
              <a:buNone/>
            </a:pPr>
            <a:r>
              <a:rPr lang="en-US" sz="810"/>
              <a:t>3. Menghasilkan lulusan yang memiliki kemampuan yang bersaing dalam dunia kerja, pendidikan, dan wirausaha.</a:t>
            </a:r>
            <a:endParaRPr/>
          </a:p>
          <a:p>
            <a:pPr marL="140018" lvl="0" indent="0" algn="l" rtl="0">
              <a:lnSpc>
                <a:spcPct val="90000"/>
              </a:lnSpc>
              <a:spcBef>
                <a:spcPts val="1000"/>
              </a:spcBef>
              <a:spcAft>
                <a:spcPts val="0"/>
              </a:spcAft>
              <a:buSzPts val="521"/>
              <a:buNone/>
            </a:pPr>
            <a:r>
              <a:rPr lang="en-US" sz="810"/>
              <a:t>4. Terjalin kerjasama dengan instansi terkait.</a:t>
            </a:r>
            <a:endParaRPr/>
          </a:p>
          <a:p>
            <a:pPr marL="140018" lvl="0" indent="0" algn="l" rtl="0">
              <a:lnSpc>
                <a:spcPct val="90000"/>
              </a:lnSpc>
              <a:spcBef>
                <a:spcPts val="1000"/>
              </a:spcBef>
              <a:spcAft>
                <a:spcPts val="0"/>
              </a:spcAft>
              <a:buSzPts val="521"/>
              <a:buNone/>
            </a:pPr>
            <a:r>
              <a:rPr lang="en-US" sz="810" b="1"/>
              <a:t>Tujuan Program Keahlian</a:t>
            </a:r>
            <a:endParaRPr sz="810" b="1"/>
          </a:p>
          <a:p>
            <a:pPr marL="140018" lvl="0" indent="0" algn="l" rtl="0">
              <a:lnSpc>
                <a:spcPct val="90000"/>
              </a:lnSpc>
              <a:spcBef>
                <a:spcPts val="1000"/>
              </a:spcBef>
              <a:spcAft>
                <a:spcPts val="0"/>
              </a:spcAft>
              <a:buSzPts val="521"/>
              <a:buNone/>
            </a:pPr>
            <a:r>
              <a:rPr lang="en-US" sz="810" b="1"/>
              <a:t>Program Keahlian Perhotelan</a:t>
            </a:r>
            <a:endParaRPr sz="810" b="1"/>
          </a:p>
          <a:p>
            <a:pPr marL="140018" lvl="0" indent="0" algn="l" rtl="0">
              <a:lnSpc>
                <a:spcPct val="90000"/>
              </a:lnSpc>
              <a:spcBef>
                <a:spcPts val="1000"/>
              </a:spcBef>
              <a:spcAft>
                <a:spcPts val="0"/>
              </a:spcAft>
              <a:buSzPts val="521"/>
              <a:buNone/>
            </a:pPr>
            <a:r>
              <a:rPr lang="en-US" sz="810"/>
              <a:t>Berdasarkan visi dan misi di atas maka disusunlah tujuan program keahlian perhotelan yang akan menjadi landasan dari setiap program yang direncanakan. Tujuan tersebut, yaitu:</a:t>
            </a:r>
            <a:endParaRPr/>
          </a:p>
          <a:p>
            <a:pPr marL="140018" lvl="0" indent="0" algn="l" rtl="0">
              <a:lnSpc>
                <a:spcPct val="90000"/>
              </a:lnSpc>
              <a:spcBef>
                <a:spcPts val="1000"/>
              </a:spcBef>
              <a:spcAft>
                <a:spcPts val="0"/>
              </a:spcAft>
              <a:buSzPts val="521"/>
              <a:buNone/>
            </a:pPr>
            <a:r>
              <a:rPr lang="en-US" sz="810"/>
              <a:t>1. Menghasilkan lulusan yang kompeten dan dapat diserap oleh DUDIKA yang relevan dengan program keahlian perhotelan.</a:t>
            </a:r>
            <a:endParaRPr/>
          </a:p>
          <a:p>
            <a:pPr marL="140018" lvl="0" indent="0" algn="l" rtl="0">
              <a:lnSpc>
                <a:spcPct val="90000"/>
              </a:lnSpc>
              <a:spcBef>
                <a:spcPts val="1000"/>
              </a:spcBef>
              <a:spcAft>
                <a:spcPts val="0"/>
              </a:spcAft>
              <a:buSzPts val="521"/>
              <a:buNone/>
            </a:pPr>
            <a:r>
              <a:rPr lang="en-US" sz="810"/>
              <a:t>2. Menghasilkan lulusan yang memiliki etos kerja dan karakter Profil Pelajar Pancasila.</a:t>
            </a:r>
            <a:endParaRPr/>
          </a:p>
          <a:p>
            <a:pPr marL="140018" lvl="0" indent="0" algn="l" rtl="0">
              <a:lnSpc>
                <a:spcPct val="90000"/>
              </a:lnSpc>
              <a:spcBef>
                <a:spcPts val="1000"/>
              </a:spcBef>
              <a:spcAft>
                <a:spcPts val="0"/>
              </a:spcAft>
              <a:buSzPts val="521"/>
              <a:buNone/>
            </a:pPr>
            <a:r>
              <a:rPr lang="en-US" sz="810"/>
              <a:t>3. Menghasilkan lulusan yang kompeten dalam bidang </a:t>
            </a:r>
            <a:r>
              <a:rPr lang="en-US" sz="810" i="1"/>
              <a:t>Front Office </a:t>
            </a:r>
            <a:r>
              <a:rPr lang="en-US" sz="810"/>
              <a:t>dan </a:t>
            </a:r>
            <a:r>
              <a:rPr lang="en-US" sz="810" i="1"/>
              <a:t>Housekeeping</a:t>
            </a:r>
            <a:r>
              <a:rPr lang="en-US" sz="810"/>
              <a:t> sehingga mampu bersaing secara profesional di dunia kerja, pendidikan, dan wirausaha.</a:t>
            </a:r>
            <a:endParaRPr/>
          </a:p>
          <a:p>
            <a:pPr marL="140018" lvl="0" indent="0" algn="l" rtl="0">
              <a:lnSpc>
                <a:spcPct val="90000"/>
              </a:lnSpc>
              <a:spcBef>
                <a:spcPts val="1000"/>
              </a:spcBef>
              <a:spcAft>
                <a:spcPts val="0"/>
              </a:spcAft>
              <a:buSzPts val="521"/>
              <a:buNone/>
            </a:pPr>
            <a:r>
              <a:rPr lang="en-US" sz="810"/>
              <a:t>4. Terjalin kerjasama dengan instansi terkait di bidang perhotelan dan pariwisata.</a:t>
            </a:r>
            <a:endParaRPr/>
          </a:p>
          <a:p>
            <a:pPr marL="140018" lvl="0" indent="0" algn="l" rtl="0">
              <a:lnSpc>
                <a:spcPct val="90000"/>
              </a:lnSpc>
              <a:spcBef>
                <a:spcPts val="1000"/>
              </a:spcBef>
              <a:spcAft>
                <a:spcPts val="0"/>
              </a:spcAft>
              <a:buSzPts val="521"/>
              <a:buNone/>
            </a:pPr>
            <a:r>
              <a:rPr lang="en-US" sz="810" b="1"/>
              <a:t>Program Keahlian Kuliner</a:t>
            </a:r>
            <a:endParaRPr sz="810" b="1"/>
          </a:p>
          <a:p>
            <a:pPr marL="140018" lvl="0" indent="0" algn="l" rtl="0">
              <a:lnSpc>
                <a:spcPct val="90000"/>
              </a:lnSpc>
              <a:spcBef>
                <a:spcPts val="1000"/>
              </a:spcBef>
              <a:spcAft>
                <a:spcPts val="0"/>
              </a:spcAft>
              <a:buSzPts val="521"/>
              <a:buNone/>
            </a:pPr>
            <a:r>
              <a:rPr lang="en-US" sz="810"/>
              <a:t>Berdasarkan visi dan misi di atas, maka disusunlah tujuan program keahlian kuliner yang akan menjadi landasan dari setiap program yang direncanakan. Tujuan tersebut, yaitu:</a:t>
            </a:r>
            <a:endParaRPr/>
          </a:p>
          <a:p>
            <a:pPr marL="140018" lvl="0" indent="0" algn="l" rtl="0">
              <a:lnSpc>
                <a:spcPct val="90000"/>
              </a:lnSpc>
              <a:spcBef>
                <a:spcPts val="1000"/>
              </a:spcBef>
              <a:spcAft>
                <a:spcPts val="0"/>
              </a:spcAft>
              <a:buSzPts val="521"/>
              <a:buNone/>
            </a:pPr>
            <a:r>
              <a:rPr lang="en-US" sz="810"/>
              <a:t>1. Menghasilkan lulusan yang terampil dan dapat diserap oleh DUDIKA yang relevan dengan program keahlian kuliner (</a:t>
            </a:r>
            <a:r>
              <a:rPr lang="en-US" sz="810" i="1"/>
              <a:t>assistant cooks/cook helpers, waiters</a:t>
            </a:r>
            <a:r>
              <a:rPr lang="en-US" sz="810"/>
              <a:t>).</a:t>
            </a:r>
            <a:endParaRPr/>
          </a:p>
          <a:p>
            <a:pPr marL="140018" lvl="0" indent="0" algn="l" rtl="0">
              <a:lnSpc>
                <a:spcPct val="90000"/>
              </a:lnSpc>
              <a:spcBef>
                <a:spcPts val="1000"/>
              </a:spcBef>
              <a:spcAft>
                <a:spcPts val="0"/>
              </a:spcAft>
              <a:buSzPts val="521"/>
              <a:buNone/>
            </a:pPr>
            <a:r>
              <a:rPr lang="en-US" sz="810"/>
              <a:t>2. Menghasilkan lulusan yang memiliki karakter Profil Pelajar Pancasila.</a:t>
            </a:r>
            <a:endParaRPr/>
          </a:p>
          <a:p>
            <a:pPr marL="140018" lvl="0" indent="0" algn="l" rtl="0">
              <a:lnSpc>
                <a:spcPct val="90000"/>
              </a:lnSpc>
              <a:spcBef>
                <a:spcPts val="1000"/>
              </a:spcBef>
              <a:spcAft>
                <a:spcPts val="0"/>
              </a:spcAft>
              <a:buSzPts val="521"/>
              <a:buNone/>
            </a:pPr>
            <a:r>
              <a:rPr lang="en-US" sz="810"/>
              <a:t>3. Menghasilkan lulusan yang memiliki kemampuan yang bersaing secara profesional di dunia kerja, pendidikan, dan wirausaha.</a:t>
            </a:r>
            <a:endParaRPr/>
          </a:p>
          <a:p>
            <a:pPr marL="140018" lvl="0" indent="0" algn="l" rtl="0">
              <a:lnSpc>
                <a:spcPct val="90000"/>
              </a:lnSpc>
              <a:spcBef>
                <a:spcPts val="1000"/>
              </a:spcBef>
              <a:spcAft>
                <a:spcPts val="0"/>
              </a:spcAft>
              <a:buSzPts val="521"/>
              <a:buNone/>
            </a:pPr>
            <a:r>
              <a:rPr lang="en-US" sz="810"/>
              <a:t>4. Terjalin kerjasama dengan instansi terkait.</a:t>
            </a:r>
            <a:endParaRPr/>
          </a:p>
          <a:p>
            <a:pPr marL="140018" lvl="0" indent="0" algn="l" rtl="0">
              <a:lnSpc>
                <a:spcPct val="90000"/>
              </a:lnSpc>
              <a:spcBef>
                <a:spcPts val="1000"/>
              </a:spcBef>
              <a:spcAft>
                <a:spcPts val="0"/>
              </a:spcAft>
              <a:buSzPts val="521"/>
              <a:buNone/>
            </a:pPr>
            <a:r>
              <a:rPr lang="en-US" sz="810" b="1"/>
              <a:t>Program Keahlian Kecantikan dan Spa</a:t>
            </a:r>
            <a:endParaRPr/>
          </a:p>
          <a:p>
            <a:pPr marL="140018" lvl="0" indent="0" algn="l" rtl="0">
              <a:lnSpc>
                <a:spcPct val="90000"/>
              </a:lnSpc>
              <a:spcBef>
                <a:spcPts val="1000"/>
              </a:spcBef>
              <a:spcAft>
                <a:spcPts val="0"/>
              </a:spcAft>
              <a:buSzPts val="521"/>
              <a:buNone/>
            </a:pPr>
            <a:r>
              <a:rPr lang="en-US" sz="810"/>
              <a:t>Berdasarkan visi dan misi di atas maka disusunlah tujuan program keahlian kecantikan dan spa yang akan menjadi landasan dari setiap program yang direncanakan. Tujuan tersebut, yaitu:</a:t>
            </a:r>
            <a:endParaRPr/>
          </a:p>
          <a:p>
            <a:pPr marL="140018" lvl="0" indent="0" algn="l" rtl="0">
              <a:lnSpc>
                <a:spcPct val="90000"/>
              </a:lnSpc>
              <a:spcBef>
                <a:spcPts val="1000"/>
              </a:spcBef>
              <a:spcAft>
                <a:spcPts val="0"/>
              </a:spcAft>
              <a:buSzPts val="521"/>
              <a:buNone/>
            </a:pPr>
            <a:r>
              <a:rPr lang="en-US" sz="810"/>
              <a:t>1. Menghasilkan lulusan yang terampil dan dapat diserap oelh DUDIKA yang relevan dengan program keahlian kecantikan dan spa (</a:t>
            </a:r>
            <a:r>
              <a:rPr lang="en-US" sz="810" i="1"/>
              <a:t>hairdresser, therapist, beautician, makeup artist)</a:t>
            </a:r>
            <a:r>
              <a:rPr lang="en-US" sz="810"/>
              <a:t>.</a:t>
            </a:r>
            <a:endParaRPr/>
          </a:p>
          <a:p>
            <a:pPr marL="140018" lvl="0" indent="0" algn="l" rtl="0">
              <a:lnSpc>
                <a:spcPct val="90000"/>
              </a:lnSpc>
              <a:spcBef>
                <a:spcPts val="1000"/>
              </a:spcBef>
              <a:spcAft>
                <a:spcPts val="0"/>
              </a:spcAft>
              <a:buSzPts val="521"/>
              <a:buNone/>
            </a:pPr>
            <a:r>
              <a:rPr lang="en-US" sz="810"/>
              <a:t>2. Menghasilkan lulusan yang memiliki etos kerja dan karakter Profil Pelajar Pancasila.</a:t>
            </a:r>
            <a:endParaRPr/>
          </a:p>
          <a:p>
            <a:pPr marL="140018" lvl="0" indent="0" algn="l" rtl="0">
              <a:lnSpc>
                <a:spcPct val="90000"/>
              </a:lnSpc>
              <a:spcBef>
                <a:spcPts val="1000"/>
              </a:spcBef>
              <a:spcAft>
                <a:spcPts val="0"/>
              </a:spcAft>
              <a:buSzPts val="521"/>
              <a:buNone/>
            </a:pPr>
            <a:r>
              <a:rPr lang="en-US" sz="810"/>
              <a:t>3. Menghasilkan lulusan yang kompeten dalam bidang kecantikan dan spa sehingga mampu bersaing secara profesional di dunia kerja, pendidikan, dan wirausaha.</a:t>
            </a:r>
            <a:endParaRPr/>
          </a:p>
          <a:p>
            <a:pPr marL="140018" lvl="0" indent="0" algn="l" rtl="0">
              <a:lnSpc>
                <a:spcPct val="90000"/>
              </a:lnSpc>
              <a:spcBef>
                <a:spcPts val="1000"/>
              </a:spcBef>
              <a:spcAft>
                <a:spcPts val="0"/>
              </a:spcAft>
              <a:buSzPts val="521"/>
              <a:buNone/>
            </a:pPr>
            <a:r>
              <a:rPr lang="en-US" sz="810"/>
              <a:t>4. Terjalin kerjasama dengan instansi terkait bidang keahlian kecantikan dan spa.</a:t>
            </a:r>
            <a:endParaRPr/>
          </a:p>
          <a:p>
            <a:pPr marL="140018" lvl="0" indent="0" algn="l" rtl="0">
              <a:lnSpc>
                <a:spcPct val="90000"/>
              </a:lnSpc>
              <a:spcBef>
                <a:spcPts val="1000"/>
              </a:spcBef>
              <a:spcAft>
                <a:spcPts val="0"/>
              </a:spcAft>
              <a:buSzPts val="521"/>
              <a:buNone/>
            </a:pPr>
            <a:endParaRPr sz="810"/>
          </a:p>
          <a:p>
            <a:pPr marL="140018" lvl="0" indent="0" algn="l" rtl="0">
              <a:lnSpc>
                <a:spcPct val="90000"/>
              </a:lnSpc>
              <a:spcBef>
                <a:spcPts val="1000"/>
              </a:spcBef>
              <a:spcAft>
                <a:spcPts val="0"/>
              </a:spcAft>
              <a:buSzPts val="521"/>
              <a:buNone/>
            </a:pPr>
            <a:endParaRPr sz="81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sp>
        <p:nvSpPr>
          <p:cNvPr id="633" name="Google Shape;633;p79"/>
          <p:cNvSpPr txBox="1">
            <a:spLocks noGrp="1"/>
          </p:cNvSpPr>
          <p:nvPr>
            <p:ph type="body" idx="1"/>
          </p:nvPr>
        </p:nvSpPr>
        <p:spPr>
          <a:xfrm>
            <a:off x="-101600" y="929720"/>
            <a:ext cx="12192000" cy="5349607"/>
          </a:xfrm>
          <a:prstGeom prst="rect">
            <a:avLst/>
          </a:prstGeom>
          <a:noFill/>
          <a:ln>
            <a:noFill/>
          </a:ln>
        </p:spPr>
        <p:txBody>
          <a:bodyPr spcFirstLastPara="1" wrap="square" lIns="91425" tIns="45700" rIns="91425" bIns="45700" anchor="t" anchorCtr="0">
            <a:noAutofit/>
          </a:bodyPr>
          <a:lstStyle/>
          <a:p>
            <a:pPr marL="140018" lvl="0" indent="0" algn="l" rtl="0">
              <a:lnSpc>
                <a:spcPct val="90000"/>
              </a:lnSpc>
              <a:spcBef>
                <a:spcPts val="1000"/>
              </a:spcBef>
              <a:spcAft>
                <a:spcPts val="0"/>
              </a:spcAft>
              <a:buSzPts val="521"/>
              <a:buNone/>
            </a:pPr>
            <a:r>
              <a:rPr lang="en-US" sz="810" b="1"/>
              <a:t>Program Keahlian </a:t>
            </a:r>
            <a:r>
              <a:rPr lang="en-US" sz="810" b="1" i="1"/>
              <a:t>Broadcasting</a:t>
            </a:r>
            <a:r>
              <a:rPr lang="en-US" sz="810" b="1"/>
              <a:t> dan Perfilman</a:t>
            </a:r>
            <a:endParaRPr sz="810" b="1"/>
          </a:p>
          <a:p>
            <a:pPr marL="140018" lvl="0" indent="0" algn="l" rtl="0">
              <a:lnSpc>
                <a:spcPct val="90000"/>
              </a:lnSpc>
              <a:spcBef>
                <a:spcPts val="1000"/>
              </a:spcBef>
              <a:spcAft>
                <a:spcPts val="0"/>
              </a:spcAft>
              <a:buSzPts val="521"/>
              <a:buNone/>
            </a:pPr>
            <a:r>
              <a:rPr lang="en-US" sz="810"/>
              <a:t>Berdasarkan visi dan misi di atas maka disusunlah tujuan program keahlian </a:t>
            </a:r>
            <a:r>
              <a:rPr lang="en-US" sz="810" i="1"/>
              <a:t>broadcasting </a:t>
            </a:r>
            <a:r>
              <a:rPr lang="en-US" sz="810"/>
              <a:t>dan perfilman yang akan menjadi landasan dari setiap program yang direncanakan. Tujuan tersebut, yaitu:</a:t>
            </a:r>
            <a:endParaRPr/>
          </a:p>
          <a:p>
            <a:pPr marL="140018" lvl="0" indent="0" algn="l" rtl="0">
              <a:lnSpc>
                <a:spcPct val="90000"/>
              </a:lnSpc>
              <a:spcBef>
                <a:spcPts val="1000"/>
              </a:spcBef>
              <a:spcAft>
                <a:spcPts val="0"/>
              </a:spcAft>
              <a:buSzPts val="521"/>
              <a:buNone/>
            </a:pPr>
            <a:r>
              <a:rPr lang="en-US" sz="810"/>
              <a:t>1. Menghasilkan lulusan yang dapat diserap oleh DUDIKA yang relevan di bidang seni </a:t>
            </a:r>
            <a:r>
              <a:rPr lang="en-US" sz="810" i="1"/>
              <a:t>broadcasting</a:t>
            </a:r>
            <a:r>
              <a:rPr lang="en-US" sz="810"/>
              <a:t> dan perfilman (</a:t>
            </a:r>
            <a:r>
              <a:rPr lang="en-US" sz="810" i="1"/>
              <a:t>cameraman</a:t>
            </a:r>
            <a:r>
              <a:rPr lang="en-US" sz="810"/>
              <a:t>, </a:t>
            </a:r>
            <a:r>
              <a:rPr lang="en-US" sz="810" i="1"/>
              <a:t>editor, reporter</a:t>
            </a:r>
            <a:r>
              <a:rPr lang="en-US" sz="810"/>
              <a:t>, penyiar radio, videografer, sutradara).</a:t>
            </a:r>
            <a:endParaRPr/>
          </a:p>
          <a:p>
            <a:pPr marL="140018" lvl="0" indent="0" algn="l" rtl="0">
              <a:lnSpc>
                <a:spcPct val="90000"/>
              </a:lnSpc>
              <a:spcBef>
                <a:spcPts val="1000"/>
              </a:spcBef>
              <a:spcAft>
                <a:spcPts val="0"/>
              </a:spcAft>
              <a:buSzPts val="521"/>
              <a:buNone/>
            </a:pPr>
            <a:r>
              <a:rPr lang="en-US" sz="810"/>
              <a:t>2. Menghasilkan lulusan yang memiliki karakter Profil Pelajjar Pancasila di bidang seni </a:t>
            </a:r>
            <a:r>
              <a:rPr lang="en-US" sz="810" i="1"/>
              <a:t>broadcasting</a:t>
            </a:r>
            <a:r>
              <a:rPr lang="en-US" sz="810"/>
              <a:t> dan perfilman.</a:t>
            </a:r>
            <a:endParaRPr/>
          </a:p>
          <a:p>
            <a:pPr marL="140018" lvl="0" indent="0" algn="l" rtl="0">
              <a:lnSpc>
                <a:spcPct val="90000"/>
              </a:lnSpc>
              <a:spcBef>
                <a:spcPts val="1000"/>
              </a:spcBef>
              <a:spcAft>
                <a:spcPts val="0"/>
              </a:spcAft>
              <a:buSzPts val="521"/>
              <a:buNone/>
            </a:pPr>
            <a:r>
              <a:rPr lang="en-US" sz="810"/>
              <a:t>3. Menghasilkan peserta didik yang mampu berkompetisi dan mengembangkan sikap profesional dalam dunia kerja, pendidikan, dan wirausaha.</a:t>
            </a:r>
            <a:endParaRPr/>
          </a:p>
          <a:p>
            <a:pPr marL="140018" lvl="0" indent="0" algn="l" rtl="0">
              <a:lnSpc>
                <a:spcPct val="90000"/>
              </a:lnSpc>
              <a:spcBef>
                <a:spcPts val="1000"/>
              </a:spcBef>
              <a:spcAft>
                <a:spcPts val="0"/>
              </a:spcAft>
              <a:buSzPts val="521"/>
              <a:buNone/>
            </a:pPr>
            <a:r>
              <a:rPr lang="en-US" sz="810"/>
              <a:t>4. Terjalin kerjasama dengan instansi yang relevan dengan seni </a:t>
            </a:r>
            <a:r>
              <a:rPr lang="en-US" sz="810" i="1"/>
              <a:t>broadcasting</a:t>
            </a:r>
            <a:r>
              <a:rPr lang="en-US" sz="810"/>
              <a:t> dan perfilman.</a:t>
            </a:r>
            <a:endParaRPr/>
          </a:p>
          <a:p>
            <a:pPr marL="140018" lvl="0" indent="0" algn="l" rtl="0">
              <a:lnSpc>
                <a:spcPct val="90000"/>
              </a:lnSpc>
              <a:spcBef>
                <a:spcPts val="1000"/>
              </a:spcBef>
              <a:spcAft>
                <a:spcPts val="0"/>
              </a:spcAft>
              <a:buSzPts val="521"/>
              <a:buNone/>
            </a:pPr>
            <a:r>
              <a:rPr lang="en-US" sz="810" b="1"/>
              <a:t>Program Keahlian Busana</a:t>
            </a:r>
            <a:endParaRPr sz="810" b="1"/>
          </a:p>
          <a:p>
            <a:pPr marL="140018" lvl="0" indent="0" algn="l" rtl="0">
              <a:lnSpc>
                <a:spcPct val="90000"/>
              </a:lnSpc>
              <a:spcBef>
                <a:spcPts val="1000"/>
              </a:spcBef>
              <a:spcAft>
                <a:spcPts val="0"/>
              </a:spcAft>
              <a:buSzPts val="521"/>
              <a:buNone/>
            </a:pPr>
            <a:r>
              <a:rPr lang="en-US" sz="810"/>
              <a:t>Berdasarkan visi dan misi di atas maka disusunlah tujuan program keahlian busana yang akan menjadi landasan dari setiap program yang direncanakan. Tujuan tersebut, yaitu:</a:t>
            </a:r>
            <a:endParaRPr/>
          </a:p>
          <a:p>
            <a:pPr marL="140018" lvl="0" indent="0" algn="l" rtl="0">
              <a:lnSpc>
                <a:spcPct val="90000"/>
              </a:lnSpc>
              <a:spcBef>
                <a:spcPts val="1000"/>
              </a:spcBef>
              <a:spcAft>
                <a:spcPts val="0"/>
              </a:spcAft>
              <a:buSzPts val="521"/>
              <a:buNone/>
            </a:pPr>
            <a:r>
              <a:rPr lang="en-US" sz="810"/>
              <a:t>1. Menghasilkan lulusan yang dapat diserap oleh DUDIKA yang relevan di program keahlian busana (</a:t>
            </a:r>
            <a:r>
              <a:rPr lang="en-US" sz="810" i="1"/>
              <a:t>Pattern Maker, Fashion Designer, Fashion Illustration, Fashion Business)</a:t>
            </a:r>
            <a:r>
              <a:rPr lang="en-US" sz="810"/>
              <a:t>.</a:t>
            </a:r>
            <a:endParaRPr/>
          </a:p>
          <a:p>
            <a:pPr marL="140018" lvl="0" indent="0" algn="l" rtl="0">
              <a:lnSpc>
                <a:spcPct val="90000"/>
              </a:lnSpc>
              <a:spcBef>
                <a:spcPts val="1000"/>
              </a:spcBef>
              <a:spcAft>
                <a:spcPts val="0"/>
              </a:spcAft>
              <a:buSzPts val="521"/>
              <a:buNone/>
            </a:pPr>
            <a:r>
              <a:rPr lang="en-US" sz="810"/>
              <a:t>2. Menghasilkan lulusan yang memiliki karakter Profil Pelajar Pancasila.</a:t>
            </a:r>
            <a:endParaRPr/>
          </a:p>
          <a:p>
            <a:pPr marL="140018" lvl="0" indent="0" algn="l" rtl="0">
              <a:lnSpc>
                <a:spcPct val="90000"/>
              </a:lnSpc>
              <a:spcBef>
                <a:spcPts val="1000"/>
              </a:spcBef>
              <a:spcAft>
                <a:spcPts val="0"/>
              </a:spcAft>
              <a:buSzPts val="521"/>
              <a:buNone/>
            </a:pPr>
            <a:r>
              <a:rPr lang="en-US" sz="810"/>
              <a:t>3. Menghasilkan lulusan yang memiliki kemampuan yang bersaing dalam dunia kerja, pendidikan, dan wirausaha.</a:t>
            </a:r>
            <a:endParaRPr/>
          </a:p>
          <a:p>
            <a:pPr marL="140018" lvl="0" indent="0" algn="l" rtl="0">
              <a:lnSpc>
                <a:spcPct val="90000"/>
              </a:lnSpc>
              <a:spcBef>
                <a:spcPts val="1000"/>
              </a:spcBef>
              <a:spcAft>
                <a:spcPts val="0"/>
              </a:spcAft>
              <a:buSzPts val="521"/>
              <a:buNone/>
            </a:pPr>
            <a:r>
              <a:rPr lang="en-US" sz="810"/>
              <a:t>4. Terjalin kerjasama dengan instansi terkait.</a:t>
            </a:r>
            <a:endParaRPr/>
          </a:p>
          <a:p>
            <a:pPr marL="140018" lvl="0" indent="0" algn="l" rtl="0">
              <a:lnSpc>
                <a:spcPct val="90000"/>
              </a:lnSpc>
              <a:spcBef>
                <a:spcPts val="1000"/>
              </a:spcBef>
              <a:spcAft>
                <a:spcPts val="0"/>
              </a:spcAft>
              <a:buSzPts val="521"/>
              <a:buNone/>
            </a:pPr>
            <a:endParaRPr sz="810"/>
          </a:p>
          <a:p>
            <a:pPr marL="140018" lvl="0" indent="0" algn="l" rtl="0">
              <a:lnSpc>
                <a:spcPct val="90000"/>
              </a:lnSpc>
              <a:spcBef>
                <a:spcPts val="1000"/>
              </a:spcBef>
              <a:spcAft>
                <a:spcPts val="0"/>
              </a:spcAft>
              <a:buSzPts val="521"/>
              <a:buNone/>
            </a:pPr>
            <a:endParaRPr sz="810"/>
          </a:p>
          <a:p>
            <a:pPr marL="140018" lvl="0" indent="0" algn="l" rtl="0">
              <a:lnSpc>
                <a:spcPct val="90000"/>
              </a:lnSpc>
              <a:spcBef>
                <a:spcPts val="1000"/>
              </a:spcBef>
              <a:spcAft>
                <a:spcPts val="0"/>
              </a:spcAft>
              <a:buSzPts val="521"/>
              <a:buNone/>
            </a:pPr>
            <a:endParaRPr sz="81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637"/>
        <p:cNvGrpSpPr/>
        <p:nvPr/>
      </p:nvGrpSpPr>
      <p:grpSpPr>
        <a:xfrm>
          <a:off x="0" y="0"/>
          <a:ext cx="0" cy="0"/>
          <a:chOff x="0" y="0"/>
          <a:chExt cx="0" cy="0"/>
        </a:xfrm>
      </p:grpSpPr>
      <p:sp>
        <p:nvSpPr>
          <p:cNvPr id="638" name="Google Shape;638;p12"/>
          <p:cNvSpPr txBox="1">
            <a:spLocks noGrp="1"/>
          </p:cNvSpPr>
          <p:nvPr>
            <p:ph type="title"/>
          </p:nvPr>
        </p:nvSpPr>
        <p:spPr>
          <a:xfrm>
            <a:off x="803776" y="2327085"/>
            <a:ext cx="10515600" cy="11178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b="1"/>
              <a:t>Ruang Kolaborasi</a:t>
            </a:r>
            <a:endParaRPr b="1"/>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g10559612fd1_0_204"/>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5454"/>
              <a:buNone/>
            </a:pPr>
            <a:r>
              <a:rPr lang="en-US"/>
              <a:t>Pertanyaan Pemantik – Diskusi Kelompok (70 Menit)</a:t>
            </a:r>
            <a:endParaRPr/>
          </a:p>
        </p:txBody>
      </p:sp>
      <p:sp>
        <p:nvSpPr>
          <p:cNvPr id="644" name="Google Shape;644;g10559612fd1_0_204"/>
          <p:cNvSpPr txBox="1">
            <a:spLocks noGrp="1"/>
          </p:cNvSpPr>
          <p:nvPr>
            <p:ph type="body" idx="1"/>
          </p:nvPr>
        </p:nvSpPr>
        <p:spPr>
          <a:xfrm>
            <a:off x="838200" y="2338603"/>
            <a:ext cx="10515600" cy="3838500"/>
          </a:xfrm>
          <a:prstGeom prst="rect">
            <a:avLst/>
          </a:prstGeom>
          <a:noFill/>
          <a:ln>
            <a:noFill/>
          </a:ln>
        </p:spPr>
        <p:txBody>
          <a:bodyPr spcFirstLastPara="1" wrap="square" lIns="114300" tIns="45700" rIns="91425" bIns="45700" anchor="t" anchorCtr="0">
            <a:normAutofit fontScale="55000" lnSpcReduction="20000"/>
          </a:bodyPr>
          <a:lstStyle/>
          <a:p>
            <a:pPr marL="0" lvl="0" indent="0" algn="l" rtl="0">
              <a:lnSpc>
                <a:spcPct val="90000"/>
              </a:lnSpc>
              <a:spcBef>
                <a:spcPts val="1000"/>
              </a:spcBef>
              <a:spcAft>
                <a:spcPts val="0"/>
              </a:spcAft>
              <a:buSzPct val="69498"/>
              <a:buNone/>
            </a:pPr>
            <a:r>
              <a:rPr lang="en-US"/>
              <a:t>1.      Buatlah analisis karakteristik satuan pendidikan dalam 2 paragraf, dengan mengobservasi:</a:t>
            </a:r>
            <a:endParaRPr/>
          </a:p>
          <a:p>
            <a:pPr marL="0" lvl="0" indent="0" algn="l" rtl="0">
              <a:lnSpc>
                <a:spcPct val="90000"/>
              </a:lnSpc>
              <a:spcBef>
                <a:spcPts val="1000"/>
              </a:spcBef>
              <a:spcAft>
                <a:spcPts val="0"/>
              </a:spcAft>
              <a:buSzPct val="69498"/>
              <a:buNone/>
            </a:pPr>
            <a:r>
              <a:rPr lang="en-US"/>
              <a:t>         a) Potensi bentang alam yang dominan di sekitar sekolah.</a:t>
            </a:r>
            <a:endParaRPr/>
          </a:p>
          <a:p>
            <a:pPr marL="0" lvl="0" indent="0" algn="l" rtl="0">
              <a:lnSpc>
                <a:spcPct val="90000"/>
              </a:lnSpc>
              <a:spcBef>
                <a:spcPts val="1000"/>
              </a:spcBef>
              <a:spcAft>
                <a:spcPts val="0"/>
              </a:spcAft>
              <a:buSzPct val="69498"/>
              <a:buNone/>
            </a:pPr>
            <a:r>
              <a:rPr lang="en-US"/>
              <a:t>         b) Karakteristik masyarakat di sekitar sekolah.</a:t>
            </a:r>
            <a:endParaRPr/>
          </a:p>
          <a:p>
            <a:pPr marL="0" lvl="0" indent="0" algn="l" rtl="0">
              <a:lnSpc>
                <a:spcPct val="90000"/>
              </a:lnSpc>
              <a:spcBef>
                <a:spcPts val="1000"/>
              </a:spcBef>
              <a:spcAft>
                <a:spcPts val="0"/>
              </a:spcAft>
              <a:buSzPct val="69498"/>
              <a:buNone/>
            </a:pPr>
            <a:r>
              <a:rPr lang="en-US"/>
              <a:t>         c) kekhasan/tradisi yang cukup kuat di sekolah/daerah.</a:t>
            </a:r>
            <a:endParaRPr/>
          </a:p>
          <a:p>
            <a:pPr marL="0" lvl="0" indent="0" algn="l" rtl="0">
              <a:lnSpc>
                <a:spcPct val="90000"/>
              </a:lnSpc>
              <a:spcBef>
                <a:spcPts val="1000"/>
              </a:spcBef>
              <a:spcAft>
                <a:spcPts val="0"/>
              </a:spcAft>
              <a:buSzPct val="69498"/>
              <a:buNone/>
            </a:pPr>
            <a:r>
              <a:rPr lang="en-US"/>
              <a:t>         d) Peta profil guru, siswa, dan orangtua di sekolah.</a:t>
            </a:r>
            <a:endParaRPr/>
          </a:p>
          <a:p>
            <a:pPr marL="0" lvl="0" indent="0" algn="l" rtl="0">
              <a:lnSpc>
                <a:spcPct val="90000"/>
              </a:lnSpc>
              <a:spcBef>
                <a:spcPts val="1000"/>
              </a:spcBef>
              <a:spcAft>
                <a:spcPts val="0"/>
              </a:spcAft>
              <a:buSzPct val="69498"/>
              <a:buNone/>
            </a:pPr>
            <a:r>
              <a:rPr lang="en-US"/>
              <a:t>         e) Kemitraan/kerjasama sekolah dengan pihak lain.</a:t>
            </a:r>
            <a:endParaRPr/>
          </a:p>
          <a:p>
            <a:pPr marL="514350" lvl="0" indent="-514350" algn="l" rtl="0">
              <a:lnSpc>
                <a:spcPct val="90000"/>
              </a:lnSpc>
              <a:spcBef>
                <a:spcPts val="1000"/>
              </a:spcBef>
              <a:spcAft>
                <a:spcPts val="0"/>
              </a:spcAft>
              <a:buSzPct val="69498"/>
              <a:buAutoNum type="arabicPeriod" startAt="2"/>
            </a:pPr>
            <a:r>
              <a:rPr lang="en-US"/>
              <a:t>a</a:t>
            </a: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7"/>
                  </a:ext>
                </a:extLst>
              </a:rPr>
              <a:t>)</a:t>
            </a:r>
            <a:r>
              <a:rPr lang="en-US"/>
              <a:t> Silakan menurunkan hasil analisis karakteristik satuan pendidikan yang telah dibuat menjadi visi, misi dan tujuan satuan pendidikan jangka pendek (untuk satuan pendidikan secara umum) atau visi, misi, dan tujuan program keahlian jangka pendek (untuk jenjang Sekolah Menengah Kejuruan). Perlu dipastikan visi, misi, dan tujuan satuan pendidikan yang dibuat bersifat kontekstual dan sesuai dengan karakteristik dan kebutuhan satuan pendidikan masing-masing, serta berpusat pada peserta didik.</a:t>
            </a:r>
            <a:endParaRPr/>
          </a:p>
          <a:p>
            <a:pPr marL="457200" lvl="0" indent="0" algn="l" rtl="0">
              <a:lnSpc>
                <a:spcPct val="90000"/>
              </a:lnSpc>
              <a:spcBef>
                <a:spcPts val="1000"/>
              </a:spcBef>
              <a:spcAft>
                <a:spcPts val="0"/>
              </a:spcAft>
              <a:buSzPct val="116883"/>
              <a:buNone/>
            </a:pPr>
            <a:r>
              <a:rPr lang="en-US"/>
              <a:t>b) Siapa sajakah pihak yang perlu dilibatkan dalam menyusun visi, misi dan tujuan satuan pendidikan?</a:t>
            </a:r>
            <a:endParaRPr/>
          </a:p>
          <a:p>
            <a:pPr marL="457200" lvl="0" indent="0" algn="l" rtl="0">
              <a:lnSpc>
                <a:spcPct val="90000"/>
              </a:lnSpc>
              <a:spcBef>
                <a:spcPts val="1000"/>
              </a:spcBef>
              <a:spcAft>
                <a:spcPts val="0"/>
              </a:spcAft>
              <a:buSzPct val="116883"/>
              <a:buNone/>
            </a:pPr>
            <a:r>
              <a:rPr lang="en-US"/>
              <a:t>c) Apa saja strategi untuk melibatkan para pihak tersebut dalam menyusun visi, misi dan tujuan satuan pendidikan?</a:t>
            </a: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23531</Words>
  <Application>Microsoft Office PowerPoint</Application>
  <PresentationFormat>Widescreen</PresentationFormat>
  <Paragraphs>1653</Paragraphs>
  <Slides>114</Slides>
  <Notes>114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114</vt:i4>
      </vt:variant>
    </vt:vector>
  </HeadingPairs>
  <TitlesOfParts>
    <vt:vector size="118" baseType="lpstr">
      <vt:lpstr>Arial</vt:lpstr>
      <vt:lpstr>Calibri</vt:lpstr>
      <vt:lpstr>Candara</vt:lpstr>
      <vt:lpstr>Office Theme</vt:lpstr>
      <vt:lpstr> Menyusun Kurikulum Operasional Satuan Pendidikan Bagian1</vt:lpstr>
      <vt:lpstr>Perkenalan</vt:lpstr>
      <vt:lpstr>Kesepakatan Kelas</vt:lpstr>
      <vt:lpstr>Kesepakatan Kelas</vt:lpstr>
      <vt:lpstr>Jadwal Kegiatan</vt:lpstr>
      <vt:lpstr>Sekilas Desain Workshop</vt:lpstr>
      <vt:lpstr>Mulai dari Diri</vt:lpstr>
      <vt:lpstr>Pertanyaan Pemantik</vt:lpstr>
      <vt:lpstr>Pertanyaan Pemantik</vt:lpstr>
      <vt:lpstr>Pertanyaan Pemantik</vt:lpstr>
      <vt:lpstr>Pertanyaan Pemantik</vt:lpstr>
      <vt:lpstr>Eksplorasi Konsep</vt:lpstr>
      <vt:lpstr>Permainan: Tebak Frasa</vt:lpstr>
      <vt:lpstr>Pertanyaan Pemantik</vt:lpstr>
      <vt:lpstr>Apa itu Kurikulum Operasional?</vt:lpstr>
      <vt:lpstr>Mengapa Kurikulum Operasional Berbeda antar Satuan Pendidikan?</vt:lpstr>
      <vt:lpstr>Prinsip Pengembangan Kurikulum Operasional</vt:lpstr>
      <vt:lpstr>Profil Pelajar Pancasila merupakan Acuan dalam Penyusunan Visi, Misi, dan Tujuan di Satuan Pendidikan</vt:lpstr>
      <vt:lpstr>Profil Pelajar Pancasila</vt:lpstr>
      <vt:lpstr>Posisi Profil Pelajar Pancasila dalam Kurikulum Operasional Sekolah</vt:lpstr>
      <vt:lpstr>Komponen Kurikulum Operasional Sekolah</vt:lpstr>
      <vt:lpstr>Kerangka Dasar Kurikulum Merdeka</vt:lpstr>
      <vt:lpstr>Kerangka Dasar dan Struktur Kurikulum Merdeka dan Kurikulum Operasional Satuan Pendidikan</vt:lpstr>
      <vt:lpstr>Proses Penyusunan Kurikulum Operasional di Satuan Pendidikan secara Umum</vt:lpstr>
      <vt:lpstr>Proses Penyusunan Kurikulum Operasional di Satuan Pendidikan di Sekolah Menengah Kejuruan </vt:lpstr>
      <vt:lpstr>Proses Berpikir untuk Menganalisis Karakteristik Satuan Pendidikan dan Merumuskan Visi, Misi, dan Tujuan Satuan Pendidikan secara Umum</vt:lpstr>
      <vt:lpstr>Proses Berpikir untuk Menganalisis Karakteristik Satuan Pendidikan dan Merumuskan Visi, Misi, dan Tujuan Satuan Pendidikan (untuk Sekolah Menengah Kejuruan)   </vt:lpstr>
      <vt:lpstr>Khusus untuk Sekolah Menengah Kejuruan</vt:lpstr>
      <vt:lpstr>Prinsip Analisis Karakteristik Satuan Pendidikan</vt:lpstr>
      <vt:lpstr>Pilihan Cara Pengumpulan Informasi guna Analisis Karakteristik dan Lingkungan Belajar</vt:lpstr>
      <vt:lpstr>Contoh Proses Analisis Karakteristik Satuan Pendidikan: Analisis Lingkungan Belajar</vt:lpstr>
      <vt:lpstr>Contoh Proses Analisis Karakteristik Satuan Pendidikan: Visi, Misi, dan Tujuan Satuan Pendidikan</vt:lpstr>
      <vt:lpstr>Visi, Misi, dan Tujuan Satuan Pendidikan harus Berpusat pada Peserta Didik</vt:lpstr>
      <vt:lpstr>PowerPoint Presentation</vt:lpstr>
      <vt:lpstr>PowerPoint Presentation</vt:lpstr>
      <vt:lpstr>PowerPoint Presentation</vt:lpstr>
      <vt:lpstr>PowerPoint Presentation</vt:lpstr>
      <vt:lpstr>Tips Merumuskan Tujuan yang Berpusat pada Peserta Didik</vt:lpstr>
      <vt:lpstr>Prinsip dalam Merumuskan Tujuan yang Berpusat pada Peserta Didik</vt:lpstr>
      <vt:lpstr>PowerPoint Presentation</vt:lpstr>
      <vt:lpstr>Contoh Kurikulum Operasional per Jenjang Pendidikan ada pada folder bahan bacaan LMS</vt:lpstr>
      <vt:lpstr>Contoh Kurikulum Operasional PAUD Gemilang</vt:lpstr>
      <vt:lpstr>PowerPoint Presentation</vt:lpstr>
      <vt:lpstr>PowerPoint Presentation</vt:lpstr>
      <vt:lpstr>Contoh Kurikulum Operasional TK Bintang</vt:lpstr>
      <vt:lpstr>PowerPoint Presentation</vt:lpstr>
      <vt:lpstr>PowerPoint Presentation</vt:lpstr>
      <vt:lpstr> Contoh Kurikulum Operasional SD Model 4</vt:lpstr>
      <vt:lpstr>PowerPoint Presentation</vt:lpstr>
      <vt:lpstr>PowerPoint Presentation</vt:lpstr>
      <vt:lpstr>PowerPoint Presentation</vt:lpstr>
      <vt:lpstr>PowerPoint Presentation</vt:lpstr>
      <vt:lpstr> Contoh Kurikulum Operasional SD Tara Salvia</vt:lpstr>
      <vt:lpstr> </vt:lpstr>
      <vt:lpstr> </vt:lpstr>
      <vt:lpstr> Contoh Kurikulum Operasional SDLB Model 11 Kota Batu</vt:lpstr>
      <vt:lpstr>PowerPoint Presentation</vt:lpstr>
      <vt:lpstr>PowerPoint Presentation</vt:lpstr>
      <vt:lpstr> Contoh Kurikulum Operasional SMP Model 6</vt:lpstr>
      <vt:lpstr>PowerPoint Presentation</vt:lpstr>
      <vt:lpstr>PowerPoint Presentation</vt:lpstr>
      <vt:lpstr> Contoh Kurikulum Operasional SMP Model 7</vt:lpstr>
      <vt:lpstr>PowerPoint Presentation</vt:lpstr>
      <vt:lpstr>PowerPoint Presentation</vt:lpstr>
      <vt:lpstr>PowerPoint Presentation</vt:lpstr>
      <vt:lpstr> Contoh Kurikulum Operasional SMPLB Model 12</vt:lpstr>
      <vt:lpstr>PowerPoint Presentation</vt:lpstr>
      <vt:lpstr> Contoh Kurikulum Operasional Trimurti Senior High School</vt:lpstr>
      <vt:lpstr>PowerPoint Presentation</vt:lpstr>
      <vt:lpstr>PowerPoint Presentation</vt:lpstr>
      <vt:lpstr>PowerPoint Presentation</vt:lpstr>
      <vt:lpstr> Contoh Kurikulum Operasional SMA Negeri 5 Surabaya</vt:lpstr>
      <vt:lpstr>PowerPoint Presentation</vt:lpstr>
      <vt:lpstr>PowerPoint Presentation</vt:lpstr>
      <vt:lpstr>PowerPoint Presentation</vt:lpstr>
      <vt:lpstr>PowerPoint Presentation</vt:lpstr>
      <vt:lpstr>PowerPoint Presentation</vt:lpstr>
      <vt:lpstr> Contoh Kurikulum Operasional SMA Model 10</vt:lpstr>
      <vt:lpstr>PowerPoint Presentation</vt:lpstr>
      <vt:lpstr>PowerPoint Presentation</vt:lpstr>
      <vt:lpstr>Visi SMA Model 10 yang sejalan dengan Pendidikan Karakter dan Profil Pelajar Pancasila akan menghasilkan lulusan dengan identitas kebangsaan Indonesia dan kemampuan akademis yang baik. Kedua poin utama dari visi sekolah memberikan panduan arah semua kegiatan baik akademis maupun non-akademis. Proses pencapaian visi sekolah diuraikan dalam misi sekolah yang tercantum pada bagian berikut ini.  Misi Sekolah Misi adalah bagaimana strategi yang diterapkan sekolah untuk dapat mencapai visi sekolah. Adapaun misi SMA Model 10 adalah sebagai berikut: 1. Mengajarkan kemampuan kolaborasi, komunikasi, berpikir kritis dan kreatif. 2. Pembelajaran dilaksanakan dengan pendekatan student-centered learning dan project-based learning. 3. Mempersiapkan menghadapi globalisasi dengan mengembangkan kecakapan Abad 21.</vt:lpstr>
      <vt:lpstr>PowerPoint Presentation</vt:lpstr>
      <vt:lpstr>PowerPoint Presentation</vt:lpstr>
      <vt:lpstr> Contoh Kurikulum Operasional SMALB Model 13</vt:lpstr>
      <vt:lpstr>PowerPoint Presentation</vt:lpstr>
      <vt:lpstr>PowerPoint Presentation</vt:lpstr>
      <vt:lpstr> Contoh Kurikulum SMKN 1 Tasikmalaya</vt:lpstr>
      <vt:lpstr>Bagaimana dengan kurikulum operasional SMKN 1 Tasikmalaya? Kurikulum Operasional SMKN 1 Tasikmalaya dikembangkan sesuai dengan konteks dan kebutuhan peserta didik, lingkungan, dan IDUKA. Kurikulum Perhotelan saat ini berlandaskan kepada: 1. Undang-Undang RI Nomor 20 Tahun 2003 tentang Sistem Pendidikan Nasional 2. Peraturan Menteri Pendidikan dan Kebudayaan RI Nomor 34 Tahun 2018 tentang Standar Pendidikan pada SMK dan MAK 3. Keputusan Menteri Pendidikan, Kebudayaan, Riset, dan Teknologi Nomor 165/M/2021 tentang Program SMK Pusat Keunggulan 4. Keputusan Kepala Badan Penelitian dan Pengembangan dan Pembukuan Nomor 029/H/KU/2021 tentang Capaian Pembelajaran Mata Pelajaran pada Program SMK Pusat Keunggulan  Kurikulum Operasional SMKN 1 Tasikmalaya memuat seluruh rencana proses belajar yang diselenggarakan dan dirancang sebagai pedoman dalam penyelenggaraan pembelajaran. Untuk menjadikannya bermakna, kurikulum operasional ini dikembangkan sesuai dengan konteks dan kebutuhan peserta didik, guru, dan industri. Kurikulum ini juga menganut: (1) pembelajaran yang dilakukan guru dalam bentuk proses belajar mengajar yang dikembangkan berupa kegiatan pembelajaran teori di kelas, pembelajaran keterampilan di ruangan praktik, dan seluruhnya berbasis teaching factory agar peserta didik memperoleh pengalaman dalam menerapkan budaya kerja; dan (2) Praktik Kerjja Lapangan (PKL), yaitu pengalaman belajar langsung di Industri untuk membangun kebiasaan kerja. Demikian juga dengan pembelajaran langsung di masyarakat sesuai dengan latar belakang, karakteristik, kompetensi keahlian dan kemampuan awal peserta didik. </vt:lpstr>
      <vt:lpstr>PowerPoint Presentation</vt:lpstr>
      <vt:lpstr>PowerPoint Presentation</vt:lpstr>
      <vt:lpstr>PowerPoint Presentation</vt:lpstr>
      <vt:lpstr>PowerPoint Presentation</vt:lpstr>
      <vt:lpstr>PowerPoint Presentation</vt:lpstr>
      <vt:lpstr>PowerPoint Presentation</vt:lpstr>
      <vt:lpstr> Contoh Kurikulum SMK Negeri 3 Magelang</vt:lpstr>
      <vt:lpstr>PowerPoint Presentation</vt:lpstr>
      <vt:lpstr>PowerPoint Presentation</vt:lpstr>
      <vt:lpstr>Ruang Kolaborasi</vt:lpstr>
      <vt:lpstr>Pertanyaan Pemantik – Diskusi Kelompok (70 Menit)</vt:lpstr>
      <vt:lpstr>Presentasi Kelompok (50 Menit)</vt:lpstr>
      <vt:lpstr>Refleksi Terbimbing</vt:lpstr>
      <vt:lpstr>Pertanyaan Pemantik</vt:lpstr>
      <vt:lpstr>PowerPoint Presentation</vt:lpstr>
      <vt:lpstr>PowerPoint Presentation</vt:lpstr>
      <vt:lpstr>Elaborasi Pemahaman</vt:lpstr>
      <vt:lpstr>Permainan: Sambung Refleksi</vt:lpstr>
      <vt:lpstr>Pertanyaan Pemantik</vt:lpstr>
      <vt:lpstr>Pertanyaan Pemantik 1</vt:lpstr>
      <vt:lpstr>Pertanyaan Pemantik 2</vt:lpstr>
      <vt:lpstr>Pertanyaan Pemantik 3</vt:lpstr>
      <vt:lpstr>(Rencana) Aksi Nyata</vt:lpstr>
      <vt:lpstr>Pertanyaan Pemantik – Penugasan Mandiri (40 Menit)</vt:lpstr>
      <vt:lpstr>Lembar Kerja Rencana Aksi Nyata</vt:lpstr>
      <vt:lpstr>Sampai Jumpa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Menyusun Kurikulum Operasional Satuan Pendidikan Bagian1</dc:title>
  <dc:creator>Patrick Samuel</dc:creator>
  <cp:lastModifiedBy>UNIMED</cp:lastModifiedBy>
  <cp:revision>2</cp:revision>
  <dcterms:created xsi:type="dcterms:W3CDTF">2021-03-23T00:52:12Z</dcterms:created>
  <dcterms:modified xsi:type="dcterms:W3CDTF">2022-05-24T01:01:04Z</dcterms:modified>
</cp:coreProperties>
</file>