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Lst>
  <p:sldSz cx="12192000" cy="6858000"/>
  <p:notesSz cx="6858000" cy="9144000"/>
  <p:embeddedFontLst>
    <p:embeddedFont>
      <p:font typeface="Alfa Slab One" panose="020B0604020202020204" charset="0"/>
      <p:regular r:id="rId70"/>
    </p:embeddedFont>
    <p:embeddedFont>
      <p:font typeface="Calibri" panose="020F0502020204030204" pitchFamily="34" charset="0"/>
      <p:regular r:id="rId71"/>
      <p:bold r:id="rId72"/>
      <p:italic r:id="rId73"/>
      <p:boldItalic r:id="rId74"/>
    </p:embeddedFont>
    <p:embeddedFont>
      <p:font typeface="Candara" panose="020E0502030303020204" pitchFamily="34" charset="0"/>
      <p:regular r:id="rId75"/>
      <p:bold r:id="rId76"/>
      <p:italic r:id="rId77"/>
      <p:boldItalic r:id="rId78"/>
    </p:embeddedFont>
    <p:embeddedFont>
      <p:font typeface="Nunito" pitchFamily="2" charset="0"/>
      <p:regular r:id="rId79"/>
      <p:bold r:id="rId80"/>
      <p:italic r:id="rId81"/>
      <p:boldItalic r:id="rId82"/>
    </p:embeddedFont>
    <p:embeddedFont>
      <p:font typeface="Proxima Nova" panose="020B0604020202020204" charset="0"/>
      <p:regular r:id="rId83"/>
      <p:bold r:id="rId84"/>
      <p:italic r:id="rId85"/>
      <p:boldItalic r:id="rId8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zqie Irf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A639DD-A4D7-4CD6-AFB0-ED913E2D0338}">
  <a:tblStyle styleId="{F0A639DD-A4D7-4CD6-AFB0-ED913E2D033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5165021-96CB-4461-8707-BD813F6EE410}"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32" y="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5.fntdata"/><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font" Target="fonts/font14.fntdata"/><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86"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font" Target="fonts/font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commentAuthors" Target="commentAuthors.xml"/><Relationship Id="rId61" Type="http://schemas.openxmlformats.org/officeDocument/2006/relationships/slide" Target="slides/slide60.xml"/><Relationship Id="rId82" Type="http://schemas.openxmlformats.org/officeDocument/2006/relationships/font" Target="fonts/font13.fntdata"/><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docs.google.com/presentation/d/1SRjsSl1ugO_ZqHj3wiPLrJY1FNf_8IlQXCN-Dgmv-CY/edit#slide=id.g10480439d15_0_85"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docs.google.com/presentation/d/1SRjsSl1ugO_ZqHj3wiPLrJY1FNf_8IlQXCN-Dgmv-CY/edit#slide=id.g10480439d15_0_85"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3268bf01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3" name="Google Shape;93;g103268bf013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02627f52b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02627f52b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membuka Slide 4 dan mengajak peserta untuk membuat kesepakatan kelas yang akan diterapkan bersama selama mengikuti pelatihan modul ini. Ajak peserta untuk mengajukan diri menyumbangkan kesepakatan kelas. Tulis kesepakatan yang diusulkan pada Slide 4 dan meminta persetujuan peserta lain. Apabila ada usulan kesepakatan yang serupa, fasilitator dapat menyimpulkan atau menggabungkan kesepakatan yang serupa dalam satu kalimat kesepakatan baru. </a:t>
            </a:r>
            <a:endParaRPr>
              <a:solidFill>
                <a:schemeClr val="dk1"/>
              </a:solidFill>
              <a:latin typeface="Candara"/>
              <a:ea typeface="Candara"/>
              <a:cs typeface="Candara"/>
              <a:sym typeface="Candara"/>
            </a:endParaRPr>
          </a:p>
          <a:p>
            <a:pPr marL="270510" lvl="0" indent="-243839"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Simpulkan dengan membaca ulang kesepakatan kelas yang sudah ditulis di Slide 4 sebelum melanjutkan ke aktivitas berikutnya. (total alokasi untuk kesepakatan kelas adalah 5 menit)</a:t>
            </a:r>
            <a:endParaRPr>
              <a:solidFill>
                <a:schemeClr val="dk1"/>
              </a:solidFill>
              <a:latin typeface="Candara"/>
              <a:ea typeface="Candara"/>
              <a:cs typeface="Candara"/>
              <a:sym typeface="Candara"/>
            </a:endParaRPr>
          </a:p>
          <a:p>
            <a:pPr marL="0" lvl="0" indent="0" algn="just" rtl="0">
              <a:lnSpc>
                <a:spcPct val="100000"/>
              </a:lnSpc>
              <a:spcBef>
                <a:spcPts val="0"/>
              </a:spcBef>
              <a:spcAft>
                <a:spcPts val="0"/>
              </a:spcAft>
              <a:buNone/>
            </a:pPr>
            <a:endParaRPr>
              <a:solidFill>
                <a:schemeClr val="dk1"/>
              </a:solidFill>
              <a:latin typeface="Candara"/>
              <a:ea typeface="Candara"/>
              <a:cs typeface="Candara"/>
              <a:sym typeface="Candara"/>
            </a:endParaRPr>
          </a:p>
          <a:p>
            <a:pPr marL="0" lvl="0" indent="0" algn="just" rtl="0">
              <a:lnSpc>
                <a:spcPct val="100000"/>
              </a:lnSpc>
              <a:spcBef>
                <a:spcPts val="0"/>
              </a:spcBef>
              <a:spcAft>
                <a:spcPts val="0"/>
              </a:spcAft>
              <a:buNone/>
            </a:pPr>
            <a:r>
              <a:rPr lang="en-US">
                <a:solidFill>
                  <a:schemeClr val="dk1"/>
                </a:solidFill>
                <a:latin typeface="Candara"/>
                <a:ea typeface="Candara"/>
                <a:cs typeface="Candara"/>
                <a:sym typeface="Candara"/>
              </a:rPr>
              <a:t>Tips: Bantu peserta untuk memparafrase kalimat tidak positif menjadi kalimat positif</a:t>
            </a:r>
            <a:endParaRPr>
              <a:solidFill>
                <a:schemeClr val="dk1"/>
              </a:solidFill>
              <a:latin typeface="Candara"/>
              <a:ea typeface="Candara"/>
              <a:cs typeface="Candara"/>
              <a:sym typeface="Candar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03268bf013_0_23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03268bf013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Fasilitator meminta peserta menyebutkan kesepakatan kelas yang diusulkan dan menuliskan pada slide ini.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03268bf013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70510" lvl="0" indent="-243839" algn="just" rtl="0">
              <a:lnSpc>
                <a:spcPct val="115000"/>
              </a:lnSpc>
              <a:spcBef>
                <a:spcPts val="0"/>
              </a:spcBef>
              <a:spcAft>
                <a:spcPts val="0"/>
              </a:spcAft>
              <a:buClr>
                <a:schemeClr val="dk1"/>
              </a:buClr>
              <a:buSzPts val="1000"/>
              <a:buFont typeface="Candara"/>
              <a:buChar char="●"/>
            </a:pPr>
            <a:endParaRPr/>
          </a:p>
        </p:txBody>
      </p:sp>
      <p:sp>
        <p:nvSpPr>
          <p:cNvPr id="201" name="Google Shape;201;g103268bf013_0_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03268bf01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03268bf01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meminta peserta untuk menjawab pertanyaan dengan meminta peserta masuk ke tautan survey yang sudah disiapkan. </a:t>
            </a:r>
            <a:endParaRPr>
              <a:solidFill>
                <a:schemeClr val="dk1"/>
              </a:solidFill>
              <a:latin typeface="Candara"/>
              <a:ea typeface="Candara"/>
              <a:cs typeface="Candara"/>
              <a:sym typeface="Candara"/>
            </a:endParaRPr>
          </a:p>
          <a:p>
            <a:pPr marL="270510" lvl="0" indent="-243839"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Masing-masing peserta dapat memberikan jawabannya dengan menggunakan Post-It pada laman pertanyaan yang sudah disiapkan. </a:t>
            </a:r>
            <a:endParaRPr>
              <a:solidFill>
                <a:schemeClr val="dk1"/>
              </a:solidFill>
              <a:latin typeface="Candara"/>
              <a:ea typeface="Candara"/>
              <a:cs typeface="Candara"/>
              <a:sym typeface="Candara"/>
            </a:endParaRPr>
          </a:p>
          <a:p>
            <a:pPr marL="270510" lvl="0" indent="-243839"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Setelah waktu menjawab habis, fasilitator dapat membacakan  jawaban pada Jamboard dan meminta peserta lain menanggapi.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03268bf013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103268bf013_0_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03268bf013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103268bf013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menyatakan bahwa setelah mengetahui isu atau masalah yang sering terjadi di satuan pendidikan, sekarang bersama-sama akan mendalami tentang pengorganisasian pembelajaran. Pengorganisasian pembelajaran diharapkan dapat memenuhi kebutuhan dalam mengorganisasi pembelajaran dengan lebih baik, dengan menghubungkan kebutuhan-kebutuhan lain pada sebuah satuan pendidikan. </a:t>
            </a:r>
            <a:endParaRPr>
              <a:solidFill>
                <a:schemeClr val="dk1"/>
              </a:solidFill>
              <a:latin typeface="Candara"/>
              <a:ea typeface="Candara"/>
              <a:cs typeface="Candara"/>
              <a:sym typeface="Candara"/>
            </a:endParaRPr>
          </a:p>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menjelaskan bahwa pengorganisasian pembelajaran itu adalah cara satuan pendidikan mengatur pembelajaran muatan kurikulum dalam satu rentang waktu. </a:t>
            </a:r>
            <a:endParaRPr>
              <a:solidFill>
                <a:schemeClr val="dk1"/>
              </a:solidFill>
              <a:latin typeface="Candara"/>
              <a:ea typeface="Candara"/>
              <a:cs typeface="Candara"/>
              <a:sym typeface="Candar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07d102840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107d102840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membacakan apa saja yang termasuk di dalam pengorganisasian pembelajaran pada slide 12 - Presentasi KOS#2 dan menegaskan hal-hal tersebut perlu ditentukan di awal sebagai bagian dari pengorganisasian pembelajaran dan mempermudah penyusunan jadwal.</a:t>
            </a:r>
            <a:endParaRPr>
              <a:solidFill>
                <a:schemeClr val="dk1"/>
              </a:solidFill>
              <a:latin typeface="Candara"/>
              <a:ea typeface="Candara"/>
              <a:cs typeface="Candara"/>
              <a:sym typeface="Candara"/>
            </a:endParaRPr>
          </a:p>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Pada pelatihan ini, fasilitator menyatakan bahwa kita akan fokus ke pengaturan jadwal pembelajaran untuk mengakomodir semua pengorganisasian di atas</a:t>
            </a:r>
            <a:endParaRPr>
              <a:solidFill>
                <a:schemeClr val="dk1"/>
              </a:solidFill>
              <a:latin typeface="Candara"/>
              <a:ea typeface="Candara"/>
              <a:cs typeface="Candara"/>
              <a:sym typeface="Candar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07a0210738_0_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07a0210738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Fasilitator membacakan tahapan pengorganisasian dengan sedikit menjelaskan setiap tahapan dari slide 33-49 dan akan menjelaskan lebih detail pada tahap Ruang Kolaborasi 2.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15c832421b_0_11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15c832421b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US">
                <a:solidFill>
                  <a:schemeClr val="dk1"/>
                </a:solidFill>
                <a:latin typeface="Candara"/>
                <a:ea typeface="Candara"/>
                <a:cs typeface="Candara"/>
                <a:sym typeface="Candara"/>
              </a:rPr>
              <a:t>Sebelum lanjut ke slide berikutnya, peserta diminta menyimak dan menuliskan apa yang dipikirkan dengan menggunakan strategi berpikir Aku Lihat, Aku Pikir, Aku Tanya selama presentasi jenis penjadwalan. Jelaskan sedikit, bahwa pada setiap kolom, peserta dapat menuliskan sesuai judul. </a:t>
            </a:r>
            <a:endParaRPr>
              <a:solidFill>
                <a:schemeClr val="dk1"/>
              </a:solidFill>
              <a:latin typeface="Candara"/>
              <a:ea typeface="Candara"/>
              <a:cs typeface="Candara"/>
              <a:sym typeface="Candara"/>
            </a:endParaRPr>
          </a:p>
          <a:p>
            <a:pPr marL="457200" lvl="0" indent="-298450" algn="just" rtl="0">
              <a:lnSpc>
                <a:spcPct val="115000"/>
              </a:lnSpc>
              <a:spcBef>
                <a:spcPts val="0"/>
              </a:spcBef>
              <a:spcAft>
                <a:spcPts val="0"/>
              </a:spcAft>
              <a:buClr>
                <a:schemeClr val="dk1"/>
              </a:buClr>
              <a:buSzPts val="1100"/>
              <a:buFont typeface="Candara"/>
              <a:buChar char="-"/>
            </a:pPr>
            <a:r>
              <a:rPr lang="en-US">
                <a:solidFill>
                  <a:schemeClr val="dk1"/>
                </a:solidFill>
                <a:latin typeface="Candara"/>
                <a:ea typeface="Candara"/>
                <a:cs typeface="Candara"/>
                <a:sym typeface="Candara"/>
              </a:rPr>
              <a:t>Aku Lihat - catat apa yang ada/tertulis/tertera </a:t>
            </a:r>
            <a:endParaRPr>
              <a:solidFill>
                <a:schemeClr val="dk1"/>
              </a:solidFill>
              <a:latin typeface="Candara"/>
              <a:ea typeface="Candara"/>
              <a:cs typeface="Candara"/>
              <a:sym typeface="Candara"/>
            </a:endParaRPr>
          </a:p>
          <a:p>
            <a:pPr marL="457200" lvl="0" indent="-298450" algn="just" rtl="0">
              <a:lnSpc>
                <a:spcPct val="115000"/>
              </a:lnSpc>
              <a:spcBef>
                <a:spcPts val="0"/>
              </a:spcBef>
              <a:spcAft>
                <a:spcPts val="0"/>
              </a:spcAft>
              <a:buClr>
                <a:schemeClr val="dk1"/>
              </a:buClr>
              <a:buSzPts val="1100"/>
              <a:buFont typeface="Candara"/>
              <a:buChar char="-"/>
            </a:pPr>
            <a:r>
              <a:rPr lang="en-US">
                <a:solidFill>
                  <a:schemeClr val="dk1"/>
                </a:solidFill>
                <a:latin typeface="Candara"/>
                <a:ea typeface="Candara"/>
                <a:cs typeface="Candara"/>
                <a:sym typeface="Candara"/>
              </a:rPr>
              <a:t>Aku Pikir - catat apa yang dipahami atau terpikir atau inferensi dari apa yang dipelajari</a:t>
            </a:r>
            <a:endParaRPr>
              <a:solidFill>
                <a:schemeClr val="dk1"/>
              </a:solidFill>
              <a:latin typeface="Candara"/>
              <a:ea typeface="Candara"/>
              <a:cs typeface="Candara"/>
              <a:sym typeface="Candara"/>
            </a:endParaRPr>
          </a:p>
          <a:p>
            <a:pPr marL="457200" lvl="0" indent="-298450" algn="just" rtl="0">
              <a:lnSpc>
                <a:spcPct val="115000"/>
              </a:lnSpc>
              <a:spcBef>
                <a:spcPts val="0"/>
              </a:spcBef>
              <a:spcAft>
                <a:spcPts val="0"/>
              </a:spcAft>
              <a:buClr>
                <a:schemeClr val="dk1"/>
              </a:buClr>
              <a:buSzPts val="1100"/>
              <a:buFont typeface="Candara"/>
              <a:buChar char="-"/>
            </a:pPr>
            <a:r>
              <a:rPr lang="en-US">
                <a:solidFill>
                  <a:schemeClr val="dk1"/>
                </a:solidFill>
                <a:latin typeface="Candara"/>
                <a:ea typeface="Candara"/>
                <a:cs typeface="Candara"/>
                <a:sym typeface="Candara"/>
              </a:rPr>
              <a:t>Aku Tanya - catat pertanyaan apa saja yang muncul di kepala dari apa yang dipelajari</a:t>
            </a:r>
            <a:endParaRPr>
              <a:solidFill>
                <a:schemeClr val="dk1"/>
              </a:solidFill>
              <a:latin typeface="Candara"/>
              <a:ea typeface="Candara"/>
              <a:cs typeface="Candara"/>
              <a:sym typeface="Candara"/>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07d1028407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07d102840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en-US" b="1">
                <a:solidFill>
                  <a:schemeClr val="dk1"/>
                </a:solidFill>
                <a:latin typeface="Candara"/>
                <a:ea typeface="Candara"/>
                <a:cs typeface="Candara"/>
                <a:sym typeface="Candara"/>
              </a:rPr>
              <a:t>Fasilitator</a:t>
            </a:r>
            <a:r>
              <a:rPr lang="en-US">
                <a:solidFill>
                  <a:schemeClr val="dk1"/>
                </a:solidFill>
                <a:latin typeface="Candara"/>
                <a:ea typeface="Candara"/>
                <a:cs typeface="Candara"/>
                <a:sym typeface="Candara"/>
              </a:rPr>
              <a:t>:</a:t>
            </a:r>
            <a:endParaRPr>
              <a:solidFill>
                <a:schemeClr val="dk1"/>
              </a:solidFill>
              <a:latin typeface="Candara"/>
              <a:ea typeface="Candara"/>
              <a:cs typeface="Candara"/>
              <a:sym typeface="Candara"/>
            </a:endParaRPr>
          </a:p>
          <a:p>
            <a:pPr marL="457200" lvl="0" indent="-292100"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Memberi salam pada peserta dan menyapa peserta yang sudah hadir dalam ruang pertemuan daring, sambil menunggu peserta hadir dengan lengkap. </a:t>
            </a:r>
            <a:endParaRPr>
              <a:solidFill>
                <a:schemeClr val="dk1"/>
              </a:solidFill>
              <a:latin typeface="Candara"/>
              <a:ea typeface="Candara"/>
              <a:cs typeface="Candara"/>
              <a:sym typeface="Candara"/>
            </a:endParaRPr>
          </a:p>
          <a:p>
            <a:pPr marL="457200" lvl="0" indent="-292100"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memperkenalkan diri dengan menyebutkan nama, asal satuan pendidikan, latar belakang pendidikan, dan pengalaman mengajar.</a:t>
            </a:r>
            <a:endParaRPr>
              <a:solidFill>
                <a:schemeClr val="dk1"/>
              </a:solidFill>
              <a:latin typeface="Candara"/>
              <a:ea typeface="Candara"/>
              <a:cs typeface="Candara"/>
              <a:sym typeface="Candara"/>
            </a:endParaRPr>
          </a:p>
          <a:p>
            <a:pPr marL="457200" lvl="0" indent="-292100" algn="just" rtl="0">
              <a:lnSpc>
                <a:spcPct val="100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menyebutkan 2 fakta dan 1 kebohongan tentang dirinya dan mengajak peserta untuk menebak pernyataan mana yang tidak benar. </a:t>
            </a:r>
            <a:endParaRPr>
              <a:solidFill>
                <a:schemeClr val="dk1"/>
              </a:solidFill>
              <a:latin typeface="Candara"/>
              <a:ea typeface="Candara"/>
              <a:cs typeface="Candara"/>
              <a:sym typeface="Candara"/>
            </a:endParaRPr>
          </a:p>
          <a:p>
            <a:pPr marL="0" lvl="0" indent="0" algn="just" rtl="0">
              <a:lnSpc>
                <a:spcPct val="100000"/>
              </a:lnSpc>
              <a:spcBef>
                <a:spcPts val="0"/>
              </a:spcBef>
              <a:spcAft>
                <a:spcPts val="0"/>
              </a:spcAft>
              <a:buNone/>
            </a:pPr>
            <a:r>
              <a:rPr lang="en-US" b="1">
                <a:solidFill>
                  <a:schemeClr val="dk1"/>
                </a:solidFill>
                <a:latin typeface="Candara"/>
                <a:ea typeface="Candara"/>
                <a:cs typeface="Candara"/>
                <a:sym typeface="Candara"/>
              </a:rPr>
              <a:t>Peserta</a:t>
            </a:r>
            <a:endParaRPr b="1">
              <a:solidFill>
                <a:schemeClr val="dk1"/>
              </a:solidFill>
              <a:latin typeface="Candara"/>
              <a:ea typeface="Candara"/>
              <a:cs typeface="Candara"/>
              <a:sym typeface="Candara"/>
            </a:endParaRPr>
          </a:p>
          <a:p>
            <a:pPr marL="457200" lvl="0" indent="-292100"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membagikan tautan laman Jamboard dan meminta setiap peserta untuk menuliskan nama lengkap dan panggilan sebagai judul setiap laman, memasukan foto dan menuliskan informasi pribadi yang peserta ingin bagikan ke peserta lain. Ingatkan peserta untuk mengisi laman yang masih kosong. Beri waktu 5 menit untuk peserta mengisi dan menghias laman masing-masing. </a:t>
            </a:r>
            <a:endParaRPr>
              <a:solidFill>
                <a:schemeClr val="dk1"/>
              </a:solidFill>
              <a:latin typeface="Candara"/>
              <a:ea typeface="Candara"/>
              <a:cs typeface="Candara"/>
              <a:sym typeface="Candara"/>
            </a:endParaRPr>
          </a:p>
          <a:p>
            <a:pPr marL="457200" lvl="0" indent="-292100"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Peserta dapat dipersilakan untuk mengunjungi laman peserta lain dan memberikan salam atau respon dengan menggunakan fitur Post-It pada Jamboard. (5 menit)</a:t>
            </a:r>
            <a:endParaRPr>
              <a:solidFill>
                <a:schemeClr val="dk1"/>
              </a:solidFill>
              <a:latin typeface="Candara"/>
              <a:ea typeface="Candara"/>
              <a:cs typeface="Candara"/>
              <a:sym typeface="Candara"/>
            </a:endParaRPr>
          </a:p>
        </p:txBody>
      </p:sp>
      <p:sp>
        <p:nvSpPr>
          <p:cNvPr id="98" name="Google Shape;98;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07d1028407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07d102840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menggunakan </a:t>
            </a:r>
            <a:r>
              <a:rPr lang="en-US" u="sng">
                <a:solidFill>
                  <a:srgbClr val="1155CC"/>
                </a:solidFill>
                <a:latin typeface="Candara"/>
                <a:ea typeface="Candara"/>
                <a:cs typeface="Candara"/>
                <a:sym typeface="Candara"/>
                <a:hlinkClick r:id="rId3">
                  <a:extLst>
                    <a:ext uri="{A12FA001-AC4F-418D-AE19-62706E023703}">
                      <ahyp:hlinkClr xmlns:ahyp="http://schemas.microsoft.com/office/drawing/2018/hyperlinkcolor" val="tx"/>
                    </a:ext>
                  </a:extLst>
                </a:hlinkClick>
              </a:rPr>
              <a:t>slide presentasi</a:t>
            </a:r>
            <a:r>
              <a:rPr lang="en-US">
                <a:solidFill>
                  <a:schemeClr val="dk1"/>
                </a:solidFill>
                <a:latin typeface="Candara"/>
                <a:ea typeface="Candara"/>
                <a:cs typeface="Candara"/>
                <a:sym typeface="Candara"/>
              </a:rPr>
              <a:t> mengenalkan berbagai macam jenis penjadwalan yang dipraktikan oleh satuan pendidikan secara global dan mengapa pengaturan jadwal dibutuhkan.</a:t>
            </a:r>
            <a:endParaRPr>
              <a:solidFill>
                <a:schemeClr val="dk1"/>
              </a:solidFill>
              <a:latin typeface="Candara"/>
              <a:ea typeface="Candara"/>
              <a:cs typeface="Candara"/>
              <a:sym typeface="Candara"/>
            </a:endParaRPr>
          </a:p>
          <a:p>
            <a:pPr marL="270510" lvl="0" indent="-243839" algn="just" rtl="0">
              <a:lnSpc>
                <a:spcPct val="115000"/>
              </a:lnSpc>
              <a:spcBef>
                <a:spcPts val="0"/>
              </a:spcBef>
              <a:spcAft>
                <a:spcPts val="0"/>
              </a:spcAft>
              <a:buClr>
                <a:schemeClr val="dk1"/>
              </a:buClr>
              <a:buSzPts val="1000"/>
              <a:buFont typeface="Candara"/>
              <a:buChar char="●"/>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15c832421b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115c832421b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Fasilitator menggunakan </a:t>
            </a:r>
            <a:r>
              <a:rPr lang="en-US" u="sng">
                <a:solidFill>
                  <a:srgbClr val="1155CC"/>
                </a:solidFill>
                <a:latin typeface="Candara"/>
                <a:ea typeface="Candara"/>
                <a:cs typeface="Candara"/>
                <a:sym typeface="Candara"/>
                <a:hlinkClick r:id="rId3">
                  <a:extLst>
                    <a:ext uri="{A12FA001-AC4F-418D-AE19-62706E023703}">
                      <ahyp:hlinkClr xmlns:ahyp="http://schemas.microsoft.com/office/drawing/2018/hyperlinkcolor" val="tx"/>
                    </a:ext>
                  </a:extLst>
                </a:hlinkClick>
              </a:rPr>
              <a:t>slide presentasi</a:t>
            </a:r>
            <a:r>
              <a:rPr lang="en-US">
                <a:solidFill>
                  <a:schemeClr val="dk1"/>
                </a:solidFill>
                <a:latin typeface="Candara"/>
                <a:ea typeface="Candara"/>
                <a:cs typeface="Candara"/>
                <a:sym typeface="Candara"/>
              </a:rPr>
              <a:t> slide 14-22 untuk mengenalkan berbagai macam jenis penjadwalan yang dipraktikan oleh satuan pendidikan secara global dan mengapa pengaturan jadwal dibutuhkan.</a:t>
            </a:r>
            <a:endParaRPr>
              <a:solidFill>
                <a:schemeClr val="dk1"/>
              </a:solidFill>
              <a:latin typeface="Candara"/>
              <a:ea typeface="Candara"/>
              <a:cs typeface="Candara"/>
              <a:sym typeface="Candara"/>
            </a:endParaRPr>
          </a:p>
          <a:p>
            <a:pPr marL="270510" lvl="0" indent="-243839" algn="just" rtl="0">
              <a:lnSpc>
                <a:spcPct val="115000"/>
              </a:lnSpc>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Peserta diminta menyimak dan menuliskan apa yang dipikirkan dengan menggunakan strategi berpikir Aku Lihat, Aku Pikir, Aku Tanya selama presentasi jenis penjadwalan. Kegiatan ini untuk merekam persepsi, pemahaman dan refleksi dari apa yang peserta pahami saat mempelajari jenis-jenis penjadwalan.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7d102840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7d102840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Dalam jadwal tradisional, murid menjalankan lima-delapan periode belajar dalam sehari sepanjang tahun ajaran. Biasanya, satu periode belajar adalah 35-60 menit. Murid akan mendapatkan penilaian atau dinyatakan sudah menyelesaikan satu pembelajaran setelah mereka menyelesaikan dalam satu semester dan dinyatakan dapat melanjutkan ke kelas berikutnya di akhir tahun ajaran.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07d1028407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07d1028407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07d1028407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107d1028407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07a0210738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07a0210738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Jadwal kombinasi juga dapat dilakukan dengan durasi waktu - misalnya berubah setiap term, setiap semester, setiap minggu atau setiap 2 minggu. Durasi perubahan jadwal dapat dilakukan dengan melihat kesiapan satpen dalam mengatur jadwal dan sosialisasi dengan peserta didik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07d1028407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107d102840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Pernyataan ini dijelaskan lebih lanjut pada slide berikutnya.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07d1028407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107d1028407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107d1028407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107d1028407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Tabel ini menggambarkan perbandingan antara jadwal blok dengan jadwal periode. Ajak peserta untuk memperdalam dengan menanyakan alasan dari pernyataan-pernyataan di atas. Undang peserta yang satuan pendidikannya sudah menjalankan sistem blok untuk berbagi pengalaman.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115c832421b_0_12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115c832421b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US">
                <a:solidFill>
                  <a:schemeClr val="dk1"/>
                </a:solidFill>
                <a:latin typeface="Candara"/>
                <a:ea typeface="Candara"/>
                <a:cs typeface="Candara"/>
                <a:sym typeface="Candara"/>
              </a:rPr>
              <a:t>Sebelum lanjut ke slide berikutnya, peserta diminta untuk berbagi apa yang dituliskan dengan kelompoknya (apabila waktu memungkinkan). </a:t>
            </a:r>
            <a:br>
              <a:rPr lang="en-US">
                <a:solidFill>
                  <a:schemeClr val="dk1"/>
                </a:solidFill>
                <a:latin typeface="Candara"/>
                <a:ea typeface="Candara"/>
                <a:cs typeface="Candara"/>
                <a:sym typeface="Candara"/>
              </a:rPr>
            </a:br>
            <a:r>
              <a:rPr lang="en-US">
                <a:solidFill>
                  <a:schemeClr val="dk1"/>
                </a:solidFill>
                <a:latin typeface="Candara"/>
                <a:ea typeface="Candara"/>
                <a:cs typeface="Candara"/>
                <a:sym typeface="Candara"/>
              </a:rPr>
              <a:t>Apabila waktu terbatas, undang 2-3 peserta untuk mengajukan diri untuk berbagi tulisannya. </a:t>
            </a:r>
            <a:br>
              <a:rPr lang="en-US">
                <a:solidFill>
                  <a:schemeClr val="dk1"/>
                </a:solidFill>
                <a:latin typeface="Candara"/>
                <a:ea typeface="Candara"/>
                <a:cs typeface="Candara"/>
                <a:sym typeface="Candara"/>
              </a:rPr>
            </a:br>
            <a:r>
              <a:rPr lang="en-US">
                <a:solidFill>
                  <a:schemeClr val="dk1"/>
                </a:solidFill>
                <a:latin typeface="Candara"/>
                <a:ea typeface="Candara"/>
                <a:cs typeface="Candara"/>
                <a:sym typeface="Candara"/>
              </a:rPr>
              <a:t>Fasilitator diharapkan dapat mengarahkan apabila peserta menuliskan pemahaman/pikirannya di kolom lihat, untuk memindahkan ke kolom yang benar. Kolom Aku Lihat benar-benar sesuai apa yang terlihat. Misalnya “Jadwal periode mempermudah penyusunan jadwal” → apa yang membuat ibu menyatakan mempermudah, terlihat dari mana, apakah mudah itu menurut ibu atau orang lain juga akan menganggap mudah?</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0d41138828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0d4113882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107d102840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8" name="Google Shape;318;g107d102840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03268bf013_0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03268bf013_0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2100" algn="just" rtl="0">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Peserta diminta untuk berkumpul bersama peserta dari satuan pendidikan yang sama atau dengan peserta dari jenjang yang sama (apabila peserta dari satuan pendidikan yang sama hanya hadir sendiri) dan berdiskusi di BOR. Fasilitator berkeliling ke setiap kelompok untuk memastikan diskusi berjalan sesuai arahan dan tujuan diskusi kelompok. </a:t>
            </a:r>
            <a:endParaRPr>
              <a:solidFill>
                <a:schemeClr val="dk1"/>
              </a:solidFill>
              <a:latin typeface="Candara"/>
              <a:ea typeface="Candara"/>
              <a:cs typeface="Candara"/>
              <a:sym typeface="Candara"/>
            </a:endParaRPr>
          </a:p>
          <a:p>
            <a:pPr marL="457200" lvl="0" indent="-292100" algn="just" rtl="0">
              <a:spcBef>
                <a:spcPts val="0"/>
              </a:spcBef>
              <a:spcAft>
                <a:spcPts val="0"/>
              </a:spcAft>
              <a:buClr>
                <a:schemeClr val="dk1"/>
              </a:buClr>
              <a:buSzPts val="1000"/>
              <a:buFont typeface="Candara"/>
              <a:buChar char="●"/>
            </a:pPr>
            <a:r>
              <a:rPr lang="en-US">
                <a:solidFill>
                  <a:schemeClr val="dk1"/>
                </a:solidFill>
                <a:latin typeface="Candara"/>
                <a:ea typeface="Candara"/>
                <a:cs typeface="Candara"/>
                <a:sym typeface="Candara"/>
              </a:rPr>
              <a:t>Peserta melakukan asesmen/penilaian awal terhadap satuan pendidikannya dengan menuliskan jumlah ruangan belajar yang dapat digunakan sebagai ruang belajar (termasuk lapangan olahraga, mushola/tempat ibadah, perpustakaan dan ruangan lain yang dapat digunakan sebagai ruang belajar).</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15c832421b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115c832421b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115c832421b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115c832421b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Setiap satuan pendidikan diperbolehkan membuat atau merancang tabel2 sendiri sesuai kebutuhan masing-masing satuan pendidikan.</a:t>
            </a:r>
            <a:endParaRPr/>
          </a:p>
          <a:p>
            <a:pPr marL="0" lvl="0" indent="0" algn="l" rtl="0">
              <a:spcBef>
                <a:spcPts val="0"/>
              </a:spcBef>
              <a:spcAft>
                <a:spcPts val="0"/>
              </a:spcAft>
              <a:buNone/>
            </a:pPr>
            <a:r>
              <a:rPr lang="en-US"/>
              <a:t>Mengapa strategi dan alat ajar dipertanyakan? Karena biasanya, satuan pendidikan atau guru-guru yang masih terbatas untuk mengajar secara konvensional (lebih banyak ceramah/paparan) akan butuh pemahaman dan penyesuaian yang lebih besar dalam menjalankan jadwal dengan sistem blok. Pada jadwal sistem blok, guru diharapkan dapat menggunakan berbagai macam strategi pengajaran untuk mengoptimalkan pembelajaran murid.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15c832421b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115c832421b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15c832421b_0_9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115c832421b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Setelah melakukan tahapan awal dari pengorganisasian pembelajaran, satuan pendidikan dapat melanjutkan ke tahapan berikutnya seperti yang tertera pada slide.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115c832421b_0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115c832421b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115c832421b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115c832421b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103268bf013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7" name="Google Shape;367;g103268bf013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03268bf013_0_22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103268bf013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1241d6a544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11241d6a54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03268bf013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8" name="Google Shape;378;g103268bf013_0_3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15c832421b_0_13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15c832421b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15c832421b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115c832421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Apa saja tahapan pengorganisasian pembelajaran?</a:t>
            </a:r>
            <a:br>
              <a:rPr lang="en-US"/>
            </a:br>
            <a:r>
              <a:rPr lang="en-US"/>
              <a:t>Fasilitator dapat bertanya kepada peserta apakah ada komponen lain yang belum masuk dalam daftar yang harus disiapkan dalam struktur kurikulum</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115c832421b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115c832421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115c832421b_0_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115c832421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115c832421b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115c832421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115c832421b_0_2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115c832421b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115c832421b_0_2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15c832421b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115c832421b_0_3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115c832421b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115c832421b_0_3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115c832421b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0d41138828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0d4113882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115c832421b_0_4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115c832421b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115c832421b_0_4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115c832421b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115c832421b_0_5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115c832421b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115c832421b_0_5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115c832421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chemeClr val="dk1"/>
                </a:solidFill>
              </a:rPr>
              <a:t>Apa saja tahapan pengorganisasian pembelajaran?</a:t>
            </a:r>
            <a:br>
              <a:rPr lang="en-US">
                <a:solidFill>
                  <a:schemeClr val="dk1"/>
                </a:solidFill>
              </a:rPr>
            </a:br>
            <a:r>
              <a:rPr lang="en-US">
                <a:solidFill>
                  <a:schemeClr val="dk1"/>
                </a:solidFill>
              </a:rPr>
              <a:t>Fasilitator dapat bertanya kepada peserta apakah ada komponen lain yang belum masuk dalam daftar yang harus disiapkan dalam struktur kurikulum</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115c832421b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115c832421b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115c832421b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115c832421b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115c832421b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115c832421b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103268bf013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103268bf013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103268bf013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Fasilitator dapat melakukan permainan secara daring sebagai intermeso</a:t>
            </a:r>
            <a:endParaRPr/>
          </a:p>
        </p:txBody>
      </p:sp>
      <p:sp>
        <p:nvSpPr>
          <p:cNvPr id="490" name="Google Shape;490;g103268bf013_0_3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103268bf013_0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6" name="Google Shape;496;g103268bf013_0_4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1241d6a544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1241d6a54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103268bf013_0_20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103268bf013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103268bf013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7" name="Google Shape;507;g103268bf013_0_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103268bf013_0_2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103268bf013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Pada tahap ini, peserta dalam kelompoknya dapat menelaah modul KOS#1 dan Projek Penguatan Profil Pelajar Pancasila untuk memastikan apakah langkah-langkah atau penentuan projek sudah sesuai panduan.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103268bf013_0_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18" name="Google Shape;518;g103268bf013_0_5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103268bf013_0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103268bf013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Pada tahap ini, peserta diminta kembali ke kelompok dari satuan pendidikan yang sama untuk menyusun langkah-langkah apa yang akan dilakukan untuk proses penyusunan jadwal. Apakah ada dokumen yang perlu dilengkapi atau diperbaiki, apakah ada ruangan yang perlu dialih fungsikan untuk memenuhi kebutuhan ruang belajar, jika ada kebutuhan guru yang perlu dipenuhi apa yang harus dilakukan, dan perencanaan lain yang dibutuhkan oleh masing-masing satuan pendidikan. Termasuk presentasi kepada yayasan (satuan pendidikan swasta) tentang usulan perubahan jadwal.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103268bf013_0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0" name="Google Shape;530;g103268bf013_0_5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107d1028407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107d1028407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102627f53f4_0_6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102627f53f4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16e823bb55_0_9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16e823bb55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2100" algn="just" rtl="0">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Fasilitator memperkenalkan diri dengan menyebutkan nama, asal satuan pendidikan, latar belakang pendidikan, dan pengalaman mengajar.</a:t>
            </a:r>
            <a:endParaRPr sz="1000">
              <a:solidFill>
                <a:schemeClr val="dk1"/>
              </a:solidFill>
              <a:latin typeface="Candara"/>
              <a:ea typeface="Candara"/>
              <a:cs typeface="Candara"/>
              <a:sym typeface="Candara"/>
            </a:endParaRPr>
          </a:p>
          <a:p>
            <a:pPr marL="457200" lvl="0" indent="-292100" algn="just" rtl="0">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Fasilitator menyampaikan kepada peserta bahwa Fasilitator akan menyebutkan 2 fakta dan 1 kebohongan tentang dirinya dan mengajak peserta untuk menebak pernyataan mana yang tidak benar. </a:t>
            </a:r>
            <a:endParaRPr sz="1000">
              <a:solidFill>
                <a:schemeClr val="dk1"/>
              </a:solidFill>
              <a:latin typeface="Candara"/>
              <a:ea typeface="Candara"/>
              <a:cs typeface="Candara"/>
              <a:sym typeface="Candara"/>
            </a:endParaRPr>
          </a:p>
          <a:p>
            <a:pPr marL="457200" lvl="0" indent="-292100" algn="just" rtl="0">
              <a:spcBef>
                <a:spcPts val="0"/>
              </a:spcBef>
              <a:spcAft>
                <a:spcPts val="0"/>
              </a:spcAft>
              <a:buClr>
                <a:schemeClr val="dk1"/>
              </a:buClr>
              <a:buSzPts val="1000"/>
              <a:buFont typeface="Candara"/>
              <a:buChar char="●"/>
            </a:pPr>
            <a:r>
              <a:rPr lang="en-US" sz="1000">
                <a:solidFill>
                  <a:schemeClr val="dk1"/>
                </a:solidFill>
                <a:latin typeface="Candara"/>
                <a:ea typeface="Candara"/>
                <a:cs typeface="Candara"/>
                <a:sym typeface="Candara"/>
              </a:rPr>
              <a:t>Untuk mempersingkat waktu, Fasilitator dapat mengajak peserta mengacungkan jari atau menulis jawaban di kolom chat, lalu menyebutkan pernyataan mana yang benar dan tidak benar.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16e823bb55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16e823bb5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Fasilitator menyebutkan tujuan dari pelatihan modul KOS#2 dan keluaran apa yang diharapkan di akhir pelatihan.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03268bf013_0_8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03268bf013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Fasilitator menjelaskan dengan singkat alur belajar yang akan dilewati oleh peserta selama pelatihan modul KOS#2</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73763"/>
              </a:buClr>
              <a:buSzPts val="6000"/>
              <a:buFont typeface="Candara"/>
              <a:buNone/>
              <a:defRPr sz="6000">
                <a:solidFill>
                  <a:srgbClr val="07376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2"/>
          <p:cNvSpPr/>
          <p:nvPr/>
        </p:nvSpPr>
        <p:spPr>
          <a:xfrm>
            <a:off x="10811435" y="5647765"/>
            <a:ext cx="1380565" cy="120754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2" name="Google Shape;22;p2"/>
          <p:cNvCxnSpPr/>
          <p:nvPr/>
        </p:nvCxnSpPr>
        <p:spPr>
          <a:xfrm>
            <a:off x="1524000" y="3509963"/>
            <a:ext cx="9144000" cy="0"/>
          </a:xfrm>
          <a:prstGeom prst="straightConnector1">
            <a:avLst/>
          </a:prstGeom>
          <a:noFill/>
          <a:ln w="12700" cap="flat" cmpd="sng">
            <a:solidFill>
              <a:schemeClr val="accent2"/>
            </a:solidFill>
            <a:prstDash val="solid"/>
            <a:miter lim="800000"/>
            <a:headEnd type="none" w="sm" len="sm"/>
            <a:tailEnd type="none" w="sm" len="sm"/>
          </a:ln>
        </p:spPr>
      </p:cxnSp>
      <p:pic>
        <p:nvPicPr>
          <p:cNvPr id="23" name="Google Shape;23;p2"/>
          <p:cNvPicPr preferRelativeResize="0"/>
          <p:nvPr/>
        </p:nvPicPr>
        <p:blipFill>
          <a:blip r:embed="rId2">
            <a:alphaModFix/>
          </a:blip>
          <a:stretch>
            <a:fillRect/>
          </a:stretch>
        </p:blipFill>
        <p:spPr>
          <a:xfrm>
            <a:off x="7725638" y="4295125"/>
            <a:ext cx="4513126" cy="256287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9788" y="987424"/>
            <a:ext cx="3932237" cy="17342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nda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a:spLocks noGrp="1"/>
          </p:cNvSpPr>
          <p:nvPr>
            <p:ph type="pic" idx="2"/>
          </p:nvPr>
        </p:nvSpPr>
        <p:spPr>
          <a:xfrm>
            <a:off x="5183188" y="987425"/>
            <a:ext cx="6172200" cy="4873625"/>
          </a:xfrm>
          <a:prstGeom prst="rect">
            <a:avLst/>
          </a:prstGeom>
          <a:noFill/>
          <a:ln>
            <a:noFill/>
          </a:ln>
        </p:spPr>
      </p:sp>
      <p:sp>
        <p:nvSpPr>
          <p:cNvPr id="75" name="Google Shape;75;p11"/>
          <p:cNvSpPr txBox="1">
            <a:spLocks noGrp="1"/>
          </p:cNvSpPr>
          <p:nvPr>
            <p:ph type="body" idx="1"/>
          </p:nvPr>
        </p:nvSpPr>
        <p:spPr>
          <a:xfrm>
            <a:off x="839788" y="2721684"/>
            <a:ext cx="3932237" cy="314730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ustom Layout 1">
  <p:cSld name="CUSTOM">
    <p:bg>
      <p:bgPr>
        <a:solidFill>
          <a:srgbClr val="F0FBFF"/>
        </a:solidFill>
        <a:effectLst/>
      </p:bgPr>
    </p:bg>
    <p:spTree>
      <p:nvGrpSpPr>
        <p:cNvPr id="1" name="Shape 79"/>
        <p:cNvGrpSpPr/>
        <p:nvPr/>
      </p:nvGrpSpPr>
      <p:grpSpPr>
        <a:xfrm>
          <a:off x="0" y="0"/>
          <a:ext cx="0" cy="0"/>
          <a:chOff x="0" y="0"/>
          <a:chExt cx="0" cy="0"/>
        </a:xfrm>
      </p:grpSpPr>
      <p:sp>
        <p:nvSpPr>
          <p:cNvPr id="80" name="Google Shape;80;p12"/>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1" name="Google Shape;81;p12" descr="Sekolah Penggerak | Sekolah Penggerak"/>
          <p:cNvPicPr preferRelativeResize="0"/>
          <p:nvPr/>
        </p:nvPicPr>
        <p:blipFill rotWithShape="1">
          <a:blip r:embed="rId2">
            <a:alphaModFix/>
          </a:blip>
          <a:srcRect/>
          <a:stretch/>
        </p:blipFill>
        <p:spPr>
          <a:xfrm>
            <a:off x="76200" y="34025"/>
            <a:ext cx="12083602" cy="6789949"/>
          </a:xfrm>
          <a:prstGeom prst="rect">
            <a:avLst/>
          </a:prstGeom>
          <a:noFill/>
          <a:ln>
            <a:noFill/>
          </a:ln>
        </p:spPr>
      </p:pic>
      <p:sp>
        <p:nvSpPr>
          <p:cNvPr id="82" name="Google Shape;82;p12"/>
          <p:cNvSpPr txBox="1">
            <a:spLocks noGrp="1"/>
          </p:cNvSpPr>
          <p:nvPr>
            <p:ph type="title"/>
          </p:nvPr>
        </p:nvSpPr>
        <p:spPr>
          <a:xfrm>
            <a:off x="5848000" y="3717575"/>
            <a:ext cx="5566200" cy="2935800"/>
          </a:xfrm>
          <a:prstGeom prst="rect">
            <a:avLst/>
          </a:prstGeom>
        </p:spPr>
        <p:txBody>
          <a:bodyPr spcFirstLastPara="1" wrap="square" lIns="91425" tIns="45700" rIns="91425" bIns="45700" anchor="t" anchorCtr="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3"/>
        <p:cNvGrpSpPr/>
        <p:nvPr/>
      </p:nvGrpSpPr>
      <p:grpSpPr>
        <a:xfrm>
          <a:off x="0" y="0"/>
          <a:ext cx="0" cy="0"/>
          <a:chOff x="0" y="0"/>
          <a:chExt cx="0" cy="0"/>
        </a:xfrm>
      </p:grpSpPr>
      <p:sp>
        <p:nvSpPr>
          <p:cNvPr id="84" name="Google Shape;84;p13"/>
          <p:cNvSpPr txBox="1">
            <a:spLocks noGrp="1"/>
          </p:cNvSpPr>
          <p:nvPr>
            <p:ph type="title"/>
          </p:nvPr>
        </p:nvSpPr>
        <p:spPr>
          <a:xfrm>
            <a:off x="415600" y="593367"/>
            <a:ext cx="11360700" cy="763500"/>
          </a:xfrm>
          <a:prstGeom prst="rect">
            <a:avLst/>
          </a:prstGeom>
        </p:spPr>
        <p:txBody>
          <a:bodyPr spcFirstLastPara="1" wrap="square" lIns="91425" tIns="45700" rIns="91425" bIns="45700" anchor="ctr" anchorCtr="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3"/>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
        <p:nvSpPr>
          <p:cNvPr id="86" name="Google Shape;86;p13"/>
          <p:cNvSpPr txBox="1">
            <a:spLocks noGrp="1"/>
          </p:cNvSpPr>
          <p:nvPr>
            <p:ph type="sldNum" idx="12"/>
          </p:nvPr>
        </p:nvSpPr>
        <p:spPr>
          <a:xfrm>
            <a:off x="11296610" y="6217622"/>
            <a:ext cx="731700" cy="5247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14"/>
          <p:cNvSpPr txBox="1">
            <a:spLocks noGrp="1"/>
          </p:cNvSpPr>
          <p:nvPr>
            <p:ph type="title" hasCustomPrompt="1"/>
          </p:nvPr>
        </p:nvSpPr>
        <p:spPr>
          <a:xfrm>
            <a:off x="415600" y="1474833"/>
            <a:ext cx="11360700" cy="2618100"/>
          </a:xfrm>
          <a:prstGeom prst="rect">
            <a:avLst/>
          </a:prstGeom>
        </p:spPr>
        <p:txBody>
          <a:bodyPr spcFirstLastPara="1" wrap="square" lIns="91425" tIns="45700" rIns="91425" bIns="45700" anchor="b" anchorCtr="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89" name="Google Shape;89;p14"/>
          <p:cNvSpPr txBox="1">
            <a:spLocks noGrp="1"/>
          </p:cNvSpPr>
          <p:nvPr>
            <p:ph type="body" idx="1"/>
          </p:nvPr>
        </p:nvSpPr>
        <p:spPr>
          <a:xfrm>
            <a:off x="415600" y="4202967"/>
            <a:ext cx="11360700" cy="1734300"/>
          </a:xfrm>
          <a:prstGeom prst="rect">
            <a:avLst/>
          </a:prstGeom>
        </p:spPr>
        <p:txBody>
          <a:bodyPr spcFirstLastPara="1" wrap="square" lIns="91425" tIns="45700" rIns="91425" bIns="45700" anchor="t" anchorCtr="0">
            <a:normAutofit/>
          </a:bodyPr>
          <a:lstStyle>
            <a:lvl1pPr marL="457200" lvl="0" indent="-406400" algn="ctr">
              <a:spcBef>
                <a:spcPts val="1000"/>
              </a:spcBef>
              <a:spcAft>
                <a:spcPts val="0"/>
              </a:spcAft>
              <a:buSzPts val="2800"/>
              <a:buChar char="•"/>
              <a:defRPr/>
            </a:lvl1pPr>
            <a:lvl2pPr marL="914400" lvl="1" indent="-381000" algn="ctr">
              <a:spcBef>
                <a:spcPts val="500"/>
              </a:spcBef>
              <a:spcAft>
                <a:spcPts val="0"/>
              </a:spcAft>
              <a:buSzPts val="2400"/>
              <a:buChar char="•"/>
              <a:defRPr/>
            </a:lvl2pPr>
            <a:lvl3pPr marL="1371600" lvl="2" indent="-355600" algn="ctr">
              <a:spcBef>
                <a:spcPts val="500"/>
              </a:spcBef>
              <a:spcAft>
                <a:spcPts val="0"/>
              </a:spcAft>
              <a:buSzPts val="2000"/>
              <a:buChar char="•"/>
              <a:defRPr/>
            </a:lvl3pPr>
            <a:lvl4pPr marL="1828800" lvl="3" indent="-342900" algn="ctr">
              <a:spcBef>
                <a:spcPts val="500"/>
              </a:spcBef>
              <a:spcAft>
                <a:spcPts val="0"/>
              </a:spcAft>
              <a:buSzPts val="1800"/>
              <a:buChar char="•"/>
              <a:defRPr/>
            </a:lvl4pPr>
            <a:lvl5pPr marL="2286000" lvl="4" indent="-342900" algn="ctr">
              <a:spcBef>
                <a:spcPts val="500"/>
              </a:spcBef>
              <a:spcAft>
                <a:spcPts val="0"/>
              </a:spcAft>
              <a:buSzPts val="1800"/>
              <a:buChar char="•"/>
              <a:defRPr/>
            </a:lvl5pPr>
            <a:lvl6pPr marL="2743200" lvl="5" indent="-342900" algn="ctr">
              <a:spcBef>
                <a:spcPts val="500"/>
              </a:spcBef>
              <a:spcAft>
                <a:spcPts val="0"/>
              </a:spcAft>
              <a:buSzPts val="1800"/>
              <a:buChar char="•"/>
              <a:defRPr/>
            </a:lvl6pPr>
            <a:lvl7pPr marL="3200400" lvl="6" indent="-342900" algn="ctr">
              <a:spcBef>
                <a:spcPts val="500"/>
              </a:spcBef>
              <a:spcAft>
                <a:spcPts val="0"/>
              </a:spcAft>
              <a:buSzPts val="1800"/>
              <a:buChar char="•"/>
              <a:defRPr/>
            </a:lvl7pPr>
            <a:lvl8pPr marL="3657600" lvl="7" indent="-342900" algn="ctr">
              <a:spcBef>
                <a:spcPts val="500"/>
              </a:spcBef>
              <a:spcAft>
                <a:spcPts val="0"/>
              </a:spcAft>
              <a:buSzPts val="1800"/>
              <a:buChar char="•"/>
              <a:defRPr/>
            </a:lvl8pPr>
            <a:lvl9pPr marL="4114800" lvl="8" indent="-342900" algn="ctr">
              <a:spcBef>
                <a:spcPts val="500"/>
              </a:spcBef>
              <a:spcAft>
                <a:spcPts val="0"/>
              </a:spcAft>
              <a:buSzPts val="1800"/>
              <a:buChar char="•"/>
              <a:defRPr/>
            </a:lvl9pPr>
          </a:lstStyle>
          <a:p>
            <a:endParaRPr/>
          </a:p>
        </p:txBody>
      </p:sp>
      <p:sp>
        <p:nvSpPr>
          <p:cNvPr id="90" name="Google Shape;90;p14"/>
          <p:cNvSpPr txBox="1">
            <a:spLocks noGrp="1"/>
          </p:cNvSpPr>
          <p:nvPr>
            <p:ph type="sldNum" idx="12"/>
          </p:nvPr>
        </p:nvSpPr>
        <p:spPr>
          <a:xfrm>
            <a:off x="11296610" y="6217622"/>
            <a:ext cx="731700" cy="5247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100" y="1013225"/>
            <a:ext cx="7023000" cy="11178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2338600"/>
            <a:ext cx="6935700" cy="38385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36" name="Google Shape;36;p4"/>
          <p:cNvPicPr preferRelativeResize="0"/>
          <p:nvPr/>
        </p:nvPicPr>
        <p:blipFill>
          <a:blip r:embed="rId2">
            <a:alphaModFix/>
          </a:blip>
          <a:stretch>
            <a:fillRect/>
          </a:stretch>
        </p:blipFill>
        <p:spPr>
          <a:xfrm>
            <a:off x="7861062" y="1403888"/>
            <a:ext cx="4242275" cy="405021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sp>
        <p:nvSpPr>
          <p:cNvPr id="38" name="Google Shape;38;p5"/>
          <p:cNvSpPr/>
          <p:nvPr/>
        </p:nvSpPr>
        <p:spPr>
          <a:xfrm>
            <a:off x="1" y="842481"/>
            <a:ext cx="6095999" cy="6015518"/>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 name="Google Shape;39;p5"/>
          <p:cNvSpPr txBox="1">
            <a:spLocks noGrp="1"/>
          </p:cNvSpPr>
          <p:nvPr>
            <p:ph type="title"/>
          </p:nvPr>
        </p:nvSpPr>
        <p:spPr>
          <a:xfrm>
            <a:off x="831850" y="1259538"/>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
          <p:cNvSpPr txBox="1">
            <a:spLocks noGrp="1"/>
          </p:cNvSpPr>
          <p:nvPr>
            <p:ph type="body" idx="1"/>
          </p:nvPr>
        </p:nvSpPr>
        <p:spPr>
          <a:xfrm>
            <a:off x="831813" y="4112238"/>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5"/>
          <p:cNvSpPr/>
          <p:nvPr/>
        </p:nvSpPr>
        <p:spPr>
          <a:xfrm>
            <a:off x="6096000" y="0"/>
            <a:ext cx="6095999" cy="6857999"/>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5"/>
          <p:cNvPicPr preferRelativeResize="0"/>
          <p:nvPr/>
        </p:nvPicPr>
        <p:blipFill>
          <a:blip r:embed="rId2">
            <a:alphaModFix/>
          </a:blip>
          <a:stretch>
            <a:fillRect/>
          </a:stretch>
        </p:blipFill>
        <p:spPr>
          <a:xfrm>
            <a:off x="6430450" y="1259550"/>
            <a:ext cx="5427101" cy="5181374"/>
          </a:xfrm>
          <a:prstGeom prst="rect">
            <a:avLst/>
          </a:prstGeom>
          <a:noFill/>
          <a:ln w="12700" cap="flat" cmpd="sng">
            <a:solidFill>
              <a:schemeClr val="lt1"/>
            </a:solidFill>
            <a:prstDash val="solid"/>
            <a:miter lim="8000"/>
            <a:headEnd type="none" w="sm" len="sm"/>
            <a:tailEnd type="none" w="sm" len="sm"/>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44"/>
        <p:cNvGrpSpPr/>
        <p:nvPr/>
      </p:nvGrpSpPr>
      <p:grpSpPr>
        <a:xfrm>
          <a:off x="0" y="0"/>
          <a:ext cx="0" cy="0"/>
          <a:chOff x="0" y="0"/>
          <a:chExt cx="0" cy="0"/>
        </a:xfrm>
      </p:grpSpPr>
      <p:sp>
        <p:nvSpPr>
          <p:cNvPr id="45" name="Google Shape;45;p6"/>
          <p:cNvSpPr/>
          <p:nvPr/>
        </p:nvSpPr>
        <p:spPr>
          <a:xfrm>
            <a:off x="6096000" y="0"/>
            <a:ext cx="6096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6"/>
          <p:cNvSpPr/>
          <p:nvPr/>
        </p:nvSpPr>
        <p:spPr>
          <a:xfrm>
            <a:off x="1" y="842481"/>
            <a:ext cx="6096000" cy="6015600"/>
          </a:xfrm>
          <a:prstGeom prst="rect">
            <a:avLst/>
          </a:prstGeom>
          <a:solidFill>
            <a:srgbClr val="F0FBFF"/>
          </a:solidFill>
          <a:ln w="12700" cap="flat" cmpd="sng">
            <a:solidFill>
              <a:srgbClr val="F0FB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 name="Google Shape;47;p6"/>
          <p:cNvSpPr txBox="1">
            <a:spLocks noGrp="1"/>
          </p:cNvSpPr>
          <p:nvPr>
            <p:ph type="title"/>
          </p:nvPr>
        </p:nvSpPr>
        <p:spPr>
          <a:xfrm>
            <a:off x="7001700" y="842463"/>
            <a:ext cx="4284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9" name="Google Shape;49;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50" name="Google Shape;50;p6"/>
          <p:cNvPicPr preferRelativeResize="0"/>
          <p:nvPr/>
        </p:nvPicPr>
        <p:blipFill>
          <a:blip r:embed="rId2">
            <a:alphaModFix/>
          </a:blip>
          <a:stretch>
            <a:fillRect/>
          </a:stretch>
        </p:blipFill>
        <p:spPr>
          <a:xfrm>
            <a:off x="424075" y="1882213"/>
            <a:ext cx="5450024" cy="3936125"/>
          </a:xfrm>
          <a:prstGeom prst="rect">
            <a:avLst/>
          </a:prstGeom>
          <a:noFill/>
          <a:ln w="12700" cap="flat" cmpd="sng">
            <a:solidFill>
              <a:srgbClr val="F0FBFF"/>
            </a:solidFill>
            <a:prstDash val="solid"/>
            <a:miter lim="8000"/>
            <a:headEnd type="none" w="sm" len="sm"/>
            <a:tailEnd type="none" w="sm" len="sm"/>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51"/>
        <p:cNvGrpSpPr/>
        <p:nvPr/>
      </p:nvGrpSpPr>
      <p:grpSpPr>
        <a:xfrm>
          <a:off x="0" y="0"/>
          <a:ext cx="0" cy="0"/>
          <a:chOff x="0" y="0"/>
          <a:chExt cx="0" cy="0"/>
        </a:xfrm>
      </p:grpSpPr>
      <p:sp>
        <p:nvSpPr>
          <p:cNvPr id="52" name="Google Shape;52;p7"/>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3" name="Google Shape;53;p7"/>
          <p:cNvPicPr preferRelativeResize="0"/>
          <p:nvPr/>
        </p:nvPicPr>
        <p:blipFill>
          <a:blip r:embed="rId2">
            <a:alphaModFix/>
          </a:blip>
          <a:stretch>
            <a:fillRect/>
          </a:stretch>
        </p:blipFill>
        <p:spPr>
          <a:xfrm>
            <a:off x="1573325" y="1252534"/>
            <a:ext cx="4352925" cy="4352925"/>
          </a:xfrm>
          <a:prstGeom prst="rect">
            <a:avLst/>
          </a:prstGeom>
          <a:noFill/>
          <a:ln>
            <a:noFill/>
          </a:ln>
        </p:spPr>
      </p:pic>
      <p:sp>
        <p:nvSpPr>
          <p:cNvPr id="54" name="Google Shape;54;p7"/>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7"/>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2 1">
  <p:cSld name="CUSTOM_1_1">
    <p:spTree>
      <p:nvGrpSpPr>
        <p:cNvPr id="1" name="Shape 56"/>
        <p:cNvGrpSpPr/>
        <p:nvPr/>
      </p:nvGrpSpPr>
      <p:grpSpPr>
        <a:xfrm>
          <a:off x="0" y="0"/>
          <a:ext cx="0" cy="0"/>
          <a:chOff x="0" y="0"/>
          <a:chExt cx="0" cy="0"/>
        </a:xfrm>
      </p:grpSpPr>
      <p:sp>
        <p:nvSpPr>
          <p:cNvPr id="57" name="Google Shape;57;p8"/>
          <p:cNvSpPr/>
          <p:nvPr/>
        </p:nvSpPr>
        <p:spPr>
          <a:xfrm>
            <a:off x="6082850" y="946200"/>
            <a:ext cx="6109200" cy="5911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8"/>
          <p:cNvSpPr txBox="1">
            <a:spLocks noGrp="1"/>
          </p:cNvSpPr>
          <p:nvPr>
            <p:ph type="title"/>
          </p:nvPr>
        </p:nvSpPr>
        <p:spPr>
          <a:xfrm>
            <a:off x="7001700" y="1252523"/>
            <a:ext cx="4284600" cy="2442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ndar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body" idx="1"/>
          </p:nvPr>
        </p:nvSpPr>
        <p:spPr>
          <a:xfrm>
            <a:off x="7001688" y="3695163"/>
            <a:ext cx="4284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60" name="Google Shape;60;p8"/>
          <p:cNvPicPr preferRelativeResize="0"/>
          <p:nvPr/>
        </p:nvPicPr>
        <p:blipFill>
          <a:blip r:embed="rId2">
            <a:alphaModFix/>
          </a:blip>
          <a:stretch>
            <a:fillRect/>
          </a:stretch>
        </p:blipFill>
        <p:spPr>
          <a:xfrm>
            <a:off x="1142325" y="1370450"/>
            <a:ext cx="4940524" cy="4117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1"/>
        <p:cNvGrpSpPr/>
        <p:nvPr/>
      </p:nvGrpSpPr>
      <p:grpSpPr>
        <a:xfrm>
          <a:off x="0" y="0"/>
          <a:ext cx="0" cy="0"/>
          <a:chOff x="0" y="0"/>
          <a:chExt cx="0" cy="0"/>
        </a:xfrm>
      </p:grpSpPr>
      <p:sp>
        <p:nvSpPr>
          <p:cNvPr id="62" name="Google Shape;62;p9"/>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body" idx="1"/>
          </p:nvPr>
        </p:nvSpPr>
        <p:spPr>
          <a:xfrm>
            <a:off x="838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9"/>
          <p:cNvSpPr txBox="1">
            <a:spLocks noGrp="1"/>
          </p:cNvSpPr>
          <p:nvPr>
            <p:ph type="body" idx="2"/>
          </p:nvPr>
        </p:nvSpPr>
        <p:spPr>
          <a:xfrm>
            <a:off x="6172200" y="2355925"/>
            <a:ext cx="5181600" cy="38210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
          <p:cNvPicPr preferRelativeResize="0"/>
          <p:nvPr/>
        </p:nvPicPr>
        <p:blipFill rotWithShape="1">
          <a:blip r:embed="rId15">
            <a:alphaModFix/>
          </a:blip>
          <a:srcRect/>
          <a:stretch/>
        </p:blipFill>
        <p:spPr>
          <a:xfrm>
            <a:off x="501" y="0"/>
            <a:ext cx="12190801" cy="6858002"/>
          </a:xfrm>
          <a:prstGeom prst="rect">
            <a:avLst/>
          </a:prstGeom>
          <a:noFill/>
          <a:ln>
            <a:noFill/>
          </a:ln>
        </p:spPr>
      </p:pic>
      <p:sp>
        <p:nvSpPr>
          <p:cNvPr id="7" name="Google Shape;7;p1"/>
          <p:cNvSpPr/>
          <p:nvPr/>
        </p:nvSpPr>
        <p:spPr>
          <a:xfrm>
            <a:off x="8244114" y="0"/>
            <a:ext cx="3947885" cy="653143"/>
          </a:xfrm>
          <a:prstGeom prst="rect">
            <a:avLst/>
          </a:prstGeom>
          <a:solidFill>
            <a:srgbClr val="F0FB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 name="Google Shape;8;p1"/>
          <p:cNvSpPr txBox="1">
            <a:spLocks noGrp="1"/>
          </p:cNvSpPr>
          <p:nvPr>
            <p:ph type="title"/>
          </p:nvPr>
        </p:nvSpPr>
        <p:spPr>
          <a:xfrm>
            <a:off x="838101" y="937034"/>
            <a:ext cx="10515600" cy="1117677"/>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None/>
              <a:defRPr sz="4400" i="0" u="none" strike="noStrike" cap="none">
                <a:solidFill>
                  <a:schemeClr val="dk1"/>
                </a:solidFill>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body" idx="1"/>
          </p:nvPr>
        </p:nvSpPr>
        <p:spPr>
          <a:xfrm>
            <a:off x="838200" y="2338603"/>
            <a:ext cx="10515600" cy="383836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Char char="•"/>
              <a:defRPr sz="2800" i="0" u="none" strike="noStrike" cap="none">
                <a:solidFill>
                  <a:schemeClr val="dk1"/>
                </a:solidFill>
              </a:defRPr>
            </a:lvl1pPr>
            <a:lvl2pPr marL="914400" marR="0" lvl="1" indent="-381000" algn="l">
              <a:lnSpc>
                <a:spcPct val="90000"/>
              </a:lnSpc>
              <a:spcBef>
                <a:spcPts val="500"/>
              </a:spcBef>
              <a:spcAft>
                <a:spcPts val="0"/>
              </a:spcAft>
              <a:buClr>
                <a:schemeClr val="dk1"/>
              </a:buClr>
              <a:buSzPts val="2400"/>
              <a:buChar char="•"/>
              <a:defRPr sz="2400" i="0" u="none" strike="noStrike" cap="none">
                <a:solidFill>
                  <a:schemeClr val="dk1"/>
                </a:solidFill>
              </a:defRPr>
            </a:lvl2pPr>
            <a:lvl3pPr marL="1371600" marR="0" lvl="2" indent="-355600" algn="l">
              <a:lnSpc>
                <a:spcPct val="90000"/>
              </a:lnSpc>
              <a:spcBef>
                <a:spcPts val="500"/>
              </a:spcBef>
              <a:spcAft>
                <a:spcPts val="0"/>
              </a:spcAft>
              <a:buClr>
                <a:schemeClr val="dk1"/>
              </a:buClr>
              <a:buSzPts val="2000"/>
              <a:buChar char="•"/>
              <a:defRPr sz="2000" i="0" u="none" strike="noStrike" cap="none">
                <a:solidFill>
                  <a:schemeClr val="dk1"/>
                </a:solidFill>
              </a:defRPr>
            </a:lvl3pPr>
            <a:lvl4pPr marL="1828800" marR="0" lvl="3" indent="-342900" algn="l">
              <a:lnSpc>
                <a:spcPct val="90000"/>
              </a:lnSpc>
              <a:spcBef>
                <a:spcPts val="500"/>
              </a:spcBef>
              <a:spcAft>
                <a:spcPts val="0"/>
              </a:spcAft>
              <a:buClr>
                <a:schemeClr val="dk1"/>
              </a:buClr>
              <a:buSzPts val="1800"/>
              <a:buChar char="•"/>
              <a:defRPr sz="1800" i="0" u="none" strike="noStrike" cap="none">
                <a:solidFill>
                  <a:schemeClr val="dk1"/>
                </a:solidFill>
              </a:defRPr>
            </a:lvl4pPr>
            <a:lvl5pPr marL="2286000" marR="0" lvl="4" indent="-342900" algn="l">
              <a:lnSpc>
                <a:spcPct val="90000"/>
              </a:lnSpc>
              <a:spcBef>
                <a:spcPts val="500"/>
              </a:spcBef>
              <a:spcAft>
                <a:spcPts val="0"/>
              </a:spcAft>
              <a:buClr>
                <a:schemeClr val="dk1"/>
              </a:buClr>
              <a:buSzPts val="1800"/>
              <a:buChar char="•"/>
              <a:defRPr sz="1800" i="0" u="none" strike="noStrike" cap="none">
                <a:solidFill>
                  <a:schemeClr val="dk1"/>
                </a:solidFill>
              </a:defRPr>
            </a:lvl5pPr>
            <a:lvl6pPr marL="2743200" marR="0" lvl="5" indent="-342900" algn="l">
              <a:lnSpc>
                <a:spcPct val="90000"/>
              </a:lnSpc>
              <a:spcBef>
                <a:spcPts val="500"/>
              </a:spcBef>
              <a:spcAft>
                <a:spcPts val="0"/>
              </a:spcAft>
              <a:buClr>
                <a:schemeClr val="dk1"/>
              </a:buClr>
              <a:buSzPts val="1800"/>
              <a:buChar char="•"/>
              <a:defRPr sz="1800" i="0" u="none" strike="noStrike" cap="none">
                <a:solidFill>
                  <a:schemeClr val="dk1"/>
                </a:solidFill>
              </a:defRPr>
            </a:lvl6pPr>
            <a:lvl7pPr marL="3200400" marR="0" lvl="6" indent="-342900" algn="l">
              <a:lnSpc>
                <a:spcPct val="90000"/>
              </a:lnSpc>
              <a:spcBef>
                <a:spcPts val="500"/>
              </a:spcBef>
              <a:spcAft>
                <a:spcPts val="0"/>
              </a:spcAft>
              <a:buClr>
                <a:schemeClr val="dk1"/>
              </a:buClr>
              <a:buSzPts val="1800"/>
              <a:buChar char="•"/>
              <a:defRPr sz="1800" i="0" u="none" strike="noStrike" cap="none">
                <a:solidFill>
                  <a:schemeClr val="dk1"/>
                </a:solidFill>
              </a:defRPr>
            </a:lvl7pPr>
            <a:lvl8pPr marL="3657600" marR="0" lvl="7" indent="-342900" algn="l">
              <a:lnSpc>
                <a:spcPct val="90000"/>
              </a:lnSpc>
              <a:spcBef>
                <a:spcPts val="500"/>
              </a:spcBef>
              <a:spcAft>
                <a:spcPts val="0"/>
              </a:spcAft>
              <a:buClr>
                <a:schemeClr val="dk1"/>
              </a:buClr>
              <a:buSzPts val="1800"/>
              <a:buChar char="•"/>
              <a:defRPr sz="1800" i="0" u="none" strike="noStrike" cap="none">
                <a:solidFill>
                  <a:schemeClr val="dk1"/>
                </a:solidFill>
              </a:defRPr>
            </a:lvl8pPr>
            <a:lvl9pPr marL="4114800" marR="0" lvl="8" indent="-342900" algn="l">
              <a:lnSpc>
                <a:spcPct val="90000"/>
              </a:lnSpc>
              <a:spcBef>
                <a:spcPts val="500"/>
              </a:spcBef>
              <a:spcAft>
                <a:spcPts val="0"/>
              </a:spcAft>
              <a:buClr>
                <a:schemeClr val="dk1"/>
              </a:buClr>
              <a:buSzPts val="1800"/>
              <a:buChar char="•"/>
              <a:defRPr sz="1800" i="0" u="none" strike="noStrike" cap="none">
                <a:solidFill>
                  <a:schemeClr val="dk1"/>
                </a:solidFill>
              </a:defRPr>
            </a:lvl9pPr>
          </a:lstStyle>
          <a:p>
            <a:endParaRPr/>
          </a:p>
        </p:txBody>
      </p:sp>
      <p:sp>
        <p:nvSpPr>
          <p:cNvPr id="10" name="Google Shape;10;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3" name="Google Shape;13;p1" descr="programsekolahpenggerak | Program Sekolah Penggerak"/>
          <p:cNvPicPr preferRelativeResize="0"/>
          <p:nvPr/>
        </p:nvPicPr>
        <p:blipFill rotWithShape="1">
          <a:blip r:embed="rId16">
            <a:alphaModFix/>
          </a:blip>
          <a:srcRect/>
          <a:stretch/>
        </p:blipFill>
        <p:spPr>
          <a:xfrm>
            <a:off x="9057839" y="0"/>
            <a:ext cx="3133461" cy="917600"/>
          </a:xfrm>
          <a:prstGeom prst="rect">
            <a:avLst/>
          </a:prstGeom>
          <a:noFill/>
          <a:ln>
            <a:noFill/>
          </a:ln>
        </p:spPr>
      </p:pic>
      <p:sp>
        <p:nvSpPr>
          <p:cNvPr id="14" name="Google Shape;14;p1"/>
          <p:cNvSpPr/>
          <p:nvPr/>
        </p:nvSpPr>
        <p:spPr>
          <a:xfrm>
            <a:off x="958200" y="190588"/>
            <a:ext cx="3080400" cy="552000"/>
          </a:xfrm>
          <a:prstGeom prst="rect">
            <a:avLst/>
          </a:prstGeom>
          <a:solidFill>
            <a:srgbClr val="F0F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t>Kementerian Pendidikan, Kebudayaan, Riset, dan Teknologi</a:t>
            </a:r>
            <a:endParaRPr sz="120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6.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s://www.mansfieldisd.org/uploaded/main/departments/CIA/assets/MasterScheduleStudy/Research-OptimalScheduling_Secondary.pdf" TargetMode="External"/><Relationship Id="rId7" Type="http://schemas.openxmlformats.org/officeDocument/2006/relationships/hyperlink" Target="https://core.ac.uk/download/pdf/34221694.pdf" TargetMode="External"/><Relationship Id="rId2" Type="http://schemas.openxmlformats.org/officeDocument/2006/relationships/notesSlide" Target="../notesSlides/notesSlide66.xml"/><Relationship Id="rId1" Type="http://schemas.openxmlformats.org/officeDocument/2006/relationships/slideLayout" Target="../slideLayouts/slideLayout12.xml"/><Relationship Id="rId6" Type="http://schemas.openxmlformats.org/officeDocument/2006/relationships/hyperlink" Target="https://www.oecd.org/education/school/school-learning-organisation.pdf" TargetMode="External"/><Relationship Id="rId5" Type="http://schemas.openxmlformats.org/officeDocument/2006/relationships/hyperlink" Target="https://www.slideshare.net/ArunJoseph22/school-organization-76958236" TargetMode="External"/><Relationship Id="rId4" Type="http://schemas.openxmlformats.org/officeDocument/2006/relationships/hyperlink" Target="https://education.stateuniversity.com/pages/2385/Scheduling.html" TargetMode="Externa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txBox="1">
            <a:spLocks noGrp="1"/>
          </p:cNvSpPr>
          <p:nvPr>
            <p:ph type="ctrTitle"/>
          </p:nvPr>
        </p:nvSpPr>
        <p:spPr>
          <a:xfrm>
            <a:off x="1524000" y="1420179"/>
            <a:ext cx="9144000" cy="32028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Pengorganisasian Pembelajaran di Satuan Pendidikan</a:t>
            </a:r>
            <a:endParaRPr>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4"/>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Kesepakatan Bersama</a:t>
            </a:r>
            <a:endParaRPr b="1">
              <a:latin typeface="Nunito"/>
              <a:ea typeface="Nunito"/>
              <a:cs typeface="Nunito"/>
              <a:sym typeface="Nunito"/>
            </a:endParaRPr>
          </a:p>
        </p:txBody>
      </p:sp>
      <p:sp>
        <p:nvSpPr>
          <p:cNvPr id="180" name="Google Shape;180;p24"/>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dirty="0"/>
              <a:t>TIPS</a:t>
            </a:r>
            <a:endParaRPr dirty="0"/>
          </a:p>
          <a:p>
            <a:pPr marL="457200" lvl="0" indent="-342900" algn="l" rtl="0">
              <a:spcBef>
                <a:spcPts val="1000"/>
              </a:spcBef>
              <a:spcAft>
                <a:spcPts val="0"/>
              </a:spcAft>
              <a:buSzPts val="1800"/>
              <a:buChar char="•"/>
            </a:pPr>
            <a:r>
              <a:rPr lang="en-US" sz="2400" dirty="0" err="1"/>
              <a:t>Spesifik</a:t>
            </a:r>
            <a:r>
              <a:rPr lang="en-US" sz="2400" dirty="0"/>
              <a:t> </a:t>
            </a:r>
            <a:r>
              <a:rPr lang="en-US" sz="2400" dirty="0" err="1"/>
              <a:t>kepada</a:t>
            </a:r>
            <a:r>
              <a:rPr lang="en-US" sz="2400" dirty="0"/>
              <a:t> </a:t>
            </a:r>
            <a:r>
              <a:rPr lang="en-US" sz="2400" dirty="0" err="1"/>
              <a:t>perilaku</a:t>
            </a:r>
            <a:r>
              <a:rPr lang="en-US" sz="2400" dirty="0"/>
              <a:t> yang </a:t>
            </a:r>
            <a:r>
              <a:rPr lang="en-US" sz="2400" dirty="0" err="1"/>
              <a:t>diharapkan</a:t>
            </a:r>
            <a:endParaRPr sz="2400" dirty="0"/>
          </a:p>
          <a:p>
            <a:pPr marL="457200" lvl="0" indent="-342900" algn="l" rtl="0">
              <a:spcBef>
                <a:spcPts val="0"/>
              </a:spcBef>
              <a:spcAft>
                <a:spcPts val="0"/>
              </a:spcAft>
              <a:buSzPts val="1800"/>
              <a:buChar char="•"/>
            </a:pPr>
            <a:r>
              <a:rPr lang="en-US" sz="2400" dirty="0" err="1"/>
              <a:t>Menggunakan</a:t>
            </a:r>
            <a:r>
              <a:rPr lang="en-US" sz="2400" dirty="0"/>
              <a:t> kata dan </a:t>
            </a:r>
            <a:r>
              <a:rPr lang="en-US" sz="2400" dirty="0" err="1"/>
              <a:t>kalimat</a:t>
            </a:r>
            <a:r>
              <a:rPr lang="en-US" sz="2400" dirty="0"/>
              <a:t> </a:t>
            </a:r>
            <a:r>
              <a:rPr lang="en-US" sz="2400" dirty="0" err="1"/>
              <a:t>positif</a:t>
            </a:r>
            <a:r>
              <a:rPr lang="en-US" sz="2400" dirty="0"/>
              <a:t> (</a:t>
            </a:r>
            <a:r>
              <a:rPr lang="en-US" sz="2400" dirty="0" err="1"/>
              <a:t>hindari</a:t>
            </a:r>
            <a:r>
              <a:rPr lang="en-US" sz="2400" dirty="0"/>
              <a:t> kata TIDAK dan JANGAN)</a:t>
            </a:r>
            <a:endParaRPr sz="2400" dirty="0"/>
          </a:p>
        </p:txBody>
      </p:sp>
      <p:sp>
        <p:nvSpPr>
          <p:cNvPr id="181" name="Google Shape;181;p24"/>
          <p:cNvSpPr txBox="1"/>
          <p:nvPr/>
        </p:nvSpPr>
        <p:spPr>
          <a:xfrm>
            <a:off x="728775" y="4185800"/>
            <a:ext cx="9866700" cy="1015800"/>
          </a:xfrm>
          <a:prstGeom prst="rect">
            <a:avLst/>
          </a:prstGeom>
          <a:noFill/>
          <a:ln w="28575" cap="flat" cmpd="sng">
            <a:solidFill>
              <a:srgbClr val="0B5394"/>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US" sz="1800">
                <a:latin typeface="Calibri"/>
                <a:ea typeface="Calibri"/>
                <a:cs typeface="Calibri"/>
                <a:sym typeface="Calibri"/>
              </a:rPr>
              <a:t>Mengapa membuat kesepakatan kelas penting?</a:t>
            </a:r>
            <a:br>
              <a:rPr lang="en-US" sz="1800">
                <a:latin typeface="Calibri"/>
                <a:ea typeface="Calibri"/>
                <a:cs typeface="Calibri"/>
                <a:sym typeface="Calibri"/>
              </a:rPr>
            </a:br>
            <a:r>
              <a:rPr lang="en-US" sz="1800">
                <a:latin typeface="Calibri"/>
                <a:ea typeface="Calibri"/>
                <a:cs typeface="Calibri"/>
                <a:sym typeface="Calibri"/>
              </a:rPr>
              <a:t>Agar semua peserta pelatihan memiliki aturan dan konsekuensi yang disepakati bersama agar pelatihan berjalan dengan baik. </a:t>
            </a:r>
            <a:endParaRPr sz="18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5"/>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Kesepakatan Bersama</a:t>
            </a:r>
            <a:endParaRPr b="1">
              <a:latin typeface="Nunito"/>
              <a:ea typeface="Nunito"/>
              <a:cs typeface="Nunito"/>
              <a:sym typeface="Nunito"/>
            </a:endParaRPr>
          </a:p>
        </p:txBody>
      </p:sp>
      <p:sp>
        <p:nvSpPr>
          <p:cNvPr id="187" name="Google Shape;187;p25"/>
          <p:cNvSpPr txBox="1">
            <a:spLocks noGrp="1"/>
          </p:cNvSpPr>
          <p:nvPr>
            <p:ph type="body" idx="1"/>
          </p:nvPr>
        </p:nvSpPr>
        <p:spPr>
          <a:xfrm>
            <a:off x="838200" y="2355925"/>
            <a:ext cx="5029500" cy="3821100"/>
          </a:xfrm>
          <a:prstGeom prst="rect">
            <a:avLst/>
          </a:prstGeom>
        </p:spPr>
        <p:txBody>
          <a:bodyPr spcFirstLastPara="1" wrap="square" lIns="91425" tIns="45700" rIns="91425" bIns="45700" anchor="t" anchorCtr="0">
            <a:noAutofit/>
          </a:bodyPr>
          <a:lstStyle/>
          <a:p>
            <a:pPr marL="457200" lvl="0" indent="-407669" algn="just" rtl="0">
              <a:lnSpc>
                <a:spcPct val="200000"/>
              </a:lnSpc>
              <a:spcBef>
                <a:spcPts val="1000"/>
              </a:spcBef>
              <a:spcAft>
                <a:spcPts val="0"/>
              </a:spcAft>
              <a:buSzPts val="2820"/>
              <a:buFont typeface="Nunito"/>
              <a:buChar char="•"/>
            </a:pPr>
            <a:r>
              <a:rPr lang="en-US" sz="2820" b="1">
                <a:highlight>
                  <a:srgbClr val="FFFFFF"/>
                </a:highlight>
                <a:latin typeface="Nunito"/>
                <a:ea typeface="Nunito"/>
                <a:cs typeface="Nunito"/>
                <a:sym typeface="Nunito"/>
              </a:rPr>
              <a:t> </a:t>
            </a:r>
            <a:endParaRPr sz="2820" b="1">
              <a:highlight>
                <a:srgbClr val="FFFFFF"/>
              </a:highlight>
              <a:latin typeface="Nunito"/>
              <a:ea typeface="Nunito"/>
              <a:cs typeface="Nunito"/>
              <a:sym typeface="Nunito"/>
            </a:endParaRPr>
          </a:p>
          <a:p>
            <a:pPr marL="457200" lvl="0" indent="-407669" algn="just" rtl="0">
              <a:lnSpc>
                <a:spcPct val="200000"/>
              </a:lnSpc>
              <a:spcBef>
                <a:spcPts val="0"/>
              </a:spcBef>
              <a:spcAft>
                <a:spcPts val="0"/>
              </a:spcAft>
              <a:buSzPts val="2820"/>
              <a:buFont typeface="Nunito"/>
              <a:buChar char="•"/>
            </a:pPr>
            <a:r>
              <a:rPr lang="en-US" sz="2820" b="1">
                <a:highlight>
                  <a:srgbClr val="FFFFFF"/>
                </a:highlight>
                <a:latin typeface="Nunito"/>
                <a:ea typeface="Nunito"/>
                <a:cs typeface="Nunito"/>
                <a:sym typeface="Nunito"/>
              </a:rPr>
              <a:t> </a:t>
            </a:r>
            <a:endParaRPr sz="2820" b="1">
              <a:highlight>
                <a:srgbClr val="FFFFFF"/>
              </a:highlight>
              <a:latin typeface="Nunito"/>
              <a:ea typeface="Nunito"/>
              <a:cs typeface="Nunito"/>
              <a:sym typeface="Nunito"/>
            </a:endParaRPr>
          </a:p>
          <a:p>
            <a:pPr marL="457200" lvl="0" indent="-407669" algn="just" rtl="0">
              <a:lnSpc>
                <a:spcPct val="200000"/>
              </a:lnSpc>
              <a:spcBef>
                <a:spcPts val="0"/>
              </a:spcBef>
              <a:spcAft>
                <a:spcPts val="0"/>
              </a:spcAft>
              <a:buSzPts val="2820"/>
              <a:buFont typeface="Nunito"/>
              <a:buChar char="•"/>
            </a:pPr>
            <a:r>
              <a:rPr lang="en-US" sz="2820" b="1">
                <a:highlight>
                  <a:srgbClr val="FFFFFF"/>
                </a:highlight>
                <a:latin typeface="Nunito"/>
                <a:ea typeface="Nunito"/>
                <a:cs typeface="Nunito"/>
                <a:sym typeface="Nunito"/>
              </a:rPr>
              <a:t> </a:t>
            </a:r>
            <a:endParaRPr sz="2820" b="1">
              <a:highlight>
                <a:srgbClr val="FFFFFF"/>
              </a:highlight>
              <a:latin typeface="Nunito"/>
              <a:ea typeface="Nunito"/>
              <a:cs typeface="Nunito"/>
              <a:sym typeface="Nunito"/>
            </a:endParaRPr>
          </a:p>
          <a:p>
            <a:pPr marL="457200" lvl="0" indent="-407669" algn="just" rtl="0">
              <a:lnSpc>
                <a:spcPct val="200000"/>
              </a:lnSpc>
              <a:spcBef>
                <a:spcPts val="0"/>
              </a:spcBef>
              <a:spcAft>
                <a:spcPts val="0"/>
              </a:spcAft>
              <a:buSzPts val="2820"/>
              <a:buFont typeface="Nunito"/>
              <a:buChar char="•"/>
            </a:pPr>
            <a:endParaRPr sz="2820" b="1">
              <a:highlight>
                <a:srgbClr val="FFFFFF"/>
              </a:highlight>
              <a:latin typeface="Nunito"/>
              <a:ea typeface="Nunito"/>
              <a:cs typeface="Nunito"/>
              <a:sym typeface="Nunito"/>
            </a:endParaRPr>
          </a:p>
          <a:p>
            <a:pPr marL="0" lvl="0" indent="0" algn="just" rtl="0">
              <a:lnSpc>
                <a:spcPct val="200000"/>
              </a:lnSpc>
              <a:spcBef>
                <a:spcPts val="1000"/>
              </a:spcBef>
              <a:spcAft>
                <a:spcPts val="0"/>
              </a:spcAft>
              <a:buSzPts val="605"/>
              <a:buNone/>
            </a:pPr>
            <a:endParaRPr sz="2820" b="1">
              <a:highlight>
                <a:srgbClr val="FFFFFF"/>
              </a:highlight>
              <a:latin typeface="Nunito"/>
              <a:ea typeface="Nunito"/>
              <a:cs typeface="Nunito"/>
              <a:sym typeface="Nunito"/>
            </a:endParaRPr>
          </a:p>
        </p:txBody>
      </p:sp>
      <p:sp>
        <p:nvSpPr>
          <p:cNvPr id="188" name="Google Shape;188;p25"/>
          <p:cNvSpPr txBox="1">
            <a:spLocks noGrp="1"/>
          </p:cNvSpPr>
          <p:nvPr>
            <p:ph type="body" idx="2"/>
          </p:nvPr>
        </p:nvSpPr>
        <p:spPr>
          <a:xfrm>
            <a:off x="6172200" y="2355925"/>
            <a:ext cx="5181600" cy="3821100"/>
          </a:xfrm>
          <a:prstGeom prst="rect">
            <a:avLst/>
          </a:prstGeom>
        </p:spPr>
        <p:txBody>
          <a:bodyPr spcFirstLastPara="1" wrap="square" lIns="91425" tIns="45700" rIns="91425" bIns="45700" anchor="t" anchorCtr="0">
            <a:normAutofit/>
          </a:bodyPr>
          <a:lstStyle/>
          <a:p>
            <a:pPr marL="457200" lvl="0" indent="-342900" algn="l" rtl="0">
              <a:lnSpc>
                <a:spcPct val="200000"/>
              </a:lnSpc>
              <a:spcBef>
                <a:spcPts val="1000"/>
              </a:spcBef>
              <a:spcAft>
                <a:spcPts val="0"/>
              </a:spcAft>
              <a:buSzPts val="1800"/>
              <a:buFont typeface="Nunito"/>
              <a:buChar char="•"/>
            </a:pPr>
            <a:r>
              <a:rPr lang="en-US">
                <a:latin typeface="Nunito"/>
                <a:ea typeface="Nunito"/>
                <a:cs typeface="Nunito"/>
                <a:sym typeface="Nunito"/>
              </a:rPr>
              <a:t> </a:t>
            </a:r>
            <a:endParaRPr>
              <a:latin typeface="Nunito"/>
              <a:ea typeface="Nunito"/>
              <a:cs typeface="Nunito"/>
              <a:sym typeface="Nunito"/>
            </a:endParaRPr>
          </a:p>
          <a:p>
            <a:pPr marL="457200" lvl="0" indent="-342900" algn="l" rtl="0">
              <a:lnSpc>
                <a:spcPct val="200000"/>
              </a:lnSpc>
              <a:spcBef>
                <a:spcPts val="0"/>
              </a:spcBef>
              <a:spcAft>
                <a:spcPts val="0"/>
              </a:spcAft>
              <a:buSzPts val="1800"/>
              <a:buFont typeface="Nunito"/>
              <a:buChar char="•"/>
            </a:pPr>
            <a:r>
              <a:rPr lang="en-US">
                <a:latin typeface="Nunito"/>
                <a:ea typeface="Nunito"/>
                <a:cs typeface="Nunito"/>
                <a:sym typeface="Nunito"/>
              </a:rPr>
              <a:t> </a:t>
            </a:r>
            <a:endParaRPr>
              <a:latin typeface="Nunito"/>
              <a:ea typeface="Nunito"/>
              <a:cs typeface="Nunito"/>
              <a:sym typeface="Nunito"/>
            </a:endParaRPr>
          </a:p>
          <a:p>
            <a:pPr marL="457200" lvl="0" indent="-342900" algn="l" rtl="0">
              <a:lnSpc>
                <a:spcPct val="200000"/>
              </a:lnSpc>
              <a:spcBef>
                <a:spcPts val="0"/>
              </a:spcBef>
              <a:spcAft>
                <a:spcPts val="0"/>
              </a:spcAft>
              <a:buSzPts val="1800"/>
              <a:buFont typeface="Nunito"/>
              <a:buChar char="•"/>
            </a:pPr>
            <a:r>
              <a:rPr lang="en-US">
                <a:latin typeface="Nunito"/>
                <a:ea typeface="Nunito"/>
                <a:cs typeface="Nunito"/>
                <a:sym typeface="Nunito"/>
              </a:rPr>
              <a:t> </a:t>
            </a:r>
            <a:endParaRPr>
              <a:latin typeface="Nunito"/>
              <a:ea typeface="Nunito"/>
              <a:cs typeface="Nunito"/>
              <a:sym typeface="Nunito"/>
            </a:endParaRPr>
          </a:p>
          <a:p>
            <a:pPr marL="457200" lvl="0" indent="-342900" algn="l" rtl="0">
              <a:lnSpc>
                <a:spcPct val="200000"/>
              </a:lnSpc>
              <a:spcBef>
                <a:spcPts val="0"/>
              </a:spcBef>
              <a:spcAft>
                <a:spcPts val="0"/>
              </a:spcAft>
              <a:buSzPts val="1800"/>
              <a:buFont typeface="Nunito"/>
              <a:buChar char="•"/>
            </a:pPr>
            <a:endParaRPr>
              <a:latin typeface="Nunito"/>
              <a:ea typeface="Nunito"/>
              <a:cs typeface="Nunito"/>
              <a:sym typeface="Nunito"/>
            </a:endParaRPr>
          </a:p>
        </p:txBody>
      </p:sp>
      <p:grpSp>
        <p:nvGrpSpPr>
          <p:cNvPr id="189" name="Google Shape;189;p25"/>
          <p:cNvGrpSpPr/>
          <p:nvPr/>
        </p:nvGrpSpPr>
        <p:grpSpPr>
          <a:xfrm>
            <a:off x="761900" y="2261050"/>
            <a:ext cx="609600" cy="3289750"/>
            <a:chOff x="761900" y="2261050"/>
            <a:chExt cx="609600" cy="3289750"/>
          </a:xfrm>
        </p:grpSpPr>
        <p:pic>
          <p:nvPicPr>
            <p:cNvPr id="190" name="Google Shape;190;p25"/>
            <p:cNvPicPr preferRelativeResize="0"/>
            <p:nvPr/>
          </p:nvPicPr>
          <p:blipFill>
            <a:blip r:embed="rId3">
              <a:alphaModFix/>
            </a:blip>
            <a:stretch>
              <a:fillRect/>
            </a:stretch>
          </p:blipFill>
          <p:spPr>
            <a:xfrm>
              <a:off x="761900" y="2261050"/>
              <a:ext cx="609600" cy="609600"/>
            </a:xfrm>
            <a:prstGeom prst="rect">
              <a:avLst/>
            </a:prstGeom>
            <a:noFill/>
            <a:ln>
              <a:noFill/>
            </a:ln>
          </p:spPr>
        </p:pic>
        <p:pic>
          <p:nvPicPr>
            <p:cNvPr id="191" name="Google Shape;191;p25"/>
            <p:cNvPicPr preferRelativeResize="0"/>
            <p:nvPr/>
          </p:nvPicPr>
          <p:blipFill>
            <a:blip r:embed="rId4">
              <a:alphaModFix/>
            </a:blip>
            <a:stretch>
              <a:fillRect/>
            </a:stretch>
          </p:blipFill>
          <p:spPr>
            <a:xfrm>
              <a:off x="761900" y="3193213"/>
              <a:ext cx="609600" cy="609600"/>
            </a:xfrm>
            <a:prstGeom prst="rect">
              <a:avLst/>
            </a:prstGeom>
            <a:noFill/>
            <a:ln>
              <a:noFill/>
            </a:ln>
          </p:spPr>
        </p:pic>
        <p:pic>
          <p:nvPicPr>
            <p:cNvPr id="192" name="Google Shape;192;p25"/>
            <p:cNvPicPr preferRelativeResize="0"/>
            <p:nvPr/>
          </p:nvPicPr>
          <p:blipFill>
            <a:blip r:embed="rId5">
              <a:alphaModFix/>
            </a:blip>
            <a:stretch>
              <a:fillRect/>
            </a:stretch>
          </p:blipFill>
          <p:spPr>
            <a:xfrm>
              <a:off x="761900" y="4941200"/>
              <a:ext cx="609600" cy="609600"/>
            </a:xfrm>
            <a:prstGeom prst="rect">
              <a:avLst/>
            </a:prstGeom>
            <a:noFill/>
            <a:ln>
              <a:noFill/>
            </a:ln>
          </p:spPr>
        </p:pic>
        <p:pic>
          <p:nvPicPr>
            <p:cNvPr id="193" name="Google Shape;193;p25"/>
            <p:cNvPicPr preferRelativeResize="0"/>
            <p:nvPr/>
          </p:nvPicPr>
          <p:blipFill>
            <a:blip r:embed="rId6">
              <a:alphaModFix/>
            </a:blip>
            <a:stretch>
              <a:fillRect/>
            </a:stretch>
          </p:blipFill>
          <p:spPr>
            <a:xfrm>
              <a:off x="761900" y="4073700"/>
              <a:ext cx="609600" cy="609600"/>
            </a:xfrm>
            <a:prstGeom prst="rect">
              <a:avLst/>
            </a:prstGeom>
            <a:noFill/>
            <a:ln>
              <a:noFill/>
            </a:ln>
          </p:spPr>
        </p:pic>
      </p:grpSp>
      <p:grpSp>
        <p:nvGrpSpPr>
          <p:cNvPr id="194" name="Google Shape;194;p25"/>
          <p:cNvGrpSpPr/>
          <p:nvPr/>
        </p:nvGrpSpPr>
        <p:grpSpPr>
          <a:xfrm>
            <a:off x="6019800" y="2284713"/>
            <a:ext cx="609600" cy="3266088"/>
            <a:chOff x="6019800" y="2284713"/>
            <a:chExt cx="609600" cy="3266088"/>
          </a:xfrm>
        </p:grpSpPr>
        <p:pic>
          <p:nvPicPr>
            <p:cNvPr id="195" name="Google Shape;195;p25"/>
            <p:cNvPicPr preferRelativeResize="0"/>
            <p:nvPr/>
          </p:nvPicPr>
          <p:blipFill>
            <a:blip r:embed="rId7">
              <a:alphaModFix/>
            </a:blip>
            <a:stretch>
              <a:fillRect/>
            </a:stretch>
          </p:blipFill>
          <p:spPr>
            <a:xfrm>
              <a:off x="6019800" y="2284713"/>
              <a:ext cx="609600" cy="609600"/>
            </a:xfrm>
            <a:prstGeom prst="rect">
              <a:avLst/>
            </a:prstGeom>
            <a:noFill/>
            <a:ln>
              <a:noFill/>
            </a:ln>
          </p:spPr>
        </p:pic>
        <p:pic>
          <p:nvPicPr>
            <p:cNvPr id="196" name="Google Shape;196;p25"/>
            <p:cNvPicPr preferRelativeResize="0"/>
            <p:nvPr/>
          </p:nvPicPr>
          <p:blipFill>
            <a:blip r:embed="rId8">
              <a:alphaModFix/>
            </a:blip>
            <a:stretch>
              <a:fillRect/>
            </a:stretch>
          </p:blipFill>
          <p:spPr>
            <a:xfrm>
              <a:off x="6019800" y="3124200"/>
              <a:ext cx="609600" cy="609600"/>
            </a:xfrm>
            <a:prstGeom prst="rect">
              <a:avLst/>
            </a:prstGeom>
            <a:noFill/>
            <a:ln>
              <a:noFill/>
            </a:ln>
          </p:spPr>
        </p:pic>
        <p:pic>
          <p:nvPicPr>
            <p:cNvPr id="197" name="Google Shape;197;p25"/>
            <p:cNvPicPr preferRelativeResize="0"/>
            <p:nvPr/>
          </p:nvPicPr>
          <p:blipFill>
            <a:blip r:embed="rId9">
              <a:alphaModFix/>
            </a:blip>
            <a:stretch>
              <a:fillRect/>
            </a:stretch>
          </p:blipFill>
          <p:spPr>
            <a:xfrm>
              <a:off x="6019800" y="4073700"/>
              <a:ext cx="609600" cy="609600"/>
            </a:xfrm>
            <a:prstGeom prst="rect">
              <a:avLst/>
            </a:prstGeom>
            <a:noFill/>
            <a:ln>
              <a:noFill/>
            </a:ln>
          </p:spPr>
        </p:pic>
        <p:pic>
          <p:nvPicPr>
            <p:cNvPr id="198" name="Google Shape;198;p25"/>
            <p:cNvPicPr preferRelativeResize="0"/>
            <p:nvPr/>
          </p:nvPicPr>
          <p:blipFill>
            <a:blip r:embed="rId10">
              <a:alphaModFix/>
            </a:blip>
            <a:stretch>
              <a:fillRect/>
            </a:stretch>
          </p:blipFill>
          <p:spPr>
            <a:xfrm>
              <a:off x="6019800" y="4941200"/>
              <a:ext cx="609600" cy="609600"/>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Mulai Dari Diri</a:t>
            </a:r>
            <a:endParaRPr>
              <a:latin typeface="Nunito"/>
              <a:ea typeface="Nunito"/>
              <a:cs typeface="Nunito"/>
              <a:sym typeface="Nunito"/>
            </a:endParaRPr>
          </a:p>
        </p:txBody>
      </p:sp>
      <p:sp>
        <p:nvSpPr>
          <p:cNvPr id="204" name="Google Shape;204;p2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6446900" y="842475"/>
            <a:ext cx="5269500" cy="5417700"/>
          </a:xfrm>
          <a:prstGeom prst="rect">
            <a:avLst/>
          </a:prstGeom>
        </p:spPr>
        <p:txBody>
          <a:bodyPr spcFirstLastPara="1" wrap="square" lIns="91425" tIns="45700" rIns="91425" bIns="45700" anchor="ctr" anchorCtr="0">
            <a:normAutofit/>
          </a:bodyPr>
          <a:lstStyle/>
          <a:p>
            <a:pPr marL="0" lvl="0" indent="0" algn="ctr" rtl="0">
              <a:lnSpc>
                <a:spcPct val="100000"/>
              </a:lnSpc>
              <a:spcBef>
                <a:spcPts val="0"/>
              </a:spcBef>
              <a:spcAft>
                <a:spcPts val="0"/>
              </a:spcAft>
              <a:buNone/>
            </a:pPr>
            <a:r>
              <a:rPr lang="en-US" sz="2600">
                <a:latin typeface="Nunito"/>
                <a:ea typeface="Nunito"/>
                <a:cs typeface="Nunito"/>
                <a:sym typeface="Nunito"/>
              </a:rPr>
              <a:t>Apa yang Anda ketahui tentang apa saja yang sudah dilakukan oleh satuan pendidikan dalam proses pengorganisasian pembelajaran?</a:t>
            </a:r>
            <a:endParaRPr sz="2600">
              <a:latin typeface="Nunito"/>
              <a:ea typeface="Nunito"/>
              <a:cs typeface="Nunito"/>
              <a:sym typeface="Nunito"/>
            </a:endParaRPr>
          </a:p>
          <a:p>
            <a:pPr marL="0" lvl="0" indent="0" algn="ctr" rtl="0">
              <a:lnSpc>
                <a:spcPct val="100000"/>
              </a:lnSpc>
              <a:spcBef>
                <a:spcPts val="0"/>
              </a:spcBef>
              <a:spcAft>
                <a:spcPts val="0"/>
              </a:spcAft>
              <a:buNone/>
            </a:pPr>
            <a:endParaRPr sz="2600">
              <a:latin typeface="Nunito"/>
              <a:ea typeface="Nunito"/>
              <a:cs typeface="Nunito"/>
              <a:sym typeface="Nunito"/>
            </a:endParaRPr>
          </a:p>
          <a:p>
            <a:pPr marL="0" lvl="0" indent="0" algn="ctr" rtl="0">
              <a:lnSpc>
                <a:spcPct val="100000"/>
              </a:lnSpc>
              <a:spcBef>
                <a:spcPts val="0"/>
              </a:spcBef>
              <a:spcAft>
                <a:spcPts val="0"/>
              </a:spcAft>
              <a:buNone/>
            </a:pPr>
            <a:r>
              <a:rPr lang="en-US" sz="2600">
                <a:latin typeface="Nunito"/>
                <a:ea typeface="Nunito"/>
                <a:cs typeface="Nunito"/>
                <a:sym typeface="Nunito"/>
              </a:rPr>
              <a:t>Apa yang Anda ingin ketahui lebih lanjut mengenai proses pengorganisasian pembelajaran di satuan pendidikan?</a:t>
            </a:r>
            <a:endParaRPr sz="2600">
              <a:latin typeface="Nunito"/>
              <a:ea typeface="Nunito"/>
              <a:cs typeface="Nunito"/>
              <a:sym typeface="Nunito"/>
            </a:endParaRPr>
          </a:p>
        </p:txBody>
      </p:sp>
      <p:sp>
        <p:nvSpPr>
          <p:cNvPr id="210" name="Google Shape;210;p27"/>
          <p:cNvSpPr txBox="1">
            <a:spLocks noGrp="1"/>
          </p:cNvSpPr>
          <p:nvPr>
            <p:ph type="body" idx="1"/>
          </p:nvPr>
        </p:nvSpPr>
        <p:spPr>
          <a:xfrm>
            <a:off x="7001688" y="3695163"/>
            <a:ext cx="4284600" cy="1500300"/>
          </a:xfrm>
          <a:prstGeom prst="rect">
            <a:avLst/>
          </a:prstGeom>
        </p:spPr>
        <p:txBody>
          <a:bodyPr spcFirstLastPara="1" wrap="square" lIns="91425" tIns="45700" rIns="91425" bIns="45700" anchor="b" anchorCtr="0">
            <a:noAutofit/>
          </a:bodyPr>
          <a:lstStyle/>
          <a:p>
            <a:pPr marL="0" lvl="0" indent="0" algn="just" rtl="0">
              <a:lnSpc>
                <a:spcPct val="80000"/>
              </a:lnSpc>
              <a:spcBef>
                <a:spcPts val="1000"/>
              </a:spcBef>
              <a:spcAft>
                <a:spcPts val="0"/>
              </a:spcAft>
              <a:buSzPts val="605"/>
              <a:buNone/>
            </a:pPr>
            <a:endParaRPr sz="2420" b="1">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endParaRPr sz="2420" b="1">
              <a:highlight>
                <a:srgbClr val="FFFFFF"/>
              </a:highlight>
              <a:latin typeface="Candara"/>
              <a:ea typeface="Candara"/>
              <a:cs typeface="Candara"/>
              <a:sym typeface="Candar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8"/>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Eksplorasi Konsep</a:t>
            </a:r>
            <a:endParaRPr>
              <a:latin typeface="Nunito"/>
              <a:ea typeface="Nunito"/>
              <a:cs typeface="Nunito"/>
              <a:sym typeface="Nunito"/>
            </a:endParaRPr>
          </a:p>
        </p:txBody>
      </p:sp>
      <p:sp>
        <p:nvSpPr>
          <p:cNvPr id="217" name="Google Shape;217;p28"/>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9"/>
          <p:cNvSpPr txBox="1">
            <a:spLocks noGrp="1"/>
          </p:cNvSpPr>
          <p:nvPr>
            <p:ph type="title"/>
          </p:nvPr>
        </p:nvSpPr>
        <p:spPr>
          <a:xfrm>
            <a:off x="838101" y="11656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dirty="0" err="1">
                <a:latin typeface="Nunito"/>
                <a:ea typeface="Nunito"/>
                <a:cs typeface="Nunito"/>
                <a:sym typeface="Nunito"/>
              </a:rPr>
              <a:t>Pengorganisasian</a:t>
            </a:r>
            <a:r>
              <a:rPr lang="en-US" b="1" dirty="0">
                <a:latin typeface="Nunito"/>
                <a:ea typeface="Nunito"/>
                <a:cs typeface="Nunito"/>
                <a:sym typeface="Nunito"/>
              </a:rPr>
              <a:t> </a:t>
            </a:r>
            <a:r>
              <a:rPr lang="en-US" b="1" dirty="0" err="1">
                <a:latin typeface="Nunito"/>
                <a:ea typeface="Nunito"/>
                <a:cs typeface="Nunito"/>
                <a:sym typeface="Nunito"/>
              </a:rPr>
              <a:t>Pembelajaran</a:t>
            </a:r>
            <a:endParaRPr b="1" dirty="0">
              <a:latin typeface="Nunito"/>
              <a:ea typeface="Nunito"/>
              <a:cs typeface="Nunito"/>
              <a:sym typeface="Nunito"/>
            </a:endParaRPr>
          </a:p>
        </p:txBody>
      </p:sp>
      <p:sp>
        <p:nvSpPr>
          <p:cNvPr id="223" name="Google Shape;223;p29"/>
          <p:cNvSpPr txBox="1">
            <a:spLocks noGrp="1"/>
          </p:cNvSpPr>
          <p:nvPr>
            <p:ph type="body" idx="1"/>
          </p:nvPr>
        </p:nvSpPr>
        <p:spPr>
          <a:xfrm>
            <a:off x="838200" y="2766298"/>
            <a:ext cx="10515600" cy="2370781"/>
          </a:xfrm>
          <a:prstGeom prst="rect">
            <a:avLst/>
          </a:prstGeom>
        </p:spPr>
        <p:txBody>
          <a:bodyPr spcFirstLastPara="1" wrap="square" lIns="91425" tIns="45700" rIns="91425" bIns="45700" anchor="b" anchorCtr="0">
            <a:noAutofit/>
          </a:bodyPr>
          <a:lstStyle/>
          <a:p>
            <a:pPr marL="0" lvl="0" indent="0" algn="ctr" rtl="0">
              <a:lnSpc>
                <a:spcPct val="80000"/>
              </a:lnSpc>
              <a:spcBef>
                <a:spcPts val="1000"/>
              </a:spcBef>
              <a:spcAft>
                <a:spcPts val="0"/>
              </a:spcAft>
              <a:buSzPts val="605"/>
              <a:buNone/>
            </a:pPr>
            <a:r>
              <a:rPr lang="en-US" sz="4220" dirty="0" err="1">
                <a:highlight>
                  <a:srgbClr val="FFFFFF"/>
                </a:highlight>
                <a:latin typeface="Nunito"/>
                <a:ea typeface="Nunito"/>
                <a:cs typeface="Nunito"/>
                <a:sym typeface="Nunito"/>
              </a:rPr>
              <a:t>Isu</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tentang</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pengorganisasian</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pembelajaran</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kemungkinan</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muncul</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dari</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ketidakpahaman</a:t>
            </a:r>
            <a:r>
              <a:rPr lang="en-US" sz="4220" dirty="0">
                <a:highlight>
                  <a:srgbClr val="FFFFFF"/>
                </a:highlight>
                <a:latin typeface="Nunito"/>
                <a:ea typeface="Nunito"/>
                <a:cs typeface="Nunito"/>
                <a:sym typeface="Nunito"/>
              </a:rPr>
              <a:t> arti </a:t>
            </a:r>
            <a:r>
              <a:rPr lang="en-US" sz="4220" dirty="0" err="1">
                <a:highlight>
                  <a:srgbClr val="FFFFFF"/>
                </a:highlight>
                <a:latin typeface="Nunito"/>
                <a:ea typeface="Nunito"/>
                <a:cs typeface="Nunito"/>
                <a:sym typeface="Nunito"/>
              </a:rPr>
              <a:t>dari</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pengorganisasian</a:t>
            </a:r>
            <a:r>
              <a:rPr lang="en-US" sz="4220" dirty="0">
                <a:highlight>
                  <a:srgbClr val="FFFFFF"/>
                </a:highlight>
                <a:latin typeface="Nunito"/>
                <a:ea typeface="Nunito"/>
                <a:cs typeface="Nunito"/>
                <a:sym typeface="Nunito"/>
              </a:rPr>
              <a:t> </a:t>
            </a:r>
            <a:r>
              <a:rPr lang="en-US" sz="4220" dirty="0" err="1">
                <a:highlight>
                  <a:srgbClr val="FFFFFF"/>
                </a:highlight>
                <a:latin typeface="Nunito"/>
                <a:ea typeface="Nunito"/>
                <a:cs typeface="Nunito"/>
                <a:sym typeface="Nunito"/>
              </a:rPr>
              <a:t>pembelajaran</a:t>
            </a:r>
            <a:r>
              <a:rPr lang="en-US" sz="4220" dirty="0">
                <a:highlight>
                  <a:srgbClr val="FFFFFF"/>
                </a:highlight>
                <a:latin typeface="Nunito"/>
                <a:ea typeface="Nunito"/>
                <a:cs typeface="Nunito"/>
                <a:sym typeface="Nunito"/>
              </a:rPr>
              <a:t>. </a:t>
            </a:r>
            <a:endParaRPr sz="4220" dirty="0">
              <a:highlight>
                <a:srgbClr val="FFFFFF"/>
              </a:highlight>
              <a:latin typeface="Nunito"/>
              <a:ea typeface="Nunito"/>
              <a:cs typeface="Nunito"/>
              <a:sym typeface="Nuni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0"/>
          <p:cNvSpPr txBox="1">
            <a:spLocks noGrp="1"/>
          </p:cNvSpPr>
          <p:nvPr>
            <p:ph type="title"/>
          </p:nvPr>
        </p:nvSpPr>
        <p:spPr>
          <a:xfrm>
            <a:off x="838100" y="1195951"/>
            <a:ext cx="10515600" cy="1737900"/>
          </a:xfrm>
          <a:prstGeom prst="rect">
            <a:avLst/>
          </a:prstGeom>
        </p:spPr>
        <p:txBody>
          <a:bodyPr spcFirstLastPara="1" wrap="square" lIns="91425" tIns="45700" rIns="91425" bIns="45700" anchor="ctr" anchorCtr="0">
            <a:normAutofit/>
          </a:bodyPr>
          <a:lstStyle/>
          <a:p>
            <a:pPr lvl="0" algn="ctr" rtl="0">
              <a:spcBef>
                <a:spcPts val="0"/>
              </a:spcBef>
              <a:spcAft>
                <a:spcPts val="0"/>
              </a:spcAft>
              <a:buNone/>
            </a:pPr>
            <a:r>
              <a:rPr lang="en-US" b="1" dirty="0" err="1">
                <a:latin typeface="Nunito"/>
                <a:ea typeface="Nunito"/>
                <a:cs typeface="Nunito"/>
                <a:sym typeface="Nunito"/>
              </a:rPr>
              <a:t>Apa</a:t>
            </a:r>
            <a:r>
              <a:rPr lang="en-US" b="1" dirty="0">
                <a:latin typeface="Nunito"/>
                <a:ea typeface="Nunito"/>
                <a:cs typeface="Nunito"/>
                <a:sym typeface="Nunito"/>
              </a:rPr>
              <a:t> </a:t>
            </a:r>
            <a:r>
              <a:rPr lang="en-US" b="1" dirty="0" err="1">
                <a:latin typeface="Nunito"/>
                <a:ea typeface="Nunito"/>
                <a:cs typeface="Nunito"/>
                <a:sym typeface="Nunito"/>
              </a:rPr>
              <a:t>saja</a:t>
            </a:r>
            <a:r>
              <a:rPr lang="en-US" b="1" dirty="0">
                <a:latin typeface="Nunito"/>
                <a:ea typeface="Nunito"/>
                <a:cs typeface="Nunito"/>
                <a:sym typeface="Nunito"/>
              </a:rPr>
              <a:t> yang </a:t>
            </a:r>
            <a:r>
              <a:rPr lang="en-US" b="1" dirty="0" err="1">
                <a:latin typeface="Nunito"/>
                <a:ea typeface="Nunito"/>
                <a:cs typeface="Nunito"/>
                <a:sym typeface="Nunito"/>
              </a:rPr>
              <a:t>termasuk</a:t>
            </a:r>
            <a:r>
              <a:rPr lang="en-US" b="1" dirty="0">
                <a:latin typeface="Nunito"/>
                <a:ea typeface="Nunito"/>
                <a:cs typeface="Nunito"/>
                <a:sym typeface="Nunito"/>
              </a:rPr>
              <a:t> </a:t>
            </a:r>
            <a:r>
              <a:rPr lang="en-US" b="1" dirty="0" err="1">
                <a:latin typeface="Nunito"/>
                <a:ea typeface="Nunito"/>
                <a:cs typeface="Nunito"/>
                <a:sym typeface="Nunito"/>
              </a:rPr>
              <a:t>dalam</a:t>
            </a:r>
            <a:r>
              <a:rPr lang="en-US" b="1" dirty="0">
                <a:latin typeface="Nunito"/>
                <a:ea typeface="Nunito"/>
                <a:cs typeface="Nunito"/>
                <a:sym typeface="Nunito"/>
              </a:rPr>
              <a:t> </a:t>
            </a:r>
            <a:r>
              <a:rPr lang="en-US" b="1" dirty="0" err="1">
                <a:latin typeface="Nunito"/>
                <a:ea typeface="Nunito"/>
                <a:cs typeface="Nunito"/>
                <a:sym typeface="Nunito"/>
              </a:rPr>
              <a:t>Pengorganisasian</a:t>
            </a:r>
            <a:r>
              <a:rPr lang="en-US" b="1" dirty="0">
                <a:latin typeface="Nunito"/>
                <a:ea typeface="Nunito"/>
                <a:cs typeface="Nunito"/>
                <a:sym typeface="Nunito"/>
              </a:rPr>
              <a:t> </a:t>
            </a:r>
            <a:r>
              <a:rPr lang="en-US" b="1" dirty="0" err="1">
                <a:latin typeface="Nunito"/>
                <a:ea typeface="Nunito"/>
                <a:cs typeface="Nunito"/>
                <a:sym typeface="Nunito"/>
              </a:rPr>
              <a:t>Pembelajaran</a:t>
            </a:r>
            <a:r>
              <a:rPr lang="en-US" b="1" dirty="0">
                <a:latin typeface="Nunito"/>
                <a:ea typeface="Nunito"/>
                <a:cs typeface="Nunito"/>
                <a:sym typeface="Nunito"/>
              </a:rPr>
              <a:t>?</a:t>
            </a:r>
            <a:endParaRPr b="1" dirty="0">
              <a:latin typeface="Nunito"/>
              <a:ea typeface="Nunito"/>
              <a:cs typeface="Nunito"/>
              <a:sym typeface="Nunito"/>
            </a:endParaRPr>
          </a:p>
        </p:txBody>
      </p:sp>
      <p:sp>
        <p:nvSpPr>
          <p:cNvPr id="229" name="Google Shape;229;p30"/>
          <p:cNvSpPr txBox="1">
            <a:spLocks noGrp="1"/>
          </p:cNvSpPr>
          <p:nvPr>
            <p:ph type="body" idx="1"/>
          </p:nvPr>
        </p:nvSpPr>
        <p:spPr>
          <a:xfrm>
            <a:off x="838200" y="3148075"/>
            <a:ext cx="10515600" cy="3486300"/>
          </a:xfrm>
          <a:prstGeom prst="rect">
            <a:avLst/>
          </a:prstGeom>
        </p:spPr>
        <p:txBody>
          <a:bodyPr spcFirstLastPara="1" wrap="square" lIns="91425" tIns="45700" rIns="91425" bIns="45700" anchor="t" anchorCtr="0">
            <a:noAutofit/>
          </a:bodyPr>
          <a:lstStyle/>
          <a:p>
            <a:pPr marL="457200" lvl="0" indent="0" algn="l" rtl="0">
              <a:lnSpc>
                <a:spcPct val="115000"/>
              </a:lnSpc>
              <a:spcBef>
                <a:spcPts val="1000"/>
              </a:spcBef>
              <a:spcAft>
                <a:spcPts val="0"/>
              </a:spcAft>
              <a:buNone/>
            </a:pPr>
            <a:r>
              <a:rPr lang="en-US" sz="2600" dirty="0" err="1">
                <a:highlight>
                  <a:schemeClr val="lt1"/>
                </a:highlight>
                <a:latin typeface="Nunito"/>
                <a:ea typeface="Nunito"/>
                <a:cs typeface="Nunito"/>
                <a:sym typeface="Nunito"/>
              </a:rPr>
              <a:t>Poin-poin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apa</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saja</a:t>
            </a:r>
            <a:r>
              <a:rPr lang="en-US" sz="2600" dirty="0">
                <a:highlight>
                  <a:schemeClr val="lt1"/>
                </a:highlight>
                <a:latin typeface="Nunito"/>
                <a:ea typeface="Nunito"/>
                <a:cs typeface="Nunito"/>
                <a:sym typeface="Nunito"/>
              </a:rPr>
              <a:t> yang </a:t>
            </a:r>
            <a:r>
              <a:rPr lang="en-US" sz="2600" dirty="0" err="1">
                <a:highlight>
                  <a:schemeClr val="lt1"/>
                </a:highlight>
                <a:latin typeface="Nunito"/>
                <a:ea typeface="Nunito"/>
                <a:cs typeface="Nunito"/>
                <a:sym typeface="Nunito"/>
              </a:rPr>
              <a:t>perlu</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ditentukan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dari</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awal</a:t>
            </a:r>
            <a:r>
              <a:rPr lang="en-US" sz="2600" dirty="0">
                <a:highlight>
                  <a:schemeClr val="lt1"/>
                </a:highlight>
                <a:latin typeface="Nunito"/>
                <a:ea typeface="Nunito"/>
                <a:cs typeface="Nunito"/>
                <a:sym typeface="Nunito"/>
              </a:rPr>
              <a:t> oleh masing-masing </a:t>
            </a:r>
            <a:r>
              <a:rPr lang="en-US" sz="2600" dirty="0" err="1">
                <a:highlight>
                  <a:schemeClr val="lt1"/>
                </a:highlight>
                <a:latin typeface="Nunito"/>
                <a:ea typeface="Nunito"/>
                <a:cs typeface="Nunito"/>
                <a:sym typeface="Nunito"/>
              </a:rPr>
              <a:t>satuan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pendidikan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sebagai</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bagian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dari</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pengorganisasian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pembelajaran</a:t>
            </a:r>
            <a:r>
              <a:rPr lang="en-US" sz="2600" dirty="0">
                <a:highlight>
                  <a:schemeClr val="lt1"/>
                </a:highlight>
                <a:latin typeface="Nunito"/>
                <a:ea typeface="Nunito"/>
                <a:cs typeface="Nunito"/>
                <a:sym typeface="Nunito"/>
              </a:rPr>
              <a:t> dan </a:t>
            </a:r>
            <a:r>
              <a:rPr lang="en-US" sz="2600" dirty="0" err="1">
                <a:highlight>
                  <a:schemeClr val="lt1"/>
                </a:highlight>
                <a:latin typeface="Nunito"/>
                <a:ea typeface="Nunito"/>
                <a:cs typeface="Nunito"/>
                <a:sym typeface="Nunito"/>
              </a:rPr>
              <a:t>nantinya</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akan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mempermudah</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dalam</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penyusunan</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jadwal</a:t>
            </a:r>
            <a:r>
              <a:rPr lang="en-US" sz="2600" dirty="0">
                <a:highlight>
                  <a:schemeClr val="lt1"/>
                </a:highlight>
                <a:latin typeface="Nunito"/>
                <a:ea typeface="Nunito"/>
                <a:cs typeface="Nunito"/>
                <a:sym typeface="Nunito"/>
              </a:rPr>
              <a:t> </a:t>
            </a:r>
            <a:r>
              <a:rPr lang="en-US" sz="2600" dirty="0" err="1">
                <a:highlight>
                  <a:schemeClr val="lt1"/>
                </a:highlight>
                <a:latin typeface="Nunito"/>
                <a:ea typeface="Nunito"/>
                <a:cs typeface="Nunito"/>
                <a:sym typeface="Nunito"/>
              </a:rPr>
              <a:t>pembelajaran</a:t>
            </a:r>
            <a:r>
              <a:rPr lang="en-US" sz="2600" dirty="0">
                <a:highlight>
                  <a:schemeClr val="lt1"/>
                </a:highlight>
                <a:latin typeface="Nunito"/>
                <a:ea typeface="Nunito"/>
                <a:cs typeface="Nunito"/>
                <a:sym typeface="Nunito"/>
              </a:rPr>
              <a:t>.  </a:t>
            </a:r>
            <a:endParaRPr sz="2600" dirty="0">
              <a:highlight>
                <a:schemeClr val="lt1"/>
              </a:highlight>
              <a:latin typeface="Nunito"/>
              <a:ea typeface="Nunito"/>
              <a:cs typeface="Nunito"/>
              <a:sym typeface="Nunit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1"/>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Clr>
                <a:schemeClr val="dk1"/>
              </a:buClr>
              <a:buSzPts val="990"/>
              <a:buFont typeface="Arial"/>
              <a:buNone/>
            </a:pPr>
            <a:r>
              <a:rPr lang="en-US"/>
              <a:t>Tahapan Pengorganisasian Pembelajaran</a:t>
            </a:r>
            <a:endParaRPr/>
          </a:p>
        </p:txBody>
      </p:sp>
      <p:sp>
        <p:nvSpPr>
          <p:cNvPr id="235" name="Google Shape;235;p31"/>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AutoNum type="arabicPeriod"/>
            </a:pPr>
            <a:r>
              <a:rPr lang="en-US"/>
              <a:t>Penjabaran muatan belajar (pertahun, per semester dan perminggu)</a:t>
            </a:r>
            <a:endParaRPr/>
          </a:p>
          <a:p>
            <a:pPr marL="457200" lvl="0" indent="-342900" algn="l" rtl="0">
              <a:spcBef>
                <a:spcPts val="0"/>
              </a:spcBef>
              <a:spcAft>
                <a:spcPts val="0"/>
              </a:spcAft>
              <a:buSzPts val="1800"/>
              <a:buAutoNum type="arabicPeriod"/>
            </a:pPr>
            <a:r>
              <a:rPr lang="en-US"/>
              <a:t>Pengelompokan mata pelajaran</a:t>
            </a:r>
            <a:endParaRPr/>
          </a:p>
          <a:p>
            <a:pPr marL="457200" lvl="0" indent="-342900" algn="l" rtl="0">
              <a:spcBef>
                <a:spcPts val="0"/>
              </a:spcBef>
              <a:spcAft>
                <a:spcPts val="0"/>
              </a:spcAft>
              <a:buSzPts val="1800"/>
              <a:buAutoNum type="arabicPeriod"/>
            </a:pPr>
            <a:r>
              <a:rPr lang="en-US"/>
              <a:t>Pemetaan muatan pembelajaran per tahun</a:t>
            </a:r>
            <a:endParaRPr/>
          </a:p>
          <a:p>
            <a:pPr marL="457200" lvl="0" indent="-342900" algn="l" rtl="0">
              <a:spcBef>
                <a:spcPts val="0"/>
              </a:spcBef>
              <a:spcAft>
                <a:spcPts val="0"/>
              </a:spcAft>
              <a:buSzPts val="1800"/>
              <a:buAutoNum type="arabicPeriod"/>
            </a:pPr>
            <a:r>
              <a:rPr lang="en-US"/>
              <a:t>Susun program tahunan dan kalender sekolah</a:t>
            </a:r>
            <a:endParaRPr/>
          </a:p>
          <a:p>
            <a:pPr marL="457200" lvl="0" indent="-342900" algn="l" rtl="0">
              <a:spcBef>
                <a:spcPts val="0"/>
              </a:spcBef>
              <a:spcAft>
                <a:spcPts val="0"/>
              </a:spcAft>
              <a:buSzPts val="1800"/>
              <a:buAutoNum type="arabicPeriod"/>
            </a:pPr>
            <a:r>
              <a:rPr lang="en-US"/>
              <a:t>Pemetaan muatan pembelajaran per semester dan per minggu</a:t>
            </a:r>
            <a:endParaRPr/>
          </a:p>
          <a:p>
            <a:pPr marL="457200" lvl="0" indent="-342900" algn="l" rtl="0">
              <a:spcBef>
                <a:spcPts val="0"/>
              </a:spcBef>
              <a:spcAft>
                <a:spcPts val="0"/>
              </a:spcAft>
              <a:buSzPts val="1800"/>
              <a:buAutoNum type="arabicPeriod"/>
            </a:pPr>
            <a:r>
              <a:rPr lang="en-US"/>
              <a:t>Penyusunan jadwal pembelajaran untuk masing-masing tingkat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2"/>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Lihat, Pikir, Tanya</a:t>
            </a:r>
            <a:endParaRPr/>
          </a:p>
        </p:txBody>
      </p:sp>
      <p:sp>
        <p:nvSpPr>
          <p:cNvPr id="241" name="Google Shape;241;p32"/>
          <p:cNvSpPr txBox="1">
            <a:spLocks noGrp="1"/>
          </p:cNvSpPr>
          <p:nvPr>
            <p:ph type="body" idx="1"/>
          </p:nvPr>
        </p:nvSpPr>
        <p:spPr>
          <a:xfrm>
            <a:off x="838200" y="2338600"/>
            <a:ext cx="3515700" cy="38385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Lihat</a:t>
            </a:r>
            <a:endParaRPr b="1"/>
          </a:p>
        </p:txBody>
      </p:sp>
      <p:sp>
        <p:nvSpPr>
          <p:cNvPr id="242" name="Google Shape;242;p32"/>
          <p:cNvSpPr txBox="1">
            <a:spLocks noGrp="1"/>
          </p:cNvSpPr>
          <p:nvPr>
            <p:ph type="body" idx="1"/>
          </p:nvPr>
        </p:nvSpPr>
        <p:spPr>
          <a:xfrm>
            <a:off x="4338050" y="2338600"/>
            <a:ext cx="3515700" cy="38385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Pikir</a:t>
            </a:r>
            <a:endParaRPr b="1"/>
          </a:p>
        </p:txBody>
      </p:sp>
      <p:sp>
        <p:nvSpPr>
          <p:cNvPr id="243" name="Google Shape;243;p32"/>
          <p:cNvSpPr txBox="1">
            <a:spLocks noGrp="1"/>
          </p:cNvSpPr>
          <p:nvPr>
            <p:ph type="body" idx="1"/>
          </p:nvPr>
        </p:nvSpPr>
        <p:spPr>
          <a:xfrm>
            <a:off x="7853750" y="2338600"/>
            <a:ext cx="3515700" cy="38385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Tanya</a:t>
            </a:r>
            <a:endParaRPr b="1"/>
          </a:p>
        </p:txBody>
      </p:sp>
      <p:cxnSp>
        <p:nvCxnSpPr>
          <p:cNvPr id="244" name="Google Shape;244;p32"/>
          <p:cNvCxnSpPr/>
          <p:nvPr/>
        </p:nvCxnSpPr>
        <p:spPr>
          <a:xfrm rot="10800000" flipH="1">
            <a:off x="822225" y="2859150"/>
            <a:ext cx="10520700" cy="1860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3"/>
          <p:cNvSpPr txBox="1">
            <a:spLocks noGrp="1"/>
          </p:cNvSpPr>
          <p:nvPr>
            <p:ph type="ctrTitle"/>
          </p:nvPr>
        </p:nvSpPr>
        <p:spPr>
          <a:xfrm>
            <a:off x="649200" y="1365650"/>
            <a:ext cx="9497700" cy="1848600"/>
          </a:xfrm>
          <a:prstGeom prst="rect">
            <a:avLst/>
          </a:prstGeom>
        </p:spPr>
        <p:txBody>
          <a:bodyPr spcFirstLastPara="1" wrap="square" lIns="91425" tIns="45700" rIns="91425" bIns="45700" anchor="b" anchorCtr="0">
            <a:normAutofit/>
          </a:bodyPr>
          <a:lstStyle/>
          <a:p>
            <a:pPr marL="0" lvl="0" indent="0" algn="ctr" rtl="0">
              <a:spcBef>
                <a:spcPts val="0"/>
              </a:spcBef>
              <a:spcAft>
                <a:spcPts val="0"/>
              </a:spcAft>
              <a:buNone/>
            </a:pPr>
            <a:r>
              <a:rPr lang="en-US" b="1">
                <a:latin typeface="Nunito"/>
                <a:ea typeface="Nunito"/>
                <a:cs typeface="Nunito"/>
                <a:sym typeface="Nunito"/>
              </a:rPr>
              <a:t>Jenis-jenis Penjadwalan</a:t>
            </a:r>
            <a:endParaRPr b="1">
              <a:latin typeface="Nunito"/>
              <a:ea typeface="Nunito"/>
              <a:cs typeface="Nunito"/>
              <a:sym typeface="Nunito"/>
            </a:endParaRPr>
          </a:p>
        </p:txBody>
      </p:sp>
      <p:sp>
        <p:nvSpPr>
          <p:cNvPr id="250" name="Google Shape;250;p33"/>
          <p:cNvSpPr txBox="1">
            <a:spLocks noGrp="1"/>
          </p:cNvSpPr>
          <p:nvPr>
            <p:ph type="subTitle" idx="1"/>
          </p:nvPr>
        </p:nvSpPr>
        <p:spPr>
          <a:xfrm>
            <a:off x="1551000" y="3569400"/>
            <a:ext cx="9193800" cy="6351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US">
                <a:latin typeface="Nunito"/>
                <a:ea typeface="Nunito"/>
                <a:cs typeface="Nunito"/>
                <a:sym typeface="Nunito"/>
              </a:rPr>
              <a:t>KOS #2</a:t>
            </a:r>
            <a:endParaRPr>
              <a:latin typeface="Nunito"/>
              <a:ea typeface="Nunito"/>
              <a:cs typeface="Nunito"/>
              <a:sym typeface="Nuni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Perkenalan Diri</a:t>
            </a:r>
            <a:endParaRPr>
              <a:latin typeface="Nunito"/>
              <a:ea typeface="Nunito"/>
              <a:cs typeface="Nunito"/>
              <a:sym typeface="Nunito"/>
            </a:endParaRPr>
          </a:p>
        </p:txBody>
      </p:sp>
      <p:sp>
        <p:nvSpPr>
          <p:cNvPr id="101" name="Google Shape;101;p1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Font typeface="Arial"/>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4"/>
          <p:cNvSpPr txBox="1">
            <a:spLocks noGrp="1"/>
          </p:cNvSpPr>
          <p:nvPr>
            <p:ph type="title"/>
          </p:nvPr>
        </p:nvSpPr>
        <p:spPr>
          <a:xfrm>
            <a:off x="415650" y="11352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a:latin typeface="Nunito"/>
                <a:ea typeface="Nunito"/>
                <a:cs typeface="Nunito"/>
                <a:sym typeface="Nunito"/>
              </a:rPr>
              <a:t>Apa itu penjadwalan?</a:t>
            </a:r>
            <a:endParaRPr b="1">
              <a:latin typeface="Nunito"/>
              <a:ea typeface="Nunito"/>
              <a:cs typeface="Nunito"/>
              <a:sym typeface="Nunito"/>
            </a:endParaRPr>
          </a:p>
        </p:txBody>
      </p:sp>
      <p:sp>
        <p:nvSpPr>
          <p:cNvPr id="256" name="Google Shape;256;p34"/>
          <p:cNvSpPr txBox="1">
            <a:spLocks noGrp="1"/>
          </p:cNvSpPr>
          <p:nvPr>
            <p:ph type="body" idx="1"/>
          </p:nvPr>
        </p:nvSpPr>
        <p:spPr>
          <a:xfrm>
            <a:off x="415600" y="2952503"/>
            <a:ext cx="11360700" cy="31392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US" sz="3600">
                <a:solidFill>
                  <a:srgbClr val="1E1E1E"/>
                </a:solidFill>
                <a:highlight>
                  <a:srgbClr val="FFFFFF"/>
                </a:highlight>
                <a:latin typeface="Nunito"/>
                <a:ea typeface="Nunito"/>
                <a:cs typeface="Nunito"/>
                <a:sym typeface="Nunito"/>
              </a:rPr>
              <a:t> Pengaturan waktu guru bertemu dengan murid dengan durasi pertemuan tertentu dan untuk mata ajar tertentu. </a:t>
            </a:r>
            <a:endParaRPr sz="3600">
              <a:latin typeface="Nunito"/>
              <a:ea typeface="Nunito"/>
              <a:cs typeface="Nunito"/>
              <a:sym typeface="Nuni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5"/>
          <p:cNvSpPr txBox="1">
            <a:spLocks noGrp="1"/>
          </p:cNvSpPr>
          <p:nvPr>
            <p:ph type="title"/>
          </p:nvPr>
        </p:nvSpPr>
        <p:spPr>
          <a:xfrm>
            <a:off x="415650" y="1135267"/>
            <a:ext cx="11360700" cy="7635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Jenis-jenis penjadwalan</a:t>
            </a:r>
            <a:endParaRPr b="1">
              <a:latin typeface="Nunito"/>
              <a:ea typeface="Nunito"/>
              <a:cs typeface="Nunito"/>
              <a:sym typeface="Nunito"/>
            </a:endParaRPr>
          </a:p>
        </p:txBody>
      </p:sp>
      <p:sp>
        <p:nvSpPr>
          <p:cNvPr id="262" name="Google Shape;262;p35"/>
          <p:cNvSpPr txBox="1">
            <a:spLocks noGrp="1"/>
          </p:cNvSpPr>
          <p:nvPr>
            <p:ph type="body" idx="1"/>
          </p:nvPr>
        </p:nvSpPr>
        <p:spPr>
          <a:xfrm>
            <a:off x="415600" y="2765625"/>
            <a:ext cx="11360700" cy="3326100"/>
          </a:xfrm>
          <a:prstGeom prst="rect">
            <a:avLst/>
          </a:prstGeom>
        </p:spPr>
        <p:txBody>
          <a:bodyPr spcFirstLastPara="1" wrap="square" lIns="91425" tIns="45700" rIns="91425" bIns="45700" anchor="t" anchorCtr="0">
            <a:normAutofit/>
          </a:bodyPr>
          <a:lstStyle/>
          <a:p>
            <a:pPr marL="457200" lvl="0" indent="-495300" algn="ctr" rtl="0">
              <a:spcBef>
                <a:spcPts val="1000"/>
              </a:spcBef>
              <a:spcAft>
                <a:spcPts val="0"/>
              </a:spcAft>
              <a:buClr>
                <a:srgbClr val="1E1E1E"/>
              </a:buClr>
              <a:buSzPts val="4200"/>
              <a:buFont typeface="Nunito"/>
              <a:buChar char="•"/>
            </a:pPr>
            <a:r>
              <a:rPr lang="en-US" sz="4200">
                <a:solidFill>
                  <a:srgbClr val="1E1E1E"/>
                </a:solidFill>
                <a:highlight>
                  <a:srgbClr val="FFFFFF"/>
                </a:highlight>
                <a:latin typeface="Nunito"/>
                <a:ea typeface="Nunito"/>
                <a:cs typeface="Nunito"/>
                <a:sym typeface="Nunito"/>
              </a:rPr>
              <a:t> Periode</a:t>
            </a:r>
            <a:endParaRPr sz="4200">
              <a:solidFill>
                <a:srgbClr val="1E1E1E"/>
              </a:solidFill>
              <a:highlight>
                <a:srgbClr val="FFFFFF"/>
              </a:highlight>
              <a:latin typeface="Nunito"/>
              <a:ea typeface="Nunito"/>
              <a:cs typeface="Nunito"/>
              <a:sym typeface="Nunito"/>
            </a:endParaRPr>
          </a:p>
          <a:p>
            <a:pPr marL="457200" lvl="0" indent="-495300" algn="ctr" rtl="0">
              <a:spcBef>
                <a:spcPts val="0"/>
              </a:spcBef>
              <a:spcAft>
                <a:spcPts val="0"/>
              </a:spcAft>
              <a:buClr>
                <a:srgbClr val="1E1E1E"/>
              </a:buClr>
              <a:buSzPts val="4200"/>
              <a:buFont typeface="Nunito"/>
              <a:buChar char="•"/>
            </a:pPr>
            <a:r>
              <a:rPr lang="en-US" sz="4200">
                <a:solidFill>
                  <a:srgbClr val="1E1E1E"/>
                </a:solidFill>
                <a:highlight>
                  <a:srgbClr val="FFFFFF"/>
                </a:highlight>
                <a:latin typeface="Nunito"/>
                <a:ea typeface="Nunito"/>
                <a:cs typeface="Nunito"/>
                <a:sym typeface="Nunito"/>
              </a:rPr>
              <a:t>Blok</a:t>
            </a:r>
            <a:endParaRPr sz="4200">
              <a:solidFill>
                <a:srgbClr val="1E1E1E"/>
              </a:solidFill>
              <a:highlight>
                <a:srgbClr val="FFFFFF"/>
              </a:highlight>
              <a:latin typeface="Nunito"/>
              <a:ea typeface="Nunito"/>
              <a:cs typeface="Nunito"/>
              <a:sym typeface="Nunito"/>
            </a:endParaRPr>
          </a:p>
          <a:p>
            <a:pPr marL="457200" lvl="0" indent="-495300" algn="ctr" rtl="0">
              <a:spcBef>
                <a:spcPts val="0"/>
              </a:spcBef>
              <a:spcAft>
                <a:spcPts val="0"/>
              </a:spcAft>
              <a:buClr>
                <a:srgbClr val="1E1E1E"/>
              </a:buClr>
              <a:buSzPts val="4200"/>
              <a:buFont typeface="Nunito"/>
              <a:buChar char="•"/>
            </a:pPr>
            <a:r>
              <a:rPr lang="en-US" sz="4200">
                <a:solidFill>
                  <a:srgbClr val="1E1E1E"/>
                </a:solidFill>
                <a:highlight>
                  <a:srgbClr val="FFFFFF"/>
                </a:highlight>
                <a:latin typeface="Nunito"/>
                <a:ea typeface="Nunito"/>
                <a:cs typeface="Nunito"/>
                <a:sym typeface="Nunito"/>
              </a:rPr>
              <a:t>Kombinasi Periode &amp; Blok</a:t>
            </a:r>
            <a:endParaRPr sz="4200">
              <a:solidFill>
                <a:srgbClr val="1E1E1E"/>
              </a:solidFill>
              <a:highlight>
                <a:srgbClr val="FFFFFF"/>
              </a:highlight>
              <a:latin typeface="Nunito"/>
              <a:ea typeface="Nunito"/>
              <a:cs typeface="Nunito"/>
              <a:sym typeface="Nuni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6"/>
          <p:cNvSpPr txBox="1">
            <a:spLocks noGrp="1"/>
          </p:cNvSpPr>
          <p:nvPr>
            <p:ph type="title"/>
          </p:nvPr>
        </p:nvSpPr>
        <p:spPr>
          <a:xfrm>
            <a:off x="266125" y="701700"/>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a:t>Jadwal Tradisional (Jadwal Periode)</a:t>
            </a:r>
            <a:endParaRPr b="1"/>
          </a:p>
        </p:txBody>
      </p:sp>
      <p:graphicFrame>
        <p:nvGraphicFramePr>
          <p:cNvPr id="268" name="Google Shape;268;p36"/>
          <p:cNvGraphicFramePr/>
          <p:nvPr/>
        </p:nvGraphicFramePr>
        <p:xfrm>
          <a:off x="563525" y="1572600"/>
          <a:ext cx="10757825" cy="5008200"/>
        </p:xfrm>
        <a:graphic>
          <a:graphicData uri="http://schemas.openxmlformats.org/drawingml/2006/table">
            <a:tbl>
              <a:tblPr>
                <a:noFill/>
                <a:tableStyleId>{F0A639DD-A4D7-4CD6-AFB0-ED913E2D0338}</a:tableStyleId>
              </a:tblPr>
              <a:tblGrid>
                <a:gridCol w="654200">
                  <a:extLst>
                    <a:ext uri="{9D8B030D-6E8A-4147-A177-3AD203B41FA5}">
                      <a16:colId xmlns:a16="http://schemas.microsoft.com/office/drawing/2014/main" val="20000"/>
                    </a:ext>
                  </a:extLst>
                </a:gridCol>
                <a:gridCol w="1453750">
                  <a:extLst>
                    <a:ext uri="{9D8B030D-6E8A-4147-A177-3AD203B41FA5}">
                      <a16:colId xmlns:a16="http://schemas.microsoft.com/office/drawing/2014/main" val="20001"/>
                    </a:ext>
                  </a:extLst>
                </a:gridCol>
                <a:gridCol w="1729975">
                  <a:extLst>
                    <a:ext uri="{9D8B030D-6E8A-4147-A177-3AD203B41FA5}">
                      <a16:colId xmlns:a16="http://schemas.microsoft.com/office/drawing/2014/main" val="20002"/>
                    </a:ext>
                  </a:extLst>
                </a:gridCol>
                <a:gridCol w="1729975">
                  <a:extLst>
                    <a:ext uri="{9D8B030D-6E8A-4147-A177-3AD203B41FA5}">
                      <a16:colId xmlns:a16="http://schemas.microsoft.com/office/drawing/2014/main" val="20003"/>
                    </a:ext>
                  </a:extLst>
                </a:gridCol>
                <a:gridCol w="1729975">
                  <a:extLst>
                    <a:ext uri="{9D8B030D-6E8A-4147-A177-3AD203B41FA5}">
                      <a16:colId xmlns:a16="http://schemas.microsoft.com/office/drawing/2014/main" val="20004"/>
                    </a:ext>
                  </a:extLst>
                </a:gridCol>
                <a:gridCol w="1729975">
                  <a:extLst>
                    <a:ext uri="{9D8B030D-6E8A-4147-A177-3AD203B41FA5}">
                      <a16:colId xmlns:a16="http://schemas.microsoft.com/office/drawing/2014/main" val="20005"/>
                    </a:ext>
                  </a:extLst>
                </a:gridCol>
                <a:gridCol w="1729975">
                  <a:extLst>
                    <a:ext uri="{9D8B030D-6E8A-4147-A177-3AD203B41FA5}">
                      <a16:colId xmlns:a16="http://schemas.microsoft.com/office/drawing/2014/main" val="20006"/>
                    </a:ext>
                  </a:extLst>
                </a:gridCol>
              </a:tblGrid>
              <a:tr h="368250">
                <a:tc rowSpan="2">
                  <a:txBody>
                    <a:bodyPr/>
                    <a:lstStyle/>
                    <a:p>
                      <a:pPr marL="0" lvl="0" indent="0" algn="ctr" rtl="0">
                        <a:lnSpc>
                          <a:spcPct val="115000"/>
                        </a:lnSpc>
                        <a:spcBef>
                          <a:spcPts val="0"/>
                        </a:spcBef>
                        <a:spcAft>
                          <a:spcPts val="0"/>
                        </a:spcAft>
                        <a:buNone/>
                      </a:pPr>
                      <a:r>
                        <a:rPr lang="en-US" sz="1800" b="1"/>
                        <a:t>No</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rowSpan="2">
                  <a:txBody>
                    <a:bodyPr/>
                    <a:lstStyle/>
                    <a:p>
                      <a:pPr marL="0" lvl="0" indent="0" algn="ctr" rtl="0">
                        <a:lnSpc>
                          <a:spcPct val="115000"/>
                        </a:lnSpc>
                        <a:spcBef>
                          <a:spcPts val="0"/>
                        </a:spcBef>
                        <a:spcAft>
                          <a:spcPts val="0"/>
                        </a:spcAft>
                        <a:buNone/>
                      </a:pPr>
                      <a:r>
                        <a:rPr lang="en-US" sz="1800" b="1"/>
                        <a:t>Waktu</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gridSpan="5">
                  <a:txBody>
                    <a:bodyPr/>
                    <a:lstStyle/>
                    <a:p>
                      <a:pPr marL="0" lvl="0" indent="0" algn="ctr" rtl="0">
                        <a:lnSpc>
                          <a:spcPct val="115000"/>
                        </a:lnSpc>
                        <a:spcBef>
                          <a:spcPts val="0"/>
                        </a:spcBef>
                        <a:spcAft>
                          <a:spcPts val="0"/>
                        </a:spcAft>
                        <a:buNone/>
                      </a:pPr>
                      <a:r>
                        <a:rPr lang="en-US" sz="1800" b="1"/>
                        <a:t>Hari</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8250">
                <a:tc vMerge="1">
                  <a:txBody>
                    <a:bodyPr/>
                    <a:lstStyle/>
                    <a:p>
                      <a:endParaRPr lang="en-US"/>
                    </a:p>
                  </a:txBody>
                  <a:tcPr/>
                </a:tc>
                <a:tc vMerge="1">
                  <a:txBody>
                    <a:bodyPr/>
                    <a:lstStyle/>
                    <a:p>
                      <a:endParaRPr lang="en-US"/>
                    </a:p>
                  </a:txBody>
                  <a:tcPr/>
                </a:tc>
                <a:tc>
                  <a:txBody>
                    <a:bodyPr/>
                    <a:lstStyle/>
                    <a:p>
                      <a:pPr marL="0" lvl="0" indent="0" algn="ctr" rtl="0">
                        <a:lnSpc>
                          <a:spcPct val="115000"/>
                        </a:lnSpc>
                        <a:spcBef>
                          <a:spcPts val="0"/>
                        </a:spcBef>
                        <a:spcAft>
                          <a:spcPts val="0"/>
                        </a:spcAft>
                        <a:buNone/>
                      </a:pPr>
                      <a:r>
                        <a:rPr lang="en-US" sz="1800" b="1"/>
                        <a:t>Senin</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800" b="1"/>
                        <a:t>Selasa</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800" b="1"/>
                        <a:t>Rabu</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800" b="1"/>
                        <a:t>Kamis</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800" b="1"/>
                        <a:t>Jumat</a:t>
                      </a:r>
                      <a:endParaRPr sz="18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extLst>
                  <a:ext uri="{0D108BD9-81ED-4DB2-BD59-A6C34878D82A}">
                    <a16:rowId xmlns:a16="http://schemas.microsoft.com/office/drawing/2014/main" val="10001"/>
                  </a:ext>
                </a:extLst>
              </a:tr>
              <a:tr h="368250">
                <a:tc>
                  <a:txBody>
                    <a:bodyPr/>
                    <a:lstStyle/>
                    <a:p>
                      <a:pPr marL="0" lvl="0" indent="0" algn="r" rtl="0">
                        <a:lnSpc>
                          <a:spcPct val="115000"/>
                        </a:lnSpc>
                        <a:spcBef>
                          <a:spcPts val="0"/>
                        </a:spcBef>
                        <a:spcAft>
                          <a:spcPts val="0"/>
                        </a:spcAft>
                        <a:buNone/>
                      </a:pPr>
                      <a:r>
                        <a:rPr lang="en-US"/>
                        <a:t>1</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06.30-06.45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Upacara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Pagi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Pagi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Pagi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Olahraga Bersama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68250">
                <a:tc>
                  <a:txBody>
                    <a:bodyPr/>
                    <a:lstStyle/>
                    <a:p>
                      <a:pPr marL="0" lvl="0" indent="0" algn="r" rtl="0">
                        <a:lnSpc>
                          <a:spcPct val="115000"/>
                        </a:lnSpc>
                        <a:spcBef>
                          <a:spcPts val="0"/>
                        </a:spcBef>
                        <a:spcAft>
                          <a:spcPts val="0"/>
                        </a:spcAft>
                        <a:buNone/>
                      </a:pPr>
                      <a:r>
                        <a:rPr lang="en-US"/>
                        <a:t>2</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06.45-07.25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68250">
                <a:tc>
                  <a:txBody>
                    <a:bodyPr/>
                    <a:lstStyle/>
                    <a:p>
                      <a:pPr marL="0" lvl="0" indent="0" algn="r" rtl="0">
                        <a:lnSpc>
                          <a:spcPct val="115000"/>
                        </a:lnSpc>
                        <a:spcBef>
                          <a:spcPts val="0"/>
                        </a:spcBef>
                        <a:spcAft>
                          <a:spcPts val="0"/>
                        </a:spcAft>
                        <a:buNone/>
                      </a:pPr>
                      <a:r>
                        <a:rPr lang="en-US"/>
                        <a:t>3</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07.25-08.05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PPKN</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Mulok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68250">
                <a:tc>
                  <a:txBody>
                    <a:bodyPr/>
                    <a:lstStyle/>
                    <a:p>
                      <a:pPr marL="0" lvl="0" indent="0" algn="r" rtl="0">
                        <a:lnSpc>
                          <a:spcPct val="115000"/>
                        </a:lnSpc>
                        <a:spcBef>
                          <a:spcPts val="0"/>
                        </a:spcBef>
                        <a:spcAft>
                          <a:spcPts val="0"/>
                        </a:spcAft>
                        <a:buNone/>
                      </a:pPr>
                      <a:r>
                        <a:rPr lang="en-US"/>
                        <a:t>4</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08.05-07.45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68250">
                <a:tc>
                  <a:txBody>
                    <a:bodyPr/>
                    <a:lstStyle/>
                    <a:p>
                      <a:pPr marL="0" lvl="0" indent="0" algn="r" rtl="0">
                        <a:lnSpc>
                          <a:spcPct val="115000"/>
                        </a:lnSpc>
                        <a:spcBef>
                          <a:spcPts val="0"/>
                        </a:spcBef>
                        <a:spcAft>
                          <a:spcPts val="0"/>
                        </a:spcAft>
                        <a:buNone/>
                      </a:pPr>
                      <a:r>
                        <a:rPr lang="en-US"/>
                        <a:t>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08.45-09.25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Pendidikan Seni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Informatika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368250">
                <a:tc>
                  <a:txBody>
                    <a:bodyPr/>
                    <a:lstStyle/>
                    <a:p>
                      <a:pPr marL="0" lvl="0" indent="0" algn="r" rtl="0">
                        <a:lnSpc>
                          <a:spcPct val="115000"/>
                        </a:lnSpc>
                        <a:spcBef>
                          <a:spcPts val="0"/>
                        </a:spcBef>
                        <a:spcAft>
                          <a:spcPts val="0"/>
                        </a:spcAft>
                        <a:buNone/>
                      </a:pPr>
                      <a:r>
                        <a:rPr lang="en-US"/>
                        <a:t>6</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09.25-09.55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ISTIRAHAT</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US"/>
                        <a:t>ISTIRAHAT</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US"/>
                        <a:t>ISTIRAHAT</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US"/>
                        <a:t>ISTIRAHAT</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l" rtl="0">
                        <a:lnSpc>
                          <a:spcPct val="115000"/>
                        </a:lnSpc>
                        <a:spcBef>
                          <a:spcPts val="0"/>
                        </a:spcBef>
                        <a:spcAft>
                          <a:spcPts val="0"/>
                        </a:spcAft>
                        <a:buNone/>
                      </a:pPr>
                      <a:r>
                        <a:rPr lang="en-US"/>
                        <a:t>ISTIRAHAT</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extLst>
                  <a:ext uri="{0D108BD9-81ED-4DB2-BD59-A6C34878D82A}">
                    <a16:rowId xmlns:a16="http://schemas.microsoft.com/office/drawing/2014/main" val="10007"/>
                  </a:ext>
                </a:extLst>
              </a:tr>
              <a:tr h="368250">
                <a:tc>
                  <a:txBody>
                    <a:bodyPr/>
                    <a:lstStyle/>
                    <a:p>
                      <a:pPr marL="0" lvl="0" indent="0" algn="r" rtl="0">
                        <a:lnSpc>
                          <a:spcPct val="115000"/>
                        </a:lnSpc>
                        <a:spcBef>
                          <a:spcPts val="0"/>
                        </a:spcBef>
                        <a:spcAft>
                          <a:spcPts val="0"/>
                        </a:spcAft>
                        <a:buNone/>
                      </a:pPr>
                      <a:r>
                        <a:rPr lang="en-US"/>
                        <a:t>7</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09.55-10.35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Penjaskes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Penjaskes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368250">
                <a:tc>
                  <a:txBody>
                    <a:bodyPr/>
                    <a:lstStyle/>
                    <a:p>
                      <a:pPr marL="0" lvl="0" indent="0" algn="r" rtl="0">
                        <a:lnSpc>
                          <a:spcPct val="115000"/>
                        </a:lnSpc>
                        <a:spcBef>
                          <a:spcPts val="0"/>
                        </a:spcBef>
                        <a:spcAft>
                          <a:spcPts val="0"/>
                        </a:spcAft>
                        <a:buNone/>
                      </a:pPr>
                      <a:r>
                        <a:rPr lang="en-US"/>
                        <a:t>8</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10.35-11.15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Projek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PPKN</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Projek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Pendidikan Seni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441900">
                <a:tc>
                  <a:txBody>
                    <a:bodyPr/>
                    <a:lstStyle/>
                    <a:p>
                      <a:pPr marL="0" lvl="0" indent="0" algn="r" rtl="0">
                        <a:lnSpc>
                          <a:spcPct val="115000"/>
                        </a:lnSpc>
                        <a:spcBef>
                          <a:spcPts val="0"/>
                        </a:spcBef>
                        <a:spcAft>
                          <a:spcPts val="0"/>
                        </a:spcAft>
                        <a:buNone/>
                      </a:pPr>
                      <a:r>
                        <a:rPr lang="en-US"/>
                        <a:t>9</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11.15-11.55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Projek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Projek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0"/>
                  </a:ext>
                </a:extLst>
              </a:tr>
              <a:tr h="441900">
                <a:tc>
                  <a:txBody>
                    <a:bodyPr/>
                    <a:lstStyle/>
                    <a:p>
                      <a:pPr marL="0" lvl="0" indent="0" algn="r" rtl="0">
                        <a:lnSpc>
                          <a:spcPct val="115000"/>
                        </a:lnSpc>
                        <a:spcBef>
                          <a:spcPts val="0"/>
                        </a:spcBef>
                        <a:spcAft>
                          <a:spcPts val="0"/>
                        </a:spcAft>
                        <a:buNone/>
                      </a:pPr>
                      <a:r>
                        <a:rPr lang="en-US"/>
                        <a:t>10</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11.55-12.35</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Mulok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Informatika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1"/>
                  </a:ext>
                </a:extLst>
              </a:tr>
              <a:tr h="441900">
                <a:tc>
                  <a:txBody>
                    <a:bodyPr/>
                    <a:lstStyle/>
                    <a:p>
                      <a:pPr marL="0" lvl="0" indent="0" algn="l" rtl="0">
                        <a:spcBef>
                          <a:spcPts val="0"/>
                        </a:spcBef>
                        <a:spcAft>
                          <a:spcPts val="0"/>
                        </a:spcAft>
                        <a:buNone/>
                      </a:pPr>
                      <a:endParaRPr sz="180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Bersama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Bersama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Bersama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Ibadah Bersama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7"/>
          <p:cNvSpPr txBox="1">
            <a:spLocks noGrp="1"/>
          </p:cNvSpPr>
          <p:nvPr>
            <p:ph type="title"/>
          </p:nvPr>
        </p:nvSpPr>
        <p:spPr>
          <a:xfrm>
            <a:off x="415650" y="807642"/>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latin typeface="Nunito"/>
                <a:ea typeface="Nunito"/>
                <a:cs typeface="Nunito"/>
                <a:sym typeface="Nunito"/>
              </a:rPr>
              <a:t>4x4 x atau Jadwal Blok Semester</a:t>
            </a:r>
            <a:endParaRPr>
              <a:latin typeface="Nunito"/>
              <a:ea typeface="Nunito"/>
              <a:cs typeface="Nunito"/>
              <a:sym typeface="Nunito"/>
            </a:endParaRPr>
          </a:p>
        </p:txBody>
      </p:sp>
      <p:graphicFrame>
        <p:nvGraphicFramePr>
          <p:cNvPr id="274" name="Google Shape;274;p37"/>
          <p:cNvGraphicFramePr/>
          <p:nvPr/>
        </p:nvGraphicFramePr>
        <p:xfrm>
          <a:off x="563500" y="1722100"/>
          <a:ext cx="10888575" cy="4634525"/>
        </p:xfrm>
        <a:graphic>
          <a:graphicData uri="http://schemas.openxmlformats.org/drawingml/2006/table">
            <a:tbl>
              <a:tblPr>
                <a:noFill/>
                <a:tableStyleId>{F0A639DD-A4D7-4CD6-AFB0-ED913E2D0338}</a:tableStyleId>
              </a:tblPr>
              <a:tblGrid>
                <a:gridCol w="662150">
                  <a:extLst>
                    <a:ext uri="{9D8B030D-6E8A-4147-A177-3AD203B41FA5}">
                      <a16:colId xmlns:a16="http://schemas.microsoft.com/office/drawing/2014/main" val="20000"/>
                    </a:ext>
                  </a:extLst>
                </a:gridCol>
                <a:gridCol w="1471425">
                  <a:extLst>
                    <a:ext uri="{9D8B030D-6E8A-4147-A177-3AD203B41FA5}">
                      <a16:colId xmlns:a16="http://schemas.microsoft.com/office/drawing/2014/main" val="20001"/>
                    </a:ext>
                  </a:extLst>
                </a:gridCol>
                <a:gridCol w="1751000">
                  <a:extLst>
                    <a:ext uri="{9D8B030D-6E8A-4147-A177-3AD203B41FA5}">
                      <a16:colId xmlns:a16="http://schemas.microsoft.com/office/drawing/2014/main" val="20002"/>
                    </a:ext>
                  </a:extLst>
                </a:gridCol>
                <a:gridCol w="1751000">
                  <a:extLst>
                    <a:ext uri="{9D8B030D-6E8A-4147-A177-3AD203B41FA5}">
                      <a16:colId xmlns:a16="http://schemas.microsoft.com/office/drawing/2014/main" val="20003"/>
                    </a:ext>
                  </a:extLst>
                </a:gridCol>
                <a:gridCol w="1751000">
                  <a:extLst>
                    <a:ext uri="{9D8B030D-6E8A-4147-A177-3AD203B41FA5}">
                      <a16:colId xmlns:a16="http://schemas.microsoft.com/office/drawing/2014/main" val="20004"/>
                    </a:ext>
                  </a:extLst>
                </a:gridCol>
                <a:gridCol w="1751000">
                  <a:extLst>
                    <a:ext uri="{9D8B030D-6E8A-4147-A177-3AD203B41FA5}">
                      <a16:colId xmlns:a16="http://schemas.microsoft.com/office/drawing/2014/main" val="20005"/>
                    </a:ext>
                  </a:extLst>
                </a:gridCol>
                <a:gridCol w="1751000">
                  <a:extLst>
                    <a:ext uri="{9D8B030D-6E8A-4147-A177-3AD203B41FA5}">
                      <a16:colId xmlns:a16="http://schemas.microsoft.com/office/drawing/2014/main" val="20006"/>
                    </a:ext>
                  </a:extLst>
                </a:gridCol>
              </a:tblGrid>
              <a:tr h="340775">
                <a:tc rowSpan="2">
                  <a:txBody>
                    <a:bodyPr/>
                    <a:lstStyle/>
                    <a:p>
                      <a:pPr marL="0" lvl="0" indent="0" algn="ctr" rtl="0">
                        <a:lnSpc>
                          <a:spcPct val="115000"/>
                        </a:lnSpc>
                        <a:spcBef>
                          <a:spcPts val="0"/>
                        </a:spcBef>
                        <a:spcAft>
                          <a:spcPts val="0"/>
                        </a:spcAft>
                        <a:buNone/>
                      </a:pPr>
                      <a:r>
                        <a:rPr lang="en-US" b="1"/>
                        <a:t>No</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rowSpan="2">
                  <a:txBody>
                    <a:bodyPr/>
                    <a:lstStyle/>
                    <a:p>
                      <a:pPr marL="0" lvl="0" indent="0" algn="ctr" rtl="0">
                        <a:lnSpc>
                          <a:spcPct val="115000"/>
                        </a:lnSpc>
                        <a:spcBef>
                          <a:spcPts val="0"/>
                        </a:spcBef>
                        <a:spcAft>
                          <a:spcPts val="0"/>
                        </a:spcAft>
                        <a:buNone/>
                      </a:pPr>
                      <a:r>
                        <a:rPr lang="en-US" b="1"/>
                        <a:t>Waktu</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gridSpan="5">
                  <a:txBody>
                    <a:bodyPr/>
                    <a:lstStyle/>
                    <a:p>
                      <a:pPr marL="0" lvl="0" indent="0" algn="ctr" rtl="0">
                        <a:lnSpc>
                          <a:spcPct val="115000"/>
                        </a:lnSpc>
                        <a:spcBef>
                          <a:spcPts val="0"/>
                        </a:spcBef>
                        <a:spcAft>
                          <a:spcPts val="0"/>
                        </a:spcAft>
                        <a:buNone/>
                      </a:pPr>
                      <a:r>
                        <a:rPr lang="en-US" b="1"/>
                        <a:t>Hari</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0775">
                <a:tc vMerge="1">
                  <a:txBody>
                    <a:bodyPr/>
                    <a:lstStyle/>
                    <a:p>
                      <a:endParaRPr lang="en-US"/>
                    </a:p>
                  </a:txBody>
                  <a:tcPr/>
                </a:tc>
                <a:tc vMerge="1">
                  <a:txBody>
                    <a:bodyPr/>
                    <a:lstStyle/>
                    <a:p>
                      <a:endParaRPr lang="en-US"/>
                    </a:p>
                  </a:txBody>
                  <a:tcPr/>
                </a:tc>
                <a:tc>
                  <a:txBody>
                    <a:bodyPr/>
                    <a:lstStyle/>
                    <a:p>
                      <a:pPr marL="0" lvl="0" indent="0" algn="ctr" rtl="0">
                        <a:lnSpc>
                          <a:spcPct val="115000"/>
                        </a:lnSpc>
                        <a:spcBef>
                          <a:spcPts val="0"/>
                        </a:spcBef>
                        <a:spcAft>
                          <a:spcPts val="0"/>
                        </a:spcAft>
                        <a:buNone/>
                      </a:pPr>
                      <a:r>
                        <a:rPr lang="en-US" b="1"/>
                        <a:t>Senin</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Selasa</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Rabu</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Kamis</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Jumat</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extLst>
                  <a:ext uri="{0D108BD9-81ED-4DB2-BD59-A6C34878D82A}">
                    <a16:rowId xmlns:a16="http://schemas.microsoft.com/office/drawing/2014/main" val="10001"/>
                  </a:ext>
                </a:extLst>
              </a:tr>
              <a:tr h="340775">
                <a:tc>
                  <a:txBody>
                    <a:bodyPr/>
                    <a:lstStyle/>
                    <a:p>
                      <a:pPr marL="0" lvl="0" indent="0" algn="ctr" rtl="0">
                        <a:lnSpc>
                          <a:spcPct val="115000"/>
                        </a:lnSpc>
                        <a:spcBef>
                          <a:spcPts val="0"/>
                        </a:spcBef>
                        <a:spcAft>
                          <a:spcPts val="0"/>
                        </a:spcAft>
                        <a:buNone/>
                      </a:pPr>
                      <a:r>
                        <a:rPr lang="en-US"/>
                        <a:t>1</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06.30-06.45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Upacara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Olahraga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0775">
                <a:tc>
                  <a:txBody>
                    <a:bodyPr/>
                    <a:lstStyle/>
                    <a:p>
                      <a:pPr marL="0" lvl="0" indent="0" algn="ctr" rtl="0">
                        <a:lnSpc>
                          <a:spcPct val="115000"/>
                        </a:lnSpc>
                        <a:spcBef>
                          <a:spcPts val="0"/>
                        </a:spcBef>
                        <a:spcAft>
                          <a:spcPts val="0"/>
                        </a:spcAft>
                        <a:buNone/>
                      </a:pPr>
                      <a:r>
                        <a:rPr lang="en-US"/>
                        <a:t>2</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06.45-07.25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IPA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IPS</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Bahasa Indonesia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40775">
                <a:tc>
                  <a:txBody>
                    <a:bodyPr/>
                    <a:lstStyle/>
                    <a:p>
                      <a:pPr marL="0" lvl="0" indent="0" algn="ctr" rtl="0">
                        <a:lnSpc>
                          <a:spcPct val="115000"/>
                        </a:lnSpc>
                        <a:spcBef>
                          <a:spcPts val="0"/>
                        </a:spcBef>
                        <a:spcAft>
                          <a:spcPts val="0"/>
                        </a:spcAft>
                        <a:buNone/>
                      </a:pPr>
                      <a:r>
                        <a:rPr lang="en-US"/>
                        <a:t>3</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07.25-08.05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340775">
                <a:tc>
                  <a:txBody>
                    <a:bodyPr/>
                    <a:lstStyle/>
                    <a:p>
                      <a:pPr marL="0" lvl="0" indent="0" algn="ctr" rtl="0">
                        <a:lnSpc>
                          <a:spcPct val="115000"/>
                        </a:lnSpc>
                        <a:spcBef>
                          <a:spcPts val="0"/>
                        </a:spcBef>
                        <a:spcAft>
                          <a:spcPts val="0"/>
                        </a:spcAft>
                        <a:buNone/>
                      </a:pPr>
                      <a:r>
                        <a:rPr lang="en-US"/>
                        <a:t>4</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08.05-07.45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IPA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Pelajaran Agama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Pelajaran Agama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Informatika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40775">
                <a:tc>
                  <a:txBody>
                    <a:bodyPr/>
                    <a:lstStyle/>
                    <a:p>
                      <a:pPr marL="0" lvl="0" indent="0" algn="ctr" rtl="0">
                        <a:lnSpc>
                          <a:spcPct val="115000"/>
                        </a:lnSpc>
                        <a:spcBef>
                          <a:spcPts val="0"/>
                        </a:spcBef>
                        <a:spcAft>
                          <a:spcPts val="0"/>
                        </a:spcAft>
                        <a:buNone/>
                      </a:pPr>
                      <a:r>
                        <a:rPr lang="en-US"/>
                        <a:t>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08.45-09.25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340775">
                <a:tc>
                  <a:txBody>
                    <a:bodyPr/>
                    <a:lstStyle/>
                    <a:p>
                      <a:pPr marL="0" lvl="0" indent="0" algn="ctr" rtl="0">
                        <a:lnSpc>
                          <a:spcPct val="115000"/>
                        </a:lnSpc>
                        <a:spcBef>
                          <a:spcPts val="0"/>
                        </a:spcBef>
                        <a:spcAft>
                          <a:spcPts val="0"/>
                        </a:spcAft>
                        <a:buNone/>
                      </a:pPr>
                      <a:r>
                        <a:rPr lang="en-US"/>
                        <a:t>6</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09.25-09.55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extLst>
                  <a:ext uri="{0D108BD9-81ED-4DB2-BD59-A6C34878D82A}">
                    <a16:rowId xmlns:a16="http://schemas.microsoft.com/office/drawing/2014/main" val="10007"/>
                  </a:ext>
                </a:extLst>
              </a:tr>
              <a:tr h="340775">
                <a:tc>
                  <a:txBody>
                    <a:bodyPr/>
                    <a:lstStyle/>
                    <a:p>
                      <a:pPr marL="0" lvl="0" indent="0" algn="ctr" rtl="0">
                        <a:lnSpc>
                          <a:spcPct val="115000"/>
                        </a:lnSpc>
                        <a:spcBef>
                          <a:spcPts val="0"/>
                        </a:spcBef>
                        <a:spcAft>
                          <a:spcPts val="0"/>
                        </a:spcAft>
                        <a:buNone/>
                      </a:pPr>
                      <a:r>
                        <a:rPr lang="en-US"/>
                        <a:t>7</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09.55-10.35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Bahasa Indonesia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PPKN</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Bahasa Inggris</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PPKN</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IPS</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340775">
                <a:tc>
                  <a:txBody>
                    <a:bodyPr/>
                    <a:lstStyle/>
                    <a:p>
                      <a:pPr marL="0" lvl="0" indent="0" algn="ctr" rtl="0">
                        <a:lnSpc>
                          <a:spcPct val="115000"/>
                        </a:lnSpc>
                        <a:spcBef>
                          <a:spcPts val="0"/>
                        </a:spcBef>
                        <a:spcAft>
                          <a:spcPts val="0"/>
                        </a:spcAft>
                        <a:buNone/>
                      </a:pPr>
                      <a:r>
                        <a:rPr lang="en-US"/>
                        <a:t>8</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10.35-11.15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408925">
                <a:tc>
                  <a:txBody>
                    <a:bodyPr/>
                    <a:lstStyle/>
                    <a:p>
                      <a:pPr marL="0" lvl="0" indent="0" algn="ctr" rtl="0">
                        <a:lnSpc>
                          <a:spcPct val="115000"/>
                        </a:lnSpc>
                        <a:spcBef>
                          <a:spcPts val="0"/>
                        </a:spcBef>
                        <a:spcAft>
                          <a:spcPts val="0"/>
                        </a:spcAft>
                        <a:buNone/>
                      </a:pPr>
                      <a:r>
                        <a:rPr lang="en-US"/>
                        <a:t>9</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11.15-11.55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Projek</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Bahasa Inggris</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Projek</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Bahasa Indonesia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0"/>
                  </a:ext>
                </a:extLst>
              </a:tr>
              <a:tr h="408925">
                <a:tc>
                  <a:txBody>
                    <a:bodyPr/>
                    <a:lstStyle/>
                    <a:p>
                      <a:pPr marL="0" lvl="0" indent="0" algn="ctr" rtl="0">
                        <a:lnSpc>
                          <a:spcPct val="115000"/>
                        </a:lnSpc>
                        <a:spcBef>
                          <a:spcPts val="0"/>
                        </a:spcBef>
                        <a:spcAft>
                          <a:spcPts val="0"/>
                        </a:spcAft>
                        <a:buNone/>
                      </a:pPr>
                      <a:r>
                        <a:rPr lang="en-US"/>
                        <a:t>10</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11.55-12.35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1"/>
                  </a:ext>
                </a:extLst>
              </a:tr>
              <a:tr h="408925">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8"/>
          <p:cNvSpPr txBox="1">
            <a:spLocks noGrp="1"/>
          </p:cNvSpPr>
          <p:nvPr>
            <p:ph type="title"/>
          </p:nvPr>
        </p:nvSpPr>
        <p:spPr>
          <a:xfrm>
            <a:off x="415600" y="7457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A/B, atau Alternatif Jadwal Blok</a:t>
            </a:r>
            <a:endParaRPr/>
          </a:p>
        </p:txBody>
      </p:sp>
      <p:sp>
        <p:nvSpPr>
          <p:cNvPr id="280" name="Google Shape;280;p38"/>
          <p:cNvSpPr txBox="1">
            <a:spLocks noGrp="1"/>
          </p:cNvSpPr>
          <p:nvPr>
            <p:ph type="body" idx="1"/>
          </p:nvPr>
        </p:nvSpPr>
        <p:spPr>
          <a:xfrm>
            <a:off x="415600" y="1689033"/>
            <a:ext cx="11360700" cy="4555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Jadwal blok A/B membagi 4-8 blok periode kelas setiap dua hari sehingga murid dapat mengambil 3 atau 4 mata pelajaran dalam sehari. Dalam jadwal A/B, setiap periode belajar berdurasi 80-120 menit.</a:t>
            </a:r>
            <a:endParaRPr/>
          </a:p>
        </p:txBody>
      </p:sp>
      <p:graphicFrame>
        <p:nvGraphicFramePr>
          <p:cNvPr id="281" name="Google Shape;281;p38"/>
          <p:cNvGraphicFramePr/>
          <p:nvPr/>
        </p:nvGraphicFramePr>
        <p:xfrm>
          <a:off x="656950" y="3323325"/>
          <a:ext cx="10171850" cy="3534625"/>
        </p:xfrm>
        <a:graphic>
          <a:graphicData uri="http://schemas.openxmlformats.org/drawingml/2006/table">
            <a:tbl>
              <a:tblPr>
                <a:noFill/>
                <a:tableStyleId>{F0A639DD-A4D7-4CD6-AFB0-ED913E2D0338}</a:tableStyleId>
              </a:tblPr>
              <a:tblGrid>
                <a:gridCol w="503575">
                  <a:extLst>
                    <a:ext uri="{9D8B030D-6E8A-4147-A177-3AD203B41FA5}">
                      <a16:colId xmlns:a16="http://schemas.microsoft.com/office/drawing/2014/main" val="20000"/>
                    </a:ext>
                  </a:extLst>
                </a:gridCol>
                <a:gridCol w="1119025">
                  <a:extLst>
                    <a:ext uri="{9D8B030D-6E8A-4147-A177-3AD203B41FA5}">
                      <a16:colId xmlns:a16="http://schemas.microsoft.com/office/drawing/2014/main" val="20001"/>
                    </a:ext>
                  </a:extLst>
                </a:gridCol>
                <a:gridCol w="1331625">
                  <a:extLst>
                    <a:ext uri="{9D8B030D-6E8A-4147-A177-3AD203B41FA5}">
                      <a16:colId xmlns:a16="http://schemas.microsoft.com/office/drawing/2014/main" val="20002"/>
                    </a:ext>
                  </a:extLst>
                </a:gridCol>
                <a:gridCol w="1331625">
                  <a:extLst>
                    <a:ext uri="{9D8B030D-6E8A-4147-A177-3AD203B41FA5}">
                      <a16:colId xmlns:a16="http://schemas.microsoft.com/office/drawing/2014/main" val="20003"/>
                    </a:ext>
                  </a:extLst>
                </a:gridCol>
                <a:gridCol w="1331625">
                  <a:extLst>
                    <a:ext uri="{9D8B030D-6E8A-4147-A177-3AD203B41FA5}">
                      <a16:colId xmlns:a16="http://schemas.microsoft.com/office/drawing/2014/main" val="20004"/>
                    </a:ext>
                  </a:extLst>
                </a:gridCol>
                <a:gridCol w="1331625">
                  <a:extLst>
                    <a:ext uri="{9D8B030D-6E8A-4147-A177-3AD203B41FA5}">
                      <a16:colId xmlns:a16="http://schemas.microsoft.com/office/drawing/2014/main" val="20005"/>
                    </a:ext>
                  </a:extLst>
                </a:gridCol>
                <a:gridCol w="1331625">
                  <a:extLst>
                    <a:ext uri="{9D8B030D-6E8A-4147-A177-3AD203B41FA5}">
                      <a16:colId xmlns:a16="http://schemas.microsoft.com/office/drawing/2014/main" val="20006"/>
                    </a:ext>
                  </a:extLst>
                </a:gridCol>
                <a:gridCol w="604275">
                  <a:extLst>
                    <a:ext uri="{9D8B030D-6E8A-4147-A177-3AD203B41FA5}">
                      <a16:colId xmlns:a16="http://schemas.microsoft.com/office/drawing/2014/main" val="20007"/>
                    </a:ext>
                  </a:extLst>
                </a:gridCol>
                <a:gridCol w="1286850">
                  <a:extLst>
                    <a:ext uri="{9D8B030D-6E8A-4147-A177-3AD203B41FA5}">
                      <a16:colId xmlns:a16="http://schemas.microsoft.com/office/drawing/2014/main" val="20008"/>
                    </a:ext>
                  </a:extLst>
                </a:gridCol>
              </a:tblGrid>
              <a:tr h="286250">
                <a:tc rowSpan="2">
                  <a:txBody>
                    <a:bodyPr/>
                    <a:lstStyle/>
                    <a:p>
                      <a:pPr marL="0" lvl="0" indent="0" algn="ctr" rtl="0">
                        <a:lnSpc>
                          <a:spcPct val="115000"/>
                        </a:lnSpc>
                        <a:spcBef>
                          <a:spcPts val="0"/>
                        </a:spcBef>
                        <a:spcAft>
                          <a:spcPts val="0"/>
                        </a:spcAft>
                        <a:buNone/>
                      </a:pPr>
                      <a:r>
                        <a:rPr lang="en-US" sz="1100" b="1"/>
                        <a:t>No</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rowSpan="2">
                  <a:txBody>
                    <a:bodyPr/>
                    <a:lstStyle/>
                    <a:p>
                      <a:pPr marL="0" lvl="0" indent="0" algn="ctr" rtl="0">
                        <a:lnSpc>
                          <a:spcPct val="115000"/>
                        </a:lnSpc>
                        <a:spcBef>
                          <a:spcPts val="0"/>
                        </a:spcBef>
                        <a:spcAft>
                          <a:spcPts val="0"/>
                        </a:spcAft>
                        <a:buNone/>
                      </a:pPr>
                      <a:r>
                        <a:rPr lang="en-US" sz="1100" b="1"/>
                        <a:t>Waktu</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gridSpan="5">
                  <a:txBody>
                    <a:bodyPr/>
                    <a:lstStyle/>
                    <a:p>
                      <a:pPr marL="0" lvl="0" indent="0" algn="ctr" rtl="0">
                        <a:lnSpc>
                          <a:spcPct val="115000"/>
                        </a:lnSpc>
                        <a:spcBef>
                          <a:spcPts val="0"/>
                        </a:spcBef>
                        <a:spcAft>
                          <a:spcPts val="0"/>
                        </a:spcAft>
                        <a:buNone/>
                      </a:pPr>
                      <a:r>
                        <a:rPr lang="en-US" sz="1100" b="1"/>
                        <a:t>Hari</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0"/>
                  </a:ext>
                </a:extLst>
              </a:tr>
              <a:tr h="286250">
                <a:tc vMerge="1">
                  <a:txBody>
                    <a:bodyPr/>
                    <a:lstStyle/>
                    <a:p>
                      <a:endParaRPr lang="en-US"/>
                    </a:p>
                  </a:txBody>
                  <a:tcPr/>
                </a:tc>
                <a:tc vMerge="1">
                  <a:txBody>
                    <a:bodyPr/>
                    <a:lstStyle/>
                    <a:p>
                      <a:endParaRPr lang="en-US"/>
                    </a:p>
                  </a:txBody>
                  <a:tcPr/>
                </a:tc>
                <a:tc>
                  <a:txBody>
                    <a:bodyPr/>
                    <a:lstStyle/>
                    <a:p>
                      <a:pPr marL="0" lvl="0" indent="0" algn="ctr" rtl="0">
                        <a:lnSpc>
                          <a:spcPct val="115000"/>
                        </a:lnSpc>
                        <a:spcBef>
                          <a:spcPts val="0"/>
                        </a:spcBef>
                        <a:spcAft>
                          <a:spcPts val="0"/>
                        </a:spcAft>
                        <a:buNone/>
                      </a:pPr>
                      <a:r>
                        <a:rPr lang="en-US" sz="1100" b="1"/>
                        <a:t>Senin/Hari A</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100" b="1"/>
                        <a:t>Selasa/Hari B</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100" b="1"/>
                        <a:t>Rabu/Hari A</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100" b="1"/>
                        <a:t>Kamis/Hari B</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sz="1100" b="1"/>
                        <a:t>Jumat</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238525">
                <a:tc>
                  <a:txBody>
                    <a:bodyPr/>
                    <a:lstStyle/>
                    <a:p>
                      <a:pPr marL="0" lvl="0" indent="0" algn="ctr" rtl="0">
                        <a:lnSpc>
                          <a:spcPct val="115000"/>
                        </a:lnSpc>
                        <a:spcBef>
                          <a:spcPts val="0"/>
                        </a:spcBef>
                        <a:spcAft>
                          <a:spcPts val="0"/>
                        </a:spcAft>
                        <a:buNone/>
                      </a:pPr>
                      <a:r>
                        <a:rPr lang="en-US" sz="1100"/>
                        <a:t>1</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06.30-06.45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Upacara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Pagi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Pagi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Pagi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Olahraga Bersama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US" sz="1100"/>
                        <a:t>A</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Matematika</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238525">
                <a:tc>
                  <a:txBody>
                    <a:bodyPr/>
                    <a:lstStyle/>
                    <a:p>
                      <a:pPr marL="0" lvl="0" indent="0" algn="ctr" rtl="0">
                        <a:lnSpc>
                          <a:spcPct val="115000"/>
                        </a:lnSpc>
                        <a:spcBef>
                          <a:spcPts val="0"/>
                        </a:spcBef>
                        <a:spcAft>
                          <a:spcPts val="0"/>
                        </a:spcAft>
                        <a:buNone/>
                      </a:pPr>
                      <a:r>
                        <a:rPr lang="en-US" sz="1100"/>
                        <a:t>2</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06.45-07.25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E</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E</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US" sz="1100"/>
                        <a:t>B</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IPA</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238525">
                <a:tc>
                  <a:txBody>
                    <a:bodyPr/>
                    <a:lstStyle/>
                    <a:p>
                      <a:pPr marL="0" lvl="0" indent="0" algn="ctr" rtl="0">
                        <a:lnSpc>
                          <a:spcPct val="115000"/>
                        </a:lnSpc>
                        <a:spcBef>
                          <a:spcPts val="0"/>
                        </a:spcBef>
                        <a:spcAft>
                          <a:spcPts val="0"/>
                        </a:spcAft>
                        <a:buNone/>
                      </a:pPr>
                      <a:r>
                        <a:rPr lang="en-US" sz="1100"/>
                        <a:t>3</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07.25-08.05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r" rtl="0">
                        <a:lnSpc>
                          <a:spcPct val="115000"/>
                        </a:lnSpc>
                        <a:spcBef>
                          <a:spcPts val="0"/>
                        </a:spcBef>
                        <a:spcAft>
                          <a:spcPts val="0"/>
                        </a:spcAft>
                        <a:buNone/>
                      </a:pPr>
                      <a:r>
                        <a:rPr lang="en-US" sz="1100"/>
                        <a:t>C</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IPS</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238525">
                <a:tc>
                  <a:txBody>
                    <a:bodyPr/>
                    <a:lstStyle/>
                    <a:p>
                      <a:pPr marL="0" lvl="0" indent="0" algn="ctr" rtl="0">
                        <a:lnSpc>
                          <a:spcPct val="115000"/>
                        </a:lnSpc>
                        <a:spcBef>
                          <a:spcPts val="0"/>
                        </a:spcBef>
                        <a:spcAft>
                          <a:spcPts val="0"/>
                        </a:spcAft>
                        <a:buNone/>
                      </a:pPr>
                      <a:r>
                        <a:rPr lang="en-US" sz="1100"/>
                        <a:t>4</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08.05-07.45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B</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F</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B</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F</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US" sz="1100"/>
                        <a:t>D</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Bahasa Indonesia</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r h="238525">
                <a:tc>
                  <a:txBody>
                    <a:bodyPr/>
                    <a:lstStyle/>
                    <a:p>
                      <a:pPr marL="0" lvl="0" indent="0" algn="ctr" rtl="0">
                        <a:lnSpc>
                          <a:spcPct val="115000"/>
                        </a:lnSpc>
                        <a:spcBef>
                          <a:spcPts val="0"/>
                        </a:spcBef>
                        <a:spcAft>
                          <a:spcPts val="0"/>
                        </a:spcAft>
                        <a:buNone/>
                      </a:pPr>
                      <a:r>
                        <a:rPr lang="en-US" sz="1100"/>
                        <a:t>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08.45-09.25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r" rtl="0">
                        <a:lnSpc>
                          <a:spcPct val="115000"/>
                        </a:lnSpc>
                        <a:spcBef>
                          <a:spcPts val="0"/>
                        </a:spcBef>
                        <a:spcAft>
                          <a:spcPts val="0"/>
                        </a:spcAft>
                        <a:buNone/>
                      </a:pPr>
                      <a:r>
                        <a:rPr lang="en-US" sz="1100"/>
                        <a:t>E</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Bahasa Inggris</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6"/>
                  </a:ext>
                </a:extLst>
              </a:tr>
              <a:tr h="238525">
                <a:tc>
                  <a:txBody>
                    <a:bodyPr/>
                    <a:lstStyle/>
                    <a:p>
                      <a:pPr marL="0" lvl="0" indent="0" algn="ctr" rtl="0">
                        <a:lnSpc>
                          <a:spcPct val="115000"/>
                        </a:lnSpc>
                        <a:spcBef>
                          <a:spcPts val="0"/>
                        </a:spcBef>
                        <a:spcAft>
                          <a:spcPts val="0"/>
                        </a:spcAft>
                        <a:buNone/>
                      </a:pPr>
                      <a:r>
                        <a:rPr lang="en-US" sz="1100"/>
                        <a:t>6</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09.25-09.55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ISTIRAHAT</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sz="1100"/>
                        <a:t>ISTIRAHAT</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sz="1100"/>
                        <a:t>ISTIRAHAT</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sz="1100"/>
                        <a:t>ISTIRAHAT</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sz="1100"/>
                        <a:t>ISTIRAHAT</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r" rtl="0">
                        <a:lnSpc>
                          <a:spcPct val="115000"/>
                        </a:lnSpc>
                        <a:spcBef>
                          <a:spcPts val="0"/>
                        </a:spcBef>
                        <a:spcAft>
                          <a:spcPts val="0"/>
                        </a:spcAft>
                        <a:buNone/>
                      </a:pPr>
                      <a:r>
                        <a:rPr lang="en-US" sz="1100"/>
                        <a:t>F</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Penjaskes</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7"/>
                  </a:ext>
                </a:extLst>
              </a:tr>
              <a:tr h="238525">
                <a:tc>
                  <a:txBody>
                    <a:bodyPr/>
                    <a:lstStyle/>
                    <a:p>
                      <a:pPr marL="0" lvl="0" indent="0" algn="ctr" rtl="0">
                        <a:lnSpc>
                          <a:spcPct val="115000"/>
                        </a:lnSpc>
                        <a:spcBef>
                          <a:spcPts val="0"/>
                        </a:spcBef>
                        <a:spcAft>
                          <a:spcPts val="0"/>
                        </a:spcAft>
                        <a:buNone/>
                      </a:pPr>
                      <a:r>
                        <a:rPr lang="en-US" sz="1100"/>
                        <a:t>7</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09.55-10.35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C</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G</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C</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G</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I</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US" sz="1100"/>
                        <a:t>G</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Pendidikan Seni</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8"/>
                  </a:ext>
                </a:extLst>
              </a:tr>
              <a:tr h="433700">
                <a:tc>
                  <a:txBody>
                    <a:bodyPr/>
                    <a:lstStyle/>
                    <a:p>
                      <a:pPr marL="0" lvl="0" indent="0" algn="ctr" rtl="0">
                        <a:lnSpc>
                          <a:spcPct val="115000"/>
                        </a:lnSpc>
                        <a:spcBef>
                          <a:spcPts val="0"/>
                        </a:spcBef>
                        <a:spcAft>
                          <a:spcPts val="0"/>
                        </a:spcAft>
                        <a:buNone/>
                      </a:pPr>
                      <a:r>
                        <a:rPr lang="en-US" sz="1100"/>
                        <a:t>8</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10.35-11.15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r" rtl="0">
                        <a:lnSpc>
                          <a:spcPct val="115000"/>
                        </a:lnSpc>
                        <a:spcBef>
                          <a:spcPts val="0"/>
                        </a:spcBef>
                        <a:spcAft>
                          <a:spcPts val="0"/>
                        </a:spcAft>
                        <a:buNone/>
                      </a:pPr>
                      <a:r>
                        <a:rPr lang="en-US" sz="1100"/>
                        <a:t>H</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Pendidikan Agama</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9"/>
                  </a:ext>
                </a:extLst>
              </a:tr>
              <a:tr h="286250">
                <a:tc>
                  <a:txBody>
                    <a:bodyPr/>
                    <a:lstStyle/>
                    <a:p>
                      <a:pPr marL="0" lvl="0" indent="0" algn="ctr" rtl="0">
                        <a:lnSpc>
                          <a:spcPct val="115000"/>
                        </a:lnSpc>
                        <a:spcBef>
                          <a:spcPts val="0"/>
                        </a:spcBef>
                        <a:spcAft>
                          <a:spcPts val="0"/>
                        </a:spcAft>
                        <a:buNone/>
                      </a:pPr>
                      <a:r>
                        <a:rPr lang="en-US" sz="1100"/>
                        <a:t>9</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11.15-11.55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D</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H</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D</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sz="1100"/>
                        <a:t>Pelajaran H</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tc>
                  <a:txBody>
                    <a:bodyPr/>
                    <a:lstStyle/>
                    <a:p>
                      <a:pPr marL="0" lvl="0" indent="0" algn="r" rtl="0">
                        <a:lnSpc>
                          <a:spcPct val="115000"/>
                        </a:lnSpc>
                        <a:spcBef>
                          <a:spcPts val="0"/>
                        </a:spcBef>
                        <a:spcAft>
                          <a:spcPts val="0"/>
                        </a:spcAft>
                        <a:buNone/>
                      </a:pPr>
                      <a:r>
                        <a:rPr lang="en-US" sz="1100"/>
                        <a:t>I</a:t>
                      </a:r>
                      <a:endParaRPr sz="11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100"/>
                        <a:t>Projek</a:t>
                      </a:r>
                      <a:endParaRPr sz="11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10"/>
                  </a:ext>
                </a:extLst>
              </a:tr>
              <a:tr h="286250">
                <a:tc>
                  <a:txBody>
                    <a:bodyPr/>
                    <a:lstStyle/>
                    <a:p>
                      <a:pPr marL="0" lvl="0" indent="0" algn="ctr" rtl="0">
                        <a:lnSpc>
                          <a:spcPct val="115000"/>
                        </a:lnSpc>
                        <a:spcBef>
                          <a:spcPts val="0"/>
                        </a:spcBef>
                        <a:spcAft>
                          <a:spcPts val="0"/>
                        </a:spcAft>
                        <a:buNone/>
                      </a:pPr>
                      <a:r>
                        <a:rPr lang="en-US" sz="1100"/>
                        <a:t>10</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11.55-12.35</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l" rtl="0">
                        <a:spcBef>
                          <a:spcPts val="0"/>
                        </a:spcBef>
                        <a:spcAft>
                          <a:spcPts val="0"/>
                        </a:spcAft>
                        <a:buNone/>
                      </a:pPr>
                      <a:endParaRPr sz="15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11"/>
                  </a:ext>
                </a:extLst>
              </a:tr>
              <a:tr h="286250">
                <a:tc>
                  <a:txBody>
                    <a:bodyPr/>
                    <a:lstStyle/>
                    <a:p>
                      <a:pPr marL="0" lvl="0" indent="0" algn="l" rtl="0">
                        <a:spcBef>
                          <a:spcPts val="0"/>
                        </a:spcBef>
                        <a:spcAft>
                          <a:spcPts val="0"/>
                        </a:spcAft>
                        <a:buNone/>
                      </a:pPr>
                      <a:endParaRPr sz="15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Bersama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Bersama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Bersama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sz="1100"/>
                        <a:t>Ibadah Bersama</a:t>
                      </a:r>
                      <a:endParaRPr sz="11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sz="1500"/>
                    </a:p>
                  </a:txBody>
                  <a:tcPr marL="28575" marR="28575" marT="19050" marB="19050" anchor="b">
                    <a:lnL w="9525" cap="flat" cmpd="sng">
                      <a:solidFill>
                        <a:srgbClr val="CCCCCC"/>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CCCCCC"/>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9"/>
          <p:cNvSpPr txBox="1">
            <a:spLocks noGrp="1"/>
          </p:cNvSpPr>
          <p:nvPr>
            <p:ph type="title"/>
          </p:nvPr>
        </p:nvSpPr>
        <p:spPr>
          <a:xfrm>
            <a:off x="415600" y="5933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Jadwal Kombinasi Periode &amp; Blok</a:t>
            </a:r>
            <a:endParaRPr/>
          </a:p>
        </p:txBody>
      </p:sp>
      <p:sp>
        <p:nvSpPr>
          <p:cNvPr id="287" name="Google Shape;287;p39"/>
          <p:cNvSpPr txBox="1">
            <a:spLocks noGrp="1"/>
          </p:cNvSpPr>
          <p:nvPr>
            <p:ph type="body" idx="1"/>
          </p:nvPr>
        </p:nvSpPr>
        <p:spPr>
          <a:xfrm>
            <a:off x="415600" y="1218950"/>
            <a:ext cx="11360700" cy="15093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sz="2300"/>
              <a:t>Jadwal Kombinasi Periode &amp; Blok adalah model penjadwalan yang menggabungkan antara jadwal tradisional/periode dan jadwal blok. </a:t>
            </a:r>
            <a:endParaRPr sz="2300"/>
          </a:p>
          <a:p>
            <a:pPr marL="0" lvl="0" indent="0" algn="l" rtl="0">
              <a:spcBef>
                <a:spcPts val="1000"/>
              </a:spcBef>
              <a:spcAft>
                <a:spcPts val="0"/>
              </a:spcAft>
              <a:buNone/>
            </a:pPr>
            <a:r>
              <a:rPr lang="en-US" sz="2300"/>
              <a:t>Jadwal kombinasi ini bisa menjadi langkah awal atau transisi bagi satuan pendidikan yang ingin menjalankan jadwal blok. </a:t>
            </a:r>
            <a:endParaRPr sz="2300"/>
          </a:p>
        </p:txBody>
      </p:sp>
      <p:graphicFrame>
        <p:nvGraphicFramePr>
          <p:cNvPr id="288" name="Google Shape;288;p39"/>
          <p:cNvGraphicFramePr/>
          <p:nvPr/>
        </p:nvGraphicFramePr>
        <p:xfrm>
          <a:off x="415600" y="2728250"/>
          <a:ext cx="10402725" cy="4002050"/>
        </p:xfrm>
        <a:graphic>
          <a:graphicData uri="http://schemas.openxmlformats.org/drawingml/2006/table">
            <a:tbl>
              <a:tblPr>
                <a:noFill/>
                <a:tableStyleId>{F0A639DD-A4D7-4CD6-AFB0-ED913E2D0338}</a:tableStyleId>
              </a:tblPr>
              <a:tblGrid>
                <a:gridCol w="632575">
                  <a:extLst>
                    <a:ext uri="{9D8B030D-6E8A-4147-A177-3AD203B41FA5}">
                      <a16:colId xmlns:a16="http://schemas.microsoft.com/office/drawing/2014/main" val="20000"/>
                    </a:ext>
                  </a:extLst>
                </a:gridCol>
                <a:gridCol w="1405775">
                  <a:extLst>
                    <a:ext uri="{9D8B030D-6E8A-4147-A177-3AD203B41FA5}">
                      <a16:colId xmlns:a16="http://schemas.microsoft.com/office/drawing/2014/main" val="20001"/>
                    </a:ext>
                  </a:extLst>
                </a:gridCol>
                <a:gridCol w="1672875">
                  <a:extLst>
                    <a:ext uri="{9D8B030D-6E8A-4147-A177-3AD203B41FA5}">
                      <a16:colId xmlns:a16="http://schemas.microsoft.com/office/drawing/2014/main" val="20002"/>
                    </a:ext>
                  </a:extLst>
                </a:gridCol>
                <a:gridCol w="1672875">
                  <a:extLst>
                    <a:ext uri="{9D8B030D-6E8A-4147-A177-3AD203B41FA5}">
                      <a16:colId xmlns:a16="http://schemas.microsoft.com/office/drawing/2014/main" val="20003"/>
                    </a:ext>
                  </a:extLst>
                </a:gridCol>
                <a:gridCol w="1672875">
                  <a:extLst>
                    <a:ext uri="{9D8B030D-6E8A-4147-A177-3AD203B41FA5}">
                      <a16:colId xmlns:a16="http://schemas.microsoft.com/office/drawing/2014/main" val="20004"/>
                    </a:ext>
                  </a:extLst>
                </a:gridCol>
                <a:gridCol w="1672875">
                  <a:extLst>
                    <a:ext uri="{9D8B030D-6E8A-4147-A177-3AD203B41FA5}">
                      <a16:colId xmlns:a16="http://schemas.microsoft.com/office/drawing/2014/main" val="20005"/>
                    </a:ext>
                  </a:extLst>
                </a:gridCol>
                <a:gridCol w="1672875">
                  <a:extLst>
                    <a:ext uri="{9D8B030D-6E8A-4147-A177-3AD203B41FA5}">
                      <a16:colId xmlns:a16="http://schemas.microsoft.com/office/drawing/2014/main" val="20006"/>
                    </a:ext>
                  </a:extLst>
                </a:gridCol>
              </a:tblGrid>
              <a:tr h="294275">
                <a:tc rowSpan="2">
                  <a:txBody>
                    <a:bodyPr/>
                    <a:lstStyle/>
                    <a:p>
                      <a:pPr marL="0" lvl="0" indent="0" algn="ctr" rtl="0">
                        <a:lnSpc>
                          <a:spcPct val="115000"/>
                        </a:lnSpc>
                        <a:spcBef>
                          <a:spcPts val="0"/>
                        </a:spcBef>
                        <a:spcAft>
                          <a:spcPts val="0"/>
                        </a:spcAft>
                        <a:buNone/>
                      </a:pPr>
                      <a:r>
                        <a:rPr lang="en-US" b="1"/>
                        <a:t>No</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rowSpan="2">
                  <a:txBody>
                    <a:bodyPr/>
                    <a:lstStyle/>
                    <a:p>
                      <a:pPr marL="0" lvl="0" indent="0" algn="ctr" rtl="0">
                        <a:lnSpc>
                          <a:spcPct val="115000"/>
                        </a:lnSpc>
                        <a:spcBef>
                          <a:spcPts val="0"/>
                        </a:spcBef>
                        <a:spcAft>
                          <a:spcPts val="0"/>
                        </a:spcAft>
                        <a:buNone/>
                      </a:pPr>
                      <a:r>
                        <a:rPr lang="en-US" b="1"/>
                        <a:t>Waktu</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gridSpan="5">
                  <a:txBody>
                    <a:bodyPr/>
                    <a:lstStyle/>
                    <a:p>
                      <a:pPr marL="0" lvl="0" indent="0" algn="ctr" rtl="0">
                        <a:lnSpc>
                          <a:spcPct val="115000"/>
                        </a:lnSpc>
                        <a:spcBef>
                          <a:spcPts val="0"/>
                        </a:spcBef>
                        <a:spcAft>
                          <a:spcPts val="0"/>
                        </a:spcAft>
                        <a:buNone/>
                      </a:pPr>
                      <a:r>
                        <a:rPr lang="en-US" sz="1100" b="1"/>
                        <a:t>Hari</a:t>
                      </a:r>
                      <a:endParaRPr sz="1100"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94275">
                <a:tc vMerge="1">
                  <a:txBody>
                    <a:bodyPr/>
                    <a:lstStyle/>
                    <a:p>
                      <a:endParaRPr lang="en-US"/>
                    </a:p>
                  </a:txBody>
                  <a:tcPr/>
                </a:tc>
                <a:tc vMerge="1">
                  <a:txBody>
                    <a:bodyPr/>
                    <a:lstStyle/>
                    <a:p>
                      <a:endParaRPr lang="en-US"/>
                    </a:p>
                  </a:txBody>
                  <a:tcPr/>
                </a:tc>
                <a:tc>
                  <a:txBody>
                    <a:bodyPr/>
                    <a:lstStyle/>
                    <a:p>
                      <a:pPr marL="0" lvl="0" indent="0" algn="ctr" rtl="0">
                        <a:lnSpc>
                          <a:spcPct val="115000"/>
                        </a:lnSpc>
                        <a:spcBef>
                          <a:spcPts val="0"/>
                        </a:spcBef>
                        <a:spcAft>
                          <a:spcPts val="0"/>
                        </a:spcAft>
                        <a:buNone/>
                      </a:pPr>
                      <a:r>
                        <a:rPr lang="en-US" b="1"/>
                        <a:t>Senin/Hari A</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Selasa/Hari B</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Rabu/Hari A</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Kamis/Hari B</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tc>
                  <a:txBody>
                    <a:bodyPr/>
                    <a:lstStyle/>
                    <a:p>
                      <a:pPr marL="0" lvl="0" indent="0" algn="ctr" rtl="0">
                        <a:lnSpc>
                          <a:spcPct val="115000"/>
                        </a:lnSpc>
                        <a:spcBef>
                          <a:spcPts val="0"/>
                        </a:spcBef>
                        <a:spcAft>
                          <a:spcPts val="0"/>
                        </a:spcAft>
                        <a:buNone/>
                      </a:pPr>
                      <a:r>
                        <a:rPr lang="en-US" b="1"/>
                        <a:t>Jumat</a:t>
                      </a:r>
                      <a:endParaRPr b="1"/>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9DAF8"/>
                    </a:solidFill>
                  </a:tcPr>
                </a:tc>
                <a:extLst>
                  <a:ext uri="{0D108BD9-81ED-4DB2-BD59-A6C34878D82A}">
                    <a16:rowId xmlns:a16="http://schemas.microsoft.com/office/drawing/2014/main" val="10001"/>
                  </a:ext>
                </a:extLst>
              </a:tr>
              <a:tr h="294275">
                <a:tc>
                  <a:txBody>
                    <a:bodyPr/>
                    <a:lstStyle/>
                    <a:p>
                      <a:pPr marL="0" lvl="0" indent="0" algn="ctr" rtl="0">
                        <a:lnSpc>
                          <a:spcPct val="115000"/>
                        </a:lnSpc>
                        <a:spcBef>
                          <a:spcPts val="0"/>
                        </a:spcBef>
                        <a:spcAft>
                          <a:spcPts val="0"/>
                        </a:spcAft>
                        <a:buNone/>
                      </a:pPr>
                      <a:r>
                        <a:rPr lang="en-US"/>
                        <a:t>1</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06.30-06.45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Upacara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Pagi</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Olahraga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94275">
                <a:tc>
                  <a:txBody>
                    <a:bodyPr/>
                    <a:lstStyle/>
                    <a:p>
                      <a:pPr marL="0" lvl="0" indent="0" algn="ctr" rtl="0">
                        <a:lnSpc>
                          <a:spcPct val="115000"/>
                        </a:lnSpc>
                        <a:spcBef>
                          <a:spcPts val="0"/>
                        </a:spcBef>
                        <a:spcAft>
                          <a:spcPts val="0"/>
                        </a:spcAft>
                        <a:buNone/>
                      </a:pPr>
                      <a:r>
                        <a:rPr lang="en-US"/>
                        <a:t>2</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06.45-07.25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PPKN</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Matematika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94275">
                <a:tc>
                  <a:txBody>
                    <a:bodyPr/>
                    <a:lstStyle/>
                    <a:p>
                      <a:pPr marL="0" lvl="0" indent="0" algn="ctr" rtl="0">
                        <a:lnSpc>
                          <a:spcPct val="115000"/>
                        </a:lnSpc>
                        <a:spcBef>
                          <a:spcPts val="0"/>
                        </a:spcBef>
                        <a:spcAft>
                          <a:spcPts val="0"/>
                        </a:spcAft>
                        <a:buNone/>
                      </a:pPr>
                      <a:r>
                        <a:rPr lang="en-US"/>
                        <a:t>3</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07.25-08.05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Inggris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Pelajaran Agama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Mulok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94275">
                <a:tc>
                  <a:txBody>
                    <a:bodyPr/>
                    <a:lstStyle/>
                    <a:p>
                      <a:pPr marL="0" lvl="0" indent="0" algn="ctr" rtl="0">
                        <a:lnSpc>
                          <a:spcPct val="115000"/>
                        </a:lnSpc>
                        <a:spcBef>
                          <a:spcPts val="0"/>
                        </a:spcBef>
                        <a:spcAft>
                          <a:spcPts val="0"/>
                        </a:spcAft>
                        <a:buNone/>
                      </a:pPr>
                      <a:r>
                        <a:rPr lang="en-US"/>
                        <a:t>4</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08.05-07.45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Penjaskes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Informatika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Penjaskes</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IPA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94275">
                <a:tc>
                  <a:txBody>
                    <a:bodyPr/>
                    <a:lstStyle/>
                    <a:p>
                      <a:pPr marL="0" lvl="0" indent="0" algn="ctr" rtl="0">
                        <a:lnSpc>
                          <a:spcPct val="115000"/>
                        </a:lnSpc>
                        <a:spcBef>
                          <a:spcPts val="0"/>
                        </a:spcBef>
                        <a:spcAft>
                          <a:spcPts val="0"/>
                        </a:spcAft>
                        <a:buNone/>
                      </a:pPr>
                      <a:r>
                        <a:rPr lang="en-US"/>
                        <a:t>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08.45-09.25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Pendidikan Seni</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Mulok</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Bahasa Indonesia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PPKN</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a:t>Informatika</a:t>
                      </a:r>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94275">
                <a:tc>
                  <a:txBody>
                    <a:bodyPr/>
                    <a:lstStyle/>
                    <a:p>
                      <a:pPr marL="0" lvl="0" indent="0" algn="ctr" rtl="0">
                        <a:lnSpc>
                          <a:spcPct val="115000"/>
                        </a:lnSpc>
                        <a:spcBef>
                          <a:spcPts val="0"/>
                        </a:spcBef>
                        <a:spcAft>
                          <a:spcPts val="0"/>
                        </a:spcAft>
                        <a:buNone/>
                      </a:pPr>
                      <a:r>
                        <a:rPr lang="en-US"/>
                        <a:t>6</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09.25-09.55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tc>
                  <a:txBody>
                    <a:bodyPr/>
                    <a:lstStyle/>
                    <a:p>
                      <a:pPr marL="0" lvl="0" indent="0" algn="ctr" rtl="0">
                        <a:lnSpc>
                          <a:spcPct val="115000"/>
                        </a:lnSpc>
                        <a:spcBef>
                          <a:spcPts val="0"/>
                        </a:spcBef>
                        <a:spcAft>
                          <a:spcPts val="0"/>
                        </a:spcAft>
                        <a:buNone/>
                      </a:pPr>
                      <a:r>
                        <a:rPr lang="en-US"/>
                        <a:t>ISTIRAHAT</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4CCCC"/>
                    </a:solidFill>
                  </a:tcPr>
                </a:tc>
                <a:extLst>
                  <a:ext uri="{0D108BD9-81ED-4DB2-BD59-A6C34878D82A}">
                    <a16:rowId xmlns:a16="http://schemas.microsoft.com/office/drawing/2014/main" val="10007"/>
                  </a:ext>
                </a:extLst>
              </a:tr>
              <a:tr h="294275">
                <a:tc>
                  <a:txBody>
                    <a:bodyPr/>
                    <a:lstStyle/>
                    <a:p>
                      <a:pPr marL="0" lvl="0" indent="0" algn="ctr" rtl="0">
                        <a:lnSpc>
                          <a:spcPct val="115000"/>
                        </a:lnSpc>
                        <a:spcBef>
                          <a:spcPts val="0"/>
                        </a:spcBef>
                        <a:spcAft>
                          <a:spcPts val="0"/>
                        </a:spcAft>
                        <a:buNone/>
                      </a:pPr>
                      <a:r>
                        <a:rPr lang="en-US"/>
                        <a:t>7</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09.55-10.35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Bahasa Indonesia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Bahasa Indonesia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IPS</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val="10008"/>
                  </a:ext>
                </a:extLst>
              </a:tr>
              <a:tr h="294275">
                <a:tc>
                  <a:txBody>
                    <a:bodyPr/>
                    <a:lstStyle/>
                    <a:p>
                      <a:pPr marL="0" lvl="0" indent="0" algn="ctr" rtl="0">
                        <a:lnSpc>
                          <a:spcPct val="115000"/>
                        </a:lnSpc>
                        <a:spcBef>
                          <a:spcPts val="0"/>
                        </a:spcBef>
                        <a:spcAft>
                          <a:spcPts val="0"/>
                        </a:spcAft>
                        <a:buNone/>
                      </a:pPr>
                      <a:r>
                        <a:rPr lang="en-US"/>
                        <a:t>8</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10.35-11.15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353100">
                <a:tc>
                  <a:txBody>
                    <a:bodyPr/>
                    <a:lstStyle/>
                    <a:p>
                      <a:pPr marL="0" lvl="0" indent="0" algn="ctr" rtl="0">
                        <a:lnSpc>
                          <a:spcPct val="115000"/>
                        </a:lnSpc>
                        <a:spcBef>
                          <a:spcPts val="0"/>
                        </a:spcBef>
                        <a:spcAft>
                          <a:spcPts val="0"/>
                        </a:spcAft>
                        <a:buNone/>
                      </a:pPr>
                      <a:r>
                        <a:rPr lang="en-US"/>
                        <a:t>9</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11.15-11.55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rowSpan="2">
                  <a:txBody>
                    <a:bodyPr/>
                    <a:lstStyle/>
                    <a:p>
                      <a:pPr marL="0" lvl="0" indent="0" algn="ctr" rtl="0">
                        <a:lnSpc>
                          <a:spcPct val="115000"/>
                        </a:lnSpc>
                        <a:spcBef>
                          <a:spcPts val="0"/>
                        </a:spcBef>
                        <a:spcAft>
                          <a:spcPts val="0"/>
                        </a:spcAft>
                        <a:buNone/>
                      </a:pPr>
                      <a:r>
                        <a:rPr lang="en-US"/>
                        <a:t>Projek</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Matematika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Projek</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rowSpan="2">
                  <a:txBody>
                    <a:bodyPr/>
                    <a:lstStyle/>
                    <a:p>
                      <a:pPr marL="0" lvl="0" indent="0" algn="ctr" rtl="0">
                        <a:lnSpc>
                          <a:spcPct val="115000"/>
                        </a:lnSpc>
                        <a:spcBef>
                          <a:spcPts val="0"/>
                        </a:spcBef>
                        <a:spcAft>
                          <a:spcPts val="0"/>
                        </a:spcAft>
                        <a:buNone/>
                      </a:pPr>
                      <a:r>
                        <a:rPr lang="en-US"/>
                        <a:t>IPA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0"/>
                  </a:ext>
                </a:extLst>
              </a:tr>
              <a:tr h="353100">
                <a:tc>
                  <a:txBody>
                    <a:bodyPr/>
                    <a:lstStyle/>
                    <a:p>
                      <a:pPr marL="0" lvl="0" indent="0" algn="ctr" rtl="0">
                        <a:lnSpc>
                          <a:spcPct val="115000"/>
                        </a:lnSpc>
                        <a:spcBef>
                          <a:spcPts val="0"/>
                        </a:spcBef>
                        <a:spcAft>
                          <a:spcPts val="0"/>
                        </a:spcAft>
                        <a:buNone/>
                      </a:pPr>
                      <a:r>
                        <a:rPr lang="en-US"/>
                        <a:t>10</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11.55-12.35</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CCCCCC"/>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99999"/>
                    </a:solidFill>
                  </a:tcPr>
                </a:tc>
                <a:extLst>
                  <a:ext uri="{0D108BD9-81ED-4DB2-BD59-A6C34878D82A}">
                    <a16:rowId xmlns:a16="http://schemas.microsoft.com/office/drawing/2014/main" val="10011"/>
                  </a:ext>
                </a:extLst>
              </a:tr>
              <a:tr h="353100">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US"/>
                        <a:t>Ibadah Bersama</a:t>
                      </a:r>
                      <a:endParaRPr/>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p>
                  </a:txBody>
                  <a:tcPr marL="28575" marR="28575" marT="19050" marB="1905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0"/>
          <p:cNvSpPr txBox="1">
            <a:spLocks noGrp="1"/>
          </p:cNvSpPr>
          <p:nvPr>
            <p:ph type="title"/>
          </p:nvPr>
        </p:nvSpPr>
        <p:spPr>
          <a:xfrm>
            <a:off x="747475" y="1583975"/>
            <a:ext cx="11028900" cy="7635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b="1">
                <a:latin typeface="Nunito"/>
                <a:ea typeface="Nunito"/>
                <a:cs typeface="Nunito"/>
                <a:sym typeface="Nunito"/>
              </a:rPr>
              <a:t>Kelebihan dan Keefektifitasan Model Penjadwalan</a:t>
            </a:r>
            <a:endParaRPr b="1">
              <a:latin typeface="Nunito"/>
              <a:ea typeface="Nunito"/>
              <a:cs typeface="Nunito"/>
              <a:sym typeface="Nunito"/>
            </a:endParaRPr>
          </a:p>
        </p:txBody>
      </p:sp>
      <p:sp>
        <p:nvSpPr>
          <p:cNvPr id="294" name="Google Shape;294;p40"/>
          <p:cNvSpPr txBox="1">
            <a:spLocks noGrp="1"/>
          </p:cNvSpPr>
          <p:nvPr>
            <p:ph type="body" idx="1"/>
          </p:nvPr>
        </p:nvSpPr>
        <p:spPr>
          <a:xfrm>
            <a:off x="953025" y="3120675"/>
            <a:ext cx="10389900" cy="19809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US" sz="3400">
                <a:latin typeface="Nunito"/>
                <a:ea typeface="Nunito"/>
                <a:cs typeface="Nunito"/>
                <a:sym typeface="Nunito"/>
              </a:rPr>
              <a:t>Hasil riset menunjukkan bahwa baik jadwal blok memberikan dampak baik untuk satuan pendidikan, guru dan juga murid. </a:t>
            </a:r>
            <a:endParaRPr sz="3400">
              <a:latin typeface="Nunito"/>
              <a:ea typeface="Nunito"/>
              <a:cs typeface="Nunito"/>
              <a:sym typeface="Nunito"/>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1"/>
          <p:cNvSpPr txBox="1">
            <a:spLocks noGrp="1"/>
          </p:cNvSpPr>
          <p:nvPr>
            <p:ph type="title"/>
          </p:nvPr>
        </p:nvSpPr>
        <p:spPr>
          <a:xfrm>
            <a:off x="415600" y="8219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a:latin typeface="Nunito"/>
                <a:ea typeface="Nunito"/>
                <a:cs typeface="Nunito"/>
                <a:sym typeface="Nunito"/>
              </a:rPr>
              <a:t>Keunggulan penjadwalan blok</a:t>
            </a:r>
            <a:endParaRPr b="1">
              <a:latin typeface="Nunito"/>
              <a:ea typeface="Nunito"/>
              <a:cs typeface="Nunito"/>
              <a:sym typeface="Nunito"/>
            </a:endParaRPr>
          </a:p>
        </p:txBody>
      </p:sp>
      <p:sp>
        <p:nvSpPr>
          <p:cNvPr id="300" name="Google Shape;300;p41"/>
          <p:cNvSpPr txBox="1">
            <a:spLocks noGrp="1"/>
          </p:cNvSpPr>
          <p:nvPr>
            <p:ph type="body" idx="1"/>
          </p:nvPr>
        </p:nvSpPr>
        <p:spPr>
          <a:xfrm>
            <a:off x="415600" y="1765233"/>
            <a:ext cx="11360700" cy="4555200"/>
          </a:xfrm>
          <a:prstGeom prst="rect">
            <a:avLst/>
          </a:prstGeom>
        </p:spPr>
        <p:txBody>
          <a:bodyPr spcFirstLastPara="1" wrap="square" lIns="91425" tIns="45700" rIns="91425" bIns="45700" anchor="t" anchorCtr="0">
            <a:normAutofit lnSpcReduction="10000"/>
          </a:bodyPr>
          <a:lstStyle/>
          <a:p>
            <a:pPr marL="457200" lvl="0" indent="-406400" algn="l" rtl="0">
              <a:spcBef>
                <a:spcPts val="1000"/>
              </a:spcBef>
              <a:spcAft>
                <a:spcPts val="0"/>
              </a:spcAft>
              <a:buSzPts val="2800"/>
              <a:buFont typeface="Nunito"/>
              <a:buChar char="•"/>
            </a:pPr>
            <a:r>
              <a:rPr lang="en-US" b="1">
                <a:latin typeface="Nunito"/>
                <a:ea typeface="Nunito"/>
                <a:cs typeface="Nunito"/>
                <a:sym typeface="Nunito"/>
              </a:rPr>
              <a:t>Meningkatkan kualitas belajar mengajar </a:t>
            </a:r>
            <a:r>
              <a:rPr lang="en-US">
                <a:latin typeface="Nunito"/>
                <a:ea typeface="Nunito"/>
                <a:cs typeface="Nunito"/>
                <a:sym typeface="Nunito"/>
              </a:rPr>
              <a:t>- memberi waktu guru untuk merencanakan pembelajaran lebih baik, berkreasi dalam mencari strategi pembelajaran dan mengakomodasi kebutuhan murid</a:t>
            </a:r>
            <a:endParaRPr>
              <a:latin typeface="Nunito"/>
              <a:ea typeface="Nunito"/>
              <a:cs typeface="Nunito"/>
              <a:sym typeface="Nunito"/>
            </a:endParaRPr>
          </a:p>
          <a:p>
            <a:pPr marL="457200" lvl="0" indent="-406400" algn="l" rtl="0">
              <a:spcBef>
                <a:spcPts val="0"/>
              </a:spcBef>
              <a:spcAft>
                <a:spcPts val="0"/>
              </a:spcAft>
              <a:buSzPts val="2800"/>
              <a:buFont typeface="Nunito"/>
              <a:buChar char="•"/>
            </a:pPr>
            <a:r>
              <a:rPr lang="en-US" b="1">
                <a:latin typeface="Nunito"/>
                <a:ea typeface="Nunito"/>
                <a:cs typeface="Nunito"/>
                <a:sym typeface="Nunito"/>
              </a:rPr>
              <a:t>Kedalaman versus Keluasan cakupan pembelajaran</a:t>
            </a:r>
            <a:r>
              <a:rPr lang="en-US">
                <a:latin typeface="Nunito"/>
                <a:ea typeface="Nunito"/>
                <a:cs typeface="Nunito"/>
                <a:sym typeface="Nunito"/>
              </a:rPr>
              <a:t> - Guru dan murid dapat mempelajari satu topik dengan lebih dalam dan memperdalam pemahaman murid.</a:t>
            </a:r>
            <a:endParaRPr>
              <a:latin typeface="Nunito"/>
              <a:ea typeface="Nunito"/>
              <a:cs typeface="Nunito"/>
              <a:sym typeface="Nunito"/>
            </a:endParaRPr>
          </a:p>
          <a:p>
            <a:pPr marL="457200" lvl="0" indent="-406400" algn="l" rtl="0">
              <a:spcBef>
                <a:spcPts val="0"/>
              </a:spcBef>
              <a:spcAft>
                <a:spcPts val="0"/>
              </a:spcAft>
              <a:buSzPts val="2800"/>
              <a:buFont typeface="Nunito"/>
              <a:buChar char="•"/>
            </a:pPr>
            <a:r>
              <a:rPr lang="en-US" b="1">
                <a:latin typeface="Nunito"/>
                <a:ea typeface="Nunito"/>
                <a:cs typeface="Nunito"/>
                <a:sym typeface="Nunito"/>
              </a:rPr>
              <a:t>Lebih sedikit waktu belajar yang terpotong dan meningkatkan kedisiplinan</a:t>
            </a:r>
            <a:r>
              <a:rPr lang="en-US">
                <a:latin typeface="Nunito"/>
                <a:ea typeface="Nunito"/>
                <a:cs typeface="Nunito"/>
                <a:sym typeface="Nunito"/>
              </a:rPr>
              <a:t> - waktu belajar efektif lebih panjang, penyelesaian isu dapat lebih cepat dan hubungan guru-murid lebih intens.</a:t>
            </a:r>
            <a:endParaRPr>
              <a:latin typeface="Nunito"/>
              <a:ea typeface="Nunito"/>
              <a:cs typeface="Nunito"/>
              <a:sym typeface="Nunito"/>
            </a:endParaRPr>
          </a:p>
          <a:p>
            <a:pPr marL="457200" lvl="0" indent="-406400" algn="l" rtl="0">
              <a:spcBef>
                <a:spcPts val="0"/>
              </a:spcBef>
              <a:spcAft>
                <a:spcPts val="0"/>
              </a:spcAft>
              <a:buSzPts val="2800"/>
              <a:buFont typeface="Nunito"/>
              <a:buChar char="•"/>
            </a:pPr>
            <a:r>
              <a:rPr lang="en-US" b="1">
                <a:latin typeface="Nunito"/>
                <a:ea typeface="Nunito"/>
                <a:cs typeface="Nunito"/>
                <a:sym typeface="Nunito"/>
              </a:rPr>
              <a:t>Memberikan ruang untuk murid belajar sesuai tingkat pemahamannya</a:t>
            </a:r>
            <a:r>
              <a:rPr lang="en-US">
                <a:latin typeface="Nunito"/>
                <a:ea typeface="Nunito"/>
                <a:cs typeface="Nunito"/>
                <a:sym typeface="Nunito"/>
              </a:rPr>
              <a:t> dan mengambil lebih banyak kelas dalam satu tahun ajaran. </a:t>
            </a:r>
            <a:endParaRPr>
              <a:latin typeface="Nunito"/>
              <a:ea typeface="Nunito"/>
              <a:cs typeface="Nunito"/>
              <a:sym typeface="Nunito"/>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42"/>
          <p:cNvSpPr txBox="1">
            <a:spLocks noGrp="1"/>
          </p:cNvSpPr>
          <p:nvPr>
            <p:ph type="title"/>
          </p:nvPr>
        </p:nvSpPr>
        <p:spPr>
          <a:xfrm>
            <a:off x="415600" y="1279178"/>
            <a:ext cx="11360700" cy="10512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b="1">
                <a:latin typeface="Nunito"/>
                <a:ea typeface="Nunito"/>
                <a:cs typeface="Nunito"/>
                <a:sym typeface="Nunito"/>
              </a:rPr>
              <a:t>Keuntungan Jadwal Blok menurut NCPSS (North Carolina Public School System)</a:t>
            </a:r>
            <a:endParaRPr b="1">
              <a:latin typeface="Nunito"/>
              <a:ea typeface="Nunito"/>
              <a:cs typeface="Nunito"/>
              <a:sym typeface="Nunito"/>
            </a:endParaRPr>
          </a:p>
        </p:txBody>
      </p:sp>
      <p:graphicFrame>
        <p:nvGraphicFramePr>
          <p:cNvPr id="306" name="Google Shape;306;p42"/>
          <p:cNvGraphicFramePr/>
          <p:nvPr/>
        </p:nvGraphicFramePr>
        <p:xfrm>
          <a:off x="952500" y="2857500"/>
          <a:ext cx="10287000" cy="3169800"/>
        </p:xfrm>
        <a:graphic>
          <a:graphicData uri="http://schemas.openxmlformats.org/drawingml/2006/table">
            <a:tbl>
              <a:tblPr>
                <a:noFill/>
                <a:tableStyleId>{45165021-96CB-4461-8707-BD813F6EE410}</a:tableStyleId>
              </a:tblPr>
              <a:tblGrid>
                <a:gridCol w="2887100">
                  <a:extLst>
                    <a:ext uri="{9D8B030D-6E8A-4147-A177-3AD203B41FA5}">
                      <a16:colId xmlns:a16="http://schemas.microsoft.com/office/drawing/2014/main" val="20000"/>
                    </a:ext>
                  </a:extLst>
                </a:gridCol>
                <a:gridCol w="3410300">
                  <a:extLst>
                    <a:ext uri="{9D8B030D-6E8A-4147-A177-3AD203B41FA5}">
                      <a16:colId xmlns:a16="http://schemas.microsoft.com/office/drawing/2014/main" val="20001"/>
                    </a:ext>
                  </a:extLst>
                </a:gridCol>
                <a:gridCol w="3989600">
                  <a:extLst>
                    <a:ext uri="{9D8B030D-6E8A-4147-A177-3AD203B41FA5}">
                      <a16:colId xmlns:a16="http://schemas.microsoft.com/office/drawing/2014/main" val="20002"/>
                    </a:ext>
                  </a:extLst>
                </a:gridCol>
              </a:tblGrid>
              <a:tr h="381000">
                <a:tc>
                  <a:txBody>
                    <a:bodyPr/>
                    <a:lstStyle/>
                    <a:p>
                      <a:pPr marL="0" lvl="0" indent="0" algn="l" rtl="0">
                        <a:spcBef>
                          <a:spcPts val="0"/>
                        </a:spcBef>
                        <a:spcAft>
                          <a:spcPts val="0"/>
                        </a:spcAft>
                        <a:buNone/>
                      </a:pPr>
                      <a:r>
                        <a:rPr lang="en-US" sz="1600" b="1"/>
                        <a:t>Pertimbangan</a:t>
                      </a:r>
                      <a:endParaRPr sz="1600" b="1"/>
                    </a:p>
                  </a:txBody>
                  <a:tcPr marL="91425" marR="91425" marT="91425" marB="91425"/>
                </a:tc>
                <a:tc>
                  <a:txBody>
                    <a:bodyPr/>
                    <a:lstStyle/>
                    <a:p>
                      <a:pPr marL="0" lvl="0" indent="0" algn="l" rtl="0">
                        <a:spcBef>
                          <a:spcPts val="0"/>
                        </a:spcBef>
                        <a:spcAft>
                          <a:spcPts val="0"/>
                        </a:spcAft>
                        <a:buNone/>
                      </a:pPr>
                      <a:r>
                        <a:rPr lang="en-US" sz="1600" b="1"/>
                        <a:t>Jadwal Blok</a:t>
                      </a:r>
                      <a:endParaRPr sz="1600" b="1"/>
                    </a:p>
                  </a:txBody>
                  <a:tcPr marL="91425" marR="91425" marT="91425" marB="91425"/>
                </a:tc>
                <a:tc>
                  <a:txBody>
                    <a:bodyPr/>
                    <a:lstStyle/>
                    <a:p>
                      <a:pPr marL="0" lvl="0" indent="0" algn="l" rtl="0">
                        <a:spcBef>
                          <a:spcPts val="0"/>
                        </a:spcBef>
                        <a:spcAft>
                          <a:spcPts val="0"/>
                        </a:spcAft>
                        <a:buNone/>
                      </a:pPr>
                      <a:r>
                        <a:rPr lang="en-US" sz="1600" b="1"/>
                        <a:t>Jadwal Periode/Tradisional</a:t>
                      </a:r>
                      <a:endParaRPr sz="1600" b="1"/>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US" sz="1600"/>
                        <a:t>Waktu Perencanaan Guru</a:t>
                      </a:r>
                      <a:endParaRPr sz="1600"/>
                    </a:p>
                  </a:txBody>
                  <a:tcPr marL="91425" marR="91425" marT="91425" marB="91425"/>
                </a:tc>
                <a:tc>
                  <a:txBody>
                    <a:bodyPr/>
                    <a:lstStyle/>
                    <a:p>
                      <a:pPr marL="0" lvl="0" indent="0" algn="l" rtl="0">
                        <a:spcBef>
                          <a:spcPts val="0"/>
                        </a:spcBef>
                        <a:spcAft>
                          <a:spcPts val="0"/>
                        </a:spcAft>
                        <a:buNone/>
                      </a:pPr>
                      <a:r>
                        <a:rPr lang="en-US" sz="1600"/>
                        <a:t>¼ waktu guru dalam sehari dialokasikan untuk perencanaan</a:t>
                      </a:r>
                      <a:endParaRPr sz="1600"/>
                    </a:p>
                  </a:txBody>
                  <a:tcPr marL="91425" marR="91425" marT="91425" marB="91425"/>
                </a:tc>
                <a:tc>
                  <a:txBody>
                    <a:bodyPr/>
                    <a:lstStyle/>
                    <a:p>
                      <a:pPr marL="0" lvl="0" indent="0" algn="l" rtl="0">
                        <a:spcBef>
                          <a:spcPts val="0"/>
                        </a:spcBef>
                        <a:spcAft>
                          <a:spcPts val="0"/>
                        </a:spcAft>
                        <a:buNone/>
                      </a:pPr>
                      <a:r>
                        <a:rPr lang="en-US" sz="1600"/>
                        <a:t>⅙ atau 1/7 </a:t>
                      </a:r>
                      <a:r>
                        <a:rPr lang="en-US" sz="1600">
                          <a:solidFill>
                            <a:schemeClr val="dk1"/>
                          </a:solidFill>
                        </a:rPr>
                        <a:t>waktu guru dalam sehari dialokasikan untuk perencanaan</a:t>
                      </a:r>
                      <a:endParaRPr sz="1600"/>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US" sz="1600"/>
                        <a:t>Metode Instruksional</a:t>
                      </a:r>
                      <a:endParaRPr sz="1600"/>
                    </a:p>
                  </a:txBody>
                  <a:tcPr marL="91425" marR="91425" marT="91425" marB="91425"/>
                </a:tc>
                <a:tc>
                  <a:txBody>
                    <a:bodyPr/>
                    <a:lstStyle/>
                    <a:p>
                      <a:pPr marL="0" lvl="0" indent="0" algn="l" rtl="0">
                        <a:spcBef>
                          <a:spcPts val="0"/>
                        </a:spcBef>
                        <a:spcAft>
                          <a:spcPts val="0"/>
                        </a:spcAft>
                        <a:buNone/>
                      </a:pPr>
                      <a:r>
                        <a:rPr lang="en-US" sz="1600"/>
                        <a:t>Jumlah murid dalam kelas bisa berbeda antar kelas atau semester</a:t>
                      </a:r>
                      <a:endParaRPr sz="1600"/>
                    </a:p>
                  </a:txBody>
                  <a:tcPr marL="91425" marR="91425" marT="91425" marB="91425"/>
                </a:tc>
                <a:tc>
                  <a:txBody>
                    <a:bodyPr/>
                    <a:lstStyle/>
                    <a:p>
                      <a:pPr marL="0" lvl="0" indent="0" algn="l" rtl="0">
                        <a:spcBef>
                          <a:spcPts val="0"/>
                        </a:spcBef>
                        <a:spcAft>
                          <a:spcPts val="0"/>
                        </a:spcAft>
                        <a:buNone/>
                      </a:pPr>
                      <a:r>
                        <a:rPr lang="en-US" sz="1600"/>
                        <a:t>Jumlah murid dalam kelas biasanya selalu tetap atau sama</a:t>
                      </a:r>
                      <a:endParaRPr sz="1600"/>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US" sz="1600"/>
                        <a:t>Durasi Belajar</a:t>
                      </a:r>
                      <a:endParaRPr sz="1600"/>
                    </a:p>
                  </a:txBody>
                  <a:tcPr marL="91425" marR="91425" marT="91425" marB="91425"/>
                </a:tc>
                <a:tc>
                  <a:txBody>
                    <a:bodyPr/>
                    <a:lstStyle/>
                    <a:p>
                      <a:pPr marL="0" lvl="0" indent="0" algn="l" rtl="0">
                        <a:spcBef>
                          <a:spcPts val="0"/>
                        </a:spcBef>
                        <a:spcAft>
                          <a:spcPts val="0"/>
                        </a:spcAft>
                        <a:buNone/>
                      </a:pPr>
                      <a:r>
                        <a:rPr lang="en-US" sz="1600"/>
                        <a:t>Murid menghabiskan 90-120 menit di kelas dalam sehari dan waktu belajar efektif lebih banyak daripada jadwal periode</a:t>
                      </a:r>
                      <a:endParaRPr sz="1600"/>
                    </a:p>
                  </a:txBody>
                  <a:tcPr marL="91425" marR="91425" marT="91425" marB="91425"/>
                </a:tc>
                <a:tc>
                  <a:txBody>
                    <a:bodyPr/>
                    <a:lstStyle/>
                    <a:p>
                      <a:pPr marL="0" lvl="0" indent="0" algn="l" rtl="0">
                        <a:spcBef>
                          <a:spcPts val="0"/>
                        </a:spcBef>
                        <a:spcAft>
                          <a:spcPts val="0"/>
                        </a:spcAft>
                        <a:buNone/>
                      </a:pPr>
                      <a:r>
                        <a:rPr lang="en-US" sz="1600"/>
                        <a:t>Murid menghabiskan 35-60 menit sehari di kelas dan frekuensi bertemu guru lebih banyak dalam satu tahun ajaran, tetapi lebih banyak waktu belajar lebih banyak dalam kelas dibandingkan jadwal blok</a:t>
                      </a:r>
                      <a:endParaRPr sz="1600"/>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3"/>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Lihat, Pikir, Tanya</a:t>
            </a:r>
            <a:endParaRPr/>
          </a:p>
        </p:txBody>
      </p:sp>
      <p:sp>
        <p:nvSpPr>
          <p:cNvPr id="312" name="Google Shape;312;p43"/>
          <p:cNvSpPr txBox="1">
            <a:spLocks noGrp="1"/>
          </p:cNvSpPr>
          <p:nvPr>
            <p:ph type="body" idx="1"/>
          </p:nvPr>
        </p:nvSpPr>
        <p:spPr>
          <a:xfrm>
            <a:off x="838200" y="2338600"/>
            <a:ext cx="3515700" cy="19221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Lihat</a:t>
            </a:r>
            <a:endParaRPr b="1"/>
          </a:p>
        </p:txBody>
      </p:sp>
      <p:sp>
        <p:nvSpPr>
          <p:cNvPr id="313" name="Google Shape;313;p43"/>
          <p:cNvSpPr txBox="1">
            <a:spLocks noGrp="1"/>
          </p:cNvSpPr>
          <p:nvPr>
            <p:ph type="body" idx="1"/>
          </p:nvPr>
        </p:nvSpPr>
        <p:spPr>
          <a:xfrm>
            <a:off x="4338050" y="2338600"/>
            <a:ext cx="3515700" cy="19221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Pikir</a:t>
            </a:r>
            <a:endParaRPr b="1"/>
          </a:p>
        </p:txBody>
      </p:sp>
      <p:sp>
        <p:nvSpPr>
          <p:cNvPr id="314" name="Google Shape;314;p43"/>
          <p:cNvSpPr txBox="1">
            <a:spLocks noGrp="1"/>
          </p:cNvSpPr>
          <p:nvPr>
            <p:ph type="body" idx="1"/>
          </p:nvPr>
        </p:nvSpPr>
        <p:spPr>
          <a:xfrm>
            <a:off x="7853750" y="2338600"/>
            <a:ext cx="3515700" cy="1922100"/>
          </a:xfrm>
          <a:prstGeom prst="rect">
            <a:avLst/>
          </a:prstGeom>
          <a:ln w="19050" cap="flat" cmpd="sng">
            <a:solidFill>
              <a:schemeClr val="dk1"/>
            </a:solidFill>
            <a:prstDash val="dash"/>
            <a:round/>
            <a:headEnd type="none" w="sm" len="sm"/>
            <a:tailEnd type="none" w="sm" len="sm"/>
          </a:ln>
        </p:spPr>
        <p:txBody>
          <a:bodyPr spcFirstLastPara="1" wrap="square" lIns="91425" tIns="45700" rIns="91425" bIns="45700" anchor="t" anchorCtr="0">
            <a:normAutofit/>
          </a:bodyPr>
          <a:lstStyle/>
          <a:p>
            <a:pPr marL="0" lvl="0" indent="0" algn="ctr" rtl="0">
              <a:spcBef>
                <a:spcPts val="1000"/>
              </a:spcBef>
              <a:spcAft>
                <a:spcPts val="0"/>
              </a:spcAft>
              <a:buNone/>
            </a:pPr>
            <a:r>
              <a:rPr lang="en-US" b="1"/>
              <a:t>Aku Tanya</a:t>
            </a:r>
            <a:endParaRPr b="1"/>
          </a:p>
        </p:txBody>
      </p:sp>
      <p:cxnSp>
        <p:nvCxnSpPr>
          <p:cNvPr id="315" name="Google Shape;315;p43"/>
          <p:cNvCxnSpPr/>
          <p:nvPr/>
        </p:nvCxnSpPr>
        <p:spPr>
          <a:xfrm rot="10800000" flipH="1">
            <a:off x="822225" y="2859150"/>
            <a:ext cx="10520700" cy="1860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Perkenalan Diri (Daring)</a:t>
            </a:r>
            <a:endParaRPr/>
          </a:p>
        </p:txBody>
      </p:sp>
      <p:sp>
        <p:nvSpPr>
          <p:cNvPr id="107" name="Google Shape;107;p17"/>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memberi salam pada peserta dan menyapa peserta yang sudah hadir dalam ruang pertemuan daring, sambil menunggu peserta hadir dengan lengkap. </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memperkenalkan diri dengan menyebutkan nama, asal satuan pendidikan, latar belakang pendidikan, dan pengalaman mengajar.</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menyampaikan kepada peserta bahwa Fasilitator akan menyebutkan 2 fakta dan 1 kebohongan tentang dirinya dan mengajak peserta untuk menebak pernyataan mana yang tidak benar. </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Untuk mempersingkat waktu, Fasilitator dapat mengajak peserta mengacungkan jari atau menulis jawaban di kolom chat, lalu menyebutkan pernyataan mana yang benar dan tidak benar. </a:t>
            </a:r>
            <a:endParaRPr sz="1800">
              <a:latin typeface="Candara"/>
              <a:ea typeface="Candara"/>
              <a:cs typeface="Candara"/>
              <a:sym typeface="Candar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Ruang Kolaborasi 1</a:t>
            </a:r>
            <a:endParaRPr>
              <a:latin typeface="Nunito"/>
              <a:ea typeface="Nunito"/>
              <a:cs typeface="Nunito"/>
              <a:sym typeface="Nunito"/>
            </a:endParaRPr>
          </a:p>
        </p:txBody>
      </p:sp>
      <p:sp>
        <p:nvSpPr>
          <p:cNvPr id="321" name="Google Shape;321;p4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5"/>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latin typeface="Nunito"/>
                <a:ea typeface="Nunito"/>
                <a:cs typeface="Nunito"/>
                <a:sym typeface="Nunito"/>
              </a:rPr>
              <a:t>Mari analisis Satuan Pendidikan kita</a:t>
            </a:r>
            <a:endParaRPr>
              <a:latin typeface="Nunito"/>
              <a:ea typeface="Nunito"/>
              <a:cs typeface="Nunito"/>
              <a:sym typeface="Nunito"/>
            </a:endParaRPr>
          </a:p>
        </p:txBody>
      </p:sp>
      <p:sp>
        <p:nvSpPr>
          <p:cNvPr id="327" name="Google Shape;327;p45"/>
          <p:cNvSpPr txBox="1">
            <a:spLocks noGrp="1"/>
          </p:cNvSpPr>
          <p:nvPr>
            <p:ph type="body" idx="1"/>
          </p:nvPr>
        </p:nvSpPr>
        <p:spPr>
          <a:xfrm>
            <a:off x="838200" y="2355925"/>
            <a:ext cx="5181600" cy="3821100"/>
          </a:xfrm>
          <a:prstGeom prst="rect">
            <a:avLst/>
          </a:prstGeom>
        </p:spPr>
        <p:txBody>
          <a:bodyPr spcFirstLastPara="1" wrap="square" lIns="91425" tIns="45700" rIns="91425" bIns="45700" anchor="ctr" anchorCtr="0">
            <a:noAutofit/>
          </a:bodyPr>
          <a:lstStyle/>
          <a:p>
            <a:pPr marL="0" lvl="0" indent="0" algn="ctr" rtl="0">
              <a:lnSpc>
                <a:spcPct val="100000"/>
              </a:lnSpc>
              <a:spcBef>
                <a:spcPts val="1000"/>
              </a:spcBef>
              <a:spcAft>
                <a:spcPts val="0"/>
              </a:spcAft>
              <a:buSzPts val="605"/>
              <a:buNone/>
            </a:pPr>
            <a:r>
              <a:rPr lang="en-US" sz="3600" dirty="0" err="1">
                <a:highlight>
                  <a:srgbClr val="FFFFFF"/>
                </a:highlight>
                <a:latin typeface="Nunito"/>
                <a:ea typeface="Nunito"/>
                <a:cs typeface="Nunito"/>
                <a:sym typeface="Nunito"/>
              </a:rPr>
              <a:t>Kesiapan</a:t>
            </a:r>
            <a:r>
              <a:rPr lang="en-US" sz="3600" dirty="0">
                <a:highlight>
                  <a:srgbClr val="FFFFFF"/>
                </a:highlight>
                <a:latin typeface="Nunito"/>
                <a:ea typeface="Nunito"/>
                <a:cs typeface="Nunito"/>
                <a:sym typeface="Nunito"/>
              </a:rPr>
              <a:t> </a:t>
            </a:r>
            <a:r>
              <a:rPr lang="en-US" sz="3600" dirty="0" err="1">
                <a:highlight>
                  <a:srgbClr val="FFFFFF"/>
                </a:highlight>
                <a:latin typeface="Nunito"/>
                <a:ea typeface="Nunito"/>
                <a:cs typeface="Nunito"/>
                <a:sym typeface="Nunito"/>
              </a:rPr>
              <a:t>Fisik</a:t>
            </a:r>
            <a:r>
              <a:rPr lang="en-US" sz="3600" dirty="0">
                <a:highlight>
                  <a:srgbClr val="FFFFFF"/>
                </a:highlight>
                <a:latin typeface="Nunito"/>
                <a:ea typeface="Nunito"/>
                <a:cs typeface="Nunito"/>
                <a:sym typeface="Nunito"/>
              </a:rPr>
              <a:t> </a:t>
            </a:r>
            <a:endParaRPr sz="3600" dirty="0">
              <a:highlight>
                <a:srgbClr val="FFFFFF"/>
              </a:highlight>
              <a:latin typeface="Nunito"/>
              <a:ea typeface="Nunito"/>
              <a:cs typeface="Nunito"/>
              <a:sym typeface="Nunito"/>
            </a:endParaRPr>
          </a:p>
          <a:p>
            <a:pPr marL="0" lvl="0" indent="0" algn="ctr" rtl="0">
              <a:lnSpc>
                <a:spcPct val="100000"/>
              </a:lnSpc>
              <a:spcBef>
                <a:spcPts val="1000"/>
              </a:spcBef>
              <a:spcAft>
                <a:spcPts val="0"/>
              </a:spcAft>
              <a:buSzPts val="605"/>
              <a:buNone/>
            </a:pPr>
            <a:endParaRPr sz="3600" dirty="0">
              <a:highlight>
                <a:srgbClr val="FFFFFF"/>
              </a:highlight>
              <a:latin typeface="Nunito"/>
              <a:ea typeface="Nunito"/>
              <a:cs typeface="Nunito"/>
              <a:sym typeface="Nunito"/>
            </a:endParaRPr>
          </a:p>
        </p:txBody>
      </p:sp>
      <p:sp>
        <p:nvSpPr>
          <p:cNvPr id="328" name="Google Shape;328;p45"/>
          <p:cNvSpPr txBox="1">
            <a:spLocks noGrp="1"/>
          </p:cNvSpPr>
          <p:nvPr>
            <p:ph type="body" idx="2"/>
          </p:nvPr>
        </p:nvSpPr>
        <p:spPr>
          <a:xfrm>
            <a:off x="6172101" y="2054834"/>
            <a:ext cx="5181600" cy="3821100"/>
          </a:xfrm>
          <a:prstGeom prst="rect">
            <a:avLst/>
          </a:prstGeom>
        </p:spPr>
        <p:txBody>
          <a:bodyPr spcFirstLastPara="1" wrap="square" lIns="91425" tIns="45700" rIns="91425" bIns="45700" anchor="ctr" anchorCtr="0">
            <a:normAutofit/>
          </a:bodyPr>
          <a:lstStyle/>
          <a:p>
            <a:pPr marL="0" lvl="0" indent="0" algn="ctr" rtl="0">
              <a:lnSpc>
                <a:spcPct val="100000"/>
              </a:lnSpc>
              <a:spcBef>
                <a:spcPts val="1000"/>
              </a:spcBef>
              <a:spcAft>
                <a:spcPts val="0"/>
              </a:spcAft>
              <a:buNone/>
            </a:pPr>
            <a:r>
              <a:rPr lang="en-US" sz="3600" dirty="0">
                <a:latin typeface="Nunito"/>
                <a:ea typeface="Nunito"/>
                <a:cs typeface="Nunito"/>
                <a:sym typeface="Nunito"/>
              </a:rPr>
              <a:t>Strategi </a:t>
            </a:r>
            <a:r>
              <a:rPr lang="en-US" sz="3600" dirty="0" err="1">
                <a:latin typeface="Nunito"/>
                <a:ea typeface="Nunito"/>
                <a:cs typeface="Nunito"/>
                <a:sym typeface="Nunito"/>
              </a:rPr>
              <a:t>Pembelajaran</a:t>
            </a:r>
            <a:endParaRPr sz="3600" dirty="0">
              <a:latin typeface="Nunito"/>
              <a:ea typeface="Nunito"/>
              <a:cs typeface="Nunito"/>
              <a:sym typeface="Nunito"/>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46"/>
          <p:cNvSpPr txBox="1">
            <a:spLocks noGrp="1"/>
          </p:cNvSpPr>
          <p:nvPr>
            <p:ph type="ctrTitle"/>
          </p:nvPr>
        </p:nvSpPr>
        <p:spPr>
          <a:xfrm>
            <a:off x="50800" y="277284"/>
            <a:ext cx="12192000" cy="3183600"/>
          </a:xfrm>
          <a:prstGeom prst="rect">
            <a:avLst/>
          </a:prstGeom>
        </p:spPr>
        <p:txBody>
          <a:bodyPr spcFirstLastPara="1" wrap="square" lIns="91425" tIns="45700" rIns="91425" bIns="45700" anchor="b" anchorCtr="0">
            <a:normAutofit/>
          </a:bodyPr>
          <a:lstStyle/>
          <a:p>
            <a:pPr marL="0" lvl="0" indent="0" algn="ctr" rtl="0">
              <a:spcBef>
                <a:spcPts val="0"/>
              </a:spcBef>
              <a:spcAft>
                <a:spcPts val="0"/>
              </a:spcAft>
              <a:buNone/>
            </a:pPr>
            <a:r>
              <a:rPr lang="en-US"/>
              <a:t>Cara Menyusun Penjadwalan</a:t>
            </a:r>
            <a:endParaRPr/>
          </a:p>
        </p:txBody>
      </p:sp>
      <p:sp>
        <p:nvSpPr>
          <p:cNvPr id="334" name="Google Shape;334;p46"/>
          <p:cNvSpPr txBox="1">
            <a:spLocks noGrp="1"/>
          </p:cNvSpPr>
          <p:nvPr>
            <p:ph type="subTitle" idx="1"/>
          </p:nvPr>
        </p:nvSpPr>
        <p:spPr>
          <a:xfrm>
            <a:off x="50800" y="3583517"/>
            <a:ext cx="12192000" cy="22077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US"/>
              <a:t>KOS #2</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47"/>
          <p:cNvSpPr txBox="1">
            <a:spLocks noGrp="1"/>
          </p:cNvSpPr>
          <p:nvPr>
            <p:ph type="title"/>
          </p:nvPr>
        </p:nvSpPr>
        <p:spPr>
          <a:xfrm>
            <a:off x="670225" y="791150"/>
            <a:ext cx="10896900" cy="10179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b="1">
                <a:latin typeface="Nunito"/>
                <a:ea typeface="Nunito"/>
                <a:cs typeface="Nunito"/>
                <a:sym typeface="Nunito"/>
              </a:rPr>
              <a:t>Asesmen awal sebelum memilih Penjadwalan </a:t>
            </a:r>
            <a:endParaRPr b="1">
              <a:latin typeface="Nunito"/>
              <a:ea typeface="Nunito"/>
              <a:cs typeface="Nunito"/>
              <a:sym typeface="Nunito"/>
            </a:endParaRPr>
          </a:p>
        </p:txBody>
      </p:sp>
      <p:sp>
        <p:nvSpPr>
          <p:cNvPr id="340" name="Google Shape;340;p47"/>
          <p:cNvSpPr txBox="1">
            <a:spLocks noGrp="1"/>
          </p:cNvSpPr>
          <p:nvPr>
            <p:ph type="body" idx="1"/>
          </p:nvPr>
        </p:nvSpPr>
        <p:spPr>
          <a:xfrm>
            <a:off x="554125" y="1809050"/>
            <a:ext cx="11156100" cy="4553100"/>
          </a:xfrm>
          <a:prstGeom prst="rect">
            <a:avLst/>
          </a:prstGeom>
        </p:spPr>
        <p:txBody>
          <a:bodyPr spcFirstLastPara="1" wrap="square" lIns="91425" tIns="45700" rIns="91425" bIns="45700" anchor="t" anchorCtr="0">
            <a:noAutofit/>
          </a:bodyPr>
          <a:lstStyle/>
          <a:p>
            <a:pPr marL="609600" lvl="0" indent="-450850" algn="l" rtl="0">
              <a:spcBef>
                <a:spcPts val="1000"/>
              </a:spcBef>
              <a:spcAft>
                <a:spcPts val="0"/>
              </a:spcAft>
              <a:buSzPts val="2300"/>
              <a:buFont typeface="Nunito"/>
              <a:buChar char="•"/>
            </a:pPr>
            <a:r>
              <a:rPr lang="en-US" sz="2300">
                <a:latin typeface="Nunito"/>
                <a:ea typeface="Nunito"/>
                <a:cs typeface="Nunito"/>
                <a:sym typeface="Nunito"/>
              </a:rPr>
              <a:t>Ditentukan pada tingkat satuan pendidikan</a:t>
            </a:r>
            <a:endParaRPr sz="2300">
              <a:latin typeface="Nunito"/>
              <a:ea typeface="Nunito"/>
              <a:cs typeface="Nunito"/>
              <a:sym typeface="Nunito"/>
            </a:endParaRPr>
          </a:p>
          <a:p>
            <a:pPr marL="609600" lvl="0" indent="-450850" algn="l" rtl="0">
              <a:spcBef>
                <a:spcPts val="1000"/>
              </a:spcBef>
              <a:spcAft>
                <a:spcPts val="0"/>
              </a:spcAft>
              <a:buSzPts val="2300"/>
              <a:buFont typeface="Nunito"/>
              <a:buChar char="•"/>
            </a:pPr>
            <a:r>
              <a:rPr lang="en-US" sz="2300">
                <a:latin typeface="Nunito"/>
                <a:ea typeface="Nunito"/>
                <a:cs typeface="Nunito"/>
                <a:sym typeface="Nunito"/>
              </a:rPr>
              <a:t>Membutuhkan penilaian/asesmen awal pada tingkat satuan pendidikan </a:t>
            </a:r>
            <a:endParaRPr sz="2300">
              <a:latin typeface="Nunito"/>
              <a:ea typeface="Nunito"/>
              <a:cs typeface="Nunito"/>
              <a:sym typeface="Nunito"/>
            </a:endParaRPr>
          </a:p>
          <a:p>
            <a:pPr marL="1219200" lvl="1" indent="-450850" algn="l" rtl="0">
              <a:spcBef>
                <a:spcPts val="500"/>
              </a:spcBef>
              <a:spcAft>
                <a:spcPts val="0"/>
              </a:spcAft>
              <a:buSzPts val="2300"/>
              <a:buFont typeface="Nunito"/>
              <a:buChar char="•"/>
            </a:pPr>
            <a:r>
              <a:rPr lang="en-US" sz="2300">
                <a:latin typeface="Nunito"/>
                <a:ea typeface="Nunito"/>
                <a:cs typeface="Nunito"/>
                <a:sym typeface="Nunito"/>
              </a:rPr>
              <a:t>Mata pelajaran wajib dan pilihan apa yang akan dibuka?</a:t>
            </a:r>
            <a:endParaRPr sz="2300">
              <a:latin typeface="Nunito"/>
              <a:ea typeface="Nunito"/>
              <a:cs typeface="Nunito"/>
              <a:sym typeface="Nunito"/>
            </a:endParaRPr>
          </a:p>
          <a:p>
            <a:pPr marL="1219200" lvl="1" indent="-450850" algn="l" rtl="0">
              <a:spcBef>
                <a:spcPts val="500"/>
              </a:spcBef>
              <a:spcAft>
                <a:spcPts val="0"/>
              </a:spcAft>
              <a:buSzPts val="2300"/>
              <a:buFont typeface="Nunito"/>
              <a:buChar char="•"/>
            </a:pPr>
            <a:r>
              <a:rPr lang="en-US" sz="2300">
                <a:latin typeface="Nunito"/>
                <a:ea typeface="Nunito"/>
                <a:cs typeface="Nunito"/>
                <a:sym typeface="Nunito"/>
              </a:rPr>
              <a:t>Berapa jumlah guru per mata pelajaran yang dibuka? Apakah ketersediaan guru sesuai dengan kebutuhan pengajar kelas? </a:t>
            </a:r>
            <a:endParaRPr sz="2300">
              <a:latin typeface="Nunito"/>
              <a:ea typeface="Nunito"/>
              <a:cs typeface="Nunito"/>
              <a:sym typeface="Nunito"/>
            </a:endParaRPr>
          </a:p>
          <a:p>
            <a:pPr marL="1219200" lvl="1" indent="-450850" algn="l" rtl="0">
              <a:spcBef>
                <a:spcPts val="500"/>
              </a:spcBef>
              <a:spcAft>
                <a:spcPts val="0"/>
              </a:spcAft>
              <a:buSzPts val="2300"/>
              <a:buFont typeface="Nunito"/>
              <a:buChar char="•"/>
            </a:pPr>
            <a:r>
              <a:rPr lang="en-US" sz="2300">
                <a:latin typeface="Nunito"/>
                <a:ea typeface="Nunito"/>
                <a:cs typeface="Nunito"/>
                <a:sym typeface="Nunito"/>
              </a:rPr>
              <a:t>Berapa jumlah ruangan yang dapat digunakan sebagai ruang belajar?</a:t>
            </a:r>
            <a:endParaRPr sz="2300">
              <a:latin typeface="Nunito"/>
              <a:ea typeface="Nunito"/>
              <a:cs typeface="Nunito"/>
              <a:sym typeface="Nunito"/>
            </a:endParaRPr>
          </a:p>
          <a:p>
            <a:pPr marL="1219200" lvl="1" indent="-450850" algn="l" rtl="0">
              <a:spcBef>
                <a:spcPts val="500"/>
              </a:spcBef>
              <a:spcAft>
                <a:spcPts val="0"/>
              </a:spcAft>
              <a:buSzPts val="2300"/>
              <a:buFont typeface="Nunito"/>
              <a:buChar char="•"/>
            </a:pPr>
            <a:r>
              <a:rPr lang="en-US" sz="2300">
                <a:latin typeface="Nunito"/>
                <a:ea typeface="Nunito"/>
                <a:cs typeface="Nunito"/>
                <a:sym typeface="Nunito"/>
              </a:rPr>
              <a:t>Mengobservasi apakah guru-guru sudah menggunakan berbagai strategi dan alat ajar dalam pengajarannya, apakah guru-guru terbuka untuk melakukan inovasi dalam pengajaran?</a:t>
            </a:r>
            <a:endParaRPr sz="2300">
              <a:latin typeface="Nunito"/>
              <a:ea typeface="Nunito"/>
              <a:cs typeface="Nunito"/>
              <a:sym typeface="Nunito"/>
            </a:endParaRPr>
          </a:p>
          <a:p>
            <a:pPr marL="1219200" lvl="1" indent="-450850" algn="l" rtl="0">
              <a:spcBef>
                <a:spcPts val="500"/>
              </a:spcBef>
              <a:spcAft>
                <a:spcPts val="0"/>
              </a:spcAft>
              <a:buSzPts val="2300"/>
              <a:buFont typeface="Nunito"/>
              <a:buChar char="•"/>
            </a:pPr>
            <a:r>
              <a:rPr lang="en-US" sz="2300">
                <a:latin typeface="Nunito"/>
                <a:ea typeface="Nunito"/>
                <a:cs typeface="Nunito"/>
                <a:sym typeface="Nunito"/>
              </a:rPr>
              <a:t>Berapa waktu efektif belajar yang terjadi atau dilakukan oleh guru dalam 1 jam pelajaran?</a:t>
            </a:r>
            <a:endParaRPr sz="2300">
              <a:latin typeface="Nunito"/>
              <a:ea typeface="Nunito"/>
              <a:cs typeface="Nunito"/>
              <a:sym typeface="Nuni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8"/>
          <p:cNvSpPr txBox="1">
            <a:spLocks noGrp="1"/>
          </p:cNvSpPr>
          <p:nvPr>
            <p:ph type="title"/>
          </p:nvPr>
        </p:nvSpPr>
        <p:spPr>
          <a:xfrm>
            <a:off x="670225" y="791150"/>
            <a:ext cx="10896900" cy="10179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b="1">
                <a:latin typeface="Nunito"/>
                <a:ea typeface="Nunito"/>
                <a:cs typeface="Nunito"/>
                <a:sym typeface="Nunito"/>
              </a:rPr>
              <a:t>Asesmen awal sebelum memilih Penjadwalan </a:t>
            </a:r>
            <a:endParaRPr b="1">
              <a:latin typeface="Nunito"/>
              <a:ea typeface="Nunito"/>
              <a:cs typeface="Nunito"/>
              <a:sym typeface="Nunito"/>
            </a:endParaRPr>
          </a:p>
        </p:txBody>
      </p:sp>
      <p:sp>
        <p:nvSpPr>
          <p:cNvPr id="346" name="Google Shape;346;p48"/>
          <p:cNvSpPr txBox="1">
            <a:spLocks noGrp="1"/>
          </p:cNvSpPr>
          <p:nvPr>
            <p:ph type="body" idx="1"/>
          </p:nvPr>
        </p:nvSpPr>
        <p:spPr>
          <a:xfrm>
            <a:off x="554125" y="1809050"/>
            <a:ext cx="11156100" cy="4553100"/>
          </a:xfrm>
          <a:prstGeom prst="rect">
            <a:avLst/>
          </a:prstGeom>
        </p:spPr>
        <p:txBody>
          <a:bodyPr spcFirstLastPara="1" wrap="square" lIns="91425" tIns="45700" rIns="91425" bIns="45700" anchor="t" anchorCtr="0">
            <a:noAutofit/>
          </a:bodyPr>
          <a:lstStyle/>
          <a:p>
            <a:pPr marL="609600" lvl="0" indent="-457200" algn="l" rtl="0">
              <a:spcBef>
                <a:spcPts val="1000"/>
              </a:spcBef>
              <a:spcAft>
                <a:spcPts val="0"/>
              </a:spcAft>
              <a:buSzPts val="2400"/>
              <a:buFont typeface="Nunito"/>
              <a:buChar char="•"/>
            </a:pPr>
            <a:r>
              <a:rPr lang="en-US" sz="2400">
                <a:latin typeface="Nunito"/>
                <a:ea typeface="Nunito"/>
                <a:cs typeface="Nunito"/>
                <a:sym typeface="Nunito"/>
              </a:rPr>
              <a:t>Menelaah apakah penjadwalan yang sekarang ada sudah cukup untuk mencapai visi dan misi satuan pendidikan</a:t>
            </a:r>
            <a:endParaRPr sz="2400">
              <a:latin typeface="Nunito"/>
              <a:ea typeface="Nunito"/>
              <a:cs typeface="Nunito"/>
              <a:sym typeface="Nunito"/>
            </a:endParaRPr>
          </a:p>
          <a:p>
            <a:pPr marL="1219200" lvl="1" indent="-457200" algn="l" rtl="0">
              <a:spcBef>
                <a:spcPts val="500"/>
              </a:spcBef>
              <a:spcAft>
                <a:spcPts val="0"/>
              </a:spcAft>
              <a:buSzPts val="2400"/>
              <a:buFont typeface="Nunito"/>
              <a:buChar char="•"/>
            </a:pPr>
            <a:r>
              <a:rPr lang="en-US">
                <a:latin typeface="Nunito"/>
                <a:ea typeface="Nunito"/>
                <a:cs typeface="Nunito"/>
                <a:sym typeface="Nunito"/>
              </a:rPr>
              <a:t>Bagaimana mengoptimalkan pencapaian visi dan misi satuan pendidikan dengan pengaturan jadwal belajar? </a:t>
            </a:r>
            <a:endParaRPr>
              <a:latin typeface="Nunito"/>
              <a:ea typeface="Nunito"/>
              <a:cs typeface="Nunito"/>
              <a:sym typeface="Nunito"/>
            </a:endParaRPr>
          </a:p>
          <a:p>
            <a:pPr marL="1219200" lvl="1" indent="-457200" algn="l" rtl="0">
              <a:spcBef>
                <a:spcPts val="500"/>
              </a:spcBef>
              <a:spcAft>
                <a:spcPts val="0"/>
              </a:spcAft>
              <a:buSzPts val="2400"/>
              <a:buFont typeface="Nunito"/>
              <a:buChar char="•"/>
            </a:pPr>
            <a:r>
              <a:rPr lang="en-US">
                <a:latin typeface="Nunito"/>
                <a:ea typeface="Nunito"/>
                <a:cs typeface="Nunito"/>
                <a:sym typeface="Nunito"/>
              </a:rPr>
              <a:t>Apabila dalam 1 jam pelajaran guru hanya dapat mengajar efektif selama 30 menit, peningkatan atau tantangan apa yang terjadi apabila jam pelajaran ditambah?</a:t>
            </a:r>
            <a:endParaRPr>
              <a:latin typeface="Nunito"/>
              <a:ea typeface="Nunito"/>
              <a:cs typeface="Nunito"/>
              <a:sym typeface="Nunito"/>
            </a:endParaRPr>
          </a:p>
          <a:p>
            <a:pPr marL="609600" lvl="0" indent="-457200" algn="l" rtl="0">
              <a:spcBef>
                <a:spcPts val="1000"/>
              </a:spcBef>
              <a:spcAft>
                <a:spcPts val="0"/>
              </a:spcAft>
              <a:buSzPts val="2400"/>
              <a:buFont typeface="Nunito"/>
              <a:buChar char="•"/>
            </a:pPr>
            <a:r>
              <a:rPr lang="en-US" sz="2400">
                <a:latin typeface="Nunito"/>
                <a:ea typeface="Nunito"/>
                <a:cs typeface="Nunito"/>
                <a:sym typeface="Nunito"/>
              </a:rPr>
              <a:t>Perhatikan kebutuhan belajar murid dilihat dari tahap perkembangan usia murid di jenjang satuan pendidikan bapak/ibu</a:t>
            </a:r>
            <a:endParaRPr sz="2400">
              <a:latin typeface="Nunito"/>
              <a:ea typeface="Nunito"/>
              <a:cs typeface="Nunito"/>
              <a:sym typeface="Nunito"/>
            </a:endParaRPr>
          </a:p>
          <a:p>
            <a:pPr marL="609600" lvl="0" indent="-457200" algn="l" rtl="0">
              <a:spcBef>
                <a:spcPts val="1000"/>
              </a:spcBef>
              <a:spcAft>
                <a:spcPts val="0"/>
              </a:spcAft>
              <a:buSzPts val="2400"/>
              <a:buFont typeface="Nunito"/>
              <a:buChar char="•"/>
            </a:pPr>
            <a:r>
              <a:rPr lang="en-US" sz="2400">
                <a:latin typeface="Nunito"/>
                <a:ea typeface="Nunito"/>
                <a:cs typeface="Nunito"/>
                <a:sym typeface="Nunito"/>
              </a:rPr>
              <a:t>Identifikasi kebutuhan dari murid berkebutuhan khusus </a:t>
            </a:r>
            <a:endParaRPr sz="2400">
              <a:latin typeface="Nunito"/>
              <a:ea typeface="Nunito"/>
              <a:cs typeface="Nunito"/>
              <a:sym typeface="Nunito"/>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49"/>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Clr>
                <a:schemeClr val="dk1"/>
              </a:buClr>
              <a:buSzPts val="990"/>
              <a:buFont typeface="Arial"/>
              <a:buNone/>
            </a:pPr>
            <a:r>
              <a:rPr lang="en-US"/>
              <a:t>Tahapan Pengorganisasian Pembelajaran</a:t>
            </a:r>
            <a:endParaRPr/>
          </a:p>
        </p:txBody>
      </p:sp>
      <p:sp>
        <p:nvSpPr>
          <p:cNvPr id="352" name="Google Shape;352;p49"/>
          <p:cNvSpPr txBox="1">
            <a:spLocks noGrp="1"/>
          </p:cNvSpPr>
          <p:nvPr>
            <p:ph type="body" idx="1"/>
          </p:nvPr>
        </p:nvSpPr>
        <p:spPr>
          <a:xfrm>
            <a:off x="838200" y="1906050"/>
            <a:ext cx="10515600" cy="4484700"/>
          </a:xfrm>
          <a:prstGeom prst="rect">
            <a:avLst/>
          </a:prstGeom>
        </p:spPr>
        <p:txBody>
          <a:bodyPr spcFirstLastPara="1" wrap="square" lIns="91425" tIns="45700" rIns="91425" bIns="45700" anchor="t" anchorCtr="0">
            <a:noAutofit/>
          </a:bodyPr>
          <a:lstStyle/>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Tentukan Struktur kurikulum (Intrakurikuler, Projek Penguatan Profil Pelajar Pancasila, Praktek Kerja Lapangan (SMK), Ekstrakurikuler)</a:t>
            </a:r>
            <a:endParaRPr b="1">
              <a:latin typeface="Calibri"/>
              <a:ea typeface="Calibri"/>
              <a:cs typeface="Calibri"/>
              <a:sym typeface="Calibri"/>
            </a:endParaRPr>
          </a:p>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Tentukan pengelompokan mata pelajaran</a:t>
            </a:r>
            <a:endParaRPr b="1">
              <a:latin typeface="Calibri"/>
              <a:ea typeface="Calibri"/>
              <a:cs typeface="Calibri"/>
              <a:sym typeface="Calibri"/>
            </a:endParaRPr>
          </a:p>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Pemetaan muatan jam pembelajaran untuk 1 tahun ajaran</a:t>
            </a:r>
            <a:endParaRPr b="1">
              <a:latin typeface="Calibri"/>
              <a:ea typeface="Calibri"/>
              <a:cs typeface="Calibri"/>
              <a:sym typeface="Calibri"/>
            </a:endParaRPr>
          </a:p>
          <a:p>
            <a:pPr marL="457200" lvl="0" indent="-406400" algn="l" rtl="0">
              <a:lnSpc>
                <a:spcPct val="95000"/>
              </a:lnSpc>
              <a:spcBef>
                <a:spcPts val="1000"/>
              </a:spcBef>
              <a:spcAft>
                <a:spcPts val="0"/>
              </a:spcAft>
              <a:buSzPts val="2800"/>
              <a:buFont typeface="Calibri"/>
              <a:buAutoNum type="arabicPeriod"/>
            </a:pPr>
            <a:r>
              <a:rPr lang="en-US" b="1">
                <a:latin typeface="Calibri"/>
                <a:ea typeface="Calibri"/>
                <a:cs typeface="Calibri"/>
                <a:sym typeface="Calibri"/>
              </a:rPr>
              <a:t>Susun program tahunan dan kalender akademik sekolah</a:t>
            </a:r>
            <a:endParaRPr b="1">
              <a:latin typeface="Calibri"/>
              <a:ea typeface="Calibri"/>
              <a:cs typeface="Calibri"/>
              <a:sym typeface="Calibri"/>
            </a:endParaRPr>
          </a:p>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Pemetaan muatan pembelajaran dalam semester/minggu</a:t>
            </a:r>
            <a:endParaRPr b="1">
              <a:latin typeface="Calibri"/>
              <a:ea typeface="Calibri"/>
              <a:cs typeface="Calibri"/>
              <a:sym typeface="Calibri"/>
            </a:endParaRPr>
          </a:p>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Menyusun jadwal pembelajaran untuk masing-masing tingkat</a:t>
            </a:r>
            <a:endParaRPr b="1">
              <a:latin typeface="Calibri"/>
              <a:ea typeface="Calibri"/>
              <a:cs typeface="Calibri"/>
              <a:sym typeface="Calibri"/>
            </a:endParaRPr>
          </a:p>
          <a:p>
            <a:pPr marL="457200" lvl="0" indent="-406400" algn="l" rtl="0">
              <a:spcBef>
                <a:spcPts val="1000"/>
              </a:spcBef>
              <a:spcAft>
                <a:spcPts val="0"/>
              </a:spcAft>
              <a:buSzPts val="2800"/>
              <a:buFont typeface="Calibri"/>
              <a:buAutoNum type="arabicPeriod"/>
            </a:pPr>
            <a:r>
              <a:rPr lang="en-US" b="1">
                <a:latin typeface="Calibri"/>
                <a:ea typeface="Calibri"/>
                <a:cs typeface="Calibri"/>
                <a:sym typeface="Calibri"/>
              </a:rPr>
              <a:t>Refleksi dan evaluasi pembuatan jadwal</a:t>
            </a:r>
            <a:endParaRPr b="1">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0"/>
          <p:cNvSpPr txBox="1">
            <a:spLocks noGrp="1"/>
          </p:cNvSpPr>
          <p:nvPr>
            <p:ph type="title"/>
          </p:nvPr>
        </p:nvSpPr>
        <p:spPr>
          <a:xfrm>
            <a:off x="520728" y="791150"/>
            <a:ext cx="10151700" cy="10179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Hal yang harus diperhatikan dalam penyusunan jadwal</a:t>
            </a:r>
            <a:endParaRPr/>
          </a:p>
        </p:txBody>
      </p:sp>
      <p:sp>
        <p:nvSpPr>
          <p:cNvPr id="358" name="Google Shape;358;p50"/>
          <p:cNvSpPr txBox="1">
            <a:spLocks noGrp="1"/>
          </p:cNvSpPr>
          <p:nvPr>
            <p:ph type="body" idx="1"/>
          </p:nvPr>
        </p:nvSpPr>
        <p:spPr>
          <a:xfrm>
            <a:off x="520725" y="2330650"/>
            <a:ext cx="10766100" cy="3886800"/>
          </a:xfrm>
          <a:prstGeom prst="rect">
            <a:avLst/>
          </a:prstGeom>
        </p:spPr>
        <p:txBody>
          <a:bodyPr spcFirstLastPara="1" wrap="square" lIns="91425" tIns="45700" rIns="91425" bIns="45700" anchor="t" anchorCtr="0">
            <a:normAutofit fontScale="85000" lnSpcReduction="20000"/>
          </a:bodyPr>
          <a:lstStyle/>
          <a:p>
            <a:pPr marL="609600" lvl="0" indent="-455930" algn="l" rtl="0">
              <a:lnSpc>
                <a:spcPct val="115000"/>
              </a:lnSpc>
              <a:spcBef>
                <a:spcPts val="1000"/>
              </a:spcBef>
              <a:spcAft>
                <a:spcPts val="0"/>
              </a:spcAft>
              <a:buSzPct val="100000"/>
              <a:buChar char="•"/>
            </a:pPr>
            <a:r>
              <a:rPr lang="en-US"/>
              <a:t>Murid usia SD - SMP secara tahap perkembangan memiliki rentang konsentrasi yang tidak panjang, membutuhkan pergerakan fisik dan perubahan atau pergantian kelas mengakomodir kebutuhan tersebut. </a:t>
            </a:r>
            <a:endParaRPr/>
          </a:p>
          <a:p>
            <a:pPr marL="609600" lvl="0" indent="-455930" algn="l" rtl="0">
              <a:lnSpc>
                <a:spcPct val="115000"/>
              </a:lnSpc>
              <a:spcBef>
                <a:spcPts val="1000"/>
              </a:spcBef>
              <a:spcAft>
                <a:spcPts val="0"/>
              </a:spcAft>
              <a:buSzPct val="100000"/>
              <a:buChar char="•"/>
            </a:pPr>
            <a:r>
              <a:rPr lang="en-US"/>
              <a:t>Murid usia SD membutuhkan interaksi dan kedekatan hubungan dengan orang dewasa, sehingga sepanjang hari membutuhkan untuk tetap di bawah pengawasan satu atau dua guru, bukan lima atau enam guru. </a:t>
            </a:r>
            <a:endParaRPr/>
          </a:p>
          <a:p>
            <a:pPr marL="609600" lvl="0" indent="-455930" algn="l" rtl="0">
              <a:lnSpc>
                <a:spcPct val="115000"/>
              </a:lnSpc>
              <a:spcBef>
                <a:spcPts val="1000"/>
              </a:spcBef>
              <a:spcAft>
                <a:spcPts val="0"/>
              </a:spcAft>
              <a:buSzPct val="100000"/>
              <a:buChar char="•"/>
            </a:pPr>
            <a:r>
              <a:rPr lang="en-US"/>
              <a:t>Murid Menengah ke Atas membutuhkan banyak kesempatan untuk dapat bereksplorasi di berbagai bidang studi yang diminati, sehingga membutuhkan pilihan atau beragam kegiatan pembelajaran yang dapat ia pilih dalam satu harinya.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51"/>
          <p:cNvSpPr txBox="1">
            <a:spLocks noGrp="1"/>
          </p:cNvSpPr>
          <p:nvPr>
            <p:ph type="title"/>
          </p:nvPr>
        </p:nvSpPr>
        <p:spPr>
          <a:xfrm>
            <a:off x="415600" y="7711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b="1">
                <a:latin typeface="Nunito"/>
                <a:ea typeface="Nunito"/>
                <a:cs typeface="Nunito"/>
                <a:sym typeface="Nunito"/>
              </a:rPr>
              <a:t>Hal lain yang menjadi pertimbangan</a:t>
            </a:r>
            <a:endParaRPr b="1">
              <a:latin typeface="Nunito"/>
              <a:ea typeface="Nunito"/>
              <a:cs typeface="Nunito"/>
              <a:sym typeface="Nunito"/>
            </a:endParaRPr>
          </a:p>
        </p:txBody>
      </p:sp>
      <p:sp>
        <p:nvSpPr>
          <p:cNvPr id="364" name="Google Shape;364;p51"/>
          <p:cNvSpPr txBox="1">
            <a:spLocks noGrp="1"/>
          </p:cNvSpPr>
          <p:nvPr>
            <p:ph type="body" idx="1"/>
          </p:nvPr>
        </p:nvSpPr>
        <p:spPr>
          <a:xfrm>
            <a:off x="415600" y="1642000"/>
            <a:ext cx="11360700" cy="4917000"/>
          </a:xfrm>
          <a:prstGeom prst="rect">
            <a:avLst/>
          </a:prstGeom>
        </p:spPr>
        <p:txBody>
          <a:bodyPr spcFirstLastPara="1" wrap="square" lIns="91425" tIns="45700" rIns="91425" bIns="45700" anchor="t" anchorCtr="0">
            <a:noAutofit/>
          </a:bodyPr>
          <a:lstStyle/>
          <a:p>
            <a:pPr marL="609600" lvl="0" indent="-444500" algn="l" rtl="0">
              <a:spcBef>
                <a:spcPts val="1000"/>
              </a:spcBef>
              <a:spcAft>
                <a:spcPts val="0"/>
              </a:spcAft>
              <a:buSzPts val="2200"/>
              <a:buFont typeface="Nunito"/>
              <a:buChar char="•"/>
            </a:pPr>
            <a:r>
              <a:rPr lang="en-US" sz="2200">
                <a:latin typeface="Nunito"/>
                <a:ea typeface="Nunito"/>
                <a:cs typeface="Nunito"/>
                <a:sym typeface="Nunito"/>
              </a:rPr>
              <a:t>Pembagian kelas berdasarkan tingkat pemahaman atau kemampuan tertentu dapat menjadi salah satu pertimbangan. Hal ini tidak selalu disetujui atau dipahami kepentingannya oleh orangtua dan guru. Apabila pembentukan perilaku tertentu menjadi salah satu prioritas, mengurangi jumlah murid dalam satu kelas atau kesempatan berinteraksi di area umum bisa menjadi pertimbangan. </a:t>
            </a:r>
            <a:endParaRPr sz="2200">
              <a:latin typeface="Nunito"/>
              <a:ea typeface="Nunito"/>
              <a:cs typeface="Nunito"/>
              <a:sym typeface="Nunito"/>
            </a:endParaRPr>
          </a:p>
          <a:p>
            <a:pPr marL="609600" lvl="0" indent="-444500" algn="l" rtl="0">
              <a:spcBef>
                <a:spcPts val="1000"/>
              </a:spcBef>
              <a:spcAft>
                <a:spcPts val="0"/>
              </a:spcAft>
              <a:buSzPts val="2200"/>
              <a:buFont typeface="Nunito"/>
              <a:buChar char="•"/>
            </a:pPr>
            <a:r>
              <a:rPr lang="en-US" sz="2200">
                <a:latin typeface="Nunito"/>
                <a:ea typeface="Nunito"/>
                <a:cs typeface="Nunito"/>
                <a:sym typeface="Nunito"/>
              </a:rPr>
              <a:t>Penyediaan waktu yang cukup untuk murid istirahat dan ibadah di antara waktu belajar</a:t>
            </a:r>
            <a:endParaRPr sz="2200">
              <a:latin typeface="Nunito"/>
              <a:ea typeface="Nunito"/>
              <a:cs typeface="Nunito"/>
              <a:sym typeface="Nunito"/>
            </a:endParaRPr>
          </a:p>
          <a:p>
            <a:pPr marL="609600" lvl="0" indent="-444500" algn="l" rtl="0">
              <a:spcBef>
                <a:spcPts val="1000"/>
              </a:spcBef>
              <a:spcAft>
                <a:spcPts val="0"/>
              </a:spcAft>
              <a:buSzPts val="2200"/>
              <a:buFont typeface="Nunito"/>
              <a:buChar char="•"/>
            </a:pPr>
            <a:r>
              <a:rPr lang="en-US" sz="2200">
                <a:latin typeface="Nunito"/>
                <a:ea typeface="Nunito"/>
                <a:cs typeface="Nunito"/>
                <a:sym typeface="Nunito"/>
              </a:rPr>
              <a:t>Pengaturan waktu belajar mandiri di dalam lingkungan satuan pendidikan dimasukan ke dalam jadwal pembelajaran</a:t>
            </a:r>
            <a:endParaRPr sz="2200">
              <a:latin typeface="Nunito"/>
              <a:ea typeface="Nunito"/>
              <a:cs typeface="Nunito"/>
              <a:sym typeface="Nunito"/>
            </a:endParaRPr>
          </a:p>
          <a:p>
            <a:pPr marL="609600" lvl="0" indent="-444500" algn="l" rtl="0">
              <a:spcBef>
                <a:spcPts val="1000"/>
              </a:spcBef>
              <a:spcAft>
                <a:spcPts val="0"/>
              </a:spcAft>
              <a:buSzPts val="2200"/>
              <a:buFont typeface="Nunito"/>
              <a:buChar char="•"/>
            </a:pPr>
            <a:r>
              <a:rPr lang="en-US" sz="2200">
                <a:latin typeface="Nunito"/>
                <a:ea typeface="Nunito"/>
                <a:cs typeface="Nunito"/>
                <a:sym typeface="Nunito"/>
              </a:rPr>
              <a:t>Menyediakan pilihan pelajaran yang diminati atau meniadakan yang tidak diminati</a:t>
            </a:r>
            <a:endParaRPr sz="2200">
              <a:latin typeface="Nunito"/>
              <a:ea typeface="Nunito"/>
              <a:cs typeface="Nunito"/>
              <a:sym typeface="Nunito"/>
            </a:endParaRPr>
          </a:p>
          <a:p>
            <a:pPr marL="609600" lvl="0" indent="-444500" algn="l" rtl="0">
              <a:spcBef>
                <a:spcPts val="1000"/>
              </a:spcBef>
              <a:spcAft>
                <a:spcPts val="0"/>
              </a:spcAft>
              <a:buSzPts val="2200"/>
              <a:buFont typeface="Nunito"/>
              <a:buChar char="•"/>
            </a:pPr>
            <a:r>
              <a:rPr lang="en-US" sz="2200">
                <a:latin typeface="Nunito"/>
                <a:ea typeface="Nunito"/>
                <a:cs typeface="Nunito"/>
                <a:sym typeface="Nunito"/>
              </a:rPr>
              <a:t>Sikap dan kerjasama orangtua terhadap pengaturan jadwal yang ditentukan satuan pendidikan - merencanakan komunikasi yang detail dan jelas</a:t>
            </a:r>
            <a:endParaRPr sz="2200">
              <a:latin typeface="Nunito"/>
              <a:ea typeface="Nunito"/>
              <a:cs typeface="Nunito"/>
              <a:sym typeface="Nunito"/>
            </a:endParaRPr>
          </a:p>
          <a:p>
            <a:pPr marL="609600" lvl="0" indent="-444500" algn="l" rtl="0">
              <a:spcBef>
                <a:spcPts val="1000"/>
              </a:spcBef>
              <a:spcAft>
                <a:spcPts val="0"/>
              </a:spcAft>
              <a:buSzPts val="2200"/>
              <a:buFont typeface="Nunito"/>
              <a:buChar char="•"/>
            </a:pPr>
            <a:r>
              <a:rPr lang="en-US" sz="2200">
                <a:latin typeface="Nunito"/>
                <a:ea typeface="Nunito"/>
                <a:cs typeface="Nunito"/>
                <a:sym typeface="Nunito"/>
              </a:rPr>
              <a:t>Setiap kelas dapat memiliki jenis penjadwalan yang berbeda sesuai dengan kebutuhan dan dinamika kelas tersebut. </a:t>
            </a:r>
            <a:endParaRPr sz="2200">
              <a:latin typeface="Nunito"/>
              <a:ea typeface="Nunito"/>
              <a:cs typeface="Nunito"/>
              <a:sym typeface="Nunito"/>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52"/>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Refleksi Terbimbing</a:t>
            </a:r>
            <a:endParaRPr>
              <a:latin typeface="Nunito"/>
              <a:ea typeface="Nunito"/>
              <a:cs typeface="Nunito"/>
              <a:sym typeface="Nunito"/>
            </a:endParaRPr>
          </a:p>
        </p:txBody>
      </p:sp>
      <p:sp>
        <p:nvSpPr>
          <p:cNvPr id="370" name="Google Shape;370;p52"/>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53"/>
          <p:cNvSpPr txBox="1">
            <a:spLocks noGrp="1"/>
          </p:cNvSpPr>
          <p:nvPr>
            <p:ph type="title"/>
          </p:nvPr>
        </p:nvSpPr>
        <p:spPr>
          <a:xfrm>
            <a:off x="838200" y="2132956"/>
            <a:ext cx="10515600" cy="34917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1 Pernyataan, 1 Pertanyaan</a:t>
            </a:r>
            <a:endParaRPr b="1">
              <a:latin typeface="Nunito"/>
              <a:ea typeface="Nunito"/>
              <a:cs typeface="Nunito"/>
              <a:sym typeface="Nunito"/>
            </a:endParaRPr>
          </a:p>
          <a:p>
            <a:pPr marL="0" lvl="0" indent="0" algn="ctr" rtl="0">
              <a:spcBef>
                <a:spcPts val="0"/>
              </a:spcBef>
              <a:spcAft>
                <a:spcPts val="0"/>
              </a:spcAft>
              <a:buNone/>
            </a:pPr>
            <a:endParaRPr>
              <a:latin typeface="Nunito"/>
              <a:ea typeface="Nunito"/>
              <a:cs typeface="Nunito"/>
              <a:sym typeface="Nunito"/>
            </a:endParaRPr>
          </a:p>
          <a:p>
            <a:pPr marL="0" lvl="0" indent="0" algn="ctr" rtl="0">
              <a:spcBef>
                <a:spcPts val="0"/>
              </a:spcBef>
              <a:spcAft>
                <a:spcPts val="0"/>
              </a:spcAft>
              <a:buNone/>
            </a:pPr>
            <a:r>
              <a:rPr lang="en-US">
                <a:latin typeface="Nunito"/>
                <a:ea typeface="Nunito"/>
                <a:cs typeface="Nunito"/>
                <a:sym typeface="Nunito"/>
              </a:rPr>
              <a:t>Masih relevan kah? Atau Anda punya pernyataan dan pertanyaan baru? </a:t>
            </a:r>
            <a:endParaRPr>
              <a:latin typeface="Nunito"/>
              <a:ea typeface="Nunito"/>
              <a:cs typeface="Nunito"/>
              <a:sym typeface="Nunito"/>
            </a:endParaRPr>
          </a:p>
          <a:p>
            <a:pPr marL="0" lvl="0" indent="0" algn="ctr" rtl="0">
              <a:spcBef>
                <a:spcPts val="0"/>
              </a:spcBef>
              <a:spcAft>
                <a:spcPts val="0"/>
              </a:spcAft>
              <a:buNone/>
            </a:pPr>
            <a:r>
              <a:rPr lang="en-US">
                <a:latin typeface="Nunito"/>
                <a:ea typeface="Nunito"/>
                <a:cs typeface="Nunito"/>
                <a:sym typeface="Nunito"/>
              </a:rPr>
              <a:t>Silakan berbagi. </a:t>
            </a:r>
            <a:endParaRPr>
              <a:latin typeface="Nunito"/>
              <a:ea typeface="Nunito"/>
              <a:cs typeface="Nunito"/>
              <a:sym typeface="Nuni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Perkenalan Diri (Luring)</a:t>
            </a:r>
            <a:endParaRPr/>
          </a:p>
        </p:txBody>
      </p:sp>
      <p:sp>
        <p:nvSpPr>
          <p:cNvPr id="113" name="Google Shape;113;p18"/>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memberi salam pada peserta dan menyapa peserta yang sudah hadir dalam ruang pertemuan, sambil menunggu peserta hadir dengan lengkap. </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memperkenalkan diri dengan menyebutkan nama, asal satuan pendidikan, latar belakang pendidikan, dan pengalaman mengajar.</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menyampaikan kepada peserta bahwa Fasilitator akan menyebutkan 2 fakta dan 1 kebohongan tentang dirinya dan mengajak peserta untuk menebak pernyataan mana yang tidak benar. </a:t>
            </a:r>
            <a:endParaRPr sz="1800">
              <a:latin typeface="Candara"/>
              <a:ea typeface="Candara"/>
              <a:cs typeface="Candara"/>
              <a:sym typeface="Candara"/>
            </a:endParaRPr>
          </a:p>
          <a:p>
            <a:pPr marL="457200" lvl="0" indent="-342900" algn="just" rtl="0">
              <a:lnSpc>
                <a:spcPct val="100000"/>
              </a:lnSpc>
              <a:spcBef>
                <a:spcPts val="0"/>
              </a:spcBef>
              <a:spcAft>
                <a:spcPts val="0"/>
              </a:spcAft>
              <a:buSzPts val="1800"/>
              <a:buFont typeface="Candara"/>
              <a:buChar char="●"/>
            </a:pPr>
            <a:r>
              <a:rPr lang="en-US" sz="1800">
                <a:latin typeface="Candara"/>
                <a:ea typeface="Candara"/>
                <a:cs typeface="Candara"/>
                <a:sym typeface="Candara"/>
              </a:rPr>
              <a:t>Fasilitator dapat mengajak peserta mengangkat tangan sambil membuat bunyi seperti tetot, dingding, atau bunyi2 lain, lalu menyebutkan pernyataan mana yang benar dan tidak benar. </a:t>
            </a:r>
            <a:endParaRPr sz="1800">
              <a:latin typeface="Candara"/>
              <a:ea typeface="Candara"/>
              <a:cs typeface="Candara"/>
              <a:sym typeface="Candar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5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Ruang Kolaborasi 2</a:t>
            </a:r>
            <a:endParaRPr>
              <a:latin typeface="Nunito"/>
              <a:ea typeface="Nunito"/>
              <a:cs typeface="Nunito"/>
              <a:sym typeface="Nunito"/>
            </a:endParaRPr>
          </a:p>
        </p:txBody>
      </p:sp>
      <p:sp>
        <p:nvSpPr>
          <p:cNvPr id="381" name="Google Shape;381;p5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55"/>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Ruang Kolaborasi 2</a:t>
            </a:r>
            <a:endParaRPr/>
          </a:p>
        </p:txBody>
      </p:sp>
      <p:sp>
        <p:nvSpPr>
          <p:cNvPr id="387" name="Google Shape;387;p55"/>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457200" lvl="0" indent="-342900" algn="l" rtl="0">
              <a:spcBef>
                <a:spcPts val="1000"/>
              </a:spcBef>
              <a:spcAft>
                <a:spcPts val="0"/>
              </a:spcAft>
              <a:buSzPts val="1800"/>
              <a:buChar char="•"/>
            </a:pPr>
            <a:r>
              <a:rPr lang="en-US"/>
              <a:t>Pelajari 6 tahapan pembuatan jadwal</a:t>
            </a:r>
            <a:endParaRPr/>
          </a:p>
          <a:p>
            <a:pPr marL="457200" lvl="0" indent="-342900" algn="l" rtl="0">
              <a:spcBef>
                <a:spcPts val="0"/>
              </a:spcBef>
              <a:spcAft>
                <a:spcPts val="0"/>
              </a:spcAft>
              <a:buSzPts val="1800"/>
              <a:buChar char="•"/>
            </a:pPr>
            <a:r>
              <a:rPr lang="en-US"/>
              <a:t>Pelajari tabel-tabel yang disediakan sebagai contoh untuk simulasi pembuatan jadwal</a:t>
            </a:r>
            <a:endParaRPr/>
          </a:p>
          <a:p>
            <a:pPr marL="457200" lvl="0" indent="-342900" algn="l" rtl="0">
              <a:spcBef>
                <a:spcPts val="0"/>
              </a:spcBef>
              <a:spcAft>
                <a:spcPts val="0"/>
              </a:spcAft>
              <a:buSzPts val="1800"/>
              <a:buChar char="•"/>
            </a:pPr>
            <a:r>
              <a:rPr lang="en-US"/>
              <a:t>Berbagi tabel atau langkah pembuatan jadwal yang sudah dilakukan di satuan pendidikan Fasilitator agar dapat menjadi referensi tambahan bagi fasilitator lain</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6"/>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393" name="Google Shape;393;p56"/>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lnSpcReduction="20000"/>
          </a:bodyPr>
          <a:lstStyle/>
          <a:p>
            <a:pPr marL="457200" lvl="0" indent="-406400" algn="l" rtl="0">
              <a:spcBef>
                <a:spcPts val="1000"/>
              </a:spcBef>
              <a:spcAft>
                <a:spcPts val="0"/>
              </a:spcAft>
              <a:buSzPts val="2800"/>
              <a:buAutoNum type="arabicPeriod"/>
            </a:pPr>
            <a:r>
              <a:rPr lang="en-US" b="1"/>
              <a:t>Tentukan Struktur kurikulum (Intrakurikuler, Projek Penguatan Profil Pelajar Pancasila, Praktek Kerja Lapangan (SMK), Ekstrakurikuler)</a:t>
            </a:r>
            <a:endParaRPr b="1"/>
          </a:p>
          <a:p>
            <a:pPr marL="914400" lvl="0" indent="-342900" algn="l" rtl="0">
              <a:lnSpc>
                <a:spcPct val="115000"/>
              </a:lnSpc>
              <a:spcBef>
                <a:spcPts val="0"/>
              </a:spcBef>
              <a:spcAft>
                <a:spcPts val="0"/>
              </a:spcAft>
              <a:buSzPts val="1800"/>
              <a:buChar char="-"/>
            </a:pPr>
            <a:r>
              <a:rPr lang="en-US"/>
              <a:t>Mata pelajaran wajib dan pilihan yang akan dibuka atau ditawarkan ke murid-murid</a:t>
            </a:r>
            <a:endParaRPr/>
          </a:p>
          <a:p>
            <a:pPr marL="914400" lvl="0" indent="-342900" algn="l" rtl="0">
              <a:lnSpc>
                <a:spcPct val="115000"/>
              </a:lnSpc>
              <a:spcBef>
                <a:spcPts val="0"/>
              </a:spcBef>
              <a:spcAft>
                <a:spcPts val="0"/>
              </a:spcAft>
              <a:buSzPts val="1800"/>
              <a:buChar char="-"/>
            </a:pPr>
            <a:r>
              <a:rPr lang="en-US"/>
              <a:t>Berapa jumlah tema Projek Penguatan Profil Pelajar Pancasila yang akan dijalankan? (jumlah minimum atau lebih?)</a:t>
            </a:r>
            <a:endParaRPr/>
          </a:p>
          <a:p>
            <a:pPr marL="914400" lvl="0" indent="-342900" algn="l" rtl="0">
              <a:lnSpc>
                <a:spcPct val="115000"/>
              </a:lnSpc>
              <a:spcBef>
                <a:spcPts val="0"/>
              </a:spcBef>
              <a:spcAft>
                <a:spcPts val="0"/>
              </a:spcAft>
              <a:buSzPts val="1800"/>
              <a:buChar char="-"/>
            </a:pPr>
            <a:r>
              <a:rPr lang="en-US"/>
              <a:t>Durasi Praktek Kerja Lapangan (SMK)</a:t>
            </a:r>
            <a:endParaRPr/>
          </a:p>
          <a:p>
            <a:pPr marL="914400" lvl="0" indent="-342900" algn="l" rtl="0">
              <a:lnSpc>
                <a:spcPct val="115000"/>
              </a:lnSpc>
              <a:spcBef>
                <a:spcPts val="0"/>
              </a:spcBef>
              <a:spcAft>
                <a:spcPts val="0"/>
              </a:spcAft>
              <a:buSzPts val="1800"/>
              <a:buChar char="-"/>
            </a:pPr>
            <a:r>
              <a:rPr lang="en-US"/>
              <a:t>Ekstrakurikuler apa saja yang akan dibuka</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7"/>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399" name="Google Shape;399;p57"/>
          <p:cNvSpPr txBox="1">
            <a:spLocks noGrp="1"/>
          </p:cNvSpPr>
          <p:nvPr>
            <p:ph type="body" idx="1"/>
          </p:nvPr>
        </p:nvSpPr>
        <p:spPr>
          <a:xfrm>
            <a:off x="838200" y="2054825"/>
            <a:ext cx="10515600" cy="4122300"/>
          </a:xfrm>
          <a:prstGeom prst="rect">
            <a:avLst/>
          </a:prstGeom>
        </p:spPr>
        <p:txBody>
          <a:bodyPr spcFirstLastPara="1" wrap="square" lIns="91425" tIns="45700" rIns="91425" bIns="45700" anchor="t" anchorCtr="0">
            <a:normAutofit fontScale="92500" lnSpcReduction="20000"/>
          </a:bodyPr>
          <a:lstStyle/>
          <a:p>
            <a:pPr marL="0" lvl="0" indent="0" algn="l" rtl="0">
              <a:spcBef>
                <a:spcPts val="1000"/>
              </a:spcBef>
              <a:spcAft>
                <a:spcPts val="0"/>
              </a:spcAft>
              <a:buNone/>
            </a:pPr>
            <a:r>
              <a:rPr lang="en-US" b="1"/>
              <a:t>2. Tentukan pengelompokan mata pelajaran</a:t>
            </a:r>
            <a:r>
              <a:rPr lang="en-US"/>
              <a:t> </a:t>
            </a:r>
            <a:endParaRPr/>
          </a:p>
          <a:p>
            <a:pPr marL="914400" lvl="0" indent="-334327" algn="l" rtl="0">
              <a:lnSpc>
                <a:spcPct val="115000"/>
              </a:lnSpc>
              <a:spcBef>
                <a:spcPts val="1000"/>
              </a:spcBef>
              <a:spcAft>
                <a:spcPts val="0"/>
              </a:spcAft>
              <a:buSzPct val="64285"/>
              <a:buChar char="-"/>
            </a:pPr>
            <a:r>
              <a:rPr lang="en-US"/>
              <a:t>PAUD-SD - Berapa tematik yang akan dijalankan dalam 1 tahun ajaran? Mata pelajaran apa saja yang akan diintegrasikan ke dalam masing-masing tema?</a:t>
            </a:r>
            <a:endParaRPr/>
          </a:p>
          <a:p>
            <a:pPr marL="914400" lvl="0" indent="-334327" algn="l" rtl="0">
              <a:lnSpc>
                <a:spcPct val="115000"/>
              </a:lnSpc>
              <a:spcBef>
                <a:spcPts val="0"/>
              </a:spcBef>
              <a:spcAft>
                <a:spcPts val="0"/>
              </a:spcAft>
              <a:buSzPct val="64285"/>
              <a:buChar char="-"/>
            </a:pPr>
            <a:r>
              <a:rPr lang="en-US"/>
              <a:t>SMP - Apakah akan mengusung tema atau topik tertentu? Apabila iya, mata pelajaran apa saja yang akan diintegrasikan ke dalam masing-masing tema/topik?</a:t>
            </a:r>
            <a:endParaRPr/>
          </a:p>
          <a:p>
            <a:pPr marL="914400" lvl="0" indent="-334327" algn="l" rtl="0">
              <a:lnSpc>
                <a:spcPct val="115000"/>
              </a:lnSpc>
              <a:spcBef>
                <a:spcPts val="0"/>
              </a:spcBef>
              <a:spcAft>
                <a:spcPts val="0"/>
              </a:spcAft>
              <a:buSzPct val="64285"/>
              <a:buChar char="-"/>
            </a:pPr>
            <a:r>
              <a:rPr lang="en-US"/>
              <a:t>SMA/SMK - kelompok atau rumpun mapel apa saja yang akan ditawarkan ke murid?</a:t>
            </a:r>
            <a:endParaRPr/>
          </a:p>
          <a:p>
            <a:pPr marL="914400" lvl="0" indent="-334327" algn="l" rtl="0">
              <a:lnSpc>
                <a:spcPct val="115000"/>
              </a:lnSpc>
              <a:spcBef>
                <a:spcPts val="0"/>
              </a:spcBef>
              <a:spcAft>
                <a:spcPts val="0"/>
              </a:spcAft>
              <a:buSzPct val="64285"/>
              <a:buChar char="-"/>
            </a:pPr>
            <a:r>
              <a:rPr lang="en-US"/>
              <a:t>atau mata pelajaran yang berdiri sendiri</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8"/>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405" name="Google Shape;405;p58"/>
          <p:cNvSpPr txBox="1">
            <a:spLocks noGrp="1"/>
          </p:cNvSpPr>
          <p:nvPr>
            <p:ph type="body" idx="1"/>
          </p:nvPr>
        </p:nvSpPr>
        <p:spPr>
          <a:xfrm>
            <a:off x="838200" y="2205025"/>
            <a:ext cx="10515600" cy="3972000"/>
          </a:xfrm>
          <a:prstGeom prst="rect">
            <a:avLst/>
          </a:prstGeom>
        </p:spPr>
        <p:txBody>
          <a:bodyPr spcFirstLastPara="1" wrap="square" lIns="91425" tIns="45700" rIns="91425" bIns="45700" anchor="t" anchorCtr="0">
            <a:normAutofit fontScale="77500" lnSpcReduction="20000"/>
          </a:bodyPr>
          <a:lstStyle/>
          <a:p>
            <a:pPr marL="0" lvl="0" indent="0" algn="l" rtl="0">
              <a:spcBef>
                <a:spcPts val="1000"/>
              </a:spcBef>
              <a:spcAft>
                <a:spcPts val="0"/>
              </a:spcAft>
              <a:buNone/>
            </a:pPr>
            <a:r>
              <a:rPr lang="en-US" b="1"/>
              <a:t>3. Pemetaan muatan jam pembelajaran untuk 1 tahun ajaran</a:t>
            </a:r>
            <a:endParaRPr b="1"/>
          </a:p>
          <a:p>
            <a:pPr marL="914400" lvl="0" indent="-317182" algn="l" rtl="0">
              <a:lnSpc>
                <a:spcPct val="115000"/>
              </a:lnSpc>
              <a:spcBef>
                <a:spcPts val="1000"/>
              </a:spcBef>
              <a:spcAft>
                <a:spcPts val="0"/>
              </a:spcAft>
              <a:buSzPct val="64285"/>
              <a:buChar char="-"/>
            </a:pPr>
            <a:r>
              <a:rPr lang="en-US"/>
              <a:t>Berapa total JP per mata pelajaran?</a:t>
            </a:r>
            <a:endParaRPr/>
          </a:p>
          <a:p>
            <a:pPr marL="914400" lvl="0" indent="-317182" algn="l" rtl="0">
              <a:lnSpc>
                <a:spcPct val="115000"/>
              </a:lnSpc>
              <a:spcBef>
                <a:spcPts val="0"/>
              </a:spcBef>
              <a:spcAft>
                <a:spcPts val="0"/>
              </a:spcAft>
              <a:buSzPct val="64285"/>
              <a:buChar char="-"/>
            </a:pPr>
            <a:r>
              <a:rPr lang="en-US"/>
              <a:t>Untuk jenjang SMA/SMK, apakah akan menggunakan sistem rumpun mata pelajaran? Jika iya, susun mata pelajaran dari masing-masing rumpun.</a:t>
            </a:r>
            <a:endParaRPr/>
          </a:p>
          <a:p>
            <a:pPr marL="914400" lvl="0" indent="-317182" algn="l" rtl="0">
              <a:lnSpc>
                <a:spcPct val="115000"/>
              </a:lnSpc>
              <a:spcBef>
                <a:spcPts val="0"/>
              </a:spcBef>
              <a:spcAft>
                <a:spcPts val="0"/>
              </a:spcAft>
              <a:buSzPct val="64285"/>
              <a:buChar char="-"/>
            </a:pPr>
            <a:r>
              <a:rPr lang="en-US"/>
              <a:t>Berapa total JP yang dialokasikan untuk Projek Penguatan Profil Pelajar Pancasila? (tentukan prosentase JP yang akan dialokasikan untuk Projek di awal)</a:t>
            </a:r>
            <a:endParaRPr/>
          </a:p>
          <a:p>
            <a:pPr marL="914400" lvl="0" indent="-317182" algn="l" rtl="0">
              <a:lnSpc>
                <a:spcPct val="115000"/>
              </a:lnSpc>
              <a:spcBef>
                <a:spcPts val="0"/>
              </a:spcBef>
              <a:spcAft>
                <a:spcPts val="0"/>
              </a:spcAft>
              <a:buSzPct val="64285"/>
              <a:buChar char="-"/>
            </a:pPr>
            <a:r>
              <a:rPr lang="en-US"/>
              <a:t>Hitung alokasi JP per mata pelajaran setelah dikurangi dengan alokasi JP untuk Projek</a:t>
            </a:r>
            <a:endParaRPr/>
          </a:p>
          <a:p>
            <a:pPr marL="914400" lvl="0" indent="-317182" algn="l" rtl="0">
              <a:lnSpc>
                <a:spcPct val="115000"/>
              </a:lnSpc>
              <a:spcBef>
                <a:spcPts val="0"/>
              </a:spcBef>
              <a:spcAft>
                <a:spcPts val="0"/>
              </a:spcAft>
              <a:buSzPct val="64285"/>
              <a:buChar char="-"/>
            </a:pPr>
            <a:r>
              <a:rPr lang="en-US"/>
              <a:t>Tentukan pelaksanaan Projek apakah akan disebar setiap minggu atau dipadatkan dalam periode waktu tertentu</a:t>
            </a:r>
            <a:endParaRPr/>
          </a:p>
          <a:p>
            <a:pPr marL="914400" lvl="0" indent="-317182" algn="l" rtl="0">
              <a:lnSpc>
                <a:spcPct val="115000"/>
              </a:lnSpc>
              <a:spcBef>
                <a:spcPts val="0"/>
              </a:spcBef>
              <a:spcAft>
                <a:spcPts val="0"/>
              </a:spcAft>
              <a:buSzPct val="64285"/>
              <a:buChar char="-"/>
            </a:pPr>
            <a:r>
              <a:rPr lang="en-US"/>
              <a:t>Periksa ketersediaan ruang belajar untuk masing-masing mata pelajaran</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59"/>
          <p:cNvSpPr txBox="1"/>
          <p:nvPr/>
        </p:nvSpPr>
        <p:spPr>
          <a:xfrm>
            <a:off x="883513" y="949575"/>
            <a:ext cx="10120500" cy="716700"/>
          </a:xfrm>
          <a:prstGeom prst="rect">
            <a:avLst/>
          </a:prstGeom>
          <a:noFill/>
          <a:ln>
            <a:noFill/>
          </a:ln>
        </p:spPr>
        <p:txBody>
          <a:bodyPr spcFirstLastPara="1" wrap="square" lIns="91425" tIns="91425" rIns="91425" bIns="91425" anchor="t" anchorCtr="0">
            <a:normAutofit fontScale="77500"/>
          </a:bodyPr>
          <a:lstStyle/>
          <a:p>
            <a:pPr marL="0" lvl="0" indent="0" algn="ctr" rtl="0">
              <a:spcBef>
                <a:spcPts val="0"/>
              </a:spcBef>
              <a:spcAft>
                <a:spcPts val="0"/>
              </a:spcAft>
              <a:buNone/>
            </a:pPr>
            <a:r>
              <a:rPr lang="en-US" sz="3000">
                <a:solidFill>
                  <a:srgbClr val="1C3AA9"/>
                </a:solidFill>
                <a:latin typeface="Alfa Slab One"/>
                <a:ea typeface="Alfa Slab One"/>
                <a:cs typeface="Alfa Slab One"/>
                <a:sym typeface="Alfa Slab One"/>
              </a:rPr>
              <a:t>Penentuan Alokasi Waktu Intrakurikuler  dan Projek PPPP</a:t>
            </a:r>
            <a:endParaRPr sz="3000">
              <a:solidFill>
                <a:srgbClr val="1C3AA9"/>
              </a:solidFill>
              <a:latin typeface="Alfa Slab One"/>
              <a:ea typeface="Alfa Slab One"/>
              <a:cs typeface="Alfa Slab One"/>
              <a:sym typeface="Alfa Slab One"/>
            </a:endParaRPr>
          </a:p>
        </p:txBody>
      </p:sp>
      <p:pic>
        <p:nvPicPr>
          <p:cNvPr id="411" name="Google Shape;411;p59"/>
          <p:cNvPicPr preferRelativeResize="0"/>
          <p:nvPr/>
        </p:nvPicPr>
        <p:blipFill rotWithShape="1">
          <a:blip r:embed="rId3">
            <a:alphaModFix/>
          </a:blip>
          <a:srcRect b="29258"/>
          <a:stretch/>
        </p:blipFill>
        <p:spPr>
          <a:xfrm>
            <a:off x="694300" y="2207991"/>
            <a:ext cx="10499000" cy="3043685"/>
          </a:xfrm>
          <a:prstGeom prst="rect">
            <a:avLst/>
          </a:prstGeom>
          <a:noFill/>
          <a:ln>
            <a:noFill/>
          </a:ln>
        </p:spPr>
      </p:pic>
      <p:sp>
        <p:nvSpPr>
          <p:cNvPr id="412" name="Google Shape;412;p59"/>
          <p:cNvSpPr/>
          <p:nvPr/>
        </p:nvSpPr>
        <p:spPr>
          <a:xfrm>
            <a:off x="4957944" y="2357251"/>
            <a:ext cx="1281600" cy="631500"/>
          </a:xfrm>
          <a:prstGeom prst="ellipse">
            <a:avLst/>
          </a:prstGeom>
          <a:noFill/>
          <a:ln w="38100" cap="flat" cmpd="sng">
            <a:solidFill>
              <a:srgbClr val="1C3A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59"/>
          <p:cNvSpPr txBox="1"/>
          <p:nvPr/>
        </p:nvSpPr>
        <p:spPr>
          <a:xfrm>
            <a:off x="1046357" y="5536272"/>
            <a:ext cx="97950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b="1">
                <a:solidFill>
                  <a:srgbClr val="1155CC"/>
                </a:solidFill>
                <a:latin typeface="Proxima Nova"/>
                <a:ea typeface="Proxima Nova"/>
                <a:cs typeface="Proxima Nova"/>
                <a:sym typeface="Proxima Nova"/>
              </a:rPr>
              <a:t>Prosentase JP Projek PPPP ditentukan di awal untuk menentukan jumlah JP untuk masing-masing Mapel</a:t>
            </a:r>
            <a:endParaRPr sz="2200" b="1">
              <a:solidFill>
                <a:srgbClr val="1155CC"/>
              </a:solidFill>
              <a:latin typeface="Proxima Nova"/>
              <a:ea typeface="Proxima Nova"/>
              <a:cs typeface="Proxima Nova"/>
              <a:sym typeface="Proxima Nov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60"/>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419" name="Google Shape;419;p60"/>
          <p:cNvSpPr txBox="1">
            <a:spLocks noGrp="1"/>
          </p:cNvSpPr>
          <p:nvPr>
            <p:ph type="body" idx="1"/>
          </p:nvPr>
        </p:nvSpPr>
        <p:spPr>
          <a:xfrm>
            <a:off x="504575" y="1887350"/>
            <a:ext cx="11025300" cy="4289700"/>
          </a:xfrm>
          <a:prstGeom prst="rect">
            <a:avLst/>
          </a:prstGeom>
        </p:spPr>
        <p:txBody>
          <a:bodyPr spcFirstLastPara="1" wrap="square" lIns="91425" tIns="45700" rIns="91425" bIns="45700" anchor="t" anchorCtr="0">
            <a:noAutofit/>
          </a:bodyPr>
          <a:lstStyle/>
          <a:p>
            <a:pPr marL="0" lvl="0" indent="0" algn="l" rtl="0">
              <a:lnSpc>
                <a:spcPct val="95000"/>
              </a:lnSpc>
              <a:spcBef>
                <a:spcPts val="1000"/>
              </a:spcBef>
              <a:spcAft>
                <a:spcPts val="0"/>
              </a:spcAft>
              <a:buSzPts val="935"/>
              <a:buNone/>
            </a:pPr>
            <a:r>
              <a:rPr lang="en-US" sz="2495" b="1"/>
              <a:t>4. Susun program tahunan dan kalender akademik sekolah</a:t>
            </a:r>
            <a:endParaRPr sz="2495" b="1"/>
          </a:p>
          <a:p>
            <a:pPr marL="914400" lvl="0" indent="-333057" algn="l" rtl="0">
              <a:lnSpc>
                <a:spcPct val="95000"/>
              </a:lnSpc>
              <a:spcBef>
                <a:spcPts val="1000"/>
              </a:spcBef>
              <a:spcAft>
                <a:spcPts val="0"/>
              </a:spcAft>
              <a:buSzPts val="1645"/>
              <a:buChar char="-"/>
            </a:pPr>
            <a:r>
              <a:rPr lang="en-US" sz="2495"/>
              <a:t>Program atau kegiatan tahunan apa yang akan diadakan dan perkiraan waktu pelaksanaan (kegiatan diadakan satu hari penuh atau berapa JP)</a:t>
            </a:r>
            <a:endParaRPr sz="2495"/>
          </a:p>
          <a:p>
            <a:pPr marL="914400" lvl="0" indent="-333057" algn="l" rtl="0">
              <a:lnSpc>
                <a:spcPct val="95000"/>
              </a:lnSpc>
              <a:spcBef>
                <a:spcPts val="0"/>
              </a:spcBef>
              <a:spcAft>
                <a:spcPts val="0"/>
              </a:spcAft>
              <a:buSzPts val="1645"/>
              <a:buChar char="-"/>
            </a:pPr>
            <a:r>
              <a:rPr lang="en-US" sz="2495"/>
              <a:t>Periksa kalender akademik dari Kemendikbud Ristek untuk memasukkan kegiatan atau program yang harus diadakan oleh semua satuan pendidikan</a:t>
            </a:r>
            <a:endParaRPr sz="2495"/>
          </a:p>
          <a:p>
            <a:pPr marL="914400" lvl="0" indent="-333057" algn="l" rtl="0">
              <a:lnSpc>
                <a:spcPct val="95000"/>
              </a:lnSpc>
              <a:spcBef>
                <a:spcPts val="0"/>
              </a:spcBef>
              <a:spcAft>
                <a:spcPts val="0"/>
              </a:spcAft>
              <a:buSzPts val="1645"/>
              <a:buChar char="-"/>
            </a:pPr>
            <a:r>
              <a:rPr lang="en-US" sz="2495"/>
              <a:t>Tentukan penempatan pelaksanaan Projek (apabila dihubungkan dengan program atau kegiatan tertentu)</a:t>
            </a:r>
            <a:endParaRPr sz="2495"/>
          </a:p>
          <a:p>
            <a:pPr marL="914400" lvl="0" indent="-333057" algn="l" rtl="0">
              <a:lnSpc>
                <a:spcPct val="95000"/>
              </a:lnSpc>
              <a:spcBef>
                <a:spcPts val="0"/>
              </a:spcBef>
              <a:spcAft>
                <a:spcPts val="0"/>
              </a:spcAft>
              <a:buSzPts val="1645"/>
              <a:buChar char="-"/>
            </a:pPr>
            <a:r>
              <a:rPr lang="en-US" sz="2495"/>
              <a:t>Hitung minggu belajar efektif belajar yang tersedia untuk intrakurikuler</a:t>
            </a:r>
            <a:endParaRPr sz="2495"/>
          </a:p>
          <a:p>
            <a:pPr marL="914400" lvl="0" indent="-333057" algn="l" rtl="0">
              <a:lnSpc>
                <a:spcPct val="95000"/>
              </a:lnSpc>
              <a:spcBef>
                <a:spcPts val="0"/>
              </a:spcBef>
              <a:spcAft>
                <a:spcPts val="0"/>
              </a:spcAft>
              <a:buSzPts val="1645"/>
              <a:buChar char="-"/>
            </a:pPr>
            <a:r>
              <a:rPr lang="en-US" sz="2495"/>
              <a:t>Hitung hari belajar efektif yang tersedia untuk intrakurikuler</a:t>
            </a:r>
            <a:endParaRPr sz="2495"/>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1"/>
          <p:cNvSpPr txBox="1"/>
          <p:nvPr/>
        </p:nvSpPr>
        <p:spPr>
          <a:xfrm>
            <a:off x="573325" y="812950"/>
            <a:ext cx="9966000" cy="6693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US" sz="3000">
                <a:solidFill>
                  <a:srgbClr val="1C3AA9"/>
                </a:solidFill>
                <a:latin typeface="Alfa Slab One"/>
                <a:ea typeface="Alfa Slab One"/>
                <a:cs typeface="Alfa Slab One"/>
                <a:sym typeface="Alfa Slab One"/>
              </a:rPr>
              <a:t>Kalender Sekolah</a:t>
            </a:r>
            <a:endParaRPr sz="3000">
              <a:solidFill>
                <a:srgbClr val="1C3AA9"/>
              </a:solidFill>
              <a:latin typeface="Alfa Slab One"/>
              <a:ea typeface="Alfa Slab One"/>
              <a:cs typeface="Alfa Slab One"/>
              <a:sym typeface="Alfa Slab One"/>
            </a:endParaRPr>
          </a:p>
        </p:txBody>
      </p:sp>
      <p:pic>
        <p:nvPicPr>
          <p:cNvPr id="425" name="Google Shape;425;p61"/>
          <p:cNvPicPr preferRelativeResize="0"/>
          <p:nvPr/>
        </p:nvPicPr>
        <p:blipFill rotWithShape="1">
          <a:blip r:embed="rId3">
            <a:alphaModFix/>
          </a:blip>
          <a:srcRect t="22360"/>
          <a:stretch/>
        </p:blipFill>
        <p:spPr>
          <a:xfrm>
            <a:off x="1031050" y="1625725"/>
            <a:ext cx="10129900" cy="470902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62"/>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431" name="Google Shape;431;p62"/>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b="1"/>
              <a:t>5. Pemetaan muatan pembelajaran dalam semester/minggu</a:t>
            </a:r>
            <a:endParaRPr b="1"/>
          </a:p>
          <a:p>
            <a:pPr marL="914400" lvl="0" indent="-342900" algn="l" rtl="0">
              <a:spcBef>
                <a:spcPts val="1000"/>
              </a:spcBef>
              <a:spcAft>
                <a:spcPts val="0"/>
              </a:spcAft>
              <a:buSzPts val="1800"/>
              <a:buChar char="-"/>
            </a:pPr>
            <a:r>
              <a:rPr lang="en-US"/>
              <a:t>Susunlah jam muatan pembelajaran dalam tabel per minggu (dapat menggunakan tabel yang disediakan atau merancang tabel sendiri yang sesuai dengan kebutuhan masing-masing satuan pendidikan)</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63"/>
          <p:cNvSpPr txBox="1"/>
          <p:nvPr/>
        </p:nvSpPr>
        <p:spPr>
          <a:xfrm>
            <a:off x="842795" y="1005625"/>
            <a:ext cx="9940500" cy="719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3000">
                <a:solidFill>
                  <a:srgbClr val="1C3AA9"/>
                </a:solidFill>
                <a:latin typeface="Alfa Slab One"/>
                <a:ea typeface="Alfa Slab One"/>
                <a:cs typeface="Alfa Slab One"/>
                <a:sym typeface="Alfa Slab One"/>
              </a:rPr>
              <a:t>Pemetaan Muatan Kurikulum</a:t>
            </a:r>
            <a:endParaRPr sz="3000">
              <a:solidFill>
                <a:srgbClr val="1C3AA9"/>
              </a:solidFill>
              <a:latin typeface="Alfa Slab One"/>
              <a:ea typeface="Alfa Slab One"/>
              <a:cs typeface="Alfa Slab One"/>
              <a:sym typeface="Alfa Slab One"/>
            </a:endParaRPr>
          </a:p>
        </p:txBody>
      </p:sp>
      <p:pic>
        <p:nvPicPr>
          <p:cNvPr id="437" name="Google Shape;437;p63"/>
          <p:cNvPicPr preferRelativeResize="0"/>
          <p:nvPr/>
        </p:nvPicPr>
        <p:blipFill>
          <a:blip r:embed="rId3">
            <a:alphaModFix/>
          </a:blip>
          <a:stretch>
            <a:fillRect/>
          </a:stretch>
        </p:blipFill>
        <p:spPr>
          <a:xfrm>
            <a:off x="656950" y="1916562"/>
            <a:ext cx="10312125" cy="3218824"/>
          </a:xfrm>
          <a:prstGeom prst="rect">
            <a:avLst/>
          </a:prstGeom>
          <a:noFill/>
          <a:ln>
            <a:noFill/>
          </a:ln>
        </p:spPr>
      </p:pic>
      <p:sp>
        <p:nvSpPr>
          <p:cNvPr id="438" name="Google Shape;438;p63"/>
          <p:cNvSpPr txBox="1"/>
          <p:nvPr/>
        </p:nvSpPr>
        <p:spPr>
          <a:xfrm>
            <a:off x="1002741" y="5513577"/>
            <a:ext cx="9620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b="1">
                <a:solidFill>
                  <a:srgbClr val="1155CC"/>
                </a:solidFill>
                <a:latin typeface="Proxima Nova"/>
                <a:ea typeface="Proxima Nova"/>
                <a:cs typeface="Proxima Nova"/>
                <a:sym typeface="Proxima Nova"/>
              </a:rPr>
              <a:t>Total JP per tahun = Total JP dikurangi JP Projek</a:t>
            </a:r>
            <a:endParaRPr sz="2200" b="1">
              <a:solidFill>
                <a:srgbClr val="1155CC"/>
              </a:solidFill>
              <a:latin typeface="Proxima Nova"/>
              <a:ea typeface="Proxima Nova"/>
              <a:cs typeface="Proxima Nova"/>
              <a:sym typeface="Proxima Nova"/>
            </a:endParaRPr>
          </a:p>
          <a:p>
            <a:pPr marL="0" lvl="0" indent="0" algn="ctr" rtl="0">
              <a:spcBef>
                <a:spcPts val="0"/>
              </a:spcBef>
              <a:spcAft>
                <a:spcPts val="0"/>
              </a:spcAft>
              <a:buNone/>
            </a:pPr>
            <a:r>
              <a:rPr lang="en-US" sz="2200" b="1">
                <a:solidFill>
                  <a:srgbClr val="1155CC"/>
                </a:solidFill>
                <a:latin typeface="Proxima Nova"/>
                <a:ea typeface="Proxima Nova"/>
                <a:cs typeface="Proxima Nova"/>
                <a:sym typeface="Proxima Nova"/>
              </a:rPr>
              <a:t>Dahulukan pemetaan mapel wajib, sebelum mapel pilihan</a:t>
            </a:r>
            <a:endParaRPr sz="2200" b="1">
              <a:solidFill>
                <a:srgbClr val="1155CC"/>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Perkenalan Diri (Daring)</a:t>
            </a:r>
            <a:endParaRPr/>
          </a:p>
        </p:txBody>
      </p:sp>
      <p:sp>
        <p:nvSpPr>
          <p:cNvPr id="119" name="Google Shape;119;p19"/>
          <p:cNvSpPr txBox="1">
            <a:spLocks noGrp="1"/>
          </p:cNvSpPr>
          <p:nvPr>
            <p:ph type="body" idx="1"/>
          </p:nvPr>
        </p:nvSpPr>
        <p:spPr>
          <a:xfrm>
            <a:off x="838200" y="2338603"/>
            <a:ext cx="10515600" cy="3838500"/>
          </a:xfrm>
          <a:prstGeom prst="rect">
            <a:avLst/>
          </a:prstGeom>
        </p:spPr>
        <p:txBody>
          <a:bodyPr spcFirstLastPara="1" wrap="square" lIns="91425" tIns="45700" rIns="91425" bIns="45700" anchor="t" anchorCtr="0">
            <a:normAutofit lnSpcReduction="10000"/>
          </a:bodyPr>
          <a:lstStyle/>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Untuk perkenalan peserta, Fasilitator menyiapkan sebuah laman Jamboard lalu memasukan tautan di slide, atau menyalin di kolom chat untuk dibuka peserta. </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Fasilitator mengajak peserta untuk memperkenalkan diri dengan membagikan tautan laman Jamboard dan meminta setiap peserta untuk menuliskan nama lengkap dan panggilan sebagai judul setiap laman, memasukan foto dan menuliskan informasi pribadi yang peserta ingin bagikan ke peserta lain. Ingatkan peserta untuk mengisi laman yang masih kosong. Beri waktu 5 menit untuk peserta mengisi dan menghias laman masing-masing. </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Beri arahan bagaimana membuat halaman baru pada Jamboard untuk masing-masing peserta. </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Peserta dapat dipersilakan untuk mengunjungi laman peserta lain dan memberikan salam atau respon dengan menggunakan fitur Post-It pada Jamboard. (5 menit)</a:t>
            </a:r>
            <a:endParaRPr sz="2000">
              <a:latin typeface="Candara"/>
              <a:ea typeface="Candara"/>
              <a:cs typeface="Candara"/>
              <a:sym typeface="Candar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64"/>
          <p:cNvSpPr txBox="1"/>
          <p:nvPr/>
        </p:nvSpPr>
        <p:spPr>
          <a:xfrm>
            <a:off x="842795" y="1005625"/>
            <a:ext cx="9940500" cy="719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US" sz="3000">
                <a:solidFill>
                  <a:srgbClr val="1C3AA9"/>
                </a:solidFill>
                <a:latin typeface="Alfa Slab One"/>
                <a:ea typeface="Alfa Slab One"/>
                <a:cs typeface="Alfa Slab One"/>
                <a:sym typeface="Alfa Slab One"/>
              </a:rPr>
              <a:t>Pemetaan Muatan Kurikulum</a:t>
            </a:r>
            <a:endParaRPr sz="3000">
              <a:solidFill>
                <a:srgbClr val="1C3AA9"/>
              </a:solidFill>
              <a:latin typeface="Alfa Slab One"/>
              <a:ea typeface="Alfa Slab One"/>
              <a:cs typeface="Alfa Slab One"/>
              <a:sym typeface="Alfa Slab One"/>
            </a:endParaRPr>
          </a:p>
        </p:txBody>
      </p:sp>
      <p:sp>
        <p:nvSpPr>
          <p:cNvPr id="444" name="Google Shape;444;p64"/>
          <p:cNvSpPr txBox="1"/>
          <p:nvPr/>
        </p:nvSpPr>
        <p:spPr>
          <a:xfrm>
            <a:off x="1002741" y="5513577"/>
            <a:ext cx="9620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200" b="1">
                <a:solidFill>
                  <a:srgbClr val="1155CC"/>
                </a:solidFill>
                <a:latin typeface="Proxima Nova"/>
                <a:ea typeface="Proxima Nova"/>
                <a:cs typeface="Proxima Nova"/>
                <a:sym typeface="Proxima Nova"/>
              </a:rPr>
              <a:t>Total JP per tahun = Total JP dikurangi JP Projek</a:t>
            </a:r>
            <a:endParaRPr sz="2200" b="1">
              <a:solidFill>
                <a:srgbClr val="1155CC"/>
              </a:solidFill>
              <a:latin typeface="Proxima Nova"/>
              <a:ea typeface="Proxima Nova"/>
              <a:cs typeface="Proxima Nova"/>
              <a:sym typeface="Proxima Nova"/>
            </a:endParaRPr>
          </a:p>
          <a:p>
            <a:pPr marL="0" lvl="0" indent="0" algn="ctr" rtl="0">
              <a:spcBef>
                <a:spcPts val="0"/>
              </a:spcBef>
              <a:spcAft>
                <a:spcPts val="0"/>
              </a:spcAft>
              <a:buNone/>
            </a:pPr>
            <a:r>
              <a:rPr lang="en-US" sz="2200" b="1">
                <a:solidFill>
                  <a:srgbClr val="1155CC"/>
                </a:solidFill>
                <a:latin typeface="Proxima Nova"/>
                <a:ea typeface="Proxima Nova"/>
                <a:cs typeface="Proxima Nova"/>
                <a:sym typeface="Proxima Nova"/>
              </a:rPr>
              <a:t>Dahulukan pemetaan mapel wajib, sebelum mapel pilihan</a:t>
            </a:r>
            <a:endParaRPr sz="2200" b="1">
              <a:solidFill>
                <a:srgbClr val="1155CC"/>
              </a:solidFill>
              <a:latin typeface="Proxima Nova"/>
              <a:ea typeface="Proxima Nova"/>
              <a:cs typeface="Proxima Nova"/>
              <a:sym typeface="Proxima Nova"/>
            </a:endParaRPr>
          </a:p>
        </p:txBody>
      </p:sp>
      <p:pic>
        <p:nvPicPr>
          <p:cNvPr id="445" name="Google Shape;445;p64"/>
          <p:cNvPicPr preferRelativeResize="0"/>
          <p:nvPr/>
        </p:nvPicPr>
        <p:blipFill>
          <a:blip r:embed="rId3">
            <a:alphaModFix/>
          </a:blip>
          <a:stretch>
            <a:fillRect/>
          </a:stretch>
        </p:blipFill>
        <p:spPr>
          <a:xfrm>
            <a:off x="152400" y="1877425"/>
            <a:ext cx="11887201" cy="3439146"/>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65"/>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451" name="Google Shape;451;p65"/>
          <p:cNvSpPr txBox="1">
            <a:spLocks noGrp="1"/>
          </p:cNvSpPr>
          <p:nvPr>
            <p:ph type="body" idx="1"/>
          </p:nvPr>
        </p:nvSpPr>
        <p:spPr>
          <a:xfrm>
            <a:off x="838200" y="2338600"/>
            <a:ext cx="10515600" cy="4014900"/>
          </a:xfrm>
          <a:prstGeom prst="rect">
            <a:avLst/>
          </a:prstGeom>
        </p:spPr>
        <p:txBody>
          <a:bodyPr spcFirstLastPara="1" wrap="square" lIns="91425" tIns="45700" rIns="91425" bIns="45700" anchor="t" anchorCtr="0">
            <a:normAutofit lnSpcReduction="10000"/>
          </a:bodyPr>
          <a:lstStyle/>
          <a:p>
            <a:pPr marL="0" lvl="0" indent="0" algn="l" rtl="0">
              <a:spcBef>
                <a:spcPts val="1000"/>
              </a:spcBef>
              <a:spcAft>
                <a:spcPts val="0"/>
              </a:spcAft>
              <a:buNone/>
            </a:pPr>
            <a:r>
              <a:rPr lang="en-US" b="1"/>
              <a:t>6.</a:t>
            </a:r>
            <a:r>
              <a:rPr lang="en-US"/>
              <a:t> </a:t>
            </a:r>
            <a:r>
              <a:rPr lang="en-US" b="1"/>
              <a:t>Menyusun jadwal pembelajaran untuk masing-masing tingkat</a:t>
            </a:r>
            <a:endParaRPr b="1"/>
          </a:p>
          <a:p>
            <a:pPr marL="914400" lvl="0" indent="-342900" algn="l" rtl="0">
              <a:spcBef>
                <a:spcPts val="1000"/>
              </a:spcBef>
              <a:spcAft>
                <a:spcPts val="0"/>
              </a:spcAft>
              <a:buSzPts val="1800"/>
              <a:buChar char="-"/>
            </a:pPr>
            <a:r>
              <a:rPr lang="en-US"/>
              <a:t>Buatlah tabel penjadwalan per hari dalam satu minggu untuk setiap tingkat sesuai dengan jumlah paralel dengan menggunakan sistem penjadwalan yang biasa digunakan</a:t>
            </a:r>
            <a:endParaRPr/>
          </a:p>
          <a:p>
            <a:pPr marL="914400" lvl="0" indent="-342900" algn="l" rtl="0">
              <a:spcBef>
                <a:spcPts val="0"/>
              </a:spcBef>
              <a:spcAft>
                <a:spcPts val="0"/>
              </a:spcAft>
              <a:buSzPts val="1800"/>
              <a:buChar char="-"/>
            </a:pPr>
            <a:r>
              <a:rPr lang="en-US"/>
              <a:t>Masukan aktivitas rutin atau tambahan dari satuan pendidikan yang harus dilakukan di hari-hari tertentu</a:t>
            </a:r>
            <a:endParaRPr/>
          </a:p>
          <a:p>
            <a:pPr marL="914400" lvl="0" indent="-342900" algn="l" rtl="0">
              <a:spcBef>
                <a:spcPts val="0"/>
              </a:spcBef>
              <a:spcAft>
                <a:spcPts val="0"/>
              </a:spcAft>
              <a:buSzPts val="1800"/>
              <a:buChar char="-"/>
            </a:pPr>
            <a:r>
              <a:rPr lang="en-US"/>
              <a:t>Masukan jadwal mapel dengan memprioritas hal berikut:</a:t>
            </a:r>
            <a:endParaRPr/>
          </a:p>
          <a:p>
            <a:pPr marL="1371600" lvl="1" indent="-342900" algn="l" rtl="0">
              <a:spcBef>
                <a:spcPts val="0"/>
              </a:spcBef>
              <a:spcAft>
                <a:spcPts val="0"/>
              </a:spcAft>
              <a:buSzPts val="1800"/>
              <a:buChar char="-"/>
            </a:pPr>
            <a:r>
              <a:rPr lang="en-US"/>
              <a:t>mapel dengan guru yang memiliki jadwal terbatas</a:t>
            </a:r>
            <a:endParaRPr/>
          </a:p>
          <a:p>
            <a:pPr marL="1371600" lvl="1" indent="-342900" algn="l" rtl="0">
              <a:spcBef>
                <a:spcPts val="0"/>
              </a:spcBef>
              <a:spcAft>
                <a:spcPts val="0"/>
              </a:spcAft>
              <a:buSzPts val="1800"/>
              <a:buChar char="-"/>
            </a:pPr>
            <a:r>
              <a:rPr lang="en-US"/>
              <a:t>mapel dengan guru yang mengajar lintas tingkat</a:t>
            </a:r>
            <a:endParaRPr/>
          </a:p>
          <a:p>
            <a:pPr marL="1371600" lvl="1" indent="-342900" algn="l" rtl="0">
              <a:spcBef>
                <a:spcPts val="0"/>
              </a:spcBef>
              <a:spcAft>
                <a:spcPts val="0"/>
              </a:spcAft>
              <a:buSzPts val="1800"/>
              <a:buChar char="-"/>
            </a:pPr>
            <a:r>
              <a:rPr lang="en-US"/>
              <a:t>penempatan waktu Projek</a:t>
            </a:r>
            <a:endParaRPr sz="2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pic>
        <p:nvPicPr>
          <p:cNvPr id="456" name="Google Shape;456;p66"/>
          <p:cNvPicPr preferRelativeResize="0"/>
          <p:nvPr/>
        </p:nvPicPr>
        <p:blipFill rotWithShape="1">
          <a:blip r:embed="rId3">
            <a:alphaModFix/>
          </a:blip>
          <a:srcRect r="1117"/>
          <a:stretch/>
        </p:blipFill>
        <p:spPr>
          <a:xfrm>
            <a:off x="926550" y="1535200"/>
            <a:ext cx="10338898" cy="467617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67"/>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Tahapan Pengorganisasian Pembelajaran</a:t>
            </a:r>
            <a:endParaRPr/>
          </a:p>
        </p:txBody>
      </p:sp>
      <p:sp>
        <p:nvSpPr>
          <p:cNvPr id="462" name="Google Shape;462;p67"/>
          <p:cNvSpPr txBox="1">
            <a:spLocks noGrp="1"/>
          </p:cNvSpPr>
          <p:nvPr>
            <p:ph type="body" idx="1"/>
          </p:nvPr>
        </p:nvSpPr>
        <p:spPr>
          <a:xfrm>
            <a:off x="838200" y="1907500"/>
            <a:ext cx="10515600" cy="4651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b="1"/>
              <a:t>7. Refleksi dan evaluasi pembuatan jadwal</a:t>
            </a:r>
            <a:endParaRPr b="1"/>
          </a:p>
          <a:p>
            <a:pPr marL="914400" lvl="0" indent="-342900" algn="l" rtl="0">
              <a:spcBef>
                <a:spcPts val="1000"/>
              </a:spcBef>
              <a:spcAft>
                <a:spcPts val="0"/>
              </a:spcAft>
              <a:buSzPts val="1800"/>
              <a:buChar char="-"/>
            </a:pPr>
            <a:r>
              <a:rPr lang="en-US"/>
              <a:t>Apakah dengan ketersediaan ruangan, semua mata pelajaran sudah dapat dijadwalkan dengan sistem penjadwalan yang dilakukan?</a:t>
            </a:r>
            <a:endParaRPr/>
          </a:p>
          <a:p>
            <a:pPr marL="914400" lvl="0" indent="-342900" algn="l" rtl="0">
              <a:spcBef>
                <a:spcPts val="0"/>
              </a:spcBef>
              <a:spcAft>
                <a:spcPts val="0"/>
              </a:spcAft>
              <a:buSzPts val="1800"/>
              <a:buChar char="-"/>
            </a:pPr>
            <a:r>
              <a:rPr lang="en-US"/>
              <a:t>Apabila belum terpenuhi, beberapa alternatif yang dapat menjadi pertimbangan adalah:</a:t>
            </a:r>
            <a:endParaRPr/>
          </a:p>
          <a:p>
            <a:pPr marL="1371600" lvl="1" indent="-342900" algn="l" rtl="0">
              <a:spcBef>
                <a:spcPts val="0"/>
              </a:spcBef>
              <a:spcAft>
                <a:spcPts val="0"/>
              </a:spcAft>
              <a:buSzPts val="1800"/>
              <a:buChar char="-"/>
            </a:pPr>
            <a:r>
              <a:rPr lang="en-US"/>
              <a:t>menggabungkan jam pembelajaran mapel yang lebih dari 1 JP</a:t>
            </a:r>
            <a:endParaRPr/>
          </a:p>
          <a:p>
            <a:pPr marL="1371600" lvl="1" indent="-342900" algn="l" rtl="0">
              <a:spcBef>
                <a:spcPts val="0"/>
              </a:spcBef>
              <a:spcAft>
                <a:spcPts val="0"/>
              </a:spcAft>
              <a:buSzPts val="1800"/>
              <a:buChar char="-"/>
            </a:pPr>
            <a:r>
              <a:rPr lang="en-US"/>
              <a:t>apabila penggabungan JP belum juga memenuhi semua pembelajaran dalam satu minggu, coba simulasikan penjadwalan per 2 minggu</a:t>
            </a:r>
            <a:endParaRPr/>
          </a:p>
          <a:p>
            <a:pPr marL="1371600" lvl="1" indent="-342900" algn="l" rtl="0">
              <a:spcBef>
                <a:spcPts val="0"/>
              </a:spcBef>
              <a:spcAft>
                <a:spcPts val="0"/>
              </a:spcAft>
              <a:buSzPts val="1800"/>
              <a:buChar char="-"/>
            </a:pPr>
            <a:r>
              <a:rPr lang="en-US"/>
              <a:t>memadatkan satu mata pelajaran di satu semester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68"/>
          <p:cNvSpPr txBox="1">
            <a:spLocks noGrp="1"/>
          </p:cNvSpPr>
          <p:nvPr>
            <p:ph type="title"/>
          </p:nvPr>
        </p:nvSpPr>
        <p:spPr>
          <a:xfrm>
            <a:off x="554127" y="791150"/>
            <a:ext cx="10632900" cy="10179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3500" b="1">
                <a:solidFill>
                  <a:schemeClr val="dk2"/>
                </a:solidFill>
              </a:rPr>
              <a:t>Contoh pemilihan Tema Projek Profil</a:t>
            </a:r>
            <a:endParaRPr sz="3500" b="1"/>
          </a:p>
        </p:txBody>
      </p:sp>
      <p:pic>
        <p:nvPicPr>
          <p:cNvPr id="468" name="Google Shape;468;p68"/>
          <p:cNvPicPr preferRelativeResize="0"/>
          <p:nvPr/>
        </p:nvPicPr>
        <p:blipFill>
          <a:blip r:embed="rId3">
            <a:alphaModFix/>
          </a:blip>
          <a:stretch>
            <a:fillRect/>
          </a:stretch>
        </p:blipFill>
        <p:spPr>
          <a:xfrm>
            <a:off x="1404075" y="1809050"/>
            <a:ext cx="8174502" cy="504895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69"/>
          <p:cNvSpPr txBox="1">
            <a:spLocks noGrp="1"/>
          </p:cNvSpPr>
          <p:nvPr>
            <p:ph type="title"/>
          </p:nvPr>
        </p:nvSpPr>
        <p:spPr>
          <a:xfrm>
            <a:off x="415600" y="862767"/>
            <a:ext cx="11360700" cy="11799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sz="3600" b="1"/>
              <a:t>Contoh penjadwalan Projek Penguatan Profil Pelajar Pancasila (jenis penjadwalan blok selama 2 minggu)</a:t>
            </a:r>
            <a:endParaRPr sz="3600" b="1"/>
          </a:p>
        </p:txBody>
      </p:sp>
      <p:pic>
        <p:nvPicPr>
          <p:cNvPr id="474" name="Google Shape;474;p69"/>
          <p:cNvPicPr preferRelativeResize="0"/>
          <p:nvPr/>
        </p:nvPicPr>
        <p:blipFill>
          <a:blip r:embed="rId3">
            <a:alphaModFix/>
          </a:blip>
          <a:stretch>
            <a:fillRect/>
          </a:stretch>
        </p:blipFill>
        <p:spPr>
          <a:xfrm>
            <a:off x="1240350" y="1938300"/>
            <a:ext cx="8831750" cy="491970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70"/>
          <p:cNvSpPr txBox="1">
            <a:spLocks noGrp="1"/>
          </p:cNvSpPr>
          <p:nvPr>
            <p:ph type="title"/>
          </p:nvPr>
        </p:nvSpPr>
        <p:spPr>
          <a:xfrm>
            <a:off x="1083825" y="792475"/>
            <a:ext cx="10692600" cy="7635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Contoh turunan jadwal harian (sistem blok selama 2 minggu</a:t>
            </a:r>
            <a:endParaRPr/>
          </a:p>
        </p:txBody>
      </p:sp>
      <p:pic>
        <p:nvPicPr>
          <p:cNvPr id="480" name="Google Shape;480;p70"/>
          <p:cNvPicPr preferRelativeResize="0"/>
          <p:nvPr/>
        </p:nvPicPr>
        <p:blipFill>
          <a:blip r:embed="rId3">
            <a:alphaModFix/>
          </a:blip>
          <a:stretch>
            <a:fillRect/>
          </a:stretch>
        </p:blipFill>
        <p:spPr>
          <a:xfrm>
            <a:off x="1283876" y="1703526"/>
            <a:ext cx="8414500" cy="2747654"/>
          </a:xfrm>
          <a:prstGeom prst="rect">
            <a:avLst/>
          </a:prstGeom>
          <a:noFill/>
          <a:ln>
            <a:noFill/>
          </a:ln>
        </p:spPr>
      </p:pic>
      <p:pic>
        <p:nvPicPr>
          <p:cNvPr id="481" name="Google Shape;481;p70"/>
          <p:cNvPicPr preferRelativeResize="0"/>
          <p:nvPr/>
        </p:nvPicPr>
        <p:blipFill>
          <a:blip r:embed="rId4">
            <a:alphaModFix/>
          </a:blip>
          <a:stretch>
            <a:fillRect/>
          </a:stretch>
        </p:blipFill>
        <p:spPr>
          <a:xfrm>
            <a:off x="1283876" y="4449066"/>
            <a:ext cx="8414500" cy="233708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71"/>
          <p:cNvSpPr txBox="1">
            <a:spLocks noGrp="1"/>
          </p:cNvSpPr>
          <p:nvPr>
            <p:ph type="title"/>
          </p:nvPr>
        </p:nvSpPr>
        <p:spPr>
          <a:xfrm>
            <a:off x="838201" y="2295559"/>
            <a:ext cx="10515600" cy="11178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4800" b="1">
                <a:latin typeface="Nunito"/>
                <a:ea typeface="Nunito"/>
                <a:cs typeface="Nunito"/>
                <a:sym typeface="Nunito"/>
              </a:rPr>
              <a:t>Merancang pengorganisasian pembelajaran sesuai tahapan</a:t>
            </a:r>
            <a:endParaRPr sz="4800" b="1">
              <a:latin typeface="Nunito"/>
              <a:ea typeface="Nunito"/>
              <a:cs typeface="Nunito"/>
              <a:sym typeface="Nunito"/>
            </a:endParaRPr>
          </a:p>
        </p:txBody>
      </p:sp>
      <p:sp>
        <p:nvSpPr>
          <p:cNvPr id="487" name="Google Shape;487;p71"/>
          <p:cNvSpPr txBox="1"/>
          <p:nvPr/>
        </p:nvSpPr>
        <p:spPr>
          <a:xfrm>
            <a:off x="415600" y="4512405"/>
            <a:ext cx="11360700" cy="102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4800" dirty="0">
                <a:solidFill>
                  <a:srgbClr val="000000"/>
                </a:solidFill>
              </a:rPr>
              <a:t>Yuk </a:t>
            </a:r>
            <a:r>
              <a:rPr lang="en-US" sz="4800" dirty="0" err="1">
                <a:solidFill>
                  <a:srgbClr val="000000"/>
                </a:solidFill>
              </a:rPr>
              <a:t>kita</a:t>
            </a:r>
            <a:r>
              <a:rPr lang="en-US" sz="4800" dirty="0">
                <a:solidFill>
                  <a:srgbClr val="000000"/>
                </a:solidFill>
              </a:rPr>
              <a:t> </a:t>
            </a:r>
            <a:r>
              <a:rPr lang="en-US" sz="4800" dirty="0" err="1">
                <a:solidFill>
                  <a:srgbClr val="000000"/>
                </a:solidFill>
              </a:rPr>
              <a:t>coba</a:t>
            </a:r>
            <a:r>
              <a:rPr lang="en-US" sz="4800" dirty="0">
                <a:solidFill>
                  <a:srgbClr val="000000"/>
                </a:solidFill>
              </a:rPr>
              <a:t> </a:t>
            </a:r>
            <a:r>
              <a:rPr lang="en-US" sz="4800" dirty="0" err="1">
                <a:solidFill>
                  <a:srgbClr val="000000"/>
                </a:solidFill>
              </a:rPr>
              <a:t>susun</a:t>
            </a:r>
            <a:r>
              <a:rPr lang="en-US" sz="4800" dirty="0">
                <a:solidFill>
                  <a:srgbClr val="000000"/>
                </a:solidFill>
              </a:rPr>
              <a:t> </a:t>
            </a:r>
            <a:r>
              <a:rPr lang="en-US" sz="4800" dirty="0" err="1">
                <a:solidFill>
                  <a:srgbClr val="000000"/>
                </a:solidFill>
              </a:rPr>
              <a:t>penjadwalan</a:t>
            </a:r>
            <a:endParaRPr sz="4800" dirty="0">
              <a:solidFill>
                <a:srgbClr val="000000"/>
              </a:solidFill>
            </a:endParaRPr>
          </a:p>
          <a:p>
            <a:pPr marL="0" lvl="0" indent="0" algn="ctr" rtl="0">
              <a:lnSpc>
                <a:spcPct val="90000"/>
              </a:lnSpc>
              <a:spcBef>
                <a:spcPts val="0"/>
              </a:spcBef>
              <a:spcAft>
                <a:spcPts val="0"/>
              </a:spcAft>
              <a:buNone/>
            </a:pPr>
            <a:r>
              <a:rPr lang="en-US" sz="4800" u="sng" dirty="0">
                <a:solidFill>
                  <a:srgbClr val="0563C1"/>
                </a:solidFill>
              </a:rPr>
              <a:t>Lembar </a:t>
            </a:r>
            <a:r>
              <a:rPr lang="en-US" sz="4800" u="sng" dirty="0" err="1">
                <a:solidFill>
                  <a:srgbClr val="0563C1"/>
                </a:solidFill>
              </a:rPr>
              <a:t>Kerja</a:t>
            </a:r>
            <a:r>
              <a:rPr lang="en-US" sz="4800" u="sng" dirty="0">
                <a:solidFill>
                  <a:srgbClr val="0563C1"/>
                </a:solidFill>
              </a:rPr>
              <a:t> RK 2</a:t>
            </a:r>
            <a:endParaRPr sz="4800" dirty="0">
              <a:solidFill>
                <a:srgbClr val="00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72"/>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Intermeso 1</a:t>
            </a:r>
            <a:endParaRPr>
              <a:latin typeface="Nunito"/>
              <a:ea typeface="Nunito"/>
              <a:cs typeface="Nunito"/>
              <a:sym typeface="Nunito"/>
            </a:endParaRPr>
          </a:p>
        </p:txBody>
      </p:sp>
      <p:sp>
        <p:nvSpPr>
          <p:cNvPr id="493" name="Google Shape;493;p72"/>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7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Elaborasi Pemahaman</a:t>
            </a:r>
            <a:endParaRPr>
              <a:latin typeface="Nunito"/>
              <a:ea typeface="Nunito"/>
              <a:cs typeface="Nunito"/>
              <a:sym typeface="Nunito"/>
            </a:endParaRPr>
          </a:p>
        </p:txBody>
      </p:sp>
      <p:sp>
        <p:nvSpPr>
          <p:cNvPr id="499" name="Google Shape;499;p7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123"/>
        <p:cNvGrpSpPr/>
        <p:nvPr/>
      </p:nvGrpSpPr>
      <p:grpSpPr>
        <a:xfrm>
          <a:off x="0" y="0"/>
          <a:ext cx="0" cy="0"/>
          <a:chOff x="0" y="0"/>
          <a:chExt cx="0" cy="0"/>
        </a:xfrm>
      </p:grpSpPr>
      <p:sp>
        <p:nvSpPr>
          <p:cNvPr id="124" name="Google Shape;124;p20"/>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Perkenalan Diri (Luring)</a:t>
            </a:r>
            <a:endParaRPr/>
          </a:p>
        </p:txBody>
      </p:sp>
      <p:sp>
        <p:nvSpPr>
          <p:cNvPr id="125" name="Google Shape;125;p20"/>
          <p:cNvSpPr txBox="1">
            <a:spLocks noGrp="1"/>
          </p:cNvSpPr>
          <p:nvPr>
            <p:ph type="body" idx="1"/>
          </p:nvPr>
        </p:nvSpPr>
        <p:spPr>
          <a:xfrm>
            <a:off x="838200" y="1852753"/>
            <a:ext cx="10515600" cy="3838500"/>
          </a:xfrm>
          <a:prstGeom prst="rect">
            <a:avLst/>
          </a:prstGeom>
        </p:spPr>
        <p:txBody>
          <a:bodyPr spcFirstLastPara="1" wrap="square" lIns="91425" tIns="45700" rIns="91425" bIns="45700" anchor="t" anchorCtr="0">
            <a:noAutofit/>
          </a:bodyPr>
          <a:lstStyle/>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Untuk perkenalan peserta, Fasilitator membagi peserta menjadi kelompok kecil (maksimal 5 orang untuk mempersingkat waktu)</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Setiap kelompok diberikan kantong berisikan permen dan setiap peserta diminta untuk mengambil 1 permen. </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Secara bergantian, setiap peserta dalam kelompok memperkenalkan diri dengan menyebut nama, asal satuan pendidikan, dan menyebutkan satu hal tentang dirinya berdasarkan warna atau jenis permen yang dia ambil. Misalnya:</a:t>
            </a:r>
            <a:endParaRPr sz="2000">
              <a:latin typeface="Candara"/>
              <a:ea typeface="Candara"/>
              <a:cs typeface="Candara"/>
              <a:sym typeface="Candara"/>
            </a:endParaRPr>
          </a:p>
          <a:p>
            <a:pPr marL="914400" lvl="1" indent="-355600" algn="l" rtl="0">
              <a:lnSpc>
                <a:spcPct val="115000"/>
              </a:lnSpc>
              <a:spcBef>
                <a:spcPts val="0"/>
              </a:spcBef>
              <a:spcAft>
                <a:spcPts val="0"/>
              </a:spcAft>
              <a:buSzPts val="2000"/>
              <a:buFont typeface="Candara"/>
              <a:buChar char="o"/>
            </a:pPr>
            <a:r>
              <a:rPr lang="en-US" sz="2000">
                <a:latin typeface="Candara"/>
                <a:ea typeface="Candara"/>
                <a:cs typeface="Candara"/>
                <a:sym typeface="Candara"/>
              </a:rPr>
              <a:t>Merah – Hobi favorit</a:t>
            </a:r>
            <a:endParaRPr sz="2000">
              <a:latin typeface="Candara"/>
              <a:ea typeface="Candara"/>
              <a:cs typeface="Candara"/>
              <a:sym typeface="Candara"/>
            </a:endParaRPr>
          </a:p>
          <a:p>
            <a:pPr marL="914400" lvl="1" indent="-355600" algn="l" rtl="0">
              <a:lnSpc>
                <a:spcPct val="115000"/>
              </a:lnSpc>
              <a:spcBef>
                <a:spcPts val="0"/>
              </a:spcBef>
              <a:spcAft>
                <a:spcPts val="0"/>
              </a:spcAft>
              <a:buSzPts val="2000"/>
              <a:buFont typeface="Candara"/>
              <a:buChar char="o"/>
            </a:pPr>
            <a:r>
              <a:rPr lang="en-US" sz="2000">
                <a:latin typeface="Candara"/>
                <a:ea typeface="Candara"/>
                <a:cs typeface="Candara"/>
                <a:sym typeface="Candara"/>
              </a:rPr>
              <a:t>Hijau – Tempat liburan paling favorit</a:t>
            </a:r>
            <a:endParaRPr sz="2000">
              <a:latin typeface="Candara"/>
              <a:ea typeface="Candara"/>
              <a:cs typeface="Candara"/>
              <a:sym typeface="Candara"/>
            </a:endParaRPr>
          </a:p>
          <a:p>
            <a:pPr marL="914400" lvl="1" indent="-355600" algn="l" rtl="0">
              <a:lnSpc>
                <a:spcPct val="115000"/>
              </a:lnSpc>
              <a:spcBef>
                <a:spcPts val="0"/>
              </a:spcBef>
              <a:spcAft>
                <a:spcPts val="0"/>
              </a:spcAft>
              <a:buSzPts val="2000"/>
              <a:buFont typeface="Candara"/>
              <a:buChar char="o"/>
            </a:pPr>
            <a:r>
              <a:rPr lang="en-US" sz="2000">
                <a:latin typeface="Candara"/>
                <a:ea typeface="Candara"/>
                <a:cs typeface="Candara"/>
                <a:sym typeface="Candara"/>
              </a:rPr>
              <a:t>Biru – Memori yang paling diingat</a:t>
            </a:r>
            <a:endParaRPr sz="2000">
              <a:latin typeface="Candara"/>
              <a:ea typeface="Candara"/>
              <a:cs typeface="Candara"/>
              <a:sym typeface="Candara"/>
            </a:endParaRPr>
          </a:p>
          <a:p>
            <a:pPr marL="914400" lvl="1" indent="-355600" algn="l" rtl="0">
              <a:lnSpc>
                <a:spcPct val="115000"/>
              </a:lnSpc>
              <a:spcBef>
                <a:spcPts val="0"/>
              </a:spcBef>
              <a:spcAft>
                <a:spcPts val="0"/>
              </a:spcAft>
              <a:buSzPts val="2000"/>
              <a:buFont typeface="Candara"/>
              <a:buChar char="o"/>
            </a:pPr>
            <a:r>
              <a:rPr lang="en-US" sz="2000">
                <a:latin typeface="Candara"/>
                <a:ea typeface="Candara"/>
                <a:cs typeface="Candara"/>
                <a:sym typeface="Candara"/>
              </a:rPr>
              <a:t>Kuning – Pekerjaan impian</a:t>
            </a:r>
            <a:endParaRPr sz="2000">
              <a:latin typeface="Candara"/>
              <a:ea typeface="Candara"/>
              <a:cs typeface="Candara"/>
              <a:sym typeface="Candara"/>
            </a:endParaRPr>
          </a:p>
          <a:p>
            <a:pPr marL="914400" lvl="1" indent="-355600" algn="l" rtl="0">
              <a:lnSpc>
                <a:spcPct val="115000"/>
              </a:lnSpc>
              <a:spcBef>
                <a:spcPts val="0"/>
              </a:spcBef>
              <a:spcAft>
                <a:spcPts val="0"/>
              </a:spcAft>
              <a:buSzPts val="2000"/>
              <a:buFont typeface="Candara"/>
              <a:buChar char="o"/>
            </a:pPr>
            <a:r>
              <a:rPr lang="en-US" sz="2000">
                <a:latin typeface="Candara"/>
                <a:ea typeface="Candara"/>
                <a:cs typeface="Candara"/>
                <a:sym typeface="Candara"/>
              </a:rPr>
              <a:t>Oranye – Kartu bebas (bebas menyebutkan satu hal tentang dirimu!)</a:t>
            </a:r>
            <a:endParaRPr sz="2000">
              <a:latin typeface="Candara"/>
              <a:ea typeface="Candara"/>
              <a:cs typeface="Candara"/>
              <a:sym typeface="Candara"/>
            </a:endParaRPr>
          </a:p>
          <a:p>
            <a:pPr marL="457200" lvl="0" indent="-355600" algn="just" rtl="0">
              <a:lnSpc>
                <a:spcPct val="115000"/>
              </a:lnSpc>
              <a:spcBef>
                <a:spcPts val="0"/>
              </a:spcBef>
              <a:spcAft>
                <a:spcPts val="0"/>
              </a:spcAft>
              <a:buSzPts val="2000"/>
              <a:buFont typeface="Candara"/>
              <a:buChar char="●"/>
            </a:pPr>
            <a:r>
              <a:rPr lang="en-US" sz="2000">
                <a:latin typeface="Candara"/>
                <a:ea typeface="Candara"/>
                <a:cs typeface="Candara"/>
                <a:sym typeface="Candara"/>
              </a:rPr>
              <a:t>Peserta dapat dipersilakan memakan permennya setelah mendapat giliran berbagi. </a:t>
            </a:r>
            <a:endParaRPr sz="2000">
              <a:latin typeface="Candara"/>
              <a:ea typeface="Candara"/>
              <a:cs typeface="Candara"/>
              <a:sym typeface="Candar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74"/>
          <p:cNvSpPr txBox="1">
            <a:spLocks noGrp="1"/>
          </p:cNvSpPr>
          <p:nvPr>
            <p:ph type="title"/>
          </p:nvPr>
        </p:nvSpPr>
        <p:spPr>
          <a:xfrm>
            <a:off x="763351" y="2674909"/>
            <a:ext cx="10515600" cy="11178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4800" b="1">
                <a:latin typeface="Nunito"/>
                <a:ea typeface="Nunito"/>
                <a:cs typeface="Nunito"/>
                <a:sym typeface="Nunito"/>
              </a:rPr>
              <a:t>Bersiap untuk berbagi hasil diskusi</a:t>
            </a:r>
            <a:endParaRPr sz="4800" b="1">
              <a:latin typeface="Nunito"/>
              <a:ea typeface="Nunito"/>
              <a:cs typeface="Nunito"/>
              <a:sym typeface="Nunito"/>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75"/>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Koneksi Antar Materi</a:t>
            </a:r>
            <a:endParaRPr>
              <a:latin typeface="Nunito"/>
              <a:ea typeface="Nunito"/>
              <a:cs typeface="Nunito"/>
              <a:sym typeface="Nunito"/>
            </a:endParaRPr>
          </a:p>
        </p:txBody>
      </p:sp>
      <p:sp>
        <p:nvSpPr>
          <p:cNvPr id="510" name="Google Shape;510;p75"/>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76"/>
          <p:cNvSpPr txBox="1">
            <a:spLocks noGrp="1"/>
          </p:cNvSpPr>
          <p:nvPr>
            <p:ph type="title"/>
          </p:nvPr>
        </p:nvSpPr>
        <p:spPr>
          <a:xfrm>
            <a:off x="415600" y="1474818"/>
            <a:ext cx="11360700" cy="4766400"/>
          </a:xfrm>
          <a:prstGeom prst="rect">
            <a:avLst/>
          </a:prstGeom>
        </p:spPr>
        <p:txBody>
          <a:bodyPr spcFirstLastPara="1" wrap="square" lIns="91425" tIns="45700" rIns="91425" bIns="45700" anchor="ctr" anchorCtr="0">
            <a:noAutofit/>
          </a:bodyPr>
          <a:lstStyle/>
          <a:p>
            <a:pPr marL="457200" lvl="0" indent="0" algn="ctr" rtl="0">
              <a:lnSpc>
                <a:spcPct val="100000"/>
              </a:lnSpc>
              <a:spcBef>
                <a:spcPts val="0"/>
              </a:spcBef>
              <a:spcAft>
                <a:spcPts val="0"/>
              </a:spcAft>
              <a:buNone/>
            </a:pPr>
            <a:r>
              <a:rPr lang="en-US" sz="3600">
                <a:latin typeface="Candara"/>
                <a:ea typeface="Candara"/>
                <a:cs typeface="Candara"/>
                <a:sym typeface="Candara"/>
              </a:rPr>
              <a:t>Apa langkah-langkah yang perlu dilakukan dalam proses pengorganisasian pembelajaran di satuan pendidikan Anda?</a:t>
            </a:r>
            <a:endParaRPr sz="3600">
              <a:latin typeface="Candara"/>
              <a:ea typeface="Candara"/>
              <a:cs typeface="Candara"/>
              <a:sym typeface="Candara"/>
            </a:endParaRPr>
          </a:p>
          <a:p>
            <a:pPr marL="457200" lvl="0" indent="0" algn="ctr" rtl="0">
              <a:lnSpc>
                <a:spcPct val="100000"/>
              </a:lnSpc>
              <a:spcBef>
                <a:spcPts val="0"/>
              </a:spcBef>
              <a:spcAft>
                <a:spcPts val="0"/>
              </a:spcAft>
              <a:buNone/>
            </a:pPr>
            <a:endParaRPr sz="3600">
              <a:latin typeface="Candara"/>
              <a:ea typeface="Candara"/>
              <a:cs typeface="Candara"/>
              <a:sym typeface="Candara"/>
            </a:endParaRPr>
          </a:p>
          <a:p>
            <a:pPr marL="457200" lvl="0" indent="0" algn="l" rtl="0">
              <a:lnSpc>
                <a:spcPct val="100000"/>
              </a:lnSpc>
              <a:spcBef>
                <a:spcPts val="0"/>
              </a:spcBef>
              <a:spcAft>
                <a:spcPts val="0"/>
              </a:spcAft>
              <a:buNone/>
            </a:pPr>
            <a:endParaRPr sz="3600">
              <a:latin typeface="Nunito"/>
              <a:ea typeface="Nunito"/>
              <a:cs typeface="Nunito"/>
              <a:sym typeface="Nunito"/>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77"/>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(Rencana) Aksi Nyata</a:t>
            </a:r>
            <a:endParaRPr>
              <a:latin typeface="Nunito"/>
              <a:ea typeface="Nunito"/>
              <a:cs typeface="Nunito"/>
              <a:sym typeface="Nunito"/>
            </a:endParaRPr>
          </a:p>
        </p:txBody>
      </p:sp>
      <p:sp>
        <p:nvSpPr>
          <p:cNvPr id="521" name="Google Shape;521;p77"/>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78"/>
          <p:cNvSpPr txBox="1">
            <a:spLocks noGrp="1"/>
          </p:cNvSpPr>
          <p:nvPr>
            <p:ph type="body" idx="1"/>
          </p:nvPr>
        </p:nvSpPr>
        <p:spPr>
          <a:xfrm>
            <a:off x="415600" y="4202967"/>
            <a:ext cx="11360700" cy="1734300"/>
          </a:xfrm>
          <a:prstGeom prst="rect">
            <a:avLst/>
          </a:prstGeom>
        </p:spPr>
        <p:txBody>
          <a:bodyPr spcFirstLastPara="1" wrap="square" lIns="91425" tIns="45700" rIns="91425" bIns="45700" anchor="b" anchorCtr="0">
            <a:noAutofit/>
          </a:bodyPr>
          <a:lstStyle/>
          <a:p>
            <a:pPr marL="0" lvl="0" indent="0" algn="just" rtl="0">
              <a:lnSpc>
                <a:spcPct val="80000"/>
              </a:lnSpc>
              <a:spcBef>
                <a:spcPts val="1000"/>
              </a:spcBef>
              <a:spcAft>
                <a:spcPts val="0"/>
              </a:spcAft>
              <a:buSzPts val="605"/>
              <a:buNone/>
            </a:pPr>
            <a:endParaRPr sz="2420" b="1">
              <a:highlight>
                <a:srgbClr val="FFFFFF"/>
              </a:highlight>
              <a:latin typeface="Candara"/>
              <a:ea typeface="Candara"/>
              <a:cs typeface="Candara"/>
              <a:sym typeface="Candara"/>
            </a:endParaRPr>
          </a:p>
          <a:p>
            <a:pPr marL="0" lvl="0" indent="0" algn="just" rtl="0">
              <a:lnSpc>
                <a:spcPct val="80000"/>
              </a:lnSpc>
              <a:spcBef>
                <a:spcPts val="1000"/>
              </a:spcBef>
              <a:spcAft>
                <a:spcPts val="0"/>
              </a:spcAft>
              <a:buSzPts val="605"/>
              <a:buNone/>
            </a:pPr>
            <a:endParaRPr sz="2420" b="1">
              <a:highlight>
                <a:srgbClr val="FFFFFF"/>
              </a:highlight>
              <a:latin typeface="Candara"/>
              <a:ea typeface="Candara"/>
              <a:cs typeface="Candara"/>
              <a:sym typeface="Candara"/>
            </a:endParaRPr>
          </a:p>
        </p:txBody>
      </p:sp>
      <p:sp>
        <p:nvSpPr>
          <p:cNvPr id="527" name="Google Shape;527;p78"/>
          <p:cNvSpPr txBox="1"/>
          <p:nvPr/>
        </p:nvSpPr>
        <p:spPr>
          <a:xfrm>
            <a:off x="415600" y="1009076"/>
            <a:ext cx="11360700" cy="5456700"/>
          </a:xfrm>
          <a:prstGeom prst="rect">
            <a:avLst/>
          </a:prstGeom>
          <a:noFill/>
          <a:ln>
            <a:noFill/>
          </a:ln>
        </p:spPr>
        <p:txBody>
          <a:bodyPr spcFirstLastPara="1" wrap="square" lIns="91425" tIns="45700" rIns="91425" bIns="45700" anchor="ctr" anchorCtr="0">
            <a:noAutofit/>
          </a:bodyPr>
          <a:lstStyle/>
          <a:p>
            <a:pPr marL="457200" lvl="0" indent="0" algn="ctr" rtl="0">
              <a:spcBef>
                <a:spcPts val="0"/>
              </a:spcBef>
              <a:spcAft>
                <a:spcPts val="0"/>
              </a:spcAft>
              <a:buNone/>
            </a:pPr>
            <a:r>
              <a:rPr lang="en-US" sz="3600" b="1" dirty="0" err="1">
                <a:solidFill>
                  <a:srgbClr val="000000"/>
                </a:solidFill>
                <a:latin typeface="Candara"/>
                <a:ea typeface="Candara"/>
                <a:cs typeface="Candara"/>
                <a:sym typeface="Candara"/>
              </a:rPr>
              <a:t>Apa</a:t>
            </a:r>
            <a:r>
              <a:rPr lang="en-US" sz="3600" b="1" dirty="0">
                <a:solidFill>
                  <a:srgbClr val="000000"/>
                </a:solidFill>
                <a:latin typeface="Candara"/>
                <a:ea typeface="Candara"/>
                <a:cs typeface="Candara"/>
                <a:sym typeface="Candara"/>
              </a:rPr>
              <a:t> yang </a:t>
            </a:r>
            <a:r>
              <a:rPr lang="en-US" sz="3600" b="1" dirty="0" err="1">
                <a:solidFill>
                  <a:srgbClr val="000000"/>
                </a:solidFill>
                <a:latin typeface="Candara"/>
                <a:ea typeface="Candara"/>
                <a:cs typeface="Candara"/>
                <a:sym typeface="Candara"/>
              </a:rPr>
              <a:t>dapat</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satuan</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pendidikan</a:t>
            </a:r>
            <a:r>
              <a:rPr lang="en-US" sz="3600" b="1" dirty="0">
                <a:solidFill>
                  <a:srgbClr val="000000"/>
                </a:solidFill>
                <a:latin typeface="Candara"/>
                <a:ea typeface="Candara"/>
                <a:cs typeface="Candara"/>
                <a:sym typeface="Candara"/>
              </a:rPr>
              <a:t> Anda </a:t>
            </a:r>
            <a:r>
              <a:rPr lang="en-US" sz="3600" b="1" dirty="0" err="1">
                <a:solidFill>
                  <a:srgbClr val="000000"/>
                </a:solidFill>
                <a:latin typeface="Candara"/>
                <a:ea typeface="Candara"/>
                <a:cs typeface="Candara"/>
                <a:sym typeface="Candara"/>
              </a:rPr>
              <a:t>terapkan</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lebih</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lanjut</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dalam</a:t>
            </a:r>
            <a:r>
              <a:rPr lang="en-US" sz="3600" b="1" dirty="0">
                <a:solidFill>
                  <a:srgbClr val="000000"/>
                </a:solidFill>
                <a:latin typeface="Candara"/>
                <a:ea typeface="Candara"/>
                <a:cs typeface="Candara"/>
                <a:sym typeface="Candara"/>
              </a:rPr>
              <a:t> proses </a:t>
            </a:r>
            <a:r>
              <a:rPr lang="en-US" sz="3600" b="1" dirty="0" err="1">
                <a:solidFill>
                  <a:srgbClr val="000000"/>
                </a:solidFill>
                <a:latin typeface="Candara"/>
                <a:ea typeface="Candara"/>
                <a:cs typeface="Candara"/>
                <a:sym typeface="Candara"/>
              </a:rPr>
              <a:t>pengorganisasian</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pembelajaran</a:t>
            </a:r>
            <a:r>
              <a:rPr lang="en-US" sz="3600" b="1" dirty="0">
                <a:solidFill>
                  <a:srgbClr val="000000"/>
                </a:solidFill>
                <a:latin typeface="Candara"/>
                <a:ea typeface="Candara"/>
                <a:cs typeface="Candara"/>
                <a:sym typeface="Candara"/>
              </a:rPr>
              <a:t>?</a:t>
            </a:r>
            <a:endParaRPr sz="3600" b="1" dirty="0">
              <a:solidFill>
                <a:srgbClr val="000000"/>
              </a:solidFill>
              <a:latin typeface="Candara"/>
              <a:ea typeface="Candara"/>
              <a:cs typeface="Candara"/>
              <a:sym typeface="Candara"/>
            </a:endParaRPr>
          </a:p>
          <a:p>
            <a:pPr marL="457200" lvl="0" indent="0" algn="ctr" rtl="0">
              <a:spcBef>
                <a:spcPts val="0"/>
              </a:spcBef>
              <a:spcAft>
                <a:spcPts val="0"/>
              </a:spcAft>
              <a:buNone/>
            </a:pPr>
            <a:endParaRPr sz="3600" b="1" dirty="0">
              <a:solidFill>
                <a:srgbClr val="000000"/>
              </a:solidFill>
              <a:latin typeface="Candara"/>
              <a:ea typeface="Candara"/>
              <a:cs typeface="Candara"/>
              <a:sym typeface="Candara"/>
            </a:endParaRPr>
          </a:p>
          <a:p>
            <a:pPr marL="457200" lvl="0" indent="0" algn="ctr" rtl="0">
              <a:spcBef>
                <a:spcPts val="0"/>
              </a:spcBef>
              <a:spcAft>
                <a:spcPts val="0"/>
              </a:spcAft>
              <a:buNone/>
            </a:pPr>
            <a:r>
              <a:rPr lang="en-US" sz="3600" b="1" dirty="0" err="1">
                <a:solidFill>
                  <a:srgbClr val="000000"/>
                </a:solidFill>
                <a:latin typeface="Candara"/>
                <a:ea typeface="Candara"/>
                <a:cs typeface="Candara"/>
                <a:sym typeface="Candara"/>
              </a:rPr>
              <a:t>Refleksi</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implementasi</a:t>
            </a:r>
            <a:r>
              <a:rPr lang="en-US" sz="3600" b="1" dirty="0">
                <a:solidFill>
                  <a:srgbClr val="000000"/>
                </a:solidFill>
                <a:latin typeface="Candara"/>
                <a:ea typeface="Candara"/>
                <a:cs typeface="Candara"/>
                <a:sym typeface="Candara"/>
              </a:rPr>
              <a:t> dan </a:t>
            </a:r>
            <a:r>
              <a:rPr lang="en-US" sz="3600" b="1" dirty="0" err="1">
                <a:solidFill>
                  <a:srgbClr val="000000"/>
                </a:solidFill>
                <a:latin typeface="Candara"/>
                <a:ea typeface="Candara"/>
                <a:cs typeface="Candara"/>
                <a:sym typeface="Candara"/>
              </a:rPr>
              <a:t>Rencana</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untuk</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tahun</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ajaran</a:t>
            </a:r>
            <a:r>
              <a:rPr lang="en-US" sz="3600" b="1" dirty="0">
                <a:solidFill>
                  <a:srgbClr val="000000"/>
                </a:solidFill>
                <a:latin typeface="Candara"/>
                <a:ea typeface="Candara"/>
                <a:cs typeface="Candara"/>
                <a:sym typeface="Candara"/>
              </a:rPr>
              <a:t> </a:t>
            </a:r>
            <a:r>
              <a:rPr lang="en-US" sz="3600" b="1" dirty="0" err="1">
                <a:solidFill>
                  <a:srgbClr val="000000"/>
                </a:solidFill>
                <a:latin typeface="Candara"/>
                <a:ea typeface="Candara"/>
                <a:cs typeface="Candara"/>
                <a:sym typeface="Candara"/>
              </a:rPr>
              <a:t>depan</a:t>
            </a:r>
            <a:r>
              <a:rPr lang="en-US" sz="3600" b="1" dirty="0">
                <a:solidFill>
                  <a:srgbClr val="000000"/>
                </a:solidFill>
                <a:latin typeface="Candara"/>
                <a:ea typeface="Candara"/>
                <a:cs typeface="Candara"/>
                <a:sym typeface="Candara"/>
              </a:rPr>
              <a:t>.</a:t>
            </a:r>
            <a:endParaRPr sz="3600" b="1" dirty="0">
              <a:solidFill>
                <a:srgbClr val="000000"/>
              </a:solidFill>
              <a:latin typeface="Candara"/>
              <a:ea typeface="Candara"/>
              <a:cs typeface="Candara"/>
              <a:sym typeface="Candara"/>
            </a:endParaRPr>
          </a:p>
          <a:p>
            <a:pPr marL="457200" lvl="0" indent="0" algn="ctr" rtl="0">
              <a:spcBef>
                <a:spcPts val="0"/>
              </a:spcBef>
              <a:spcAft>
                <a:spcPts val="0"/>
              </a:spcAft>
              <a:buNone/>
            </a:pPr>
            <a:endParaRPr sz="3600" b="1" dirty="0">
              <a:solidFill>
                <a:srgbClr val="000000"/>
              </a:solidFill>
              <a:latin typeface="Candara"/>
              <a:ea typeface="Candara"/>
              <a:cs typeface="Candara"/>
              <a:sym typeface="Candara"/>
            </a:endParaRPr>
          </a:p>
          <a:p>
            <a:pPr marL="0" lvl="0" indent="0" algn="ctr" rtl="0">
              <a:lnSpc>
                <a:spcPct val="90000"/>
              </a:lnSpc>
              <a:spcBef>
                <a:spcPts val="0"/>
              </a:spcBef>
              <a:spcAft>
                <a:spcPts val="0"/>
              </a:spcAft>
              <a:buNone/>
            </a:pPr>
            <a:r>
              <a:rPr lang="en-US" sz="2800" b="1" u="sng" dirty="0">
                <a:solidFill>
                  <a:srgbClr val="0563C1"/>
                </a:solidFill>
                <a:latin typeface="Nunito"/>
                <a:ea typeface="Nunito"/>
                <a:cs typeface="Nunito"/>
                <a:sym typeface="Nunito"/>
              </a:rPr>
              <a:t>Lembar </a:t>
            </a:r>
            <a:r>
              <a:rPr lang="en-US" sz="2800" b="1" u="sng" dirty="0" err="1">
                <a:solidFill>
                  <a:srgbClr val="0563C1"/>
                </a:solidFill>
                <a:latin typeface="Nunito"/>
                <a:ea typeface="Nunito"/>
                <a:cs typeface="Nunito"/>
                <a:sym typeface="Nunito"/>
              </a:rPr>
              <a:t>Kerja</a:t>
            </a:r>
            <a:r>
              <a:rPr lang="en-US" sz="2800" b="1" u="sng" dirty="0">
                <a:solidFill>
                  <a:srgbClr val="0563C1"/>
                </a:solidFill>
                <a:latin typeface="Nunito"/>
                <a:ea typeface="Nunito"/>
                <a:cs typeface="Nunito"/>
                <a:sym typeface="Nunito"/>
              </a:rPr>
              <a:t> </a:t>
            </a:r>
            <a:r>
              <a:rPr lang="en-US" sz="2800" b="1" u="sng" dirty="0" err="1">
                <a:solidFill>
                  <a:srgbClr val="0563C1"/>
                </a:solidFill>
                <a:latin typeface="Nunito"/>
                <a:ea typeface="Nunito"/>
                <a:cs typeface="Nunito"/>
                <a:sym typeface="Nunito"/>
              </a:rPr>
              <a:t>Rencana</a:t>
            </a:r>
            <a:r>
              <a:rPr lang="en-US" sz="2800" b="1" u="sng" dirty="0">
                <a:solidFill>
                  <a:srgbClr val="0563C1"/>
                </a:solidFill>
                <a:latin typeface="Nunito"/>
                <a:ea typeface="Nunito"/>
                <a:cs typeface="Nunito"/>
                <a:sym typeface="Nunito"/>
              </a:rPr>
              <a:t> </a:t>
            </a:r>
            <a:r>
              <a:rPr lang="en-US" sz="2800" b="1" u="sng" dirty="0" err="1">
                <a:solidFill>
                  <a:srgbClr val="0563C1"/>
                </a:solidFill>
                <a:latin typeface="Nunito"/>
                <a:ea typeface="Nunito"/>
                <a:cs typeface="Nunito"/>
                <a:sym typeface="Nunito"/>
              </a:rPr>
              <a:t>Aksi</a:t>
            </a:r>
            <a:endParaRPr sz="2800" b="1" dirty="0">
              <a:solidFill>
                <a:srgbClr val="000000"/>
              </a:solidFill>
              <a:latin typeface="Nunito"/>
              <a:ea typeface="Nunito"/>
              <a:cs typeface="Nunito"/>
              <a:sym typeface="Nunito"/>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79"/>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115000"/>
              </a:lnSpc>
              <a:spcBef>
                <a:spcPts val="0"/>
              </a:spcBef>
              <a:spcAft>
                <a:spcPts val="0"/>
              </a:spcAft>
              <a:buClr>
                <a:schemeClr val="dk1"/>
              </a:buClr>
              <a:buSzPts val="1100"/>
              <a:buFont typeface="Arial"/>
              <a:buNone/>
            </a:pPr>
            <a:r>
              <a:rPr lang="en-US" b="1">
                <a:solidFill>
                  <a:schemeClr val="dk1"/>
                </a:solidFill>
                <a:latin typeface="Nunito"/>
                <a:ea typeface="Nunito"/>
                <a:cs typeface="Nunito"/>
                <a:sym typeface="Nunito"/>
              </a:rPr>
              <a:t>Penutup</a:t>
            </a:r>
            <a:endParaRPr>
              <a:latin typeface="Nunito"/>
              <a:ea typeface="Nunito"/>
              <a:cs typeface="Nunito"/>
              <a:sym typeface="Nunito"/>
            </a:endParaRPr>
          </a:p>
        </p:txBody>
      </p:sp>
      <p:sp>
        <p:nvSpPr>
          <p:cNvPr id="533" name="Google Shape;533;p79"/>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None/>
            </a:pPr>
            <a:r>
              <a:rPr lang="en-US" sz="1900" b="1">
                <a:latin typeface="Nunito"/>
                <a:ea typeface="Nunito"/>
                <a:cs typeface="Nunito"/>
                <a:sym typeface="Nunito"/>
              </a:rPr>
              <a:t>Menyusun KOS #2 (Pengorganisasian pembelajaran di satuan pendidikan)</a:t>
            </a:r>
            <a:endParaRPr>
              <a:latin typeface="Nunito"/>
              <a:ea typeface="Nunito"/>
              <a:cs typeface="Nunito"/>
              <a:sym typeface="Nunito"/>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80"/>
          <p:cNvSpPr txBox="1">
            <a:spLocks noGrp="1"/>
          </p:cNvSpPr>
          <p:nvPr>
            <p:ph type="title"/>
          </p:nvPr>
        </p:nvSpPr>
        <p:spPr>
          <a:xfrm>
            <a:off x="415600" y="593367"/>
            <a:ext cx="11360700" cy="7635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Daftar Pustaka</a:t>
            </a:r>
            <a:endParaRPr/>
          </a:p>
        </p:txBody>
      </p:sp>
      <p:sp>
        <p:nvSpPr>
          <p:cNvPr id="539" name="Google Shape;539;p80"/>
          <p:cNvSpPr txBox="1">
            <a:spLocks noGrp="1"/>
          </p:cNvSpPr>
          <p:nvPr>
            <p:ph type="body" idx="1"/>
          </p:nvPr>
        </p:nvSpPr>
        <p:spPr>
          <a:xfrm>
            <a:off x="415600" y="1536633"/>
            <a:ext cx="11360700" cy="4555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sz="1800" u="sng">
                <a:solidFill>
                  <a:schemeClr val="hlink"/>
                </a:solidFill>
                <a:hlinkClick r:id="rId3"/>
              </a:rPr>
              <a:t>https://www.mansfieldisd.org/uploaded/main/departments/CIA/assets/MasterScheduleStudy/Research-OptimalScheduling_Secondary.pdf</a:t>
            </a:r>
            <a:r>
              <a:rPr lang="en-US" sz="1800"/>
              <a:t> </a:t>
            </a:r>
            <a:endParaRPr sz="1800"/>
          </a:p>
          <a:p>
            <a:pPr marL="0" lvl="0" indent="0" algn="l" rtl="0">
              <a:spcBef>
                <a:spcPts val="1000"/>
              </a:spcBef>
              <a:spcAft>
                <a:spcPts val="0"/>
              </a:spcAft>
              <a:buNone/>
            </a:pPr>
            <a:r>
              <a:rPr lang="en-US" sz="1800" u="sng">
                <a:solidFill>
                  <a:schemeClr val="hlink"/>
                </a:solidFill>
                <a:hlinkClick r:id="rId4"/>
              </a:rPr>
              <a:t>https://education.stateuniversity.com/pages/2385/Scheduling.html</a:t>
            </a:r>
            <a:r>
              <a:rPr lang="en-US" sz="1800"/>
              <a:t> </a:t>
            </a:r>
            <a:endParaRPr sz="1800"/>
          </a:p>
          <a:p>
            <a:pPr marL="0" lvl="0" indent="0" algn="l" rtl="0">
              <a:spcBef>
                <a:spcPts val="1000"/>
              </a:spcBef>
              <a:spcAft>
                <a:spcPts val="0"/>
              </a:spcAft>
              <a:buNone/>
            </a:pPr>
            <a:r>
              <a:rPr lang="en-US" sz="1800" u="sng">
                <a:solidFill>
                  <a:schemeClr val="hlink"/>
                </a:solidFill>
                <a:hlinkClick r:id="rId5"/>
              </a:rPr>
              <a:t>https://www.slideshare.net/ArunJoseph22/school-organization-76958236</a:t>
            </a:r>
            <a:endParaRPr sz="1800"/>
          </a:p>
          <a:p>
            <a:pPr marL="0" lvl="0" indent="0" algn="l" rtl="0">
              <a:spcBef>
                <a:spcPts val="1000"/>
              </a:spcBef>
              <a:spcAft>
                <a:spcPts val="0"/>
              </a:spcAft>
              <a:buNone/>
            </a:pPr>
            <a:r>
              <a:rPr lang="en-US" sz="1800" u="sng">
                <a:solidFill>
                  <a:schemeClr val="hlink"/>
                </a:solidFill>
                <a:hlinkClick r:id="rId6"/>
              </a:rPr>
              <a:t>https://www.oecd.org/education/school/school-learning-organisation.pdf</a:t>
            </a:r>
            <a:endParaRPr sz="1800"/>
          </a:p>
          <a:p>
            <a:pPr marL="0" lvl="0" indent="0" algn="l" rtl="0">
              <a:spcBef>
                <a:spcPts val="1000"/>
              </a:spcBef>
              <a:spcAft>
                <a:spcPts val="0"/>
              </a:spcAft>
              <a:buNone/>
            </a:pPr>
            <a:r>
              <a:rPr lang="en-US" sz="1800" u="sng">
                <a:solidFill>
                  <a:schemeClr val="hlink"/>
                </a:solidFill>
                <a:hlinkClick r:id="rId7"/>
              </a:rPr>
              <a:t>https://core.ac.uk/download/pdf/34221694.pdf</a:t>
            </a:r>
            <a:endParaRPr sz="1800"/>
          </a:p>
          <a:p>
            <a:pPr marL="0" lvl="0" indent="0" algn="l" rtl="0">
              <a:spcBef>
                <a:spcPts val="1000"/>
              </a:spcBef>
              <a:spcAft>
                <a:spcPts val="0"/>
              </a:spcAft>
              <a:buNone/>
            </a:pPr>
            <a:endParaRPr sz="1800"/>
          </a:p>
          <a:p>
            <a:pPr marL="0" lvl="0" indent="0" algn="l" rtl="0">
              <a:spcBef>
                <a:spcPts val="1000"/>
              </a:spcBef>
              <a:spcAft>
                <a:spcPts val="0"/>
              </a:spcAft>
              <a:buNone/>
            </a:pPr>
            <a:endParaRPr sz="1800"/>
          </a:p>
          <a:p>
            <a:pPr marL="0" lvl="0" indent="0" algn="l" rtl="0">
              <a:spcBef>
                <a:spcPts val="1000"/>
              </a:spcBef>
              <a:spcAft>
                <a:spcPts val="0"/>
              </a:spcAft>
              <a:buNone/>
            </a:pPr>
            <a:endParaRPr sz="180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81"/>
          <p:cNvSpPr txBox="1">
            <a:spLocks noGrp="1"/>
          </p:cNvSpPr>
          <p:nvPr>
            <p:ph type="title"/>
          </p:nvPr>
        </p:nvSpPr>
        <p:spPr>
          <a:xfrm>
            <a:off x="831850" y="1259538"/>
            <a:ext cx="4284600" cy="28527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latin typeface="Nunito"/>
                <a:ea typeface="Nunito"/>
                <a:cs typeface="Nunito"/>
                <a:sym typeface="Nunito"/>
              </a:rPr>
              <a:t>Terima Kasih</a:t>
            </a:r>
            <a:endParaRPr>
              <a:latin typeface="Nunito"/>
              <a:ea typeface="Nunito"/>
              <a:cs typeface="Nunito"/>
              <a:sym typeface="Nunito"/>
            </a:endParaRPr>
          </a:p>
        </p:txBody>
      </p:sp>
      <p:sp>
        <p:nvSpPr>
          <p:cNvPr id="545" name="Google Shape;545;p81"/>
          <p:cNvSpPr txBox="1">
            <a:spLocks noGrp="1"/>
          </p:cNvSpPr>
          <p:nvPr>
            <p:ph type="body" idx="1"/>
          </p:nvPr>
        </p:nvSpPr>
        <p:spPr>
          <a:xfrm>
            <a:off x="831813" y="4112238"/>
            <a:ext cx="4284600" cy="15003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latin typeface="Nunito"/>
              <a:ea typeface="Nunito"/>
              <a:cs typeface="Nunito"/>
              <a:sym typeface="Nuni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1"/>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Profil Pelatih</a:t>
            </a:r>
            <a:endParaRPr/>
          </a:p>
        </p:txBody>
      </p:sp>
      <p:sp>
        <p:nvSpPr>
          <p:cNvPr id="131" name="Google Shape;131;p21"/>
          <p:cNvSpPr txBox="1">
            <a:spLocks noGrp="1"/>
          </p:cNvSpPr>
          <p:nvPr>
            <p:ph type="body" idx="1"/>
          </p:nvPr>
        </p:nvSpPr>
        <p:spPr>
          <a:xfrm>
            <a:off x="6559025" y="2338600"/>
            <a:ext cx="4794900" cy="3838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Nama Pelatih</a:t>
            </a:r>
            <a:endParaRPr/>
          </a:p>
          <a:p>
            <a:pPr marL="0" lvl="0" indent="0" algn="l" rtl="0">
              <a:spcBef>
                <a:spcPts val="1000"/>
              </a:spcBef>
              <a:spcAft>
                <a:spcPts val="0"/>
              </a:spcAft>
              <a:buNone/>
            </a:pPr>
            <a:r>
              <a:rPr lang="en-US"/>
              <a:t>Biodata singkat</a:t>
            </a:r>
            <a:endParaRPr/>
          </a:p>
          <a:p>
            <a:pPr marL="0" lvl="0" indent="0" algn="l" rtl="0">
              <a:spcBef>
                <a:spcPts val="1000"/>
              </a:spcBef>
              <a:spcAft>
                <a:spcPts val="0"/>
              </a:spcAft>
              <a:buNone/>
            </a:pPr>
            <a:endParaRPr/>
          </a:p>
          <a:p>
            <a:pPr marL="0" lvl="0" indent="0" algn="l" rtl="0">
              <a:spcBef>
                <a:spcPts val="1000"/>
              </a:spcBef>
              <a:spcAft>
                <a:spcPts val="0"/>
              </a:spcAft>
              <a:buNone/>
            </a:pPr>
            <a:r>
              <a:rPr lang="en-US"/>
              <a:t>2 fakta</a:t>
            </a:r>
            <a:endParaRPr/>
          </a:p>
          <a:p>
            <a:pPr marL="0" lvl="0" indent="0" algn="l" rtl="0">
              <a:spcBef>
                <a:spcPts val="1000"/>
              </a:spcBef>
              <a:spcAft>
                <a:spcPts val="0"/>
              </a:spcAft>
              <a:buNone/>
            </a:pPr>
            <a:r>
              <a:rPr lang="en-US"/>
              <a:t>1 kebohongan</a:t>
            </a:r>
            <a:endParaRPr/>
          </a:p>
        </p:txBody>
      </p:sp>
      <p:sp>
        <p:nvSpPr>
          <p:cNvPr id="132" name="Google Shape;132;p21"/>
          <p:cNvSpPr txBox="1">
            <a:spLocks noGrp="1"/>
          </p:cNvSpPr>
          <p:nvPr>
            <p:ph type="body" idx="1"/>
          </p:nvPr>
        </p:nvSpPr>
        <p:spPr>
          <a:xfrm>
            <a:off x="1180175" y="2054825"/>
            <a:ext cx="3958800" cy="4330800"/>
          </a:xfrm>
          <a:prstGeom prst="rect">
            <a:avLst/>
          </a:prstGeom>
          <a:solidFill>
            <a:schemeClr val="accent1"/>
          </a:solidFill>
        </p:spPr>
        <p:txBody>
          <a:bodyPr spcFirstLastPara="1" wrap="square" lIns="91425" tIns="45700" rIns="91425" bIns="45700" anchor="ctr" anchorCtr="0">
            <a:normAutofit/>
          </a:bodyPr>
          <a:lstStyle/>
          <a:p>
            <a:pPr marL="0" lvl="0" indent="0" algn="ctr" rtl="0">
              <a:spcBef>
                <a:spcPts val="1000"/>
              </a:spcBef>
              <a:spcAft>
                <a:spcPts val="0"/>
              </a:spcAft>
              <a:buNone/>
            </a:pPr>
            <a:r>
              <a:rPr lang="en-US"/>
              <a:t>Foto Pelatih</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22"/>
          <p:cNvPicPr preferRelativeResize="0"/>
          <p:nvPr/>
        </p:nvPicPr>
        <p:blipFill rotWithShape="1">
          <a:blip r:embed="rId3">
            <a:alphaModFix/>
          </a:blip>
          <a:srcRect l="4512" t="22264" r="5962" b="19619"/>
          <a:stretch/>
        </p:blipFill>
        <p:spPr>
          <a:xfrm>
            <a:off x="438750" y="2004225"/>
            <a:ext cx="4768891" cy="4195857"/>
          </a:xfrm>
          <a:prstGeom prst="rect">
            <a:avLst/>
          </a:prstGeom>
          <a:noFill/>
          <a:ln>
            <a:noFill/>
          </a:ln>
        </p:spPr>
      </p:pic>
      <p:pic>
        <p:nvPicPr>
          <p:cNvPr id="138" name="Google Shape;138;p22"/>
          <p:cNvPicPr preferRelativeResize="0"/>
          <p:nvPr/>
        </p:nvPicPr>
        <p:blipFill rotWithShape="1">
          <a:blip r:embed="rId3">
            <a:alphaModFix/>
          </a:blip>
          <a:srcRect l="4512" t="22264" r="5962" b="19619"/>
          <a:stretch/>
        </p:blipFill>
        <p:spPr>
          <a:xfrm>
            <a:off x="6088059" y="2045518"/>
            <a:ext cx="4768891" cy="4195857"/>
          </a:xfrm>
          <a:prstGeom prst="rect">
            <a:avLst/>
          </a:prstGeom>
          <a:noFill/>
          <a:ln>
            <a:noFill/>
          </a:ln>
        </p:spPr>
      </p:pic>
      <p:sp>
        <p:nvSpPr>
          <p:cNvPr id="139" name="Google Shape;139;p22"/>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Desain Pembelajaran</a:t>
            </a:r>
            <a:endParaRPr b="1">
              <a:latin typeface="Nunito"/>
              <a:ea typeface="Nunito"/>
              <a:cs typeface="Nunito"/>
              <a:sym typeface="Nunito"/>
            </a:endParaRPr>
          </a:p>
        </p:txBody>
      </p:sp>
      <p:sp>
        <p:nvSpPr>
          <p:cNvPr id="140" name="Google Shape;140;p22"/>
          <p:cNvSpPr txBox="1"/>
          <p:nvPr/>
        </p:nvSpPr>
        <p:spPr>
          <a:xfrm>
            <a:off x="1163592" y="2592310"/>
            <a:ext cx="33192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900" b="1">
                <a:latin typeface="Candara"/>
                <a:ea typeface="Candara"/>
                <a:cs typeface="Candara"/>
                <a:sym typeface="Candara"/>
              </a:rPr>
              <a:t>Tujuan</a:t>
            </a:r>
            <a:endParaRPr sz="2900" b="1">
              <a:latin typeface="Candara"/>
              <a:ea typeface="Candara"/>
              <a:cs typeface="Candara"/>
              <a:sym typeface="Candara"/>
            </a:endParaRPr>
          </a:p>
        </p:txBody>
      </p:sp>
      <p:sp>
        <p:nvSpPr>
          <p:cNvPr id="141" name="Google Shape;141;p22"/>
          <p:cNvSpPr txBox="1"/>
          <p:nvPr/>
        </p:nvSpPr>
        <p:spPr>
          <a:xfrm>
            <a:off x="6812897" y="2628235"/>
            <a:ext cx="3319200" cy="63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900" b="1">
                <a:solidFill>
                  <a:schemeClr val="dk1"/>
                </a:solidFill>
                <a:latin typeface="Candara"/>
                <a:ea typeface="Candara"/>
                <a:cs typeface="Candara"/>
                <a:sym typeface="Candara"/>
              </a:rPr>
              <a:t>Keluaran</a:t>
            </a:r>
            <a:endParaRPr sz="2900" b="1">
              <a:latin typeface="Candara"/>
              <a:ea typeface="Candara"/>
              <a:cs typeface="Candara"/>
              <a:sym typeface="Candara"/>
            </a:endParaRPr>
          </a:p>
        </p:txBody>
      </p:sp>
      <p:cxnSp>
        <p:nvCxnSpPr>
          <p:cNvPr id="142" name="Google Shape;142;p22"/>
          <p:cNvCxnSpPr>
            <a:stCxn id="137" idx="3"/>
            <a:endCxn id="143" idx="1"/>
          </p:cNvCxnSpPr>
          <p:nvPr/>
        </p:nvCxnSpPr>
        <p:spPr>
          <a:xfrm>
            <a:off x="5207642" y="4102153"/>
            <a:ext cx="562500" cy="15300"/>
          </a:xfrm>
          <a:prstGeom prst="straightConnector1">
            <a:avLst/>
          </a:prstGeom>
          <a:noFill/>
          <a:ln w="38100" cap="flat" cmpd="sng">
            <a:solidFill>
              <a:schemeClr val="dk2"/>
            </a:solidFill>
            <a:prstDash val="solid"/>
            <a:round/>
            <a:headEnd type="none" w="med" len="med"/>
            <a:tailEnd type="triangle" w="med" len="med"/>
          </a:ln>
        </p:spPr>
      </p:cxnSp>
      <p:sp>
        <p:nvSpPr>
          <p:cNvPr id="144" name="Google Shape;144;p22"/>
          <p:cNvSpPr txBox="1"/>
          <p:nvPr/>
        </p:nvSpPr>
        <p:spPr>
          <a:xfrm>
            <a:off x="1065150" y="3326225"/>
            <a:ext cx="3587700" cy="203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400" b="1">
                <a:solidFill>
                  <a:schemeClr val="dk1"/>
                </a:solidFill>
                <a:latin typeface="Candara"/>
                <a:ea typeface="Candara"/>
                <a:cs typeface="Candara"/>
                <a:sym typeface="Candara"/>
              </a:rPr>
              <a:t>Memahami dan menggunakan proses pengorganisasian pembelajaran di satuan pendidikan</a:t>
            </a:r>
            <a:endParaRPr sz="2400" b="1">
              <a:latin typeface="Candara"/>
              <a:ea typeface="Candara"/>
              <a:cs typeface="Candara"/>
              <a:sym typeface="Candara"/>
            </a:endParaRPr>
          </a:p>
        </p:txBody>
      </p:sp>
      <p:sp>
        <p:nvSpPr>
          <p:cNvPr id="145" name="Google Shape;145;p22"/>
          <p:cNvSpPr txBox="1"/>
          <p:nvPr/>
        </p:nvSpPr>
        <p:spPr>
          <a:xfrm>
            <a:off x="6678650" y="3197625"/>
            <a:ext cx="3587700" cy="2401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400" b="1">
                <a:solidFill>
                  <a:schemeClr val="dk1"/>
                </a:solidFill>
                <a:latin typeface="Candara"/>
                <a:ea typeface="Candara"/>
                <a:cs typeface="Candara"/>
                <a:sym typeface="Candara"/>
              </a:rPr>
              <a:t>Usulan jadwal pembelajaran yang disesuaikan dengan kebutuhan masing-masing satuan pendidikan</a:t>
            </a:r>
            <a:endParaRPr sz="2400" b="1">
              <a:latin typeface="Candara"/>
              <a:ea typeface="Candara"/>
              <a:cs typeface="Candara"/>
              <a:sym typeface="Candar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3"/>
          <p:cNvPicPr preferRelativeResize="0"/>
          <p:nvPr/>
        </p:nvPicPr>
        <p:blipFill rotWithShape="1">
          <a:blip r:embed="rId3">
            <a:alphaModFix/>
          </a:blip>
          <a:srcRect l="4512" t="22264" r="5962" b="19619"/>
          <a:stretch/>
        </p:blipFill>
        <p:spPr>
          <a:xfrm>
            <a:off x="438750" y="2004188"/>
            <a:ext cx="2416425" cy="1568625"/>
          </a:xfrm>
          <a:prstGeom prst="rect">
            <a:avLst/>
          </a:prstGeom>
          <a:noFill/>
          <a:ln>
            <a:noFill/>
          </a:ln>
        </p:spPr>
      </p:pic>
      <p:pic>
        <p:nvPicPr>
          <p:cNvPr id="151" name="Google Shape;151;p23"/>
          <p:cNvPicPr preferRelativeResize="0"/>
          <p:nvPr/>
        </p:nvPicPr>
        <p:blipFill rotWithShape="1">
          <a:blip r:embed="rId3">
            <a:alphaModFix/>
          </a:blip>
          <a:srcRect l="4512" t="22264" r="5962" b="19619"/>
          <a:stretch/>
        </p:blipFill>
        <p:spPr>
          <a:xfrm>
            <a:off x="3301288" y="2019625"/>
            <a:ext cx="2416425" cy="1568625"/>
          </a:xfrm>
          <a:prstGeom prst="rect">
            <a:avLst/>
          </a:prstGeom>
          <a:noFill/>
          <a:ln>
            <a:noFill/>
          </a:ln>
        </p:spPr>
      </p:pic>
      <p:pic>
        <p:nvPicPr>
          <p:cNvPr id="152" name="Google Shape;152;p23"/>
          <p:cNvPicPr preferRelativeResize="0"/>
          <p:nvPr/>
        </p:nvPicPr>
        <p:blipFill rotWithShape="1">
          <a:blip r:embed="rId3">
            <a:alphaModFix/>
          </a:blip>
          <a:srcRect l="4512" t="22264" r="5962" b="19619"/>
          <a:stretch/>
        </p:blipFill>
        <p:spPr>
          <a:xfrm>
            <a:off x="6126475" y="2019625"/>
            <a:ext cx="2416425" cy="1568625"/>
          </a:xfrm>
          <a:prstGeom prst="rect">
            <a:avLst/>
          </a:prstGeom>
          <a:noFill/>
          <a:ln>
            <a:noFill/>
          </a:ln>
        </p:spPr>
      </p:pic>
      <p:pic>
        <p:nvPicPr>
          <p:cNvPr id="153" name="Google Shape;153;p23"/>
          <p:cNvPicPr preferRelativeResize="0"/>
          <p:nvPr/>
        </p:nvPicPr>
        <p:blipFill rotWithShape="1">
          <a:blip r:embed="rId3">
            <a:alphaModFix/>
          </a:blip>
          <a:srcRect l="4512" t="22264" r="5962" b="19619"/>
          <a:stretch/>
        </p:blipFill>
        <p:spPr>
          <a:xfrm>
            <a:off x="9027850" y="2019638"/>
            <a:ext cx="2416425" cy="1568625"/>
          </a:xfrm>
          <a:prstGeom prst="rect">
            <a:avLst/>
          </a:prstGeom>
          <a:noFill/>
          <a:ln>
            <a:noFill/>
          </a:ln>
        </p:spPr>
      </p:pic>
      <p:pic>
        <p:nvPicPr>
          <p:cNvPr id="154" name="Google Shape;154;p23"/>
          <p:cNvPicPr preferRelativeResize="0"/>
          <p:nvPr/>
        </p:nvPicPr>
        <p:blipFill rotWithShape="1">
          <a:blip r:embed="rId3">
            <a:alphaModFix/>
          </a:blip>
          <a:srcRect l="4512" t="22264" r="5962" b="19619"/>
          <a:stretch/>
        </p:blipFill>
        <p:spPr>
          <a:xfrm>
            <a:off x="438750" y="4290188"/>
            <a:ext cx="2416425" cy="1568625"/>
          </a:xfrm>
          <a:prstGeom prst="rect">
            <a:avLst/>
          </a:prstGeom>
          <a:noFill/>
          <a:ln>
            <a:noFill/>
          </a:ln>
        </p:spPr>
      </p:pic>
      <p:pic>
        <p:nvPicPr>
          <p:cNvPr id="155" name="Google Shape;155;p23"/>
          <p:cNvPicPr preferRelativeResize="0"/>
          <p:nvPr/>
        </p:nvPicPr>
        <p:blipFill rotWithShape="1">
          <a:blip r:embed="rId3">
            <a:alphaModFix/>
          </a:blip>
          <a:srcRect l="4512" t="22264" r="5962" b="19619"/>
          <a:stretch/>
        </p:blipFill>
        <p:spPr>
          <a:xfrm>
            <a:off x="3301288" y="4305625"/>
            <a:ext cx="2416425" cy="1568625"/>
          </a:xfrm>
          <a:prstGeom prst="rect">
            <a:avLst/>
          </a:prstGeom>
          <a:noFill/>
          <a:ln>
            <a:noFill/>
          </a:ln>
        </p:spPr>
      </p:pic>
      <p:pic>
        <p:nvPicPr>
          <p:cNvPr id="156" name="Google Shape;156;p23"/>
          <p:cNvPicPr preferRelativeResize="0"/>
          <p:nvPr/>
        </p:nvPicPr>
        <p:blipFill rotWithShape="1">
          <a:blip r:embed="rId3">
            <a:alphaModFix/>
          </a:blip>
          <a:srcRect l="4512" t="22264" r="5962" b="19619"/>
          <a:stretch/>
        </p:blipFill>
        <p:spPr>
          <a:xfrm>
            <a:off x="6126475" y="4305625"/>
            <a:ext cx="2416425" cy="1568625"/>
          </a:xfrm>
          <a:prstGeom prst="rect">
            <a:avLst/>
          </a:prstGeom>
          <a:noFill/>
          <a:ln>
            <a:noFill/>
          </a:ln>
        </p:spPr>
      </p:pic>
      <p:pic>
        <p:nvPicPr>
          <p:cNvPr id="157" name="Google Shape;157;p23"/>
          <p:cNvPicPr preferRelativeResize="0"/>
          <p:nvPr/>
        </p:nvPicPr>
        <p:blipFill rotWithShape="1">
          <a:blip r:embed="rId3">
            <a:alphaModFix/>
          </a:blip>
          <a:srcRect l="4512" t="22264" r="5962" b="19619"/>
          <a:stretch/>
        </p:blipFill>
        <p:spPr>
          <a:xfrm>
            <a:off x="9027850" y="4305638"/>
            <a:ext cx="2416425" cy="1568625"/>
          </a:xfrm>
          <a:prstGeom prst="rect">
            <a:avLst/>
          </a:prstGeom>
          <a:noFill/>
          <a:ln>
            <a:noFill/>
          </a:ln>
        </p:spPr>
      </p:pic>
      <p:sp>
        <p:nvSpPr>
          <p:cNvPr id="158" name="Google Shape;158;p23"/>
          <p:cNvSpPr txBox="1">
            <a:spLocks noGrp="1"/>
          </p:cNvSpPr>
          <p:nvPr>
            <p:ph type="title"/>
          </p:nvPr>
        </p:nvSpPr>
        <p:spPr>
          <a:xfrm>
            <a:off x="838101" y="937034"/>
            <a:ext cx="10515600" cy="11178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b="1">
                <a:latin typeface="Nunito"/>
                <a:ea typeface="Nunito"/>
                <a:cs typeface="Nunito"/>
                <a:sym typeface="Nunito"/>
              </a:rPr>
              <a:t>Alur Belajar</a:t>
            </a:r>
            <a:endParaRPr b="1">
              <a:latin typeface="Nunito"/>
              <a:ea typeface="Nunito"/>
              <a:cs typeface="Nunito"/>
              <a:sym typeface="Nunito"/>
            </a:endParaRPr>
          </a:p>
        </p:txBody>
      </p:sp>
      <p:sp>
        <p:nvSpPr>
          <p:cNvPr id="159" name="Google Shape;159;p23"/>
          <p:cNvSpPr txBox="1"/>
          <p:nvPr/>
        </p:nvSpPr>
        <p:spPr>
          <a:xfrm>
            <a:off x="878275" y="2335825"/>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Mulai Dari Diri</a:t>
            </a:r>
            <a:endParaRPr sz="2000" b="1">
              <a:latin typeface="Nunito"/>
              <a:ea typeface="Nunito"/>
              <a:cs typeface="Nunito"/>
              <a:sym typeface="Nunito"/>
            </a:endParaRPr>
          </a:p>
        </p:txBody>
      </p:sp>
      <p:sp>
        <p:nvSpPr>
          <p:cNvPr id="160" name="Google Shape;160;p23"/>
          <p:cNvSpPr txBox="1"/>
          <p:nvPr/>
        </p:nvSpPr>
        <p:spPr>
          <a:xfrm>
            <a:off x="3713550" y="2335825"/>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000" b="1">
                <a:solidFill>
                  <a:schemeClr val="dk1"/>
                </a:solidFill>
                <a:latin typeface="Nunito"/>
                <a:ea typeface="Nunito"/>
                <a:cs typeface="Nunito"/>
                <a:sym typeface="Nunito"/>
              </a:rPr>
              <a:t>Eksplorasi Konsep</a:t>
            </a:r>
            <a:endParaRPr sz="2000" b="1">
              <a:latin typeface="Nunito"/>
              <a:ea typeface="Nunito"/>
              <a:cs typeface="Nunito"/>
              <a:sym typeface="Nunito"/>
            </a:endParaRPr>
          </a:p>
        </p:txBody>
      </p:sp>
      <p:sp>
        <p:nvSpPr>
          <p:cNvPr id="161" name="Google Shape;161;p23"/>
          <p:cNvSpPr txBox="1"/>
          <p:nvPr/>
        </p:nvSpPr>
        <p:spPr>
          <a:xfrm>
            <a:off x="6544825" y="2388288"/>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Ruang Kolaborasi 1</a:t>
            </a:r>
            <a:endParaRPr sz="2000" b="1">
              <a:latin typeface="Nunito"/>
              <a:ea typeface="Nunito"/>
              <a:cs typeface="Nunito"/>
              <a:sym typeface="Nunito"/>
            </a:endParaRPr>
          </a:p>
        </p:txBody>
      </p:sp>
      <p:sp>
        <p:nvSpPr>
          <p:cNvPr id="162" name="Google Shape;162;p23"/>
          <p:cNvSpPr txBox="1"/>
          <p:nvPr/>
        </p:nvSpPr>
        <p:spPr>
          <a:xfrm>
            <a:off x="9426425" y="2388300"/>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Refleksi Terbimbing</a:t>
            </a:r>
            <a:endParaRPr sz="2000" b="1">
              <a:latin typeface="Nunito"/>
              <a:ea typeface="Nunito"/>
              <a:cs typeface="Nunito"/>
              <a:sym typeface="Nunito"/>
            </a:endParaRPr>
          </a:p>
        </p:txBody>
      </p:sp>
      <p:sp>
        <p:nvSpPr>
          <p:cNvPr id="163" name="Google Shape;163;p23"/>
          <p:cNvSpPr txBox="1"/>
          <p:nvPr/>
        </p:nvSpPr>
        <p:spPr>
          <a:xfrm>
            <a:off x="9403675" y="4705288"/>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sz="2000" b="1">
                <a:solidFill>
                  <a:schemeClr val="dk1"/>
                </a:solidFill>
                <a:latin typeface="Nunito"/>
                <a:ea typeface="Nunito"/>
                <a:cs typeface="Nunito"/>
                <a:sym typeface="Nunito"/>
              </a:rPr>
              <a:t>Ruang Kolaborasi 2</a:t>
            </a:r>
            <a:endParaRPr sz="2000" b="1">
              <a:latin typeface="Nunito"/>
              <a:ea typeface="Nunito"/>
              <a:cs typeface="Nunito"/>
              <a:sym typeface="Nunito"/>
            </a:endParaRPr>
          </a:p>
        </p:txBody>
      </p:sp>
      <p:sp>
        <p:nvSpPr>
          <p:cNvPr id="164" name="Google Shape;164;p23"/>
          <p:cNvSpPr txBox="1"/>
          <p:nvPr/>
        </p:nvSpPr>
        <p:spPr>
          <a:xfrm>
            <a:off x="6531888" y="4689725"/>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Elaborasi Pemahaman</a:t>
            </a:r>
            <a:endParaRPr sz="2000" b="1">
              <a:latin typeface="Nunito"/>
              <a:ea typeface="Nunito"/>
              <a:cs typeface="Nunito"/>
              <a:sym typeface="Nunito"/>
            </a:endParaRPr>
          </a:p>
        </p:txBody>
      </p:sp>
      <p:sp>
        <p:nvSpPr>
          <p:cNvPr id="165" name="Google Shape;165;p23"/>
          <p:cNvSpPr txBox="1"/>
          <p:nvPr/>
        </p:nvSpPr>
        <p:spPr>
          <a:xfrm>
            <a:off x="3700988" y="4513738"/>
            <a:ext cx="16818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Koneksi Antar Materi</a:t>
            </a:r>
            <a:endParaRPr sz="2000" b="1">
              <a:latin typeface="Nunito"/>
              <a:ea typeface="Nunito"/>
              <a:cs typeface="Nunito"/>
              <a:sym typeface="Nunito"/>
            </a:endParaRPr>
          </a:p>
        </p:txBody>
      </p:sp>
      <p:sp>
        <p:nvSpPr>
          <p:cNvPr id="166" name="Google Shape;166;p23"/>
          <p:cNvSpPr txBox="1"/>
          <p:nvPr/>
        </p:nvSpPr>
        <p:spPr>
          <a:xfrm>
            <a:off x="792400" y="4667650"/>
            <a:ext cx="16818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latin typeface="Nunito"/>
                <a:ea typeface="Nunito"/>
                <a:cs typeface="Nunito"/>
                <a:sym typeface="Nunito"/>
              </a:rPr>
              <a:t>(Rencana) Aksi Nyata</a:t>
            </a:r>
            <a:endParaRPr sz="2000" b="1">
              <a:latin typeface="Nunito"/>
              <a:ea typeface="Nunito"/>
              <a:cs typeface="Nunito"/>
              <a:sym typeface="Nunito"/>
            </a:endParaRPr>
          </a:p>
        </p:txBody>
      </p:sp>
      <p:cxnSp>
        <p:nvCxnSpPr>
          <p:cNvPr id="167" name="Google Shape;167;p23"/>
          <p:cNvCxnSpPr>
            <a:stCxn id="150" idx="3"/>
            <a:endCxn id="168" idx="1"/>
          </p:cNvCxnSpPr>
          <p:nvPr/>
        </p:nvCxnSpPr>
        <p:spPr>
          <a:xfrm>
            <a:off x="2855175" y="2788500"/>
            <a:ext cx="562500" cy="15300"/>
          </a:xfrm>
          <a:prstGeom prst="straightConnector1">
            <a:avLst/>
          </a:prstGeom>
          <a:noFill/>
          <a:ln w="38100" cap="flat" cmpd="sng">
            <a:solidFill>
              <a:schemeClr val="dk2"/>
            </a:solidFill>
            <a:prstDash val="solid"/>
            <a:round/>
            <a:headEnd type="none" w="med" len="med"/>
            <a:tailEnd type="triangle" w="med" len="med"/>
          </a:ln>
        </p:spPr>
      </p:cxnSp>
      <p:cxnSp>
        <p:nvCxnSpPr>
          <p:cNvPr id="169" name="Google Shape;169;p23"/>
          <p:cNvCxnSpPr/>
          <p:nvPr/>
        </p:nvCxnSpPr>
        <p:spPr>
          <a:xfrm>
            <a:off x="5688838" y="2788500"/>
            <a:ext cx="562500" cy="15300"/>
          </a:xfrm>
          <a:prstGeom prst="straightConnector1">
            <a:avLst/>
          </a:prstGeom>
          <a:noFill/>
          <a:ln w="38100" cap="flat" cmpd="sng">
            <a:solidFill>
              <a:schemeClr val="dk2"/>
            </a:solidFill>
            <a:prstDash val="solid"/>
            <a:round/>
            <a:headEnd type="none" w="med" len="med"/>
            <a:tailEnd type="triangle" w="med" len="med"/>
          </a:ln>
        </p:spPr>
      </p:cxnSp>
      <p:cxnSp>
        <p:nvCxnSpPr>
          <p:cNvPr id="170" name="Google Shape;170;p23"/>
          <p:cNvCxnSpPr/>
          <p:nvPr/>
        </p:nvCxnSpPr>
        <p:spPr>
          <a:xfrm>
            <a:off x="8545275" y="2780850"/>
            <a:ext cx="562500" cy="15300"/>
          </a:xfrm>
          <a:prstGeom prst="straightConnector1">
            <a:avLst/>
          </a:prstGeom>
          <a:noFill/>
          <a:ln w="38100" cap="flat" cmpd="sng">
            <a:solidFill>
              <a:schemeClr val="dk2"/>
            </a:solidFill>
            <a:prstDash val="solid"/>
            <a:round/>
            <a:headEnd type="none" w="med" len="med"/>
            <a:tailEnd type="triangle" w="med" len="med"/>
          </a:ln>
        </p:spPr>
      </p:cxnSp>
      <p:cxnSp>
        <p:nvCxnSpPr>
          <p:cNvPr id="171" name="Google Shape;171;p23"/>
          <p:cNvCxnSpPr/>
          <p:nvPr/>
        </p:nvCxnSpPr>
        <p:spPr>
          <a:xfrm>
            <a:off x="2843800" y="4977750"/>
            <a:ext cx="562500" cy="15300"/>
          </a:xfrm>
          <a:prstGeom prst="straightConnector1">
            <a:avLst/>
          </a:prstGeom>
          <a:noFill/>
          <a:ln w="38100" cap="flat" cmpd="sng">
            <a:solidFill>
              <a:schemeClr val="dk2"/>
            </a:solidFill>
            <a:prstDash val="solid"/>
            <a:round/>
            <a:headEnd type="triangle" w="med" len="med"/>
            <a:tailEnd type="none" w="med" len="med"/>
          </a:ln>
        </p:spPr>
      </p:cxnSp>
      <p:cxnSp>
        <p:nvCxnSpPr>
          <p:cNvPr id="172" name="Google Shape;172;p23"/>
          <p:cNvCxnSpPr/>
          <p:nvPr/>
        </p:nvCxnSpPr>
        <p:spPr>
          <a:xfrm>
            <a:off x="5677463" y="4977750"/>
            <a:ext cx="562500" cy="15300"/>
          </a:xfrm>
          <a:prstGeom prst="straightConnector1">
            <a:avLst/>
          </a:prstGeom>
          <a:noFill/>
          <a:ln w="38100" cap="flat" cmpd="sng">
            <a:solidFill>
              <a:schemeClr val="dk2"/>
            </a:solidFill>
            <a:prstDash val="solid"/>
            <a:round/>
            <a:headEnd type="triangle" w="med" len="med"/>
            <a:tailEnd type="none" w="med" len="med"/>
          </a:ln>
        </p:spPr>
      </p:cxnSp>
      <p:cxnSp>
        <p:nvCxnSpPr>
          <p:cNvPr id="173" name="Google Shape;173;p23"/>
          <p:cNvCxnSpPr/>
          <p:nvPr/>
        </p:nvCxnSpPr>
        <p:spPr>
          <a:xfrm>
            <a:off x="8533900" y="4970100"/>
            <a:ext cx="562500" cy="15300"/>
          </a:xfrm>
          <a:prstGeom prst="straightConnector1">
            <a:avLst/>
          </a:prstGeom>
          <a:noFill/>
          <a:ln w="38100" cap="flat" cmpd="sng">
            <a:solidFill>
              <a:schemeClr val="dk2"/>
            </a:solidFill>
            <a:prstDash val="solid"/>
            <a:round/>
            <a:headEnd type="triangle" w="med" len="med"/>
            <a:tailEnd type="none" w="med" len="med"/>
          </a:ln>
        </p:spPr>
      </p:cxnSp>
      <p:cxnSp>
        <p:nvCxnSpPr>
          <p:cNvPr id="174" name="Google Shape;174;p23"/>
          <p:cNvCxnSpPr>
            <a:stCxn id="157" idx="0"/>
            <a:endCxn id="153" idx="2"/>
          </p:cNvCxnSpPr>
          <p:nvPr/>
        </p:nvCxnSpPr>
        <p:spPr>
          <a:xfrm rot="10800000">
            <a:off x="10236063" y="3588338"/>
            <a:ext cx="0" cy="717300"/>
          </a:xfrm>
          <a:prstGeom prst="straightConnector1">
            <a:avLst/>
          </a:prstGeom>
          <a:noFill/>
          <a:ln w="38100" cap="flat" cmpd="sng">
            <a:solidFill>
              <a:schemeClr val="dk2"/>
            </a:solidFill>
            <a:prstDash val="solid"/>
            <a:round/>
            <a:headEnd type="triangle" w="med" len="med"/>
            <a:tailEnd type="none" w="med" len="med"/>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4378</Words>
  <Application>Microsoft Office PowerPoint</Application>
  <PresentationFormat>Widescreen</PresentationFormat>
  <Paragraphs>602</Paragraphs>
  <Slides>67</Slides>
  <Notes>67</Notes>
  <HiddenSlides>4</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67</vt:i4>
      </vt:variant>
    </vt:vector>
  </HeadingPairs>
  <TitlesOfParts>
    <vt:vector size="74" baseType="lpstr">
      <vt:lpstr>Nunito</vt:lpstr>
      <vt:lpstr>Calibri</vt:lpstr>
      <vt:lpstr>Candara</vt:lpstr>
      <vt:lpstr>Arial</vt:lpstr>
      <vt:lpstr>Alfa Slab One</vt:lpstr>
      <vt:lpstr>Proxima Nova</vt:lpstr>
      <vt:lpstr>Office Theme</vt:lpstr>
      <vt:lpstr>Pengorganisasian Pembelajaran di Satuan Pendidikan</vt:lpstr>
      <vt:lpstr>Perkenalan Diri</vt:lpstr>
      <vt:lpstr>Perkenalan Diri (Daring)</vt:lpstr>
      <vt:lpstr>Perkenalan Diri (Luring)</vt:lpstr>
      <vt:lpstr>Perkenalan Diri (Daring)</vt:lpstr>
      <vt:lpstr>Perkenalan Diri (Luring)</vt:lpstr>
      <vt:lpstr>Profil Pelatih</vt:lpstr>
      <vt:lpstr>Desain Pembelajaran</vt:lpstr>
      <vt:lpstr>Alur Belajar</vt:lpstr>
      <vt:lpstr>Kesepakatan Bersama</vt:lpstr>
      <vt:lpstr>Kesepakatan Bersama</vt:lpstr>
      <vt:lpstr>Mulai Dari Diri</vt:lpstr>
      <vt:lpstr>Apa yang Anda ketahui tentang apa saja yang sudah dilakukan oleh satuan pendidikan dalam proses pengorganisasian pembelajaran?  Apa yang Anda ingin ketahui lebih lanjut mengenai proses pengorganisasian pembelajaran di satuan pendidikan?</vt:lpstr>
      <vt:lpstr>Eksplorasi Konsep</vt:lpstr>
      <vt:lpstr>Pengorganisasian Pembelajaran</vt:lpstr>
      <vt:lpstr>Apa saja yang termasuk dalam Pengorganisasian Pembelajaran?</vt:lpstr>
      <vt:lpstr>Tahapan Pengorganisasian Pembelajaran</vt:lpstr>
      <vt:lpstr>Lihat, Pikir, Tanya</vt:lpstr>
      <vt:lpstr>Jenis-jenis Penjadwalan</vt:lpstr>
      <vt:lpstr>Apa itu penjadwalan?</vt:lpstr>
      <vt:lpstr>Jenis-jenis penjadwalan</vt:lpstr>
      <vt:lpstr>Jadwal Tradisional (Jadwal Periode)</vt:lpstr>
      <vt:lpstr>4x4 x atau Jadwal Blok Semester</vt:lpstr>
      <vt:lpstr>A/B, atau Alternatif Jadwal Blok</vt:lpstr>
      <vt:lpstr>Jadwal Kombinasi Periode &amp; Blok</vt:lpstr>
      <vt:lpstr>Kelebihan dan Keefektifitasan Model Penjadwalan</vt:lpstr>
      <vt:lpstr>Keunggulan penjadwalan blok</vt:lpstr>
      <vt:lpstr>Keuntungan Jadwal Blok menurut NCPSS (North Carolina Public School System)</vt:lpstr>
      <vt:lpstr>Lihat, Pikir, Tanya</vt:lpstr>
      <vt:lpstr>Ruang Kolaborasi 1</vt:lpstr>
      <vt:lpstr>Mari analisis Satuan Pendidikan kita</vt:lpstr>
      <vt:lpstr>Cara Menyusun Penjadwalan</vt:lpstr>
      <vt:lpstr>Asesmen awal sebelum memilih Penjadwalan </vt:lpstr>
      <vt:lpstr>Asesmen awal sebelum memilih Penjadwalan </vt:lpstr>
      <vt:lpstr>Tahapan Pengorganisasian Pembelajaran</vt:lpstr>
      <vt:lpstr>Hal yang harus diperhatikan dalam penyusunan jadwal</vt:lpstr>
      <vt:lpstr>Hal lain yang menjadi pertimbangan</vt:lpstr>
      <vt:lpstr>Refleksi Terbimbing</vt:lpstr>
      <vt:lpstr>1 Pernyataan, 1 Pertanyaan  Masih relevan kah? Atau Anda punya pernyataan dan pertanyaan baru?  Silakan berbagi. </vt:lpstr>
      <vt:lpstr>Ruang Kolaborasi 2</vt:lpstr>
      <vt:lpstr>Ruang Kolaborasi 2</vt:lpstr>
      <vt:lpstr>Tahapan Pengorganisasian Pembelajaran</vt:lpstr>
      <vt:lpstr>Tahapan Pengorganisasian Pembelajaran</vt:lpstr>
      <vt:lpstr>Tahapan Pengorganisasian Pembelajaran</vt:lpstr>
      <vt:lpstr>PowerPoint Presentation</vt:lpstr>
      <vt:lpstr>Tahapan Pengorganisasian Pembelajaran</vt:lpstr>
      <vt:lpstr>PowerPoint Presentation</vt:lpstr>
      <vt:lpstr>Tahapan Pengorganisasian Pembelajaran</vt:lpstr>
      <vt:lpstr>PowerPoint Presentation</vt:lpstr>
      <vt:lpstr>PowerPoint Presentation</vt:lpstr>
      <vt:lpstr>Tahapan Pengorganisasian Pembelajaran</vt:lpstr>
      <vt:lpstr>PowerPoint Presentation</vt:lpstr>
      <vt:lpstr>Tahapan Pengorganisasian Pembelajaran</vt:lpstr>
      <vt:lpstr>Contoh pemilihan Tema Projek Profil</vt:lpstr>
      <vt:lpstr>Contoh penjadwalan Projek Penguatan Profil Pelajar Pancasila (jenis penjadwalan blok selama 2 minggu)</vt:lpstr>
      <vt:lpstr>Contoh turunan jadwal harian (sistem blok selama 2 minggu</vt:lpstr>
      <vt:lpstr>Merancang pengorganisasian pembelajaran sesuai tahapan</vt:lpstr>
      <vt:lpstr>Intermeso 1</vt:lpstr>
      <vt:lpstr>Elaborasi Pemahaman</vt:lpstr>
      <vt:lpstr>Bersiap untuk berbagi hasil diskusi</vt:lpstr>
      <vt:lpstr>Koneksi Antar Materi</vt:lpstr>
      <vt:lpstr>Apa langkah-langkah yang perlu dilakukan dalam proses pengorganisasian pembelajaran di satuan pendidikan Anda?  </vt:lpstr>
      <vt:lpstr>(Rencana) Aksi Nyata</vt:lpstr>
      <vt:lpstr>PowerPoint Presentation</vt:lpstr>
      <vt:lpstr>Penutup</vt:lpstr>
      <vt:lpstr>Daftar Pustaka</vt:lpstr>
      <vt:lpstr>Terima Kasih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Pengorganisasian Pembelajaran di Satuan Pendidikan</dc:title>
  <dc:creator>Rizqie Irfan</dc:creator>
  <cp:lastModifiedBy>Rizqie Irfan</cp:lastModifiedBy>
  <cp:revision>1</cp:revision>
  <dcterms:modified xsi:type="dcterms:W3CDTF">2022-03-09T04:55:55Z</dcterms:modified>
</cp:coreProperties>
</file>