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68"/>
  </p:notesMasterIdLst>
  <p:sldIdLst>
    <p:sldId id="256" r:id="rId3"/>
    <p:sldId id="257" r:id="rId4"/>
    <p:sldId id="258" r:id="rId5"/>
    <p:sldId id="259" r:id="rId6"/>
    <p:sldId id="260" r:id="rId7"/>
    <p:sldId id="261" r:id="rId8"/>
    <p:sldId id="319"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320"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Lst>
  <p:sldSz cx="12192000" cy="6858000"/>
  <p:notesSz cx="6858000" cy="9144000"/>
  <p:embeddedFontLst>
    <p:embeddedFont>
      <p:font typeface="Calibri" panose="020F0502020204030204" pitchFamily="34" charset="0"/>
      <p:regular r:id="rId69"/>
      <p:bold r:id="rId70"/>
      <p:italic r:id="rId71"/>
      <p:boldItalic r:id="rId72"/>
    </p:embeddedFont>
    <p:embeddedFont>
      <p:font typeface="Candara" panose="020E0502030303020204" pitchFamily="34" charset="0"/>
      <p:regular r:id="rId73"/>
      <p:bold r:id="rId74"/>
      <p:italic r:id="rId75"/>
      <p:boldItalic r:id="rId7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7" roundtripDataSignature="AMtx7mjg4LF0/Goy/KjIZvzX+yQT4YFQZ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6" Type="http://schemas.openxmlformats.org/officeDocument/2006/relationships/font" Target="fonts/font8.fntdata"/><Relationship Id="rId7" Type="http://schemas.openxmlformats.org/officeDocument/2006/relationships/slide" Target="slides/slide5.xml"/><Relationship Id="rId71"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font" Target="fonts/font6.fntdata"/><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font" Target="fonts/font5.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font" Target="fonts/font1.fntdata"/><Relationship Id="rId77" Type="http://customschemas.google.com/relationships/presentationmetadata" Target="meta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4.fntdata"/><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font" Target="fonts/font2.fntdata"/><Relationship Id="rId75"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5" name="Google Shape;165;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160c186345_0_34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4" name="Google Shape;224;g1160c186345_0_3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02627f52b7_0_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g102627f52b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160c186345_0_33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g1160c186345_0_3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1496cbd2c1_0_26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g11496cbd2c1_0_2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160c186345_0_3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248" name="Google Shape;248;g1160c186345_0_3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160c186345_0_35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g1160c186345_0_3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160c186345_0_36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g1160c186345_0_3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160c186345_0_37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g1160c186345_0_3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1160c186345_0_38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g1160c186345_0_3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160c186345_0_39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286" name="Google Shape;286;g1160c186345_0_3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160c186345_0_1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171" name="Google Shape;171;g1160c186345_0_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160c186345_0_40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g1160c186345_0_4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1160c186345_0_58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1" name="Google Shape;301;g1160c186345_0_5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160c186345_0_59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8" name="Google Shape;308;g1160c186345_0_5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11496cbd2c1_0_27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g11496cbd2c1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160c186345_0_59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1160c186345_0_5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1160c186345_0_6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328" name="Google Shape;328;g1160c186345_0_6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1160c186345_0_57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g1160c186345_0_5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11496cbd2c1_0_9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3" name="Google Shape;343;g11496cbd2c1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1496cbd2c1_0_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11496cbd2c1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11496cbd2c1_0_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9" name="Google Shape;359;g11496cbd2c1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160c186345_0_32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g1160c186345_0_3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1496cbd2c1_0_2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g11496cbd2c1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11496cbd2c1_0_3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4" name="Google Shape;374;g11496cbd2c1_0_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11496cbd2c1_0_5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2" name="Google Shape;382;g11496cbd2c1_0_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1496cbd2c1_0_10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0" name="Google Shape;390;g11496cbd2c1_0_1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11496cbd2c1_0_1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8" name="Google Shape;398;g11496cbd2c1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1496cbd2c1_0_12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11496cbd2c1_0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g11496cbd2c1_0_1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4" name="Google Shape;414;g11496cbd2c1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11496cbd2c1_0_13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g11496cbd2c1_0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11496cbd2c1_0_14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0" name="Google Shape;430;g11496cbd2c1_0_1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11496cbd2c1_0_15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8" name="Google Shape;438;g11496cbd2c1_0_1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1496cbd2c1_0_27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g11496cbd2c1_0_2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11496cbd2c1_0_16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6" name="Google Shape;446;g11496cbd2c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11496cbd2c1_0_16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4" name="Google Shape;454;g11496cbd2c1_0_1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11496cbd2c1_0_17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2" name="Google Shape;462;g11496cbd2c1_0_1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11496cbd2c1_0_19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0" name="Google Shape;470;g11496cbd2c1_0_19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11496cbd2c1_0_20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g11496cbd2c1_0_2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1160c186345_0_6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487" name="Google Shape;487;g1160c186345_0_6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11496cbd2c1_0_6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5" name="Google Shape;495;g11496cbd2c1_0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11496cbd2c1_0_6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3" name="Google Shape;503;g11496cbd2c1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11496cbd2c1_0_28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1" name="Google Shape;511;g11496cbd2c1_0_2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11496cbd2c1_0_7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8" name="Google Shape;518;g11496cbd2c1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160c186345_0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2" name="Google Shape;192;g1160c186345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11496cbd2c1_0_7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g11496cbd2c1_0_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1160c186345_0_1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531" name="Google Shape;531;g1160c186345_0_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11496cbd2c1_0_29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9" name="Google Shape;539;g11496cbd2c1_0_29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11496cbd2c1_0_29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5" name="Google Shape;545;g11496cbd2c1_0_2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11496cbd2c1_0_2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551" name="Google Shape;551;g11496cbd2c1_0_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11496cbd2c1_0_2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9" name="Google Shape;559;g11496cbd2c1_0_2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11496cbd2c1_0_21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5" name="Google Shape;565;g11496cbd2c1_0_2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11496cbd2c1_0_25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1" name="Google Shape;571;g11496cbd2c1_0_2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11496cbd2c1_0_22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8" name="Google Shape;578;g11496cbd2c1_0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g11496cbd2c1_0_25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4" name="Google Shape;584;g11496cbd2c1_0_2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160c186345_0_4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0" name="Google Shape;200;g1160c186345_0_4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11496cbd2c1_0_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591" name="Google Shape;591;g11496cbd2c1_0_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11496cbd2c1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9" name="Google Shape;599;g11496cbd2c1_0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11496cbd2c1_0_23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7" name="Google Shape;607;g11496cbd2c1_0_2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11496cbd2c1_0_24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5" name="Google Shape;615;g11496cbd2c1_0_2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1160c186345_0_1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1" name="Google Shape;621;g1160c186345_0_15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cfc0b1ae75_0_7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gcfc0b1ae75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160c186345_0_2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g1160c186345_0_2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85750" lvl="0" indent="-285750" algn="l" rtl="0">
              <a:lnSpc>
                <a:spcPct val="130000"/>
              </a:lnSpc>
              <a:spcBef>
                <a:spcPts val="0"/>
              </a:spcBef>
              <a:spcAft>
                <a:spcPts val="0"/>
              </a:spcAft>
              <a:buClr>
                <a:schemeClr val="dk1"/>
              </a:buClr>
              <a:buSzPts val="2800"/>
              <a:buChar char="•"/>
            </a:pPr>
            <a:r>
              <a:rPr lang="en-US" sz="2800">
                <a:solidFill>
                  <a:srgbClr val="1D81F7"/>
                </a:solidFill>
              </a:rPr>
              <a:t>Menghargai sesama peserta dan pelatih</a:t>
            </a:r>
            <a:endParaRPr sz="2800">
              <a:solidFill>
                <a:srgbClr val="1D81F7"/>
              </a:solidFill>
            </a:endParaRPr>
          </a:p>
          <a:p>
            <a:pPr marL="285750" lvl="0" indent="-285750" algn="l" rtl="0">
              <a:lnSpc>
                <a:spcPct val="130000"/>
              </a:lnSpc>
              <a:spcBef>
                <a:spcPts val="0"/>
              </a:spcBef>
              <a:spcAft>
                <a:spcPts val="0"/>
              </a:spcAft>
              <a:buClr>
                <a:schemeClr val="dk1"/>
              </a:buClr>
              <a:buSzPts val="2800"/>
              <a:buChar char="•"/>
            </a:pPr>
            <a:r>
              <a:rPr lang="en-US" sz="2800">
                <a:solidFill>
                  <a:srgbClr val="1D81F7"/>
                </a:solidFill>
              </a:rPr>
              <a:t>Satu berbicara, semua mendengarkan</a:t>
            </a:r>
            <a:endParaRPr sz="2800">
              <a:solidFill>
                <a:srgbClr val="1D81F7"/>
              </a:solidFill>
            </a:endParaRPr>
          </a:p>
          <a:p>
            <a:pPr marL="285750" lvl="0" indent="-285750" algn="l" rtl="0">
              <a:lnSpc>
                <a:spcPct val="130000"/>
              </a:lnSpc>
              <a:spcBef>
                <a:spcPts val="0"/>
              </a:spcBef>
              <a:spcAft>
                <a:spcPts val="0"/>
              </a:spcAft>
              <a:buClr>
                <a:schemeClr val="dk1"/>
              </a:buClr>
              <a:buSzPts val="2800"/>
              <a:buChar char="•"/>
            </a:pPr>
            <a:r>
              <a:rPr lang="en-US" sz="2800">
                <a:solidFill>
                  <a:srgbClr val="1D81F7"/>
                </a:solidFill>
              </a:rPr>
              <a:t>Tepat waktu</a:t>
            </a:r>
            <a:endParaRPr sz="2800">
              <a:solidFill>
                <a:srgbClr val="1D81F7"/>
              </a:solidFill>
            </a:endParaRPr>
          </a:p>
          <a:p>
            <a:pPr marL="285750" lvl="0" indent="-285750" algn="l" rtl="0">
              <a:lnSpc>
                <a:spcPct val="130000"/>
              </a:lnSpc>
              <a:spcBef>
                <a:spcPts val="0"/>
              </a:spcBef>
              <a:spcAft>
                <a:spcPts val="0"/>
              </a:spcAft>
              <a:buClr>
                <a:schemeClr val="dk1"/>
              </a:buClr>
              <a:buSzPts val="2800"/>
              <a:buChar char="•"/>
            </a:pPr>
            <a:r>
              <a:rPr lang="en-US" sz="2800">
                <a:solidFill>
                  <a:srgbClr val="1D81F7"/>
                </a:solidFill>
              </a:rPr>
              <a:t>Berpartisipasi aktif</a:t>
            </a:r>
            <a:endParaRPr sz="2800">
              <a:solidFill>
                <a:srgbClr val="1D81F7"/>
              </a:solidFill>
            </a:endParaRPr>
          </a:p>
          <a:p>
            <a:pPr marL="285750" lvl="0" indent="-285750" algn="l" rtl="0">
              <a:lnSpc>
                <a:spcPct val="130000"/>
              </a:lnSpc>
              <a:spcBef>
                <a:spcPts val="0"/>
              </a:spcBef>
              <a:spcAft>
                <a:spcPts val="0"/>
              </a:spcAft>
              <a:buClr>
                <a:schemeClr val="dk1"/>
              </a:buClr>
              <a:buSzPts val="2800"/>
              <a:buChar char="•"/>
            </a:pPr>
            <a:r>
              <a:rPr lang="en-US" sz="2800">
                <a:solidFill>
                  <a:srgbClr val="1D81F7"/>
                </a:solidFill>
              </a:rPr>
              <a:t>Fokus pada sesi belajar</a:t>
            </a:r>
            <a:endParaRPr/>
          </a:p>
        </p:txBody>
      </p:sp>
      <p:sp>
        <p:nvSpPr>
          <p:cNvPr id="209" name="Google Shape;209;g1160c186345_0_2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160c186345_0_3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216" name="Google Shape;216;g1160c186345_0_3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73763"/>
              </a:buClr>
              <a:buSzPts val="6000"/>
              <a:buFont typeface="Candara"/>
              <a:buNone/>
              <a:defRPr sz="6000">
                <a:solidFill>
                  <a:srgbClr val="07376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25"/>
          <p:cNvSpPr/>
          <p:nvPr/>
        </p:nvSpPr>
        <p:spPr>
          <a:xfrm>
            <a:off x="10811435" y="5647765"/>
            <a:ext cx="1380565" cy="1207546"/>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2" name="Google Shape;22;p25"/>
          <p:cNvCxnSpPr/>
          <p:nvPr/>
        </p:nvCxnSpPr>
        <p:spPr>
          <a:xfrm>
            <a:off x="1524000" y="3509963"/>
            <a:ext cx="9144000" cy="0"/>
          </a:xfrm>
          <a:prstGeom prst="straightConnector1">
            <a:avLst/>
          </a:prstGeom>
          <a:noFill/>
          <a:ln w="12700" cap="flat" cmpd="sng">
            <a:solidFill>
              <a:schemeClr val="accent2"/>
            </a:solidFill>
            <a:prstDash val="solid"/>
            <a:miter lim="800000"/>
            <a:headEnd type="none" w="sm" len="sm"/>
            <a:tailEnd type="none" w="sm" len="sm"/>
          </a:ln>
        </p:spPr>
      </p:cxnSp>
      <p:pic>
        <p:nvPicPr>
          <p:cNvPr id="23" name="Google Shape;23;p25"/>
          <p:cNvPicPr preferRelativeResize="0"/>
          <p:nvPr/>
        </p:nvPicPr>
        <p:blipFill rotWithShape="1">
          <a:blip r:embed="rId2">
            <a:alphaModFix/>
          </a:blip>
          <a:srcRect/>
          <a:stretch/>
        </p:blipFill>
        <p:spPr>
          <a:xfrm>
            <a:off x="7725638" y="4295125"/>
            <a:ext cx="4513126" cy="256287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33"/>
          <p:cNvSpPr txBox="1">
            <a:spLocks noGrp="1"/>
          </p:cNvSpPr>
          <p:nvPr>
            <p:ph type="title"/>
          </p:nvPr>
        </p:nvSpPr>
        <p:spPr>
          <a:xfrm>
            <a:off x="839788" y="987424"/>
            <a:ext cx="3932237" cy="17342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ndar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3"/>
          <p:cNvSpPr>
            <a:spLocks noGrp="1"/>
          </p:cNvSpPr>
          <p:nvPr>
            <p:ph type="pic" idx="2"/>
          </p:nvPr>
        </p:nvSpPr>
        <p:spPr>
          <a:xfrm>
            <a:off x="5183188" y="987425"/>
            <a:ext cx="6172200" cy="4873625"/>
          </a:xfrm>
          <a:prstGeom prst="rect">
            <a:avLst/>
          </a:prstGeom>
          <a:noFill/>
          <a:ln>
            <a:noFill/>
          </a:ln>
        </p:spPr>
      </p:sp>
      <p:sp>
        <p:nvSpPr>
          <p:cNvPr id="75" name="Google Shape;75;p33"/>
          <p:cNvSpPr txBox="1">
            <a:spLocks noGrp="1"/>
          </p:cNvSpPr>
          <p:nvPr>
            <p:ph type="body" idx="1"/>
          </p:nvPr>
        </p:nvSpPr>
        <p:spPr>
          <a:xfrm>
            <a:off x="839788" y="2721684"/>
            <a:ext cx="3932237" cy="314730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ustom Layout 1">
  <p:cSld name="CUSTOM">
    <p:bg>
      <p:bgPr>
        <a:solidFill>
          <a:srgbClr val="F0FBFF"/>
        </a:solidFill>
        <a:effectLst/>
      </p:bgPr>
    </p:bg>
    <p:spTree>
      <p:nvGrpSpPr>
        <p:cNvPr id="1" name="Shape 79"/>
        <p:cNvGrpSpPr/>
        <p:nvPr/>
      </p:nvGrpSpPr>
      <p:grpSpPr>
        <a:xfrm>
          <a:off x="0" y="0"/>
          <a:ext cx="0" cy="0"/>
          <a:chOff x="0" y="0"/>
          <a:chExt cx="0" cy="0"/>
        </a:xfrm>
      </p:grpSpPr>
      <p:sp>
        <p:nvSpPr>
          <p:cNvPr id="80" name="Google Shape;80;g102627f53f4_0_22"/>
          <p:cNvSpPr/>
          <p:nvPr/>
        </p:nvSpPr>
        <p:spPr>
          <a:xfrm>
            <a:off x="0" y="0"/>
            <a:ext cx="12192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1" name="Google Shape;81;g102627f53f4_0_22" descr="Sekolah Penggerak | Sekolah Penggerak"/>
          <p:cNvPicPr preferRelativeResize="0"/>
          <p:nvPr/>
        </p:nvPicPr>
        <p:blipFill rotWithShape="1">
          <a:blip r:embed="rId2">
            <a:alphaModFix/>
          </a:blip>
          <a:srcRect/>
          <a:stretch/>
        </p:blipFill>
        <p:spPr>
          <a:xfrm>
            <a:off x="76200" y="34025"/>
            <a:ext cx="12083602" cy="6789949"/>
          </a:xfrm>
          <a:prstGeom prst="rect">
            <a:avLst/>
          </a:prstGeom>
          <a:noFill/>
          <a:ln>
            <a:noFill/>
          </a:ln>
        </p:spPr>
      </p:pic>
      <p:sp>
        <p:nvSpPr>
          <p:cNvPr id="82" name="Google Shape;82;g102627f53f4_0_22"/>
          <p:cNvSpPr txBox="1">
            <a:spLocks noGrp="1"/>
          </p:cNvSpPr>
          <p:nvPr>
            <p:ph type="title"/>
          </p:nvPr>
        </p:nvSpPr>
        <p:spPr>
          <a:xfrm>
            <a:off x="5848000" y="3717575"/>
            <a:ext cx="5566200" cy="29358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2"/>
        <p:cNvGrpSpPr/>
        <p:nvPr/>
      </p:nvGrpSpPr>
      <p:grpSpPr>
        <a:xfrm>
          <a:off x="0" y="0"/>
          <a:ext cx="0" cy="0"/>
          <a:chOff x="0" y="0"/>
          <a:chExt cx="0" cy="0"/>
        </a:xfrm>
      </p:grpSpPr>
      <p:sp>
        <p:nvSpPr>
          <p:cNvPr id="93" name="Google Shape;93;g1160c186345_0_174"/>
          <p:cNvSpPr/>
          <p:nvPr/>
        </p:nvSpPr>
        <p:spPr>
          <a:xfrm>
            <a:off x="1" y="842481"/>
            <a:ext cx="6096000" cy="6015600"/>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4" name="Google Shape;94;g1160c186345_0_174"/>
          <p:cNvSpPr txBox="1">
            <a:spLocks noGrp="1"/>
          </p:cNvSpPr>
          <p:nvPr>
            <p:ph type="title"/>
          </p:nvPr>
        </p:nvSpPr>
        <p:spPr>
          <a:xfrm>
            <a:off x="831850" y="1709738"/>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g1160c186345_0_174"/>
          <p:cNvSpPr txBox="1">
            <a:spLocks noGrp="1"/>
          </p:cNvSpPr>
          <p:nvPr>
            <p:ph type="body" idx="1"/>
          </p:nvPr>
        </p:nvSpPr>
        <p:spPr>
          <a:xfrm>
            <a:off x="831850" y="45894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96" name="Google Shape;96;g1160c186345_0_17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7" name="Google Shape;97;g1160c186345_0_174"/>
          <p:cNvSpPr/>
          <p:nvPr/>
        </p:nvSpPr>
        <p:spPr>
          <a:xfrm>
            <a:off x="6096000" y="0"/>
            <a:ext cx="6096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8"/>
        <p:cNvGrpSpPr/>
        <p:nvPr/>
      </p:nvGrpSpPr>
      <p:grpSpPr>
        <a:xfrm>
          <a:off x="0" y="0"/>
          <a:ext cx="0" cy="0"/>
          <a:chOff x="0" y="0"/>
          <a:chExt cx="0" cy="0"/>
        </a:xfrm>
      </p:grpSpPr>
      <p:sp>
        <p:nvSpPr>
          <p:cNvPr id="99" name="Google Shape;99;g1160c186345_0_180"/>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g1160c186345_0_180"/>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1" name="Google Shape;101;g1160c186345_0_18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g1160c186345_0_18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g1160c186345_0_18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g1160c186345_0_165"/>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1D81F7"/>
              </a:buClr>
              <a:buSzPts val="6000"/>
              <a:buFont typeface="Arial"/>
              <a:buNone/>
              <a:defRPr sz="6000">
                <a:solidFill>
                  <a:srgbClr val="1D81F7"/>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g1160c186345_0_165"/>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7" name="Google Shape;107;g1160c186345_0_16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g1160c186345_0_16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g1160c186345_0_16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0" name="Google Shape;110;g1160c186345_0_165"/>
          <p:cNvSpPr/>
          <p:nvPr/>
        </p:nvSpPr>
        <p:spPr>
          <a:xfrm>
            <a:off x="10811435" y="5647765"/>
            <a:ext cx="1380600" cy="12075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11" name="Google Shape;111;g1160c186345_0_165" descr="Sekolah Penggerak | Sekolah Penggerak"/>
          <p:cNvPicPr preferRelativeResize="0"/>
          <p:nvPr/>
        </p:nvPicPr>
        <p:blipFill rotWithShape="1">
          <a:blip r:embed="rId2">
            <a:alphaModFix/>
          </a:blip>
          <a:srcRect/>
          <a:stretch/>
        </p:blipFill>
        <p:spPr>
          <a:xfrm>
            <a:off x="7390504" y="4161651"/>
            <a:ext cx="4801499" cy="2693659"/>
          </a:xfrm>
          <a:prstGeom prst="rect">
            <a:avLst/>
          </a:prstGeom>
          <a:noFill/>
          <a:ln>
            <a:noFill/>
          </a:ln>
        </p:spPr>
      </p:pic>
      <p:cxnSp>
        <p:nvCxnSpPr>
          <p:cNvPr id="112" name="Google Shape;112;g1160c186345_0_165"/>
          <p:cNvCxnSpPr/>
          <p:nvPr/>
        </p:nvCxnSpPr>
        <p:spPr>
          <a:xfrm>
            <a:off x="1524000" y="3509963"/>
            <a:ext cx="9144000" cy="0"/>
          </a:xfrm>
          <a:prstGeom prst="straightConnector1">
            <a:avLst/>
          </a:prstGeom>
          <a:noFill/>
          <a:ln w="12700" cap="flat" cmpd="sng">
            <a:solidFill>
              <a:schemeClr val="accent2"/>
            </a:solidFill>
            <a:prstDash val="solid"/>
            <a:miter lim="800000"/>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3"/>
        <p:cNvGrpSpPr/>
        <p:nvPr/>
      </p:nvGrpSpPr>
      <p:grpSpPr>
        <a:xfrm>
          <a:off x="0" y="0"/>
          <a:ext cx="0" cy="0"/>
          <a:chOff x="0" y="0"/>
          <a:chExt cx="0" cy="0"/>
        </a:xfrm>
      </p:grpSpPr>
      <p:sp>
        <p:nvSpPr>
          <p:cNvPr id="114" name="Google Shape;114;g1160c186345_0_186"/>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g1160c186345_0_186"/>
          <p:cNvSpPr txBox="1">
            <a:spLocks noGrp="1"/>
          </p:cNvSpPr>
          <p:nvPr>
            <p:ph type="body" idx="1"/>
          </p:nvPr>
        </p:nvSpPr>
        <p:spPr>
          <a:xfrm>
            <a:off x="838200" y="2355925"/>
            <a:ext cx="5181600" cy="38211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g1160c186345_0_186"/>
          <p:cNvSpPr txBox="1">
            <a:spLocks noGrp="1"/>
          </p:cNvSpPr>
          <p:nvPr>
            <p:ph type="body" idx="2"/>
          </p:nvPr>
        </p:nvSpPr>
        <p:spPr>
          <a:xfrm>
            <a:off x="6172200" y="2355925"/>
            <a:ext cx="5181600" cy="38211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g1160c186345_0_18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g1160c186345_0_18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g1160c186345_0_18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120"/>
        <p:cNvGrpSpPr/>
        <p:nvPr/>
      </p:nvGrpSpPr>
      <p:grpSpPr>
        <a:xfrm>
          <a:off x="0" y="0"/>
          <a:ext cx="0" cy="0"/>
          <a:chOff x="0" y="0"/>
          <a:chExt cx="0" cy="0"/>
        </a:xfrm>
      </p:grpSpPr>
      <p:sp>
        <p:nvSpPr>
          <p:cNvPr id="121" name="Google Shape;121;g1160c186345_0_193"/>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2" name="Google Shape;122;g1160c186345_0_193"/>
          <p:cNvPicPr preferRelativeResize="0"/>
          <p:nvPr/>
        </p:nvPicPr>
        <p:blipFill rotWithShape="1">
          <a:blip r:embed="rId2">
            <a:alphaModFix/>
          </a:blip>
          <a:srcRect/>
          <a:stretch/>
        </p:blipFill>
        <p:spPr>
          <a:xfrm>
            <a:off x="1573325" y="1252534"/>
            <a:ext cx="4352925" cy="4352925"/>
          </a:xfrm>
          <a:prstGeom prst="rect">
            <a:avLst/>
          </a:prstGeom>
          <a:noFill/>
          <a:ln>
            <a:noFill/>
          </a:ln>
        </p:spPr>
      </p:pic>
      <p:sp>
        <p:nvSpPr>
          <p:cNvPr id="123" name="Google Shape;123;g1160c186345_0_193"/>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g1160c186345_0_19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5"/>
        <p:cNvGrpSpPr/>
        <p:nvPr/>
      </p:nvGrpSpPr>
      <p:grpSpPr>
        <a:xfrm>
          <a:off x="0" y="0"/>
          <a:ext cx="0" cy="0"/>
          <a:chOff x="0" y="0"/>
          <a:chExt cx="0" cy="0"/>
        </a:xfrm>
      </p:grpSpPr>
      <p:sp>
        <p:nvSpPr>
          <p:cNvPr id="126" name="Google Shape;126;g1160c186345_0_19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g1160c186345_0_19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g1160c186345_0_19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g1160c186345_0_202"/>
          <p:cNvSpPr txBox="1">
            <a:spLocks noGrp="1"/>
          </p:cNvSpPr>
          <p:nvPr>
            <p:ph type="title"/>
          </p:nvPr>
        </p:nvSpPr>
        <p:spPr>
          <a:xfrm>
            <a:off x="838200" y="935038"/>
            <a:ext cx="10515600" cy="1212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g1160c186345_0_202"/>
          <p:cNvSpPr txBox="1">
            <a:spLocks noGrp="1"/>
          </p:cNvSpPr>
          <p:nvPr>
            <p:ph type="body" idx="1"/>
          </p:nvPr>
        </p:nvSpPr>
        <p:spPr>
          <a:xfrm>
            <a:off x="839788" y="2165261"/>
            <a:ext cx="51579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2" name="Google Shape;132;g1160c186345_0_202"/>
          <p:cNvSpPr txBox="1">
            <a:spLocks noGrp="1"/>
          </p:cNvSpPr>
          <p:nvPr>
            <p:ph type="body" idx="2"/>
          </p:nvPr>
        </p:nvSpPr>
        <p:spPr>
          <a:xfrm>
            <a:off x="839788" y="3006725"/>
            <a:ext cx="5157900" cy="31830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3" name="Google Shape;133;g1160c186345_0_202"/>
          <p:cNvSpPr txBox="1">
            <a:spLocks noGrp="1"/>
          </p:cNvSpPr>
          <p:nvPr>
            <p:ph type="body" idx="3"/>
          </p:nvPr>
        </p:nvSpPr>
        <p:spPr>
          <a:xfrm>
            <a:off x="6172200" y="2165261"/>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4" name="Google Shape;134;g1160c186345_0_202"/>
          <p:cNvSpPr txBox="1">
            <a:spLocks noGrp="1"/>
          </p:cNvSpPr>
          <p:nvPr>
            <p:ph type="body" idx="4"/>
          </p:nvPr>
        </p:nvSpPr>
        <p:spPr>
          <a:xfrm>
            <a:off x="6172200" y="3006725"/>
            <a:ext cx="5183100" cy="31830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g1160c186345_0_20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g1160c186345_0_20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g1160c186345_0_2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g1160c186345_0_211"/>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g1160c186345_0_2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g1160c186345_0_2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g1160c186345_0_2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26"/>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6"/>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3"/>
        <p:cNvGrpSpPr/>
        <p:nvPr/>
      </p:nvGrpSpPr>
      <p:grpSpPr>
        <a:xfrm>
          <a:off x="0" y="0"/>
          <a:ext cx="0" cy="0"/>
          <a:chOff x="0" y="0"/>
          <a:chExt cx="0" cy="0"/>
        </a:xfrm>
      </p:grpSpPr>
      <p:sp>
        <p:nvSpPr>
          <p:cNvPr id="144" name="Google Shape;144;g1160c186345_0_216"/>
          <p:cNvSpPr txBox="1">
            <a:spLocks noGrp="1"/>
          </p:cNvSpPr>
          <p:nvPr>
            <p:ph type="title"/>
          </p:nvPr>
        </p:nvSpPr>
        <p:spPr>
          <a:xfrm>
            <a:off x="839788" y="909021"/>
            <a:ext cx="39321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g1160c186345_0_216"/>
          <p:cNvSpPr txBox="1">
            <a:spLocks noGrp="1"/>
          </p:cNvSpPr>
          <p:nvPr>
            <p:ph type="body" idx="1"/>
          </p:nvPr>
        </p:nvSpPr>
        <p:spPr>
          <a:xfrm>
            <a:off x="5183188" y="909021"/>
            <a:ext cx="6172200" cy="49521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46" name="Google Shape;146;g1160c186345_0_216"/>
          <p:cNvSpPr txBox="1">
            <a:spLocks noGrp="1"/>
          </p:cNvSpPr>
          <p:nvPr>
            <p:ph type="body" idx="2"/>
          </p:nvPr>
        </p:nvSpPr>
        <p:spPr>
          <a:xfrm>
            <a:off x="839788" y="2509221"/>
            <a:ext cx="3932100" cy="33597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7" name="Google Shape;147;g1160c186345_0_2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g1160c186345_0_2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g1160c186345_0_2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50"/>
        <p:cNvGrpSpPr/>
        <p:nvPr/>
      </p:nvGrpSpPr>
      <p:grpSpPr>
        <a:xfrm>
          <a:off x="0" y="0"/>
          <a:ext cx="0" cy="0"/>
          <a:chOff x="0" y="0"/>
          <a:chExt cx="0" cy="0"/>
        </a:xfrm>
      </p:grpSpPr>
      <p:sp>
        <p:nvSpPr>
          <p:cNvPr id="151" name="Google Shape;151;g1160c186345_0_223"/>
          <p:cNvSpPr txBox="1">
            <a:spLocks noGrp="1"/>
          </p:cNvSpPr>
          <p:nvPr>
            <p:ph type="title"/>
          </p:nvPr>
        </p:nvSpPr>
        <p:spPr>
          <a:xfrm>
            <a:off x="839788" y="987424"/>
            <a:ext cx="3932100" cy="17343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g1160c186345_0_223"/>
          <p:cNvSpPr>
            <a:spLocks noGrp="1"/>
          </p:cNvSpPr>
          <p:nvPr>
            <p:ph type="pic" idx="2"/>
          </p:nvPr>
        </p:nvSpPr>
        <p:spPr>
          <a:xfrm>
            <a:off x="5183188" y="987425"/>
            <a:ext cx="6172200" cy="4873500"/>
          </a:xfrm>
          <a:prstGeom prst="rect">
            <a:avLst/>
          </a:prstGeom>
          <a:noFill/>
          <a:ln>
            <a:noFill/>
          </a:ln>
        </p:spPr>
      </p:sp>
      <p:sp>
        <p:nvSpPr>
          <p:cNvPr id="153" name="Google Shape;153;g1160c186345_0_223"/>
          <p:cNvSpPr txBox="1">
            <a:spLocks noGrp="1"/>
          </p:cNvSpPr>
          <p:nvPr>
            <p:ph type="body" idx="1"/>
          </p:nvPr>
        </p:nvSpPr>
        <p:spPr>
          <a:xfrm>
            <a:off x="839788" y="2721684"/>
            <a:ext cx="3932100" cy="3147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4" name="Google Shape;154;g1160c186345_0_2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g1160c186345_0_2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g1160c186345_0_2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7"/>
        <p:cNvGrpSpPr/>
        <p:nvPr/>
      </p:nvGrpSpPr>
      <p:grpSpPr>
        <a:xfrm>
          <a:off x="0" y="0"/>
          <a:ext cx="0" cy="0"/>
          <a:chOff x="0" y="0"/>
          <a:chExt cx="0" cy="0"/>
        </a:xfrm>
      </p:grpSpPr>
      <p:sp>
        <p:nvSpPr>
          <p:cNvPr id="158" name="Google Shape;158;g1160c186345_0_230"/>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g1160c186345_0_230"/>
          <p:cNvSpPr txBox="1">
            <a:spLocks noGrp="1"/>
          </p:cNvSpPr>
          <p:nvPr>
            <p:ph type="body" idx="1"/>
          </p:nvPr>
        </p:nvSpPr>
        <p:spPr>
          <a:xfrm rot="5400000">
            <a:off x="4176750" y="-999947"/>
            <a:ext cx="38385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0" name="Google Shape;160;g1160c186345_0_23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g1160c186345_0_23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g1160c186345_0_23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27"/>
          <p:cNvSpPr/>
          <p:nvPr/>
        </p:nvSpPr>
        <p:spPr>
          <a:xfrm>
            <a:off x="1" y="842481"/>
            <a:ext cx="6095999" cy="6015518"/>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 name="Google Shape;32;p27"/>
          <p:cNvSpPr txBox="1">
            <a:spLocks noGrp="1"/>
          </p:cNvSpPr>
          <p:nvPr>
            <p:ph type="title"/>
          </p:nvPr>
        </p:nvSpPr>
        <p:spPr>
          <a:xfrm>
            <a:off x="831850" y="1259538"/>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7"/>
          <p:cNvSpPr txBox="1">
            <a:spLocks noGrp="1"/>
          </p:cNvSpPr>
          <p:nvPr>
            <p:ph type="body" idx="1"/>
          </p:nvPr>
        </p:nvSpPr>
        <p:spPr>
          <a:xfrm>
            <a:off x="831813" y="4112238"/>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35" name="Google Shape;35;p27"/>
          <p:cNvSpPr/>
          <p:nvPr/>
        </p:nvSpPr>
        <p:spPr>
          <a:xfrm>
            <a:off x="6096000" y="0"/>
            <a:ext cx="6095999" cy="6857999"/>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6" name="Google Shape;36;p27"/>
          <p:cNvPicPr preferRelativeResize="0"/>
          <p:nvPr/>
        </p:nvPicPr>
        <p:blipFill rotWithShape="1">
          <a:blip r:embed="rId2">
            <a:alphaModFix/>
          </a:blip>
          <a:srcRect/>
          <a:stretch/>
        </p:blipFill>
        <p:spPr>
          <a:xfrm>
            <a:off x="6430450" y="1259550"/>
            <a:ext cx="5427101" cy="5181374"/>
          </a:xfrm>
          <a:prstGeom prst="rect">
            <a:avLst/>
          </a:prstGeom>
          <a:noFill/>
          <a:ln w="12700" cap="flat" cmpd="sng">
            <a:solidFill>
              <a:schemeClr val="lt1"/>
            </a:solidFill>
            <a:prstDash val="solid"/>
            <a:miter lim="8000"/>
            <a:headEnd type="none" w="sm" len="sm"/>
            <a:tailEnd type="none" w="sm" len="sm"/>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37"/>
        <p:cNvGrpSpPr/>
        <p:nvPr/>
      </p:nvGrpSpPr>
      <p:grpSpPr>
        <a:xfrm>
          <a:off x="0" y="0"/>
          <a:ext cx="0" cy="0"/>
          <a:chOff x="0" y="0"/>
          <a:chExt cx="0" cy="0"/>
        </a:xfrm>
      </p:grpSpPr>
      <p:sp>
        <p:nvSpPr>
          <p:cNvPr id="38" name="Google Shape;38;g102627f53f4_0_15"/>
          <p:cNvSpPr txBox="1">
            <a:spLocks noGrp="1"/>
          </p:cNvSpPr>
          <p:nvPr>
            <p:ph type="title"/>
          </p:nvPr>
        </p:nvSpPr>
        <p:spPr>
          <a:xfrm>
            <a:off x="838100" y="1013225"/>
            <a:ext cx="70230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g102627f53f4_0_15"/>
          <p:cNvSpPr txBox="1">
            <a:spLocks noGrp="1"/>
          </p:cNvSpPr>
          <p:nvPr>
            <p:ph type="body" idx="1"/>
          </p:nvPr>
        </p:nvSpPr>
        <p:spPr>
          <a:xfrm>
            <a:off x="838200" y="2338600"/>
            <a:ext cx="6935700" cy="3838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g102627f53f4_0_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g102627f53f4_0_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g102627f53f4_0_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43" name="Google Shape;43;g102627f53f4_0_15"/>
          <p:cNvPicPr preferRelativeResize="0"/>
          <p:nvPr/>
        </p:nvPicPr>
        <p:blipFill rotWithShape="1">
          <a:blip r:embed="rId2">
            <a:alphaModFix/>
          </a:blip>
          <a:srcRect/>
          <a:stretch/>
        </p:blipFill>
        <p:spPr>
          <a:xfrm>
            <a:off x="7861062" y="1403888"/>
            <a:ext cx="4242275" cy="405021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44"/>
        <p:cNvGrpSpPr/>
        <p:nvPr/>
      </p:nvGrpSpPr>
      <p:grpSpPr>
        <a:xfrm>
          <a:off x="0" y="0"/>
          <a:ext cx="0" cy="0"/>
          <a:chOff x="0" y="0"/>
          <a:chExt cx="0" cy="0"/>
        </a:xfrm>
      </p:grpSpPr>
      <p:sp>
        <p:nvSpPr>
          <p:cNvPr id="45" name="Google Shape;45;g102627f53f4_0_33"/>
          <p:cNvSpPr/>
          <p:nvPr/>
        </p:nvSpPr>
        <p:spPr>
          <a:xfrm>
            <a:off x="6096000" y="0"/>
            <a:ext cx="6096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g102627f53f4_0_33"/>
          <p:cNvSpPr/>
          <p:nvPr/>
        </p:nvSpPr>
        <p:spPr>
          <a:xfrm>
            <a:off x="1" y="842481"/>
            <a:ext cx="6096000" cy="6015600"/>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 name="Google Shape;47;g102627f53f4_0_33"/>
          <p:cNvSpPr txBox="1">
            <a:spLocks noGrp="1"/>
          </p:cNvSpPr>
          <p:nvPr>
            <p:ph type="title"/>
          </p:nvPr>
        </p:nvSpPr>
        <p:spPr>
          <a:xfrm>
            <a:off x="7001700" y="842463"/>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g102627f53f4_0_3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9" name="Google Shape;49;g102627f53f4_0_3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50" name="Google Shape;50;g102627f53f4_0_33"/>
          <p:cNvPicPr preferRelativeResize="0"/>
          <p:nvPr/>
        </p:nvPicPr>
        <p:blipFill rotWithShape="1">
          <a:blip r:embed="rId2">
            <a:alphaModFix/>
          </a:blip>
          <a:srcRect/>
          <a:stretch/>
        </p:blipFill>
        <p:spPr>
          <a:xfrm>
            <a:off x="424075" y="1882213"/>
            <a:ext cx="5450024" cy="3936125"/>
          </a:xfrm>
          <a:prstGeom prst="rect">
            <a:avLst/>
          </a:prstGeom>
          <a:noFill/>
          <a:ln w="12700" cap="flat" cmpd="sng">
            <a:solidFill>
              <a:srgbClr val="F0FBFF"/>
            </a:solidFill>
            <a:prstDash val="solid"/>
            <a:miter lim="8000"/>
            <a:headEnd type="none" w="sm" len="sm"/>
            <a:tailEnd type="none" w="sm" len="sm"/>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51"/>
        <p:cNvGrpSpPr/>
        <p:nvPr/>
      </p:nvGrpSpPr>
      <p:grpSpPr>
        <a:xfrm>
          <a:off x="0" y="0"/>
          <a:ext cx="0" cy="0"/>
          <a:chOff x="0" y="0"/>
          <a:chExt cx="0" cy="0"/>
        </a:xfrm>
      </p:grpSpPr>
      <p:sp>
        <p:nvSpPr>
          <p:cNvPr id="52" name="Google Shape;52;g102627f53f4_0_42"/>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 name="Google Shape;53;g102627f53f4_0_42"/>
          <p:cNvPicPr preferRelativeResize="0"/>
          <p:nvPr/>
        </p:nvPicPr>
        <p:blipFill rotWithShape="1">
          <a:blip r:embed="rId2">
            <a:alphaModFix/>
          </a:blip>
          <a:srcRect/>
          <a:stretch/>
        </p:blipFill>
        <p:spPr>
          <a:xfrm>
            <a:off x="1573325" y="1252534"/>
            <a:ext cx="4352925" cy="4352925"/>
          </a:xfrm>
          <a:prstGeom prst="rect">
            <a:avLst/>
          </a:prstGeom>
          <a:noFill/>
          <a:ln>
            <a:noFill/>
          </a:ln>
        </p:spPr>
      </p:pic>
      <p:sp>
        <p:nvSpPr>
          <p:cNvPr id="54" name="Google Shape;54;g102627f53f4_0_42"/>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g102627f53f4_0_42"/>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2 1">
  <p:cSld name="CUSTOM_1_1">
    <p:spTree>
      <p:nvGrpSpPr>
        <p:cNvPr id="1" name="Shape 56"/>
        <p:cNvGrpSpPr/>
        <p:nvPr/>
      </p:nvGrpSpPr>
      <p:grpSpPr>
        <a:xfrm>
          <a:off x="0" y="0"/>
          <a:ext cx="0" cy="0"/>
          <a:chOff x="0" y="0"/>
          <a:chExt cx="0" cy="0"/>
        </a:xfrm>
      </p:grpSpPr>
      <p:sp>
        <p:nvSpPr>
          <p:cNvPr id="57" name="Google Shape;57;g102627f53f4_0_53"/>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g102627f53f4_0_53"/>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g102627f53f4_0_5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60" name="Google Shape;60;g102627f53f4_0_53"/>
          <p:cNvPicPr preferRelativeResize="0"/>
          <p:nvPr/>
        </p:nvPicPr>
        <p:blipFill rotWithShape="1">
          <a:blip r:embed="rId2">
            <a:alphaModFix/>
          </a:blip>
          <a:srcRect/>
          <a:stretch/>
        </p:blipFill>
        <p:spPr>
          <a:xfrm>
            <a:off x="1142325" y="1370450"/>
            <a:ext cx="4940524" cy="4117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1"/>
        <p:cNvGrpSpPr/>
        <p:nvPr/>
      </p:nvGrpSpPr>
      <p:grpSpPr>
        <a:xfrm>
          <a:off x="0" y="0"/>
          <a:ext cx="0" cy="0"/>
          <a:chOff x="0" y="0"/>
          <a:chExt cx="0" cy="0"/>
        </a:xfrm>
      </p:grpSpPr>
      <p:sp>
        <p:nvSpPr>
          <p:cNvPr id="62" name="Google Shape;62;p28"/>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8"/>
          <p:cNvSpPr txBox="1">
            <a:spLocks noGrp="1"/>
          </p:cNvSpPr>
          <p:nvPr>
            <p:ph type="body" idx="1"/>
          </p:nvPr>
        </p:nvSpPr>
        <p:spPr>
          <a:xfrm>
            <a:off x="838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28"/>
          <p:cNvSpPr txBox="1">
            <a:spLocks noGrp="1"/>
          </p:cNvSpPr>
          <p:nvPr>
            <p:ph type="body" idx="2"/>
          </p:nvPr>
        </p:nvSpPr>
        <p:spPr>
          <a:xfrm>
            <a:off x="6172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8"/>
        <p:cNvGrpSpPr/>
        <p:nvPr/>
      </p:nvGrpSpPr>
      <p:grpSpPr>
        <a:xfrm>
          <a:off x="0" y="0"/>
          <a:ext cx="0" cy="0"/>
          <a:chOff x="0" y="0"/>
          <a:chExt cx="0" cy="0"/>
        </a:xfrm>
      </p:grpSpPr>
      <p:sp>
        <p:nvSpPr>
          <p:cNvPr id="69" name="Google Shape;69;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9.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24"/>
          <p:cNvPicPr preferRelativeResize="0"/>
          <p:nvPr/>
        </p:nvPicPr>
        <p:blipFill rotWithShape="1">
          <a:blip r:embed="rId13">
            <a:alphaModFix/>
          </a:blip>
          <a:srcRect/>
          <a:stretch/>
        </p:blipFill>
        <p:spPr>
          <a:xfrm>
            <a:off x="501" y="0"/>
            <a:ext cx="12190801" cy="6858002"/>
          </a:xfrm>
          <a:prstGeom prst="rect">
            <a:avLst/>
          </a:prstGeom>
          <a:noFill/>
          <a:ln>
            <a:noFill/>
          </a:ln>
        </p:spPr>
      </p:pic>
      <p:sp>
        <p:nvSpPr>
          <p:cNvPr id="7" name="Google Shape;7;p24"/>
          <p:cNvSpPr/>
          <p:nvPr/>
        </p:nvSpPr>
        <p:spPr>
          <a:xfrm>
            <a:off x="8244114" y="0"/>
            <a:ext cx="3947885" cy="653143"/>
          </a:xfrm>
          <a:prstGeom prst="rect">
            <a:avLst/>
          </a:prstGeom>
          <a:solidFill>
            <a:srgbClr val="F0FB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 name="Google Shape;8;p24"/>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 name="Google Shape;9;p24"/>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 name="Google Shape;1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3" name="Google Shape;13;p24" descr="programsekolahpenggerak | Program Sekolah Penggerak"/>
          <p:cNvPicPr preferRelativeResize="0"/>
          <p:nvPr/>
        </p:nvPicPr>
        <p:blipFill rotWithShape="1">
          <a:blip r:embed="rId14">
            <a:alphaModFix/>
          </a:blip>
          <a:srcRect/>
          <a:stretch/>
        </p:blipFill>
        <p:spPr>
          <a:xfrm>
            <a:off x="9057839" y="0"/>
            <a:ext cx="3133461" cy="917600"/>
          </a:xfrm>
          <a:prstGeom prst="rect">
            <a:avLst/>
          </a:prstGeom>
          <a:noFill/>
          <a:ln>
            <a:noFill/>
          </a:ln>
        </p:spPr>
      </p:pic>
      <p:sp>
        <p:nvSpPr>
          <p:cNvPr id="14" name="Google Shape;14;p24"/>
          <p:cNvSpPr/>
          <p:nvPr/>
        </p:nvSpPr>
        <p:spPr>
          <a:xfrm>
            <a:off x="958200" y="190588"/>
            <a:ext cx="3080400" cy="552000"/>
          </a:xfrm>
          <a:prstGeom prst="rect">
            <a:avLst/>
          </a:prstGeom>
          <a:solidFill>
            <a:srgbClr val="F0FB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Kementerian Pendidikan, Kebudayaan, Riset, dan Teknologi</a:t>
            </a:r>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pic>
        <p:nvPicPr>
          <p:cNvPr id="84" name="Google Shape;84;g1160c186345_0_156"/>
          <p:cNvPicPr preferRelativeResize="0"/>
          <p:nvPr/>
        </p:nvPicPr>
        <p:blipFill rotWithShape="1">
          <a:blip r:embed="rId13">
            <a:alphaModFix/>
          </a:blip>
          <a:srcRect/>
          <a:stretch/>
        </p:blipFill>
        <p:spPr>
          <a:xfrm>
            <a:off x="501" y="0"/>
            <a:ext cx="12190801" cy="6858002"/>
          </a:xfrm>
          <a:prstGeom prst="rect">
            <a:avLst/>
          </a:prstGeom>
          <a:noFill/>
          <a:ln>
            <a:noFill/>
          </a:ln>
        </p:spPr>
      </p:pic>
      <p:sp>
        <p:nvSpPr>
          <p:cNvPr id="85" name="Google Shape;85;g1160c186345_0_156"/>
          <p:cNvSpPr/>
          <p:nvPr/>
        </p:nvSpPr>
        <p:spPr>
          <a:xfrm>
            <a:off x="8244114" y="0"/>
            <a:ext cx="3948000" cy="653100"/>
          </a:xfrm>
          <a:prstGeom prst="rect">
            <a:avLst/>
          </a:prstGeom>
          <a:solidFill>
            <a:srgbClr val="F0FB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6" name="Google Shape;86;g1160c186345_0_156"/>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7" name="Google Shape;87;g1160c186345_0_156"/>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8" name="Google Shape;88;g1160c186345_0_15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9" name="Google Shape;89;g1160c186345_0_15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g1160c186345_0_15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91" name="Google Shape;91;g1160c186345_0_156" descr="programsekolahpenggerak | Program Sekolah Penggerak"/>
          <p:cNvPicPr preferRelativeResize="0"/>
          <p:nvPr/>
        </p:nvPicPr>
        <p:blipFill rotWithShape="1">
          <a:blip r:embed="rId14">
            <a:alphaModFix/>
          </a:blip>
          <a:srcRect/>
          <a:stretch/>
        </p:blipFill>
        <p:spPr>
          <a:xfrm>
            <a:off x="9111726" y="15586"/>
            <a:ext cx="3080272" cy="90202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
          <p:cNvSpPr txBox="1">
            <a:spLocks noGrp="1"/>
          </p:cNvSpPr>
          <p:nvPr>
            <p:ph type="ctrTitle"/>
          </p:nvPr>
        </p:nvSpPr>
        <p:spPr>
          <a:xfrm>
            <a:off x="866225" y="1761975"/>
            <a:ext cx="10450200" cy="23877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1D81F7"/>
              </a:buClr>
              <a:buSzPct val="100000"/>
              <a:buFont typeface="Candara"/>
              <a:buNone/>
            </a:pPr>
            <a:r>
              <a:rPr lang="en-US" b="1">
                <a:solidFill>
                  <a:srgbClr val="1D81F7"/>
                </a:solidFill>
              </a:rPr>
              <a:t>REFLEKSI PEMBELAJARAN PARADIGMA BARU</a:t>
            </a:r>
            <a:endParaRPr b="1">
              <a:solidFill>
                <a:srgbClr val="1D81F7"/>
              </a:solidFill>
            </a:endParaRPr>
          </a:p>
          <a:p>
            <a:pPr marL="0" lvl="0" indent="0" algn="l" rtl="0">
              <a:lnSpc>
                <a:spcPct val="90000"/>
              </a:lnSpc>
              <a:spcBef>
                <a:spcPts val="0"/>
              </a:spcBef>
              <a:spcAft>
                <a:spcPts val="0"/>
              </a:spcAft>
              <a:buClr>
                <a:srgbClr val="1D81F7"/>
              </a:buClr>
              <a:buSzPct val="100000"/>
              <a:buFont typeface="Candara"/>
              <a:buNone/>
            </a:pPr>
            <a:endParaRPr/>
          </a:p>
        </p:txBody>
      </p:sp>
      <p:sp>
        <p:nvSpPr>
          <p:cNvPr id="168" name="Google Shape;168;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US" sz="3300">
                <a:latin typeface="Candara"/>
                <a:ea typeface="Candara"/>
                <a:cs typeface="Candara"/>
                <a:sym typeface="Candara"/>
              </a:rPr>
              <a:t>Unit Modul</a:t>
            </a:r>
            <a:endParaRPr sz="3300">
              <a:latin typeface="Candara"/>
              <a:ea typeface="Candara"/>
              <a:cs typeface="Candara"/>
              <a:sym typeface="Candar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1160c186345_0_34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g1160c186345_0_346"/>
          <p:cNvSpPr txBox="1"/>
          <p:nvPr/>
        </p:nvSpPr>
        <p:spPr>
          <a:xfrm>
            <a:off x="866225" y="1690750"/>
            <a:ext cx="9998700" cy="36018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Saya akan menampilkan pertanyaan pada sesi kali ini, Bapak/Ibu silakan bisa menuliskan jawabannya pada kolom chat yang tersedia, beberapa perwakilan peserta akan saya persilakan untuk menyampaikan jawabannya  secara langsung </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102627f52b7_0_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g102627f52b7_0_1"/>
          <p:cNvSpPr txBox="1"/>
          <p:nvPr/>
        </p:nvSpPr>
        <p:spPr>
          <a:xfrm>
            <a:off x="841825" y="2243925"/>
            <a:ext cx="9998700" cy="18933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Sebagai pendidik, selama ini, Apa yang Bapak/Ibu gunakan sebagai panduan dalam  merencanakan perjalanan belajar murid?</a:t>
            </a:r>
            <a:r>
              <a:rPr lang="en-US" sz="1100" b="0" i="0" u="none" strike="noStrike" cap="none">
                <a:solidFill>
                  <a:schemeClr val="dk1"/>
                </a:solidFill>
                <a:latin typeface="Candara"/>
                <a:ea typeface="Candara"/>
                <a:cs typeface="Candara"/>
                <a:sym typeface="Candara"/>
              </a:rPr>
              <a:t> </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1160c186345_0_337"/>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g1160c186345_0_337"/>
          <p:cNvSpPr txBox="1"/>
          <p:nvPr/>
        </p:nvSpPr>
        <p:spPr>
          <a:xfrm>
            <a:off x="887075" y="2670450"/>
            <a:ext cx="9998700" cy="18933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Menurut Bapak/Ibu apa yang seharusnya menjadi alasan terhadap berubahnya sebuah kurikulum?</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g11496cbd2c1_0_264"/>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g11496cbd2c1_0_264"/>
          <p:cNvSpPr txBox="1"/>
          <p:nvPr/>
        </p:nvSpPr>
        <p:spPr>
          <a:xfrm>
            <a:off x="887075" y="2197650"/>
            <a:ext cx="9998700" cy="246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Dari pengalaman mengajar mana yang lebih sering terjadi, menyelesaikan materi yang ada atau mencapai tujuan yang ada di dalam kurikulum? Jelaskan analisa Bapak/Ibu!</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1160c186345_0_351"/>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EKSPLORASI KONSEP 1</a:t>
            </a:r>
            <a:endParaRPr>
              <a:latin typeface="Candara"/>
              <a:ea typeface="Candara"/>
              <a:cs typeface="Candara"/>
              <a:sym typeface="Candara"/>
            </a:endParaRPr>
          </a:p>
        </p:txBody>
      </p:sp>
      <p:cxnSp>
        <p:nvCxnSpPr>
          <p:cNvPr id="251" name="Google Shape;251;g1160c186345_0_351"/>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252" name="Google Shape;252;g1160c186345_0_351"/>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53" name="Google Shape;253;g1160c186345_0_351"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g1160c186345_0_358"/>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g1160c186345_0_358"/>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Apa itu Kurikulum?</a:t>
            </a:r>
            <a:endParaRPr sz="4800" b="0" i="0" u="none" strike="noStrike" cap="none">
              <a:solidFill>
                <a:srgbClr val="000000"/>
              </a:solidFill>
              <a:latin typeface="Candara"/>
              <a:ea typeface="Candara"/>
              <a:cs typeface="Candara"/>
              <a:sym typeface="Candara"/>
            </a:endParaRPr>
          </a:p>
        </p:txBody>
      </p:sp>
      <p:sp>
        <p:nvSpPr>
          <p:cNvPr id="260" name="Google Shape;260;g1160c186345_0_358"/>
          <p:cNvSpPr txBox="1"/>
          <p:nvPr/>
        </p:nvSpPr>
        <p:spPr>
          <a:xfrm>
            <a:off x="226975" y="1940900"/>
            <a:ext cx="10394700" cy="517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0" i="0" u="sng" strike="noStrike" cap="none">
                <a:solidFill>
                  <a:schemeClr val="dk1"/>
                </a:solidFill>
                <a:latin typeface="Calibri"/>
                <a:ea typeface="Calibri"/>
                <a:cs typeface="Calibri"/>
                <a:sym typeface="Calibri"/>
              </a:rPr>
              <a:t>sampai hari ini, belum ada pengertian kurikulum yang mengikat secara universal. </a:t>
            </a:r>
            <a:endParaRPr sz="2200" b="0" i="0" u="sng"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0" algn="l" rtl="0">
              <a:lnSpc>
                <a:spcPct val="150000"/>
              </a:lnSpc>
              <a:spcBef>
                <a:spcPts val="120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Kurikulum dapat dimaknai sebagai </a:t>
            </a:r>
            <a:r>
              <a:rPr lang="en-US" sz="2200" b="1" i="0" u="none" strike="noStrike" cap="none">
                <a:solidFill>
                  <a:schemeClr val="dk1"/>
                </a:solidFill>
                <a:latin typeface="Calibri"/>
                <a:ea typeface="Calibri"/>
                <a:cs typeface="Calibri"/>
                <a:sym typeface="Calibri"/>
              </a:rPr>
              <a:t>titik awal sampai titik akhir pengalaman belajar murid.  </a:t>
            </a:r>
            <a:endParaRPr sz="2200" b="1" i="0" u="none" strike="noStrike" cap="none">
              <a:solidFill>
                <a:schemeClr val="dk1"/>
              </a:solidFill>
              <a:latin typeface="Calibri"/>
              <a:ea typeface="Calibri"/>
              <a:cs typeface="Calibri"/>
              <a:sym typeface="Calibri"/>
            </a:endParaRPr>
          </a:p>
          <a:p>
            <a:pPr marL="0" marR="0" lvl="0" indent="0" algn="l" rtl="0">
              <a:lnSpc>
                <a:spcPct val="150000"/>
              </a:lnSpc>
              <a:spcBef>
                <a:spcPts val="120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Ada juga yang memaknai kurikulum sebagai </a:t>
            </a:r>
            <a:r>
              <a:rPr lang="en-US" sz="2200" b="1" i="0" u="none" strike="noStrike" cap="none">
                <a:solidFill>
                  <a:schemeClr val="dk1"/>
                </a:solidFill>
                <a:latin typeface="Calibri"/>
                <a:ea typeface="Calibri"/>
                <a:cs typeface="Calibri"/>
                <a:sym typeface="Calibri"/>
              </a:rPr>
              <a:t>“ jantung atau isi pendidikan”, yaitu ‘apa saja yang akan murid pelajari’.  </a:t>
            </a:r>
            <a:r>
              <a:rPr lang="en-US" sz="2200" b="0" i="0" u="none" strike="noStrike" cap="none">
                <a:solidFill>
                  <a:schemeClr val="dk1"/>
                </a:solidFill>
                <a:latin typeface="Calibri"/>
                <a:ea typeface="Calibri"/>
                <a:cs typeface="Calibri"/>
                <a:sym typeface="Calibri"/>
              </a:rPr>
              <a:t>Jika tidak ada jantung atau isi pendidikan, maka tidak ada yang ‘memompa darah’ atau ‘kosong’. </a:t>
            </a: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1200"/>
              </a:spcBef>
              <a:spcAft>
                <a:spcPts val="0"/>
              </a:spcAft>
              <a:buClr>
                <a:schemeClr val="dk1"/>
              </a:buClr>
              <a:buSzPts val="1100"/>
              <a:buFont typeface="Arial"/>
              <a:buNone/>
            </a:pPr>
            <a:r>
              <a:rPr lang="en-US" sz="2200" b="0" i="0" u="none" strike="noStrike" cap="none">
                <a:solidFill>
                  <a:schemeClr val="dk1"/>
                </a:solidFill>
                <a:latin typeface="Calibri"/>
                <a:ea typeface="Calibri"/>
                <a:cs typeface="Calibri"/>
                <a:sym typeface="Calibri"/>
              </a:rPr>
              <a:t>Bahkan, ada juga yang menganggap kurikulum sebagai </a:t>
            </a:r>
            <a:r>
              <a:rPr lang="en-US" sz="2200" b="1" i="0" u="none" strike="noStrike" cap="none">
                <a:solidFill>
                  <a:schemeClr val="dk1"/>
                </a:solidFill>
                <a:latin typeface="Calibri"/>
                <a:ea typeface="Calibri"/>
                <a:cs typeface="Calibri"/>
                <a:sym typeface="Calibri"/>
              </a:rPr>
              <a:t>program pendidikan</a:t>
            </a:r>
            <a:r>
              <a:rPr lang="en-US" sz="2200" b="0" i="0" u="none" strike="noStrike" cap="none">
                <a:solidFill>
                  <a:schemeClr val="dk1"/>
                </a:solidFill>
                <a:latin typeface="Calibri"/>
                <a:ea typeface="Calibri"/>
                <a:cs typeface="Calibri"/>
                <a:sym typeface="Calibri"/>
              </a:rPr>
              <a:t>. Program yang menyediakan pengalaman-pengalaman belajar untuk perubahan perilaku murid. </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1100"/>
              <a:buFont typeface="Arial"/>
              <a:buNone/>
            </a:pPr>
            <a:endParaRPr sz="11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1160c186345_0_36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g1160c186345_0_366"/>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Apa itu Kurikulum?</a:t>
            </a:r>
            <a:endParaRPr sz="4800" b="0" i="0" u="none" strike="noStrike" cap="none">
              <a:solidFill>
                <a:srgbClr val="000000"/>
              </a:solidFill>
              <a:latin typeface="Candara"/>
              <a:ea typeface="Candara"/>
              <a:cs typeface="Candara"/>
              <a:sym typeface="Candara"/>
            </a:endParaRPr>
          </a:p>
        </p:txBody>
      </p:sp>
      <p:sp>
        <p:nvSpPr>
          <p:cNvPr id="267" name="Google Shape;267;g1160c186345_0_366"/>
          <p:cNvSpPr txBox="1"/>
          <p:nvPr/>
        </p:nvSpPr>
        <p:spPr>
          <a:xfrm>
            <a:off x="331200" y="2170175"/>
            <a:ext cx="5148600" cy="3509400"/>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0"/>
              </a:spcAft>
              <a:buClr>
                <a:schemeClr val="dk1"/>
              </a:buClr>
              <a:buSzPts val="1100"/>
              <a:buFont typeface="Arial"/>
              <a:buNone/>
            </a:pPr>
            <a:r>
              <a:rPr lang="en-US" sz="2000" b="0" i="0" u="none" strike="noStrike" cap="none">
                <a:solidFill>
                  <a:schemeClr val="dk1"/>
                </a:solidFill>
                <a:latin typeface="Candara"/>
                <a:ea typeface="Candara"/>
                <a:cs typeface="Candara"/>
                <a:sym typeface="Candara"/>
              </a:rPr>
              <a:t>Ralph Tyler dalam bukunya </a:t>
            </a:r>
            <a:r>
              <a:rPr lang="en-US" sz="2000" b="0" i="1" u="none" strike="noStrike" cap="none">
                <a:solidFill>
                  <a:schemeClr val="dk1"/>
                </a:solidFill>
                <a:latin typeface="Candara"/>
                <a:ea typeface="Candara"/>
                <a:cs typeface="Candara"/>
                <a:sym typeface="Candara"/>
              </a:rPr>
              <a:t>“The basic principle of curriculum”</a:t>
            </a:r>
            <a:r>
              <a:rPr lang="en-US" sz="2000" b="0" i="0" u="none" strike="noStrike" cap="none">
                <a:solidFill>
                  <a:schemeClr val="dk1"/>
                </a:solidFill>
                <a:latin typeface="Candara"/>
                <a:ea typeface="Candara"/>
                <a:cs typeface="Candara"/>
                <a:sym typeface="Candara"/>
              </a:rPr>
              <a:t>,  mengungkapkan setidaknya ada 4 komponen dalam kurikulum yaitu,</a:t>
            </a:r>
            <a:endParaRPr sz="2000" b="0" i="0" u="none" strike="noStrike" cap="none">
              <a:solidFill>
                <a:schemeClr val="dk1"/>
              </a:solidFill>
              <a:latin typeface="Candara"/>
              <a:ea typeface="Candara"/>
              <a:cs typeface="Candara"/>
              <a:sym typeface="Candara"/>
            </a:endParaRPr>
          </a:p>
          <a:p>
            <a:pPr marL="457200" marR="0" lvl="0" indent="-355600" algn="l" rtl="0">
              <a:lnSpc>
                <a:spcPct val="115000"/>
              </a:lnSpc>
              <a:spcBef>
                <a:spcPts val="1200"/>
              </a:spcBef>
              <a:spcAft>
                <a:spcPts val="0"/>
              </a:spcAft>
              <a:buClr>
                <a:schemeClr val="dk1"/>
              </a:buClr>
              <a:buSzPts val="2000"/>
              <a:buFont typeface="Candara"/>
              <a:buAutoNum type="arabicPeriod"/>
            </a:pPr>
            <a:r>
              <a:rPr lang="en-US" sz="2000" b="0" i="0" u="none" strike="noStrike" cap="none">
                <a:solidFill>
                  <a:schemeClr val="dk1"/>
                </a:solidFill>
                <a:latin typeface="Candara"/>
                <a:ea typeface="Candara"/>
                <a:cs typeface="Candara"/>
                <a:sym typeface="Candara"/>
              </a:rPr>
              <a:t>Tujuan</a:t>
            </a:r>
            <a:endParaRPr sz="2000" b="0" i="0" u="none" strike="noStrike" cap="none">
              <a:solidFill>
                <a:schemeClr val="dk1"/>
              </a:solidFill>
              <a:latin typeface="Candara"/>
              <a:ea typeface="Candara"/>
              <a:cs typeface="Candara"/>
              <a:sym typeface="Candara"/>
            </a:endParaRPr>
          </a:p>
          <a:p>
            <a:pPr marL="457200" marR="0" lvl="0" indent="-355600" algn="l" rtl="0">
              <a:lnSpc>
                <a:spcPct val="115000"/>
              </a:lnSpc>
              <a:spcBef>
                <a:spcPts val="0"/>
              </a:spcBef>
              <a:spcAft>
                <a:spcPts val="0"/>
              </a:spcAft>
              <a:buClr>
                <a:schemeClr val="dk1"/>
              </a:buClr>
              <a:buSzPts val="2000"/>
              <a:buFont typeface="Candara"/>
              <a:buAutoNum type="arabicPeriod"/>
            </a:pPr>
            <a:r>
              <a:rPr lang="en-US" sz="2000" b="0" i="0" u="none" strike="noStrike" cap="none">
                <a:solidFill>
                  <a:schemeClr val="dk1"/>
                </a:solidFill>
                <a:latin typeface="Candara"/>
                <a:ea typeface="Candara"/>
                <a:cs typeface="Candara"/>
                <a:sym typeface="Candara"/>
              </a:rPr>
              <a:t>Konten</a:t>
            </a:r>
            <a:endParaRPr sz="2000" b="0" i="0" u="none" strike="noStrike" cap="none">
              <a:solidFill>
                <a:schemeClr val="dk1"/>
              </a:solidFill>
              <a:latin typeface="Candara"/>
              <a:ea typeface="Candara"/>
              <a:cs typeface="Candara"/>
              <a:sym typeface="Candara"/>
            </a:endParaRPr>
          </a:p>
          <a:p>
            <a:pPr marL="457200" marR="0" lvl="0" indent="-355600" algn="l" rtl="0">
              <a:lnSpc>
                <a:spcPct val="115000"/>
              </a:lnSpc>
              <a:spcBef>
                <a:spcPts val="0"/>
              </a:spcBef>
              <a:spcAft>
                <a:spcPts val="0"/>
              </a:spcAft>
              <a:buClr>
                <a:schemeClr val="dk1"/>
              </a:buClr>
              <a:buSzPts val="2000"/>
              <a:buFont typeface="Candara"/>
              <a:buAutoNum type="arabicPeriod"/>
            </a:pPr>
            <a:r>
              <a:rPr lang="en-US" sz="2000" b="0" i="0" u="none" strike="noStrike" cap="none">
                <a:solidFill>
                  <a:schemeClr val="dk1"/>
                </a:solidFill>
                <a:latin typeface="Candara"/>
                <a:ea typeface="Candara"/>
                <a:cs typeface="Candara"/>
                <a:sym typeface="Candara"/>
              </a:rPr>
              <a:t>Metode/cara</a:t>
            </a:r>
            <a:endParaRPr sz="2000" b="0" i="0" u="none" strike="noStrike" cap="none">
              <a:solidFill>
                <a:schemeClr val="dk1"/>
              </a:solidFill>
              <a:latin typeface="Candara"/>
              <a:ea typeface="Candara"/>
              <a:cs typeface="Candara"/>
              <a:sym typeface="Candara"/>
            </a:endParaRPr>
          </a:p>
          <a:p>
            <a:pPr marL="457200" marR="0" lvl="0" indent="-355600" algn="l" rtl="0">
              <a:lnSpc>
                <a:spcPct val="115000"/>
              </a:lnSpc>
              <a:spcBef>
                <a:spcPts val="0"/>
              </a:spcBef>
              <a:spcAft>
                <a:spcPts val="0"/>
              </a:spcAft>
              <a:buClr>
                <a:schemeClr val="dk1"/>
              </a:buClr>
              <a:buSzPts val="2000"/>
              <a:buFont typeface="Candara"/>
              <a:buAutoNum type="arabicPeriod"/>
            </a:pPr>
            <a:r>
              <a:rPr lang="en-US" sz="2000" b="0" i="0" u="none" strike="noStrike" cap="none">
                <a:solidFill>
                  <a:schemeClr val="dk1"/>
                </a:solidFill>
                <a:latin typeface="Candara"/>
                <a:ea typeface="Candara"/>
                <a:cs typeface="Candara"/>
                <a:sym typeface="Candara"/>
              </a:rPr>
              <a:t>Evaluasi</a:t>
            </a:r>
            <a:endParaRPr sz="2000" b="0" i="0" u="none" strike="noStrike" cap="none">
              <a:solidFill>
                <a:schemeClr val="dk1"/>
              </a:solidFill>
              <a:latin typeface="Candara"/>
              <a:ea typeface="Candara"/>
              <a:cs typeface="Candara"/>
              <a:sym typeface="Candara"/>
            </a:endParaRPr>
          </a:p>
          <a:p>
            <a:pPr marL="0" marR="0" lvl="0" indent="0" algn="l" rtl="0">
              <a:lnSpc>
                <a:spcPct val="100000"/>
              </a:lnSpc>
              <a:spcBef>
                <a:spcPts val="120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g1160c186345_0_366"/>
          <p:cNvSpPr txBox="1"/>
          <p:nvPr/>
        </p:nvSpPr>
        <p:spPr>
          <a:xfrm>
            <a:off x="5792575" y="2170175"/>
            <a:ext cx="5072400" cy="4494600"/>
          </a:xfrm>
          <a:prstGeom prst="rect">
            <a:avLst/>
          </a:prstGeom>
          <a:solidFill>
            <a:schemeClr val="lt2"/>
          </a:solid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0"/>
              </a:spcAft>
              <a:buClr>
                <a:schemeClr val="dk1"/>
              </a:buClr>
              <a:buSzPts val="1100"/>
              <a:buFont typeface="Arial"/>
              <a:buNone/>
            </a:pPr>
            <a:r>
              <a:rPr lang="en-US" sz="2000" b="0" i="0" u="none" strike="noStrike" cap="none">
                <a:solidFill>
                  <a:srgbClr val="000000"/>
                </a:solidFill>
                <a:latin typeface="Candara"/>
                <a:ea typeface="Candara"/>
                <a:cs typeface="Candara"/>
                <a:sym typeface="Candara"/>
              </a:rPr>
              <a:t>Secara umum, komponen-komponen tersebut diklasifikasikan menjadi 3 hal yang digunakan di beberapa negara, yaitu;</a:t>
            </a:r>
            <a:endParaRPr sz="2000" b="0" i="0" u="none" strike="noStrike" cap="none">
              <a:solidFill>
                <a:srgbClr val="000000"/>
              </a:solidFill>
              <a:latin typeface="Candara"/>
              <a:ea typeface="Candara"/>
              <a:cs typeface="Candara"/>
              <a:sym typeface="Candara"/>
            </a:endParaRPr>
          </a:p>
          <a:p>
            <a:pPr marL="457200" marR="0" lvl="0" indent="-336550" algn="l" rtl="0">
              <a:lnSpc>
                <a:spcPct val="150000"/>
              </a:lnSpc>
              <a:spcBef>
                <a:spcPts val="1200"/>
              </a:spcBef>
              <a:spcAft>
                <a:spcPts val="0"/>
              </a:spcAft>
              <a:buClr>
                <a:schemeClr val="dk1"/>
              </a:buClr>
              <a:buSzPts val="1700"/>
              <a:buFont typeface="Candara"/>
              <a:buAutoNum type="arabicPeriod"/>
            </a:pPr>
            <a:r>
              <a:rPr lang="en-US" sz="2000" b="0" i="0" u="none" strike="noStrike" cap="none">
                <a:solidFill>
                  <a:srgbClr val="000000"/>
                </a:solidFill>
                <a:latin typeface="Candara"/>
                <a:ea typeface="Candara"/>
                <a:cs typeface="Candara"/>
                <a:sym typeface="Candara"/>
              </a:rPr>
              <a:t>Tujuan pembelajaran/konten</a:t>
            </a:r>
            <a:endParaRPr sz="2000" b="0" i="0" u="none" strike="noStrike" cap="none">
              <a:solidFill>
                <a:srgbClr val="000000"/>
              </a:solidFill>
              <a:latin typeface="Candara"/>
              <a:ea typeface="Candara"/>
              <a:cs typeface="Candara"/>
              <a:sym typeface="Candara"/>
            </a:endParaRPr>
          </a:p>
          <a:p>
            <a:pPr marL="457200" marR="0" lvl="0" indent="-336550" algn="l" rtl="0">
              <a:lnSpc>
                <a:spcPct val="150000"/>
              </a:lnSpc>
              <a:spcBef>
                <a:spcPts val="0"/>
              </a:spcBef>
              <a:spcAft>
                <a:spcPts val="0"/>
              </a:spcAft>
              <a:buClr>
                <a:schemeClr val="dk1"/>
              </a:buClr>
              <a:buSzPts val="1700"/>
              <a:buFont typeface="Candara"/>
              <a:buAutoNum type="arabicPeriod"/>
            </a:pPr>
            <a:r>
              <a:rPr lang="en-US" sz="2000" b="0" i="0" u="none" strike="noStrike" cap="none">
                <a:solidFill>
                  <a:srgbClr val="000000"/>
                </a:solidFill>
                <a:latin typeface="Candara"/>
                <a:ea typeface="Candara"/>
                <a:cs typeface="Candara"/>
                <a:sym typeface="Candara"/>
              </a:rPr>
              <a:t>Panduan pedagogi</a:t>
            </a:r>
            <a:endParaRPr sz="2000" b="0" i="0" u="none" strike="noStrike" cap="none">
              <a:solidFill>
                <a:srgbClr val="000000"/>
              </a:solidFill>
              <a:latin typeface="Candara"/>
              <a:ea typeface="Candara"/>
              <a:cs typeface="Candara"/>
              <a:sym typeface="Candara"/>
            </a:endParaRPr>
          </a:p>
          <a:p>
            <a:pPr marL="457200" marR="0" lvl="0" indent="-336550" algn="l" rtl="0">
              <a:lnSpc>
                <a:spcPct val="150000"/>
              </a:lnSpc>
              <a:spcBef>
                <a:spcPts val="0"/>
              </a:spcBef>
              <a:spcAft>
                <a:spcPts val="0"/>
              </a:spcAft>
              <a:buClr>
                <a:schemeClr val="dk1"/>
              </a:buClr>
              <a:buSzPts val="1700"/>
              <a:buFont typeface="Candara"/>
              <a:buAutoNum type="arabicPeriod"/>
            </a:pPr>
            <a:r>
              <a:rPr lang="en-US" sz="2000" b="0" i="0" u="none" strike="noStrike" cap="none">
                <a:solidFill>
                  <a:srgbClr val="000000"/>
                </a:solidFill>
                <a:latin typeface="Candara"/>
                <a:ea typeface="Candara"/>
                <a:cs typeface="Candara"/>
                <a:sym typeface="Candara"/>
              </a:rPr>
              <a:t>Panduan asesmen</a:t>
            </a:r>
            <a:endParaRPr sz="2000" b="0" i="0" u="none" strike="noStrike" cap="none">
              <a:solidFill>
                <a:srgbClr val="000000"/>
              </a:solidFill>
              <a:latin typeface="Candara"/>
              <a:ea typeface="Candara"/>
              <a:cs typeface="Candara"/>
              <a:sym typeface="Candara"/>
            </a:endParaRPr>
          </a:p>
          <a:p>
            <a:pPr marL="0" marR="0" lvl="0" indent="0" algn="l" rtl="0">
              <a:lnSpc>
                <a:spcPct val="150000"/>
              </a:lnSpc>
              <a:spcBef>
                <a:spcPts val="1200"/>
              </a:spcBef>
              <a:spcAft>
                <a:spcPts val="1200"/>
              </a:spcAft>
              <a:buClr>
                <a:srgbClr val="000000"/>
              </a:buClr>
              <a:buSzPts val="2000"/>
              <a:buFont typeface="Arial"/>
              <a:buNone/>
            </a:pPr>
            <a:r>
              <a:rPr lang="en-US" sz="2000" b="0" i="0" u="none" strike="noStrike" cap="none">
                <a:solidFill>
                  <a:srgbClr val="000000"/>
                </a:solidFill>
                <a:latin typeface="Candara"/>
                <a:ea typeface="Candara"/>
                <a:cs typeface="Candara"/>
                <a:sym typeface="Candara"/>
              </a:rPr>
              <a:t>Kerangka/komponen ini dapat kita gunakan dalam mendesain kurikulum dan pembelajaran </a:t>
            </a:r>
            <a:r>
              <a:rPr lang="en-US" sz="2000" b="1" i="0" u="none" strike="noStrike" cap="none">
                <a:solidFill>
                  <a:srgbClr val="000000"/>
                </a:solidFill>
                <a:latin typeface="Candara"/>
                <a:ea typeface="Candara"/>
                <a:cs typeface="Candara"/>
                <a:sym typeface="Candara"/>
              </a:rPr>
              <a:t>berdasarkan kebutuhan murid.</a:t>
            </a:r>
            <a:r>
              <a:rPr lang="en-US" sz="2000" b="0" i="0" u="none" strike="noStrike" cap="none">
                <a:solidFill>
                  <a:srgbClr val="000000"/>
                </a:solidFill>
                <a:latin typeface="Candara"/>
                <a:ea typeface="Candara"/>
                <a:cs typeface="Candara"/>
                <a:sym typeface="Candara"/>
              </a:rPr>
              <a:t> </a:t>
            </a:r>
            <a:endParaRPr sz="2000" b="0" i="0" u="none" strike="noStrike" cap="none">
              <a:solidFill>
                <a:srgbClr val="000000"/>
              </a:solidFill>
              <a:latin typeface="Candara"/>
              <a:ea typeface="Candara"/>
              <a:cs typeface="Candara"/>
              <a:sym typeface="Candar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1160c186345_0_377"/>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g1160c186345_0_377"/>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Apa itu Kurikulum?</a:t>
            </a:r>
            <a:endParaRPr sz="4800" b="0" i="0" u="none" strike="noStrike" cap="none">
              <a:solidFill>
                <a:srgbClr val="000000"/>
              </a:solidFill>
              <a:latin typeface="Candara"/>
              <a:ea typeface="Candara"/>
              <a:cs typeface="Candara"/>
              <a:sym typeface="Candara"/>
            </a:endParaRPr>
          </a:p>
        </p:txBody>
      </p:sp>
      <p:sp>
        <p:nvSpPr>
          <p:cNvPr id="275" name="Google Shape;275;g1160c186345_0_377"/>
          <p:cNvSpPr txBox="1"/>
          <p:nvPr/>
        </p:nvSpPr>
        <p:spPr>
          <a:xfrm>
            <a:off x="331200" y="2170175"/>
            <a:ext cx="10943700" cy="14622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Ada dua hal utama yang ada pada kurikulum yang perlu digarisbawahi:</a:t>
            </a:r>
            <a:endParaRPr sz="2000" b="0" i="0" u="none" strike="noStrike" cap="none">
              <a:solidFill>
                <a:schemeClr val="dk1"/>
              </a:solidFill>
              <a:latin typeface="Candara"/>
              <a:ea typeface="Candara"/>
              <a:cs typeface="Candara"/>
              <a:sym typeface="Candara"/>
            </a:endParaRPr>
          </a:p>
          <a:p>
            <a:pPr marL="457200" marR="0" lvl="0" indent="-298450" algn="l" rtl="0">
              <a:lnSpc>
                <a:spcPct val="150000"/>
              </a:lnSpc>
              <a:spcBef>
                <a:spcPts val="1200"/>
              </a:spcBef>
              <a:spcAft>
                <a:spcPts val="0"/>
              </a:spcAft>
              <a:buClr>
                <a:schemeClr val="dk1"/>
              </a:buClr>
              <a:buSzPts val="1100"/>
              <a:buFont typeface="Arial"/>
              <a:buAutoNum type="arabicPeriod"/>
            </a:pPr>
            <a:r>
              <a:rPr lang="en-US" sz="2000" b="0" i="0" u="none" strike="noStrike" cap="none">
                <a:solidFill>
                  <a:schemeClr val="dk1"/>
                </a:solidFill>
                <a:latin typeface="Candara"/>
                <a:ea typeface="Candara"/>
                <a:cs typeface="Candara"/>
                <a:sym typeface="Candara"/>
              </a:rPr>
              <a:t>Kompetensi apa yang akan dimiliki murid sebagai proyeksi masa depan</a:t>
            </a:r>
            <a:endParaRPr sz="2000" b="0" i="0" u="none" strike="noStrike" cap="none">
              <a:solidFill>
                <a:schemeClr val="dk1"/>
              </a:solidFill>
              <a:latin typeface="Candara"/>
              <a:ea typeface="Candara"/>
              <a:cs typeface="Candara"/>
              <a:sym typeface="Candara"/>
            </a:endParaRPr>
          </a:p>
          <a:p>
            <a:pPr marL="457200" marR="0" lvl="0" indent="-298450" algn="l" rtl="0">
              <a:lnSpc>
                <a:spcPct val="150000"/>
              </a:lnSpc>
              <a:spcBef>
                <a:spcPts val="0"/>
              </a:spcBef>
              <a:spcAft>
                <a:spcPts val="0"/>
              </a:spcAft>
              <a:buClr>
                <a:schemeClr val="dk1"/>
              </a:buClr>
              <a:buSzPts val="1100"/>
              <a:buFont typeface="Arial"/>
              <a:buAutoNum type="arabicPeriod"/>
            </a:pPr>
            <a:r>
              <a:rPr lang="en-US" sz="2000" b="0" i="0" u="none" strike="noStrike" cap="none">
                <a:solidFill>
                  <a:schemeClr val="dk1"/>
                </a:solidFill>
                <a:latin typeface="Candara"/>
                <a:ea typeface="Candara"/>
                <a:cs typeface="Candara"/>
                <a:sym typeface="Candara"/>
              </a:rPr>
              <a:t>Bagaimana cara mewujudkan/ mencapai kompetensi murid itu.</a:t>
            </a:r>
            <a:endParaRPr sz="1400" b="0" i="0" u="none" strike="noStrike" cap="none">
              <a:solidFill>
                <a:srgbClr val="000000"/>
              </a:solidFill>
              <a:latin typeface="Arial"/>
              <a:ea typeface="Arial"/>
              <a:cs typeface="Arial"/>
              <a:sym typeface="Arial"/>
            </a:endParaRPr>
          </a:p>
        </p:txBody>
      </p:sp>
      <p:sp>
        <p:nvSpPr>
          <p:cNvPr id="276" name="Google Shape;276;g1160c186345_0_377"/>
          <p:cNvSpPr/>
          <p:nvPr/>
        </p:nvSpPr>
        <p:spPr>
          <a:xfrm>
            <a:off x="400675" y="4115725"/>
            <a:ext cx="10193100" cy="16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just" rtl="0">
              <a:lnSpc>
                <a:spcPct val="150000"/>
              </a:lnSpc>
              <a:spcBef>
                <a:spcPts val="1200"/>
              </a:spcBef>
              <a:spcAft>
                <a:spcPts val="1200"/>
              </a:spcAft>
              <a:buClr>
                <a:schemeClr val="dk1"/>
              </a:buClr>
              <a:buSzPts val="1100"/>
              <a:buFont typeface="Arial"/>
              <a:buNone/>
            </a:pPr>
            <a:r>
              <a:rPr lang="en-US" sz="2000" b="0" i="0" u="none" strike="noStrike" cap="none">
                <a:solidFill>
                  <a:schemeClr val="dk1"/>
                </a:solidFill>
                <a:latin typeface="Candara"/>
                <a:ea typeface="Candara"/>
                <a:cs typeface="Candara"/>
                <a:sym typeface="Candara"/>
              </a:rPr>
              <a:t>Maka, bahwa </a:t>
            </a:r>
            <a:r>
              <a:rPr lang="en-US" sz="2000" b="1" i="0" u="none" strike="noStrike" cap="none">
                <a:solidFill>
                  <a:schemeClr val="dk1"/>
                </a:solidFill>
                <a:latin typeface="Candara"/>
                <a:ea typeface="Candara"/>
                <a:cs typeface="Candara"/>
                <a:sym typeface="Candara"/>
              </a:rPr>
              <a:t>murid menjadi acuan/’core’ dari kurikulum itu sendiri</a:t>
            </a:r>
            <a:r>
              <a:rPr lang="en-US" sz="2000" b="0" i="0" u="none" strike="noStrike" cap="none">
                <a:solidFill>
                  <a:schemeClr val="dk1"/>
                </a:solidFill>
                <a:latin typeface="Candara"/>
                <a:ea typeface="Candara"/>
                <a:cs typeface="Candara"/>
                <a:sym typeface="Candara"/>
              </a:rPr>
              <a:t> sangatlah jelas. Dimana </a:t>
            </a:r>
            <a:r>
              <a:rPr lang="en-US" sz="2000" b="1" i="0" u="none" strike="noStrike" cap="none">
                <a:solidFill>
                  <a:schemeClr val="dk1"/>
                </a:solidFill>
                <a:latin typeface="Candara"/>
                <a:ea typeface="Candara"/>
                <a:cs typeface="Candara"/>
                <a:sym typeface="Candara"/>
              </a:rPr>
              <a:t>‘kemerdekaan murid dalam belajar” lah sebagai ‘jantung’</a:t>
            </a:r>
            <a:r>
              <a:rPr lang="en-US" sz="2000" b="0" i="0" u="none" strike="noStrike" cap="none">
                <a:solidFill>
                  <a:schemeClr val="dk1"/>
                </a:solidFill>
                <a:latin typeface="Candara"/>
                <a:ea typeface="Candara"/>
                <a:cs typeface="Candara"/>
                <a:sym typeface="Candara"/>
              </a:rPr>
              <a:t> desain/pengembangan kurikulumnya.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1160c186345_0_38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g1160c186345_0_386"/>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Peran dan Fungsi Kurikulum</a:t>
            </a:r>
            <a:endParaRPr sz="4800" b="0" i="0" u="none" strike="noStrike" cap="none">
              <a:solidFill>
                <a:srgbClr val="000000"/>
              </a:solidFill>
              <a:latin typeface="Candara"/>
              <a:ea typeface="Candara"/>
              <a:cs typeface="Candara"/>
              <a:sym typeface="Candara"/>
            </a:endParaRPr>
          </a:p>
        </p:txBody>
      </p:sp>
      <p:sp>
        <p:nvSpPr>
          <p:cNvPr id="283" name="Google Shape;283;g1160c186345_0_386"/>
          <p:cNvSpPr txBox="1"/>
          <p:nvPr/>
        </p:nvSpPr>
        <p:spPr>
          <a:xfrm>
            <a:off x="331200" y="2170175"/>
            <a:ext cx="10943700" cy="3263100"/>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0"/>
              </a:spcAft>
              <a:buClr>
                <a:srgbClr val="000000"/>
              </a:buClr>
              <a:buSzPts val="2000"/>
              <a:buFont typeface="Arial"/>
              <a:buNone/>
            </a:pPr>
            <a:r>
              <a:rPr lang="en-US" sz="2000" b="1" i="0" u="none" strike="noStrike" cap="none">
                <a:solidFill>
                  <a:schemeClr val="dk1"/>
                </a:solidFill>
                <a:latin typeface="Candara"/>
                <a:ea typeface="Candara"/>
                <a:cs typeface="Candara"/>
                <a:sym typeface="Candara"/>
              </a:rPr>
              <a:t>Peran kurikulum</a:t>
            </a:r>
            <a:r>
              <a:rPr lang="en-US" sz="2000" b="0" i="0" u="none" strike="noStrike" cap="none">
                <a:solidFill>
                  <a:schemeClr val="dk1"/>
                </a:solidFill>
                <a:latin typeface="Candara"/>
                <a:ea typeface="Candara"/>
                <a:cs typeface="Candara"/>
                <a:sym typeface="Candara"/>
              </a:rPr>
              <a:t> yaitu sebagai pedoman dan acuan kita dalam pembelajaran.</a:t>
            </a:r>
            <a:endParaRPr sz="2000" b="0" i="0" u="none" strike="noStrike" cap="none">
              <a:solidFill>
                <a:schemeClr val="dk1"/>
              </a:solidFill>
              <a:latin typeface="Candara"/>
              <a:ea typeface="Candara"/>
              <a:cs typeface="Candara"/>
              <a:sym typeface="Candara"/>
            </a:endParaRPr>
          </a:p>
          <a:p>
            <a:pPr marL="0" marR="0" lvl="0" indent="0" algn="l" rtl="0">
              <a:lnSpc>
                <a:spcPct val="150000"/>
              </a:lnSpc>
              <a:spcBef>
                <a:spcPts val="120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Ada tiga peranan kurikulum yang dapat kita maknai:</a:t>
            </a:r>
            <a:endParaRPr sz="2000" b="0" i="0" u="none" strike="noStrike" cap="none">
              <a:solidFill>
                <a:schemeClr val="dk1"/>
              </a:solidFill>
              <a:latin typeface="Candara"/>
              <a:ea typeface="Candara"/>
              <a:cs typeface="Candara"/>
              <a:sym typeface="Candara"/>
            </a:endParaRPr>
          </a:p>
          <a:p>
            <a:pPr marL="457200" marR="0" lvl="0" indent="-298450" algn="l" rtl="0">
              <a:lnSpc>
                <a:spcPct val="150000"/>
              </a:lnSpc>
              <a:spcBef>
                <a:spcPts val="1200"/>
              </a:spcBef>
              <a:spcAft>
                <a:spcPts val="0"/>
              </a:spcAft>
              <a:buClr>
                <a:schemeClr val="dk1"/>
              </a:buClr>
              <a:buSzPts val="1100"/>
              <a:buFont typeface="Arial"/>
              <a:buAutoNum type="arabicPeriod"/>
            </a:pPr>
            <a:r>
              <a:rPr lang="en-US" sz="2000" b="0" i="0" u="none" strike="noStrike" cap="none">
                <a:solidFill>
                  <a:schemeClr val="dk1"/>
                </a:solidFill>
                <a:latin typeface="Candara"/>
                <a:ea typeface="Candara"/>
                <a:cs typeface="Candara"/>
                <a:sym typeface="Candara"/>
              </a:rPr>
              <a:t>Mewariskan nilai dan budaya masyarakat yang relevan dengan masa kini</a:t>
            </a:r>
            <a:endParaRPr sz="2000" b="0" i="0" u="none" strike="noStrike" cap="none">
              <a:solidFill>
                <a:schemeClr val="dk1"/>
              </a:solidFill>
              <a:latin typeface="Candara"/>
              <a:ea typeface="Candara"/>
              <a:cs typeface="Candara"/>
              <a:sym typeface="Candara"/>
            </a:endParaRPr>
          </a:p>
          <a:p>
            <a:pPr marL="457200" marR="0" lvl="0" indent="-298450" algn="l" rtl="0">
              <a:lnSpc>
                <a:spcPct val="150000"/>
              </a:lnSpc>
              <a:spcBef>
                <a:spcPts val="0"/>
              </a:spcBef>
              <a:spcAft>
                <a:spcPts val="0"/>
              </a:spcAft>
              <a:buClr>
                <a:schemeClr val="dk1"/>
              </a:buClr>
              <a:buSzPts val="1100"/>
              <a:buFont typeface="Arial"/>
              <a:buAutoNum type="arabicPeriod"/>
            </a:pPr>
            <a:r>
              <a:rPr lang="en-US" sz="2000" b="0" i="0" u="none" strike="noStrike" cap="none">
                <a:solidFill>
                  <a:schemeClr val="dk1"/>
                </a:solidFill>
                <a:latin typeface="Candara"/>
                <a:ea typeface="Candara"/>
                <a:cs typeface="Candara"/>
                <a:sym typeface="Candara"/>
              </a:rPr>
              <a:t>Mengembangkan sesuatu yang dibutuhkan saat ini dan masa depan</a:t>
            </a:r>
            <a:endParaRPr sz="2000" b="0" i="0" u="none" strike="noStrike" cap="none">
              <a:solidFill>
                <a:schemeClr val="dk1"/>
              </a:solidFill>
              <a:latin typeface="Candara"/>
              <a:ea typeface="Candara"/>
              <a:cs typeface="Candara"/>
              <a:sym typeface="Candara"/>
            </a:endParaRPr>
          </a:p>
          <a:p>
            <a:pPr marL="457200" marR="0" lvl="0" indent="-298450" algn="l" rtl="0">
              <a:lnSpc>
                <a:spcPct val="150000"/>
              </a:lnSpc>
              <a:spcBef>
                <a:spcPts val="0"/>
              </a:spcBef>
              <a:spcAft>
                <a:spcPts val="0"/>
              </a:spcAft>
              <a:buClr>
                <a:schemeClr val="dk1"/>
              </a:buClr>
              <a:buSzPts val="1100"/>
              <a:buFont typeface="Arial"/>
              <a:buAutoNum type="arabicPeriod"/>
            </a:pPr>
            <a:r>
              <a:rPr lang="en-US" sz="2000" b="0" i="0" u="none" strike="noStrike" cap="none">
                <a:solidFill>
                  <a:schemeClr val="dk1"/>
                </a:solidFill>
                <a:latin typeface="Candara"/>
                <a:ea typeface="Candara"/>
                <a:cs typeface="Candara"/>
                <a:sym typeface="Candara"/>
              </a:rPr>
              <a:t>Menilai dan memilih sesuatu yang relevan sebagai kontrol sosial </a:t>
            </a:r>
            <a:endParaRPr sz="20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Sementara </a:t>
            </a:r>
            <a:r>
              <a:rPr lang="en-US" sz="2000" b="1" i="0" u="none" strike="noStrike" cap="none">
                <a:solidFill>
                  <a:schemeClr val="dk1"/>
                </a:solidFill>
                <a:latin typeface="Candara"/>
                <a:ea typeface="Candara"/>
                <a:cs typeface="Candara"/>
                <a:sym typeface="Candara"/>
              </a:rPr>
              <a:t>fungsi kurikulum bagi guru</a:t>
            </a:r>
            <a:r>
              <a:rPr lang="en-US" sz="2000" b="0" i="0" u="none" strike="noStrike" cap="none">
                <a:solidFill>
                  <a:schemeClr val="dk1"/>
                </a:solidFill>
                <a:latin typeface="Candara"/>
                <a:ea typeface="Candara"/>
                <a:cs typeface="Candara"/>
                <a:sym typeface="Candara"/>
              </a:rPr>
              <a:t>, adalah untuk memandu dalam proses belajar murid. </a:t>
            </a:r>
            <a:endParaRPr sz="2000" b="0" i="0" u="none" strike="noStrike" cap="none">
              <a:solidFill>
                <a:schemeClr val="dk1"/>
              </a:solidFill>
              <a:latin typeface="Candara"/>
              <a:ea typeface="Candara"/>
              <a:cs typeface="Candara"/>
              <a:sym typeface="Candar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g1160c186345_0_394"/>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RUANG KOLABORASI 1</a:t>
            </a:r>
            <a:endParaRPr>
              <a:latin typeface="Candara"/>
              <a:ea typeface="Candara"/>
              <a:cs typeface="Candara"/>
              <a:sym typeface="Candara"/>
            </a:endParaRPr>
          </a:p>
        </p:txBody>
      </p:sp>
      <p:cxnSp>
        <p:nvCxnSpPr>
          <p:cNvPr id="289" name="Google Shape;289;g1160c186345_0_394"/>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290" name="Google Shape;290;g1160c186345_0_394"/>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91" name="Google Shape;291;g1160c186345_0_394"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1160c186345_0_118"/>
          <p:cNvSpPr/>
          <p:nvPr/>
        </p:nvSpPr>
        <p:spPr>
          <a:xfrm>
            <a:off x="7082119" y="1308848"/>
            <a:ext cx="4240200" cy="4240200"/>
          </a:xfrm>
          <a:prstGeom prst="ellipse">
            <a:avLst/>
          </a:prstGeom>
          <a:solidFill>
            <a:srgbClr val="FFF2CC"/>
          </a:solidFill>
          <a:ln w="12700" cap="flat" cmpd="sng">
            <a:solidFill>
              <a:srgbClr val="FFC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4" name="Google Shape;174;g1160c186345_0_118"/>
          <p:cNvSpPr txBox="1">
            <a:spLocks noGrp="1"/>
          </p:cNvSpPr>
          <p:nvPr>
            <p:ph type="title"/>
          </p:nvPr>
        </p:nvSpPr>
        <p:spPr>
          <a:xfrm>
            <a:off x="343775" y="1949825"/>
            <a:ext cx="55236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PEMBUKAAN</a:t>
            </a:r>
            <a:endParaRPr>
              <a:latin typeface="Candara"/>
              <a:ea typeface="Candara"/>
              <a:cs typeface="Candara"/>
              <a:sym typeface="Candara"/>
            </a:endParaRPr>
          </a:p>
        </p:txBody>
      </p:sp>
      <p:cxnSp>
        <p:nvCxnSpPr>
          <p:cNvPr id="175" name="Google Shape;175;g1160c186345_0_118"/>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176" name="Google Shape;176;g1160c186345_0_118"/>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7" name="Google Shape;177;g1160c186345_0_118" descr="Vision - Free interface icons"/>
          <p:cNvPicPr preferRelativeResize="0"/>
          <p:nvPr/>
        </p:nvPicPr>
        <p:blipFill rotWithShape="1">
          <a:blip r:embed="rId3">
            <a:alphaModFix/>
          </a:blip>
          <a:srcRect/>
          <a:stretch/>
        </p:blipFill>
        <p:spPr>
          <a:xfrm>
            <a:off x="7750061" y="1892630"/>
            <a:ext cx="2999715" cy="299971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g1160c186345_0_40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g1160c186345_0_401"/>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Ruang Kolaborasi 1</a:t>
            </a:r>
            <a:endParaRPr sz="4800" b="0" i="0" u="none" strike="noStrike" cap="none">
              <a:solidFill>
                <a:srgbClr val="000000"/>
              </a:solidFill>
              <a:latin typeface="Candara"/>
              <a:ea typeface="Candara"/>
              <a:cs typeface="Candara"/>
              <a:sym typeface="Candara"/>
            </a:endParaRPr>
          </a:p>
        </p:txBody>
      </p:sp>
      <p:sp>
        <p:nvSpPr>
          <p:cNvPr id="298" name="Google Shape;298;g1160c186345_0_401"/>
          <p:cNvSpPr/>
          <p:nvPr/>
        </p:nvSpPr>
        <p:spPr>
          <a:xfrm>
            <a:off x="400675" y="1768900"/>
            <a:ext cx="10214547" cy="4936480"/>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457200" marR="0" lvl="0" indent="-374650" algn="just" rtl="0">
              <a:lnSpc>
                <a:spcPct val="150000"/>
              </a:lnSpc>
              <a:spcBef>
                <a:spcPts val="0"/>
              </a:spcBef>
              <a:spcAft>
                <a:spcPts val="0"/>
              </a:spcAft>
              <a:buClr>
                <a:schemeClr val="dk1"/>
              </a:buClr>
              <a:buSzPts val="2300"/>
              <a:buFont typeface="Candara"/>
              <a:buChar char="●"/>
            </a:pPr>
            <a:r>
              <a:rPr lang="en-US" sz="2300" b="0" i="0" u="none" strike="noStrike" cap="none">
                <a:solidFill>
                  <a:schemeClr val="dk1"/>
                </a:solidFill>
                <a:latin typeface="Candara"/>
                <a:ea typeface="Candara"/>
                <a:cs typeface="Candara"/>
                <a:sym typeface="Candara"/>
              </a:rPr>
              <a:t>Pada sesi ini, kita akan melakukan diskusi dalam kelompok kecil, satu kelompok terdiri dari 5-6 orang  (ada 4 kelompok)</a:t>
            </a:r>
            <a:endParaRPr sz="2300" b="0" i="0" u="none" strike="noStrike" cap="none">
              <a:solidFill>
                <a:schemeClr val="dk1"/>
              </a:solidFill>
              <a:latin typeface="Candara"/>
              <a:ea typeface="Candara"/>
              <a:cs typeface="Candara"/>
              <a:sym typeface="Candara"/>
            </a:endParaRPr>
          </a:p>
          <a:p>
            <a:pPr marL="457200" marR="0" lvl="0" indent="-374650" algn="just" rtl="0">
              <a:lnSpc>
                <a:spcPct val="150000"/>
              </a:lnSpc>
              <a:spcBef>
                <a:spcPts val="0"/>
              </a:spcBef>
              <a:spcAft>
                <a:spcPts val="0"/>
              </a:spcAft>
              <a:buClr>
                <a:schemeClr val="dk1"/>
              </a:buClr>
              <a:buSzPts val="2300"/>
              <a:buFont typeface="Candara"/>
              <a:buChar char="●"/>
            </a:pPr>
            <a:r>
              <a:rPr lang="en-US" sz="2300" b="0" i="0" u="none" strike="noStrike" cap="none">
                <a:solidFill>
                  <a:schemeClr val="dk1"/>
                </a:solidFill>
                <a:latin typeface="Candara"/>
                <a:ea typeface="Candara"/>
                <a:cs typeface="Candara"/>
                <a:sym typeface="Candara"/>
              </a:rPr>
              <a:t>Setiap kelompok akan berdiskusi di dalam ruangan terpisah dengan alokasi waktu </a:t>
            </a:r>
            <a:r>
              <a:rPr lang="en-US" sz="2300">
                <a:solidFill>
                  <a:schemeClr val="dk1"/>
                </a:solidFill>
                <a:latin typeface="Candara"/>
                <a:ea typeface="Candara"/>
                <a:cs typeface="Candara"/>
                <a:sym typeface="Candara"/>
              </a:rPr>
              <a:t>35</a:t>
            </a:r>
            <a:r>
              <a:rPr lang="en-US" sz="2300" b="0" i="0" u="none" strike="noStrike" cap="none">
                <a:solidFill>
                  <a:schemeClr val="dk1"/>
                </a:solidFill>
                <a:latin typeface="Candara"/>
                <a:ea typeface="Candara"/>
                <a:cs typeface="Candara"/>
                <a:sym typeface="Candara"/>
              </a:rPr>
              <a:t> menit</a:t>
            </a:r>
            <a:endParaRPr sz="2300" b="0" i="0" u="none" strike="noStrike" cap="none">
              <a:solidFill>
                <a:schemeClr val="dk1"/>
              </a:solidFill>
              <a:latin typeface="Candara"/>
              <a:ea typeface="Candara"/>
              <a:cs typeface="Candara"/>
              <a:sym typeface="Candara"/>
            </a:endParaRPr>
          </a:p>
          <a:p>
            <a:pPr marL="457200" marR="0" lvl="0" indent="-374650" algn="just" rtl="0">
              <a:lnSpc>
                <a:spcPct val="150000"/>
              </a:lnSpc>
              <a:spcBef>
                <a:spcPts val="0"/>
              </a:spcBef>
              <a:spcAft>
                <a:spcPts val="0"/>
              </a:spcAft>
              <a:buClr>
                <a:schemeClr val="dk1"/>
              </a:buClr>
              <a:buSzPts val="2300"/>
              <a:buFont typeface="Candara"/>
              <a:buChar char="●"/>
            </a:pPr>
            <a:r>
              <a:rPr lang="en-US" sz="2300" b="0" i="0" u="none" strike="noStrike" cap="none">
                <a:solidFill>
                  <a:schemeClr val="dk1"/>
                </a:solidFill>
                <a:latin typeface="Candara"/>
                <a:ea typeface="Candara"/>
                <a:cs typeface="Candara"/>
                <a:sym typeface="Candara"/>
              </a:rPr>
              <a:t>Sebelum berdiskusi silakan Bapak/Ibu bisa mengunduh LK Ruang Kolaborasi 1 pada LMS</a:t>
            </a:r>
            <a:endParaRPr sz="2300" b="0" i="0" u="none" strike="noStrike" cap="none">
              <a:solidFill>
                <a:schemeClr val="dk1"/>
              </a:solidFill>
              <a:latin typeface="Candara"/>
              <a:ea typeface="Candara"/>
              <a:cs typeface="Candara"/>
              <a:sym typeface="Candara"/>
            </a:endParaRPr>
          </a:p>
          <a:p>
            <a:pPr marL="457200" marR="0" lvl="0" indent="-374650" algn="just" rtl="0">
              <a:lnSpc>
                <a:spcPct val="150000"/>
              </a:lnSpc>
              <a:spcBef>
                <a:spcPts val="0"/>
              </a:spcBef>
              <a:spcAft>
                <a:spcPts val="0"/>
              </a:spcAft>
              <a:buClr>
                <a:schemeClr val="dk1"/>
              </a:buClr>
              <a:buSzPts val="2300"/>
              <a:buFont typeface="Candara"/>
              <a:buChar char="●"/>
            </a:pPr>
            <a:r>
              <a:rPr lang="en-US" sz="2300" b="0" i="0" u="none" strike="noStrike" cap="none">
                <a:solidFill>
                  <a:schemeClr val="dk1"/>
                </a:solidFill>
                <a:latin typeface="Candara"/>
                <a:ea typeface="Candara"/>
                <a:cs typeface="Candara"/>
                <a:sym typeface="Candara"/>
              </a:rPr>
              <a:t>Setelah berdiskusi masing-masing kelompok akan melakukan presentasi selama </a:t>
            </a:r>
            <a:r>
              <a:rPr lang="en-US" sz="2300">
                <a:solidFill>
                  <a:schemeClr val="dk1"/>
                </a:solidFill>
                <a:latin typeface="Candara"/>
                <a:ea typeface="Candara"/>
                <a:cs typeface="Candara"/>
                <a:sym typeface="Candara"/>
              </a:rPr>
              <a:t>5</a:t>
            </a:r>
            <a:r>
              <a:rPr lang="en-US" sz="2300" b="0" i="0" u="none" strike="noStrike" cap="none">
                <a:solidFill>
                  <a:schemeClr val="dk1"/>
                </a:solidFill>
                <a:latin typeface="Candara"/>
                <a:ea typeface="Candara"/>
                <a:cs typeface="Candara"/>
                <a:sym typeface="Candara"/>
              </a:rPr>
              <a:t> menit di ruang utama</a:t>
            </a:r>
            <a:endParaRPr sz="2300" b="0" i="0" u="none" strike="noStrike" cap="none">
              <a:solidFill>
                <a:schemeClr val="dk1"/>
              </a:solidFill>
              <a:latin typeface="Candara"/>
              <a:ea typeface="Candara"/>
              <a:cs typeface="Candara"/>
              <a:sym typeface="Candara"/>
            </a:endParaRPr>
          </a:p>
          <a:p>
            <a:pPr marL="457200" marR="0" lvl="0" indent="-374650" algn="just" rtl="0">
              <a:lnSpc>
                <a:spcPct val="150000"/>
              </a:lnSpc>
              <a:spcBef>
                <a:spcPts val="0"/>
              </a:spcBef>
              <a:spcAft>
                <a:spcPts val="0"/>
              </a:spcAft>
              <a:buClr>
                <a:schemeClr val="dk1"/>
              </a:buClr>
              <a:buSzPts val="2300"/>
              <a:buFont typeface="Candara"/>
              <a:buChar char="●"/>
            </a:pPr>
            <a:r>
              <a:rPr lang="en-US" sz="2300" b="0" i="0" u="none" strike="noStrike" cap="none">
                <a:solidFill>
                  <a:schemeClr val="dk1"/>
                </a:solidFill>
                <a:latin typeface="Candara"/>
                <a:ea typeface="Candara"/>
                <a:cs typeface="Candara"/>
                <a:sym typeface="Candara"/>
              </a:rPr>
              <a:t>Mari kita lakukan pembagian kelompok !</a:t>
            </a:r>
            <a:endParaRPr sz="2300" b="0" i="0" u="none" strike="noStrike" cap="none">
              <a:solidFill>
                <a:schemeClr val="dk1"/>
              </a:solidFill>
              <a:latin typeface="Candara"/>
              <a:ea typeface="Candara"/>
              <a:cs typeface="Candara"/>
              <a:sym typeface="Candar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93F55-BF48-4EFD-BCF9-6BAEA45E6FF3}"/>
              </a:ext>
            </a:extLst>
          </p:cNvPr>
          <p:cNvSpPr>
            <a:spLocks noGrp="1"/>
          </p:cNvSpPr>
          <p:nvPr>
            <p:ph type="title"/>
          </p:nvPr>
        </p:nvSpPr>
        <p:spPr/>
        <p:txBody>
          <a:bodyPr/>
          <a:lstStyle/>
          <a:p>
            <a:endParaRPr lang="en-ID"/>
          </a:p>
        </p:txBody>
      </p:sp>
      <p:sp>
        <p:nvSpPr>
          <p:cNvPr id="3" name="Text Placeholder 2">
            <a:extLst>
              <a:ext uri="{FF2B5EF4-FFF2-40B4-BE49-F238E27FC236}">
                <a16:creationId xmlns:a16="http://schemas.microsoft.com/office/drawing/2014/main" id="{8F2C9DC4-8681-43FD-A059-370BBD2640A8}"/>
              </a:ext>
            </a:extLst>
          </p:cNvPr>
          <p:cNvSpPr>
            <a:spLocks noGrp="1"/>
          </p:cNvSpPr>
          <p:nvPr>
            <p:ph type="body" idx="1"/>
          </p:nvPr>
        </p:nvSpPr>
        <p:spPr/>
        <p:txBody>
          <a:bodyPr>
            <a:normAutofit fontScale="92500" lnSpcReduction="10000"/>
          </a:bodyPr>
          <a:lstStyle/>
          <a:p>
            <a:r>
              <a:rPr lang="en-US" dirty="0" err="1"/>
              <a:t>Kelompok</a:t>
            </a:r>
            <a:r>
              <a:rPr lang="en-US" dirty="0"/>
              <a:t> 1 (    )</a:t>
            </a:r>
          </a:p>
          <a:p>
            <a:r>
              <a:rPr lang="en-US" dirty="0" err="1"/>
              <a:t>Kelompok</a:t>
            </a:r>
            <a:r>
              <a:rPr lang="en-US" dirty="0"/>
              <a:t> 2 (    )</a:t>
            </a:r>
          </a:p>
          <a:p>
            <a:r>
              <a:rPr lang="en-US" dirty="0" err="1"/>
              <a:t>Kelompok</a:t>
            </a:r>
            <a:r>
              <a:rPr lang="en-US" dirty="0"/>
              <a:t> 3 (    )</a:t>
            </a:r>
          </a:p>
          <a:p>
            <a:r>
              <a:rPr lang="en-US" dirty="0" err="1"/>
              <a:t>Kelompok</a:t>
            </a:r>
            <a:r>
              <a:rPr lang="en-US" dirty="0"/>
              <a:t> 4 (    )</a:t>
            </a:r>
          </a:p>
          <a:p>
            <a:r>
              <a:rPr lang="en-US" dirty="0" err="1"/>
              <a:t>Kelompok</a:t>
            </a:r>
            <a:r>
              <a:rPr lang="en-US" dirty="0"/>
              <a:t> 5 (    )</a:t>
            </a:r>
          </a:p>
          <a:p>
            <a:r>
              <a:rPr lang="en-US" dirty="0" err="1"/>
              <a:t>Kelompok</a:t>
            </a:r>
            <a:r>
              <a:rPr lang="en-US" dirty="0"/>
              <a:t> 6 (    )</a:t>
            </a:r>
          </a:p>
          <a:p>
            <a:r>
              <a:rPr lang="en-US" dirty="0" err="1"/>
              <a:t>Kelompok</a:t>
            </a:r>
            <a:r>
              <a:rPr lang="en-US" dirty="0"/>
              <a:t> 7 (    )</a:t>
            </a:r>
          </a:p>
          <a:p>
            <a:r>
              <a:rPr lang="en-US" dirty="0" err="1"/>
              <a:t>Kelompok</a:t>
            </a:r>
            <a:r>
              <a:rPr lang="en-US" dirty="0"/>
              <a:t> 8 (    )</a:t>
            </a:r>
            <a:endParaRPr lang="en-ID" dirty="0"/>
          </a:p>
        </p:txBody>
      </p:sp>
    </p:spTree>
    <p:extLst>
      <p:ext uri="{BB962C8B-B14F-4D97-AF65-F5344CB8AC3E}">
        <p14:creationId xmlns:p14="http://schemas.microsoft.com/office/powerpoint/2010/main" val="854883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1160c186345_0_58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g1160c186345_0_586"/>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Ruang Kolaborasi 1</a:t>
            </a:r>
            <a:endParaRPr sz="4800" b="0" i="0" u="none" strike="noStrike" cap="none">
              <a:solidFill>
                <a:srgbClr val="000000"/>
              </a:solidFill>
              <a:latin typeface="Candara"/>
              <a:ea typeface="Candara"/>
              <a:cs typeface="Candara"/>
              <a:sym typeface="Candara"/>
            </a:endParaRPr>
          </a:p>
        </p:txBody>
      </p:sp>
      <p:sp>
        <p:nvSpPr>
          <p:cNvPr id="305" name="Google Shape;305;g1160c186345_0_586"/>
          <p:cNvSpPr/>
          <p:nvPr/>
        </p:nvSpPr>
        <p:spPr>
          <a:xfrm>
            <a:off x="400675" y="1768900"/>
            <a:ext cx="11007815" cy="4966129"/>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just" rtl="0">
              <a:lnSpc>
                <a:spcPct val="150000"/>
              </a:lnSpc>
              <a:spcBef>
                <a:spcPts val="1200"/>
              </a:spcBef>
              <a:spcAft>
                <a:spcPts val="0"/>
              </a:spcAft>
              <a:buClr>
                <a:srgbClr val="000000"/>
              </a:buClr>
              <a:buSzPts val="2500"/>
              <a:buFont typeface="Arial"/>
              <a:buNone/>
            </a:pPr>
            <a:r>
              <a:rPr lang="en-US" sz="2500" b="0" i="0" u="none" strike="noStrike" cap="none">
                <a:solidFill>
                  <a:schemeClr val="dk1"/>
                </a:solidFill>
                <a:latin typeface="Candara"/>
                <a:ea typeface="Candara"/>
                <a:cs typeface="Candara"/>
                <a:sym typeface="Candara"/>
              </a:rPr>
              <a:t>Dalam setiap kelompok silakan diskusikan pertanyaan berikut ini:</a:t>
            </a:r>
            <a:endParaRPr sz="2500" b="0" i="0" u="none" strike="noStrike" cap="none">
              <a:solidFill>
                <a:schemeClr val="dk1"/>
              </a:solidFill>
              <a:latin typeface="Candara"/>
              <a:ea typeface="Candara"/>
              <a:cs typeface="Candara"/>
              <a:sym typeface="Candara"/>
            </a:endParaRPr>
          </a:p>
          <a:p>
            <a:pPr marL="342900" marR="0" lvl="0" indent="-247650" algn="just" rtl="0">
              <a:lnSpc>
                <a:spcPct val="100000"/>
              </a:lnSpc>
              <a:spcBef>
                <a:spcPts val="1200"/>
              </a:spcBef>
              <a:spcAft>
                <a:spcPts val="0"/>
              </a:spcAft>
              <a:buClr>
                <a:schemeClr val="dk1"/>
              </a:buClr>
              <a:buSzPts val="2100"/>
              <a:buFont typeface="Candara"/>
              <a:buAutoNum type="arabicPeriod"/>
            </a:pPr>
            <a:r>
              <a:rPr lang="en-US" sz="2100" b="0" i="0" u="none" strike="noStrike" cap="none">
                <a:solidFill>
                  <a:schemeClr val="dk1"/>
                </a:solidFill>
                <a:latin typeface="Candara"/>
                <a:ea typeface="Candara"/>
                <a:cs typeface="Candara"/>
                <a:sym typeface="Candara"/>
              </a:rPr>
              <a:t>Identifikasikan hal-hal yang berubah pada murid kita 10 tahun yang lalu dengan murid kita saat ini dengan menganalisa:</a:t>
            </a:r>
            <a:endParaRPr sz="2100" b="0" i="0" u="none" strike="noStrike" cap="none">
              <a:solidFill>
                <a:schemeClr val="dk1"/>
              </a:solidFill>
              <a:latin typeface="Candara"/>
              <a:ea typeface="Candara"/>
              <a:cs typeface="Candara"/>
              <a:sym typeface="Candara"/>
            </a:endParaRPr>
          </a:p>
          <a:p>
            <a:pPr marL="571500" marR="0" lvl="0" indent="-247650" algn="just" rtl="0">
              <a:lnSpc>
                <a:spcPct val="100000"/>
              </a:lnSpc>
              <a:spcBef>
                <a:spcPts val="0"/>
              </a:spcBef>
              <a:spcAft>
                <a:spcPts val="0"/>
              </a:spcAft>
              <a:buClr>
                <a:schemeClr val="dk1"/>
              </a:buClr>
              <a:buSzPts val="2100"/>
              <a:buFont typeface="Candara"/>
              <a:buChar char="-"/>
            </a:pPr>
            <a:r>
              <a:rPr lang="en-US" sz="2100" b="0" i="0" u="none" strike="noStrike" cap="none">
                <a:solidFill>
                  <a:schemeClr val="dk1"/>
                </a:solidFill>
                <a:latin typeface="Candara"/>
                <a:ea typeface="Candara"/>
                <a:cs typeface="Candara"/>
                <a:sym typeface="Candara"/>
              </a:rPr>
              <a:t>Cara mendapatkan informasi/belajar</a:t>
            </a:r>
            <a:endParaRPr sz="2100" b="0" i="0" u="none" strike="noStrike" cap="none">
              <a:solidFill>
                <a:schemeClr val="dk1"/>
              </a:solidFill>
              <a:latin typeface="Candara"/>
              <a:ea typeface="Candara"/>
              <a:cs typeface="Candara"/>
              <a:sym typeface="Candara"/>
            </a:endParaRPr>
          </a:p>
          <a:p>
            <a:pPr marL="571500" marR="0" lvl="0" indent="-247650" algn="just" rtl="0">
              <a:lnSpc>
                <a:spcPct val="100000"/>
              </a:lnSpc>
              <a:spcBef>
                <a:spcPts val="0"/>
              </a:spcBef>
              <a:spcAft>
                <a:spcPts val="0"/>
              </a:spcAft>
              <a:buClr>
                <a:schemeClr val="dk1"/>
              </a:buClr>
              <a:buSzPts val="2100"/>
              <a:buFont typeface="Candara"/>
              <a:buChar char="-"/>
            </a:pPr>
            <a:r>
              <a:rPr lang="en-US" sz="2100" b="0" i="0" u="none" strike="noStrike" cap="none">
                <a:solidFill>
                  <a:schemeClr val="dk1"/>
                </a:solidFill>
                <a:latin typeface="Candara"/>
                <a:ea typeface="Candara"/>
                <a:cs typeface="Candara"/>
                <a:sym typeface="Candara"/>
              </a:rPr>
              <a:t>Cara mengerjakan tugas-tugas yang diberikan</a:t>
            </a:r>
            <a:endParaRPr sz="2100" b="0" i="0" u="none" strike="noStrike" cap="none">
              <a:solidFill>
                <a:schemeClr val="dk1"/>
              </a:solidFill>
              <a:latin typeface="Candara"/>
              <a:ea typeface="Candara"/>
              <a:cs typeface="Candara"/>
              <a:sym typeface="Candara"/>
            </a:endParaRPr>
          </a:p>
          <a:p>
            <a:pPr marL="571500" marR="0" lvl="0" indent="-247650" algn="just" rtl="0">
              <a:lnSpc>
                <a:spcPct val="100000"/>
              </a:lnSpc>
              <a:spcBef>
                <a:spcPts val="0"/>
              </a:spcBef>
              <a:spcAft>
                <a:spcPts val="0"/>
              </a:spcAft>
              <a:buClr>
                <a:schemeClr val="dk1"/>
              </a:buClr>
              <a:buSzPts val="2100"/>
              <a:buFont typeface="Candara"/>
              <a:buChar char="-"/>
            </a:pPr>
            <a:r>
              <a:rPr lang="en-US" sz="2100" b="0" i="0" u="none" strike="noStrike" cap="none">
                <a:solidFill>
                  <a:schemeClr val="dk1"/>
                </a:solidFill>
                <a:latin typeface="Candara"/>
                <a:ea typeface="Candara"/>
                <a:cs typeface="Candara"/>
                <a:sym typeface="Candara"/>
              </a:rPr>
              <a:t>Cara berkomunikasi</a:t>
            </a:r>
            <a:endParaRPr sz="2100" b="0" i="0" u="none" strike="noStrike" cap="none">
              <a:solidFill>
                <a:schemeClr val="dk1"/>
              </a:solidFill>
              <a:latin typeface="Candara"/>
              <a:ea typeface="Candara"/>
              <a:cs typeface="Candara"/>
              <a:sym typeface="Candara"/>
            </a:endParaRPr>
          </a:p>
          <a:p>
            <a:pPr marL="571500" marR="0" lvl="0" indent="-247650" algn="just" rtl="0">
              <a:lnSpc>
                <a:spcPct val="100000"/>
              </a:lnSpc>
              <a:spcBef>
                <a:spcPts val="0"/>
              </a:spcBef>
              <a:spcAft>
                <a:spcPts val="0"/>
              </a:spcAft>
              <a:buClr>
                <a:schemeClr val="dk1"/>
              </a:buClr>
              <a:buSzPts val="2100"/>
              <a:buFont typeface="Candara"/>
              <a:buChar char="-"/>
            </a:pPr>
            <a:r>
              <a:rPr lang="en-US" sz="2100" b="0" i="0" u="none" strike="noStrike" cap="none">
                <a:solidFill>
                  <a:schemeClr val="dk1"/>
                </a:solidFill>
                <a:latin typeface="Candara"/>
                <a:ea typeface="Candara"/>
                <a:cs typeface="Candara"/>
                <a:sym typeface="Candara"/>
              </a:rPr>
              <a:t>Teknologi yang sering digunakan</a:t>
            </a:r>
            <a:endParaRPr sz="2100" b="0" i="0" u="none" strike="noStrike" cap="none">
              <a:solidFill>
                <a:schemeClr val="dk1"/>
              </a:solidFill>
              <a:latin typeface="Candara"/>
              <a:ea typeface="Candara"/>
              <a:cs typeface="Candara"/>
              <a:sym typeface="Candara"/>
            </a:endParaRPr>
          </a:p>
          <a:p>
            <a:pPr marL="571500" marR="0" lvl="0" indent="-247650" algn="just" rtl="0">
              <a:lnSpc>
                <a:spcPct val="100000"/>
              </a:lnSpc>
              <a:spcBef>
                <a:spcPts val="0"/>
              </a:spcBef>
              <a:spcAft>
                <a:spcPts val="0"/>
              </a:spcAft>
              <a:buClr>
                <a:schemeClr val="dk1"/>
              </a:buClr>
              <a:buSzPts val="2100"/>
              <a:buFont typeface="Candara"/>
              <a:buChar char="-"/>
            </a:pPr>
            <a:r>
              <a:rPr lang="en-US" sz="2100" b="0" i="0" u="none" strike="noStrike" cap="none">
                <a:solidFill>
                  <a:schemeClr val="dk1"/>
                </a:solidFill>
                <a:latin typeface="Candara"/>
                <a:ea typeface="Candara"/>
                <a:cs typeface="Candara"/>
                <a:sym typeface="Candara"/>
              </a:rPr>
              <a:t>Cita-cita/pilihan profesi  mereka</a:t>
            </a:r>
            <a:endParaRPr sz="2100" b="0" i="0" u="none" strike="noStrike" cap="none">
              <a:solidFill>
                <a:schemeClr val="dk1"/>
              </a:solidFill>
              <a:latin typeface="Candara"/>
              <a:ea typeface="Candara"/>
              <a:cs typeface="Candara"/>
              <a:sym typeface="Candara"/>
            </a:endParaRPr>
          </a:p>
          <a:p>
            <a:pPr marL="571500" marR="0" lvl="0" indent="-247650" algn="just" rtl="0">
              <a:lnSpc>
                <a:spcPct val="100000"/>
              </a:lnSpc>
              <a:spcBef>
                <a:spcPts val="0"/>
              </a:spcBef>
              <a:spcAft>
                <a:spcPts val="0"/>
              </a:spcAft>
              <a:buClr>
                <a:schemeClr val="dk1"/>
              </a:buClr>
              <a:buSzPts val="2100"/>
              <a:buFont typeface="Candara"/>
              <a:buChar char="-"/>
            </a:pPr>
            <a:r>
              <a:rPr lang="en-US" sz="2100" b="0" i="0" u="none" strike="noStrike" cap="none">
                <a:solidFill>
                  <a:schemeClr val="dk1"/>
                </a:solidFill>
                <a:latin typeface="Candara"/>
                <a:ea typeface="Candara"/>
                <a:cs typeface="Candara"/>
                <a:sym typeface="Candara"/>
              </a:rPr>
              <a:t>Permainan yang mereka mainkan bersama</a:t>
            </a:r>
            <a:endParaRPr sz="2100" b="0" i="0" u="none" strike="noStrike" cap="none">
              <a:solidFill>
                <a:schemeClr val="dk1"/>
              </a:solidFill>
              <a:latin typeface="Candara"/>
              <a:ea typeface="Candara"/>
              <a:cs typeface="Candara"/>
              <a:sym typeface="Candara"/>
            </a:endParaRPr>
          </a:p>
          <a:p>
            <a:pPr marL="342900" marR="0" lvl="0" indent="-247650" algn="just" rtl="0">
              <a:lnSpc>
                <a:spcPct val="100000"/>
              </a:lnSpc>
              <a:spcBef>
                <a:spcPts val="0"/>
              </a:spcBef>
              <a:spcAft>
                <a:spcPts val="0"/>
              </a:spcAft>
              <a:buClr>
                <a:schemeClr val="dk1"/>
              </a:buClr>
              <a:buSzPts val="2100"/>
              <a:buFont typeface="Candara"/>
              <a:buAutoNum type="arabicPeriod"/>
            </a:pPr>
            <a:r>
              <a:rPr lang="en-US" sz="2100" b="0" i="0" u="none" strike="noStrike" cap="none">
                <a:solidFill>
                  <a:schemeClr val="dk1"/>
                </a:solidFill>
                <a:latin typeface="Candara"/>
                <a:ea typeface="Candara"/>
                <a:cs typeface="Candara"/>
                <a:sym typeface="Candara"/>
              </a:rPr>
              <a:t>Bagaimana selama ini Bapak/Ibu merespon perubahan tersebut?</a:t>
            </a:r>
            <a:endParaRPr sz="2100" b="0" i="0" u="none" strike="noStrike" cap="none">
              <a:solidFill>
                <a:schemeClr val="dk1"/>
              </a:solidFill>
              <a:latin typeface="Candara"/>
              <a:ea typeface="Candara"/>
              <a:cs typeface="Candara"/>
              <a:sym typeface="Candara"/>
            </a:endParaRPr>
          </a:p>
          <a:p>
            <a:pPr marL="342900" marR="0" lvl="0" indent="-247650" algn="just" rtl="0">
              <a:lnSpc>
                <a:spcPct val="100000"/>
              </a:lnSpc>
              <a:spcBef>
                <a:spcPts val="0"/>
              </a:spcBef>
              <a:spcAft>
                <a:spcPts val="0"/>
              </a:spcAft>
              <a:buClr>
                <a:schemeClr val="dk1"/>
              </a:buClr>
              <a:buSzPts val="2100"/>
              <a:buFont typeface="Candara"/>
              <a:buAutoNum type="arabicPeriod"/>
            </a:pPr>
            <a:r>
              <a:rPr lang="en-US" sz="2100" b="0" i="0" u="none" strike="noStrike" cap="none">
                <a:solidFill>
                  <a:schemeClr val="dk1"/>
                </a:solidFill>
                <a:latin typeface="Candara"/>
                <a:ea typeface="Candara"/>
                <a:cs typeface="Candara"/>
                <a:sym typeface="Candara"/>
              </a:rPr>
              <a:t>Ketika terjadi perubahan kurikulum bagaimana Bapak/Ibu menyikapinya?</a:t>
            </a:r>
            <a:endParaRPr sz="21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1160c186345_0_592"/>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g1160c186345_0_592"/>
          <p:cNvSpPr txBox="1"/>
          <p:nvPr/>
        </p:nvSpPr>
        <p:spPr>
          <a:xfrm>
            <a:off x="99775" y="894825"/>
            <a:ext cx="10033500" cy="1046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900"/>
              <a:buFont typeface="Arial"/>
              <a:buNone/>
            </a:pPr>
            <a:r>
              <a:rPr lang="en-US" sz="2900" b="1" i="0" u="none" strike="noStrike" cap="none">
                <a:solidFill>
                  <a:srgbClr val="000000"/>
                </a:solidFill>
                <a:latin typeface="Candara"/>
                <a:ea typeface="Candara"/>
                <a:cs typeface="Candara"/>
                <a:sym typeface="Candara"/>
              </a:rPr>
              <a:t>Tautan BOR Ruang Kolaborasi 1</a:t>
            </a:r>
            <a:r>
              <a:rPr lang="en-US" sz="5600" b="1" i="0" u="none" strike="noStrike" cap="none">
                <a:solidFill>
                  <a:srgbClr val="000000"/>
                </a:solidFill>
                <a:latin typeface="Candara"/>
                <a:ea typeface="Candara"/>
                <a:cs typeface="Candara"/>
                <a:sym typeface="Candara"/>
              </a:rPr>
              <a:t> </a:t>
            </a:r>
            <a:r>
              <a:rPr lang="en-US" sz="2800" b="0" i="0" u="none" strike="noStrike" cap="none">
                <a:solidFill>
                  <a:srgbClr val="000000"/>
                </a:solidFill>
                <a:latin typeface="Candara"/>
                <a:ea typeface="Candara"/>
                <a:cs typeface="Candara"/>
                <a:sym typeface="Candara"/>
              </a:rPr>
              <a:t>	</a:t>
            </a:r>
            <a:endParaRPr sz="2800" b="0" i="0" u="none" strike="noStrike" cap="none">
              <a:solidFill>
                <a:srgbClr val="000000"/>
              </a:solidFill>
              <a:latin typeface="Candara"/>
              <a:ea typeface="Candara"/>
              <a:cs typeface="Candara"/>
              <a:sym typeface="Candara"/>
            </a:endParaRPr>
          </a:p>
        </p:txBody>
      </p:sp>
      <p:sp>
        <p:nvSpPr>
          <p:cNvPr id="312" name="Google Shape;312;g1160c186345_0_592"/>
          <p:cNvSpPr txBox="1"/>
          <p:nvPr/>
        </p:nvSpPr>
        <p:spPr>
          <a:xfrm>
            <a:off x="265750" y="1987700"/>
            <a:ext cx="9347400" cy="153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1		:</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2	:</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3	:</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4	:</a:t>
            </a:r>
            <a:endParaRPr sz="2200" b="0" i="0" u="none" strike="noStrike" cap="none">
              <a:solidFill>
                <a:srgbClr val="000000"/>
              </a:solidFill>
              <a:latin typeface="Candara"/>
              <a:ea typeface="Candara"/>
              <a:cs typeface="Candara"/>
              <a:sym typeface="Candar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11496cbd2c1_0_275"/>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g11496cbd2c1_0_275"/>
          <p:cNvSpPr txBox="1"/>
          <p:nvPr/>
        </p:nvSpPr>
        <p:spPr>
          <a:xfrm>
            <a:off x="1019075" y="2302225"/>
            <a:ext cx="10033500" cy="1908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5600"/>
              <a:buFont typeface="Arial"/>
              <a:buNone/>
            </a:pPr>
            <a:r>
              <a:rPr lang="en-US" sz="5600" b="1" i="0" u="none" strike="noStrike" cap="none">
                <a:solidFill>
                  <a:srgbClr val="000000"/>
                </a:solidFill>
                <a:latin typeface="Candara"/>
                <a:ea typeface="Candara"/>
                <a:cs typeface="Candara"/>
                <a:sym typeface="Candara"/>
              </a:rPr>
              <a:t>PRESENTASI KELOMPOK</a:t>
            </a:r>
            <a:endParaRPr sz="5600" b="1" i="0" u="none" strike="noStrike" cap="none">
              <a:solidFill>
                <a:srgbClr val="000000"/>
              </a:solidFill>
              <a:latin typeface="Candara"/>
              <a:ea typeface="Candara"/>
              <a:cs typeface="Candara"/>
              <a:sym typeface="Candara"/>
            </a:endParaRPr>
          </a:p>
          <a:p>
            <a:pPr marL="0" marR="0" lvl="0" indent="0" algn="ctr" rtl="0">
              <a:lnSpc>
                <a:spcPct val="100000"/>
              </a:lnSpc>
              <a:spcBef>
                <a:spcPts val="0"/>
              </a:spcBef>
              <a:spcAft>
                <a:spcPts val="0"/>
              </a:spcAft>
              <a:buClr>
                <a:srgbClr val="000000"/>
              </a:buClr>
              <a:buSzPts val="5600"/>
              <a:buFont typeface="Arial"/>
              <a:buNone/>
            </a:pPr>
            <a:r>
              <a:rPr lang="en-US" sz="5600" b="1" i="0" u="none" strike="noStrike" cap="none">
                <a:solidFill>
                  <a:srgbClr val="000000"/>
                </a:solidFill>
                <a:latin typeface="Candara"/>
                <a:ea typeface="Candara"/>
                <a:cs typeface="Candara"/>
                <a:sym typeface="Candara"/>
              </a:rPr>
              <a:t>Ruang Kolaborasi 1 </a:t>
            </a:r>
            <a:r>
              <a:rPr lang="en-US" sz="2800" b="0" i="0" u="none" strike="noStrike" cap="none">
                <a:solidFill>
                  <a:srgbClr val="000000"/>
                </a:solidFill>
                <a:latin typeface="Candara"/>
                <a:ea typeface="Candara"/>
                <a:cs typeface="Candara"/>
                <a:sym typeface="Candara"/>
              </a:rPr>
              <a:t>	</a:t>
            </a:r>
            <a:endParaRPr sz="2800" b="0" i="0" u="none" strike="noStrike" cap="none">
              <a:solidFill>
                <a:srgbClr val="000000"/>
              </a:solidFill>
              <a:latin typeface="Candara"/>
              <a:ea typeface="Candara"/>
              <a:cs typeface="Candara"/>
              <a:sym typeface="Candar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1160c186345_0_598"/>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g1160c186345_0_598"/>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Ruang Kolaborasi 1</a:t>
            </a:r>
            <a:endParaRPr sz="4800" b="0" i="0" u="none" strike="noStrike" cap="none">
              <a:solidFill>
                <a:srgbClr val="000000"/>
              </a:solidFill>
              <a:latin typeface="Candara"/>
              <a:ea typeface="Candara"/>
              <a:cs typeface="Candara"/>
              <a:sym typeface="Candara"/>
            </a:endParaRPr>
          </a:p>
        </p:txBody>
      </p:sp>
      <p:sp>
        <p:nvSpPr>
          <p:cNvPr id="325" name="Google Shape;325;g1160c186345_0_598"/>
          <p:cNvSpPr/>
          <p:nvPr/>
        </p:nvSpPr>
        <p:spPr>
          <a:xfrm>
            <a:off x="400675" y="1768900"/>
            <a:ext cx="11007815" cy="4491752"/>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2500"/>
              <a:buFont typeface="Arial"/>
              <a:buNone/>
            </a:pPr>
            <a:r>
              <a:rPr lang="en-US" sz="2500" b="0" i="0" u="none" strike="noStrike" cap="none">
                <a:solidFill>
                  <a:schemeClr val="dk1"/>
                </a:solidFill>
                <a:latin typeface="Candara"/>
                <a:ea typeface="Candara"/>
                <a:cs typeface="Candara"/>
                <a:sym typeface="Candara"/>
              </a:rPr>
              <a:t> Kesimpulan Sesi Ruang Kolaborasi:</a:t>
            </a:r>
            <a:endParaRPr sz="2500" b="0" i="0" u="none" strike="noStrike" cap="none">
              <a:solidFill>
                <a:schemeClr val="dk1"/>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Terkadang kita abai terhadap berubahnya keadaan dan menganggap pengalaman bertahun-tahun kita sebagai guru selalu mampu mengantarkan keberhasilan murid. Padahal murid hidup pada zaman/keadaan yang sudah berbeda. Cara berkomunikasi, cara belajar dan cara memandang diri dan lingkungannya berbeda dengan keadaan yang kita alami pada jaman kita. </a:t>
            </a:r>
            <a:endParaRPr sz="2000" b="0" i="0" u="none" strike="noStrike" cap="none">
              <a:solidFill>
                <a:schemeClr val="dk1"/>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Pertanyaan selanjutnya:</a:t>
            </a:r>
            <a:endParaRPr sz="2000" b="0" i="0" u="none" strike="noStrike" cap="none">
              <a:solidFill>
                <a:schemeClr val="dk1"/>
              </a:solidFill>
              <a:latin typeface="Candara"/>
              <a:ea typeface="Candara"/>
              <a:cs typeface="Candara"/>
              <a:sym typeface="Candara"/>
            </a:endParaRPr>
          </a:p>
          <a:p>
            <a:pPr marL="457200" marR="0" lvl="0" indent="-374650" algn="just" rtl="0">
              <a:lnSpc>
                <a:spcPct val="100000"/>
              </a:lnSpc>
              <a:spcBef>
                <a:spcPts val="0"/>
              </a:spcBef>
              <a:spcAft>
                <a:spcPts val="0"/>
              </a:spcAft>
              <a:buClr>
                <a:schemeClr val="dk1"/>
              </a:buClr>
              <a:buSzPts val="2300"/>
              <a:buFont typeface="Candara"/>
              <a:buAutoNum type="arabicPeriod"/>
            </a:pPr>
            <a:r>
              <a:rPr lang="en-US" sz="2000" b="0" i="0" u="none" strike="noStrike" cap="none">
                <a:solidFill>
                  <a:schemeClr val="dk1"/>
                </a:solidFill>
                <a:latin typeface="Candara"/>
                <a:ea typeface="Candara"/>
                <a:cs typeface="Candara"/>
                <a:sym typeface="Candara"/>
              </a:rPr>
              <a:t>Keterampilan dan kompetensi apa ya yang dibutuhkan murid-murid kita untuk berkontribusi dalam lingkup lokal, nasional dan global dengan perubahan yang terjadi? </a:t>
            </a:r>
            <a:endParaRPr sz="2000" b="0" i="0" u="none" strike="noStrike" cap="none">
              <a:solidFill>
                <a:schemeClr val="dk1"/>
              </a:solidFill>
              <a:latin typeface="Candara"/>
              <a:ea typeface="Candara"/>
              <a:cs typeface="Candara"/>
              <a:sym typeface="Candara"/>
            </a:endParaRPr>
          </a:p>
          <a:p>
            <a:pPr marL="457200" marR="0" lvl="0" indent="-355600" algn="l" rtl="0">
              <a:lnSpc>
                <a:spcPct val="150000"/>
              </a:lnSpc>
              <a:spcBef>
                <a:spcPts val="0"/>
              </a:spcBef>
              <a:spcAft>
                <a:spcPts val="0"/>
              </a:spcAft>
              <a:buClr>
                <a:schemeClr val="dk1"/>
              </a:buClr>
              <a:buSzPts val="2000"/>
              <a:buFont typeface="Candara"/>
              <a:buAutoNum type="arabicPeriod"/>
            </a:pPr>
            <a:r>
              <a:rPr lang="en-US" sz="2000" b="0" i="0" u="none" strike="noStrike" cap="none">
                <a:solidFill>
                  <a:schemeClr val="dk1"/>
                </a:solidFill>
                <a:latin typeface="Candara"/>
                <a:ea typeface="Candara"/>
                <a:cs typeface="Candara"/>
                <a:sym typeface="Candara"/>
              </a:rPr>
              <a:t>Kurikulum seperti apa yang semestinya kita gunakan?</a:t>
            </a:r>
            <a:endParaRPr sz="2000" b="0" i="0" u="none" strike="noStrike" cap="none">
              <a:solidFill>
                <a:schemeClr val="dk1"/>
              </a:solidFill>
              <a:latin typeface="Candara"/>
              <a:ea typeface="Candara"/>
              <a:cs typeface="Candara"/>
              <a:sym typeface="Candara"/>
            </a:endParaRPr>
          </a:p>
          <a:p>
            <a:pPr marL="457200" marR="0" lvl="0" indent="0" algn="just" rtl="0">
              <a:lnSpc>
                <a:spcPct val="100000"/>
              </a:lnSpc>
              <a:spcBef>
                <a:spcPts val="1200"/>
              </a:spcBef>
              <a:spcAft>
                <a:spcPts val="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1160c186345_0_605"/>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EKSPLORASI KONSEP 2</a:t>
            </a:r>
            <a:endParaRPr>
              <a:latin typeface="Candara"/>
              <a:ea typeface="Candara"/>
              <a:cs typeface="Candara"/>
              <a:sym typeface="Candara"/>
            </a:endParaRPr>
          </a:p>
        </p:txBody>
      </p:sp>
      <p:cxnSp>
        <p:nvCxnSpPr>
          <p:cNvPr id="331" name="Google Shape;331;g1160c186345_0_605"/>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332" name="Google Shape;332;g1160c186345_0_605"/>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333" name="Google Shape;333;g1160c186345_0_605"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g1160c186345_0_579"/>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g1160c186345_0_579"/>
          <p:cNvSpPr txBox="1"/>
          <p:nvPr/>
        </p:nvSpPr>
        <p:spPr>
          <a:xfrm>
            <a:off x="608475" y="8526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Alasan perubahan kurikulum</a:t>
            </a:r>
            <a:endParaRPr sz="4400" b="1" i="0" u="none" strike="noStrike" cap="none">
              <a:solidFill>
                <a:srgbClr val="000000"/>
              </a:solidFill>
              <a:latin typeface="Candara"/>
              <a:ea typeface="Candara"/>
              <a:cs typeface="Candara"/>
              <a:sym typeface="Candara"/>
            </a:endParaRPr>
          </a:p>
        </p:txBody>
      </p:sp>
      <p:sp>
        <p:nvSpPr>
          <p:cNvPr id="340" name="Google Shape;340;g1160c186345_0_579"/>
          <p:cNvSpPr txBox="1"/>
          <p:nvPr/>
        </p:nvSpPr>
        <p:spPr>
          <a:xfrm>
            <a:off x="703475" y="2384950"/>
            <a:ext cx="8786700" cy="3478800"/>
          </a:xfrm>
          <a:prstGeom prst="rect">
            <a:avLst/>
          </a:prstGeom>
          <a:noFill/>
          <a:ln w="9525" cap="flat" cmpd="sng">
            <a:solidFill>
              <a:srgbClr val="000000"/>
            </a:solidFill>
            <a:prstDash val="lgDash"/>
            <a:round/>
            <a:headEnd type="none" w="sm" len="sm"/>
            <a:tailEnd type="none" w="sm" len="sm"/>
          </a:ln>
        </p:spPr>
        <p:txBody>
          <a:bodyPr spcFirstLastPara="1" wrap="square" lIns="91425" tIns="91425" rIns="91425" bIns="91425" anchor="t" anchorCtr="0">
            <a:spAutoFit/>
          </a:bodyPr>
          <a:lstStyle/>
          <a:p>
            <a:pPr marL="0" marR="0" lvl="0" indent="0" algn="just" rtl="0">
              <a:lnSpc>
                <a:spcPct val="150000"/>
              </a:lnSpc>
              <a:spcBef>
                <a:spcPts val="1200"/>
              </a:spcBef>
              <a:spcAft>
                <a:spcPts val="0"/>
              </a:spcAft>
              <a:buClr>
                <a:srgbClr val="000000"/>
              </a:buClr>
              <a:buSzPts val="2400"/>
              <a:buFont typeface="Arial"/>
              <a:buNone/>
            </a:pPr>
            <a:r>
              <a:rPr lang="en-US" sz="2400" b="0" i="0" u="none" strike="noStrike" cap="none">
                <a:solidFill>
                  <a:schemeClr val="dk1"/>
                </a:solidFill>
                <a:latin typeface="Candara"/>
                <a:ea typeface="Candara"/>
                <a:cs typeface="Candara"/>
                <a:sym typeface="Candara"/>
              </a:rPr>
              <a:t>Dari materi sebelumnya, kita mempelajari bahwa </a:t>
            </a:r>
            <a:r>
              <a:rPr lang="en-US" sz="2400" b="1" i="0" u="none" strike="noStrike" cap="none">
                <a:solidFill>
                  <a:schemeClr val="dk1"/>
                </a:solidFill>
                <a:latin typeface="Candara"/>
                <a:ea typeface="Candara"/>
                <a:cs typeface="Candara"/>
                <a:sym typeface="Candara"/>
              </a:rPr>
              <a:t>“Kurikulum yang baik adalah kurikulum yang sesuai dengan zamannya”.</a:t>
            </a:r>
            <a:r>
              <a:rPr lang="en-US" sz="2400" b="0" i="0" u="none" strike="noStrike" cap="none">
                <a:solidFill>
                  <a:schemeClr val="dk1"/>
                </a:solidFill>
                <a:latin typeface="Candara"/>
                <a:ea typeface="Candara"/>
                <a:cs typeface="Candara"/>
                <a:sym typeface="Candara"/>
              </a:rPr>
              <a:t> </a:t>
            </a:r>
            <a:endParaRPr sz="24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400"/>
              <a:buFont typeface="Arial"/>
              <a:buNone/>
            </a:pPr>
            <a:r>
              <a:rPr lang="en-US" sz="2400" b="0" i="0" u="none" strike="noStrike" cap="none">
                <a:solidFill>
                  <a:schemeClr val="dk1"/>
                </a:solidFill>
                <a:latin typeface="Candara"/>
                <a:ea typeface="Candara"/>
                <a:cs typeface="Candara"/>
                <a:sym typeface="Candara"/>
              </a:rPr>
              <a:t>Kurikulum bersifat dinamis dan terus dikembangkan atau diadaptasi sesuai konteks dan karakteristik murid, demi membangun kompetensi sesuai kebutuhan mereka: kini dan di masa depan. </a:t>
            </a:r>
            <a:endParaRPr sz="2400" b="0" i="0" u="none" strike="noStrike" cap="none">
              <a:solidFill>
                <a:schemeClr val="dk1"/>
              </a:solidFill>
              <a:latin typeface="Candara"/>
              <a:ea typeface="Candara"/>
              <a:cs typeface="Candara"/>
              <a:sym typeface="Candar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11496cbd2c1_0_92"/>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6" name="Google Shape;346;g11496cbd2c1_0_92"/>
          <p:cNvSpPr txBox="1"/>
          <p:nvPr/>
        </p:nvSpPr>
        <p:spPr>
          <a:xfrm>
            <a:off x="152900" y="75420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Alasan perubahan kurikulum</a:t>
            </a:r>
            <a:endParaRPr sz="4400" b="1" i="0" u="none" strike="noStrike" cap="none">
              <a:solidFill>
                <a:srgbClr val="000000"/>
              </a:solidFill>
              <a:latin typeface="Candara"/>
              <a:ea typeface="Candara"/>
              <a:cs typeface="Candara"/>
              <a:sym typeface="Candara"/>
            </a:endParaRPr>
          </a:p>
        </p:txBody>
      </p:sp>
      <p:sp>
        <p:nvSpPr>
          <p:cNvPr id="347" name="Google Shape;347;g11496cbd2c1_0_92"/>
          <p:cNvSpPr txBox="1"/>
          <p:nvPr/>
        </p:nvSpPr>
        <p:spPr>
          <a:xfrm>
            <a:off x="321475" y="1816450"/>
            <a:ext cx="10553100" cy="3570900"/>
          </a:xfrm>
          <a:prstGeom prst="rect">
            <a:avLst/>
          </a:prstGeom>
          <a:solidFill>
            <a:srgbClr val="CFE2F3"/>
          </a:solid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Perubahan dan perkembangan yang terjadi begitu cepat saat ini, menuntut kita untuk selalu siap beradaptasi dengan perubahan tersebut dengan meningkatkan beberapa kompetensi tertentu.</a:t>
            </a:r>
            <a:endParaRPr sz="2000" b="0" i="0" u="none" strike="noStrike" cap="none">
              <a:solidFill>
                <a:schemeClr val="dk1"/>
              </a:solidFill>
              <a:latin typeface="Candara"/>
              <a:ea typeface="Candara"/>
              <a:cs typeface="Candara"/>
              <a:sym typeface="Candara"/>
            </a:endParaRPr>
          </a:p>
          <a:p>
            <a:pPr marL="0" marR="0" lvl="0" indent="0" algn="l" rtl="0">
              <a:lnSpc>
                <a:spcPct val="150000"/>
              </a:lnSpc>
              <a:spcBef>
                <a:spcPts val="120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Proyeksi Pendidikan 2030 yang dilakukan oleh OECD, </a:t>
            </a:r>
            <a:r>
              <a:rPr lang="en-US" sz="2000" b="1" i="0" u="none" strike="noStrike" cap="none">
                <a:solidFill>
                  <a:schemeClr val="dk1"/>
                </a:solidFill>
                <a:latin typeface="Candara"/>
                <a:ea typeface="Candara"/>
                <a:cs typeface="Candara"/>
                <a:sym typeface="Candara"/>
              </a:rPr>
              <a:t>kompetensi tidak hanya fokus pada aspek kognitif, sikap, psikomotorik, tetapi juga ada value/nilai yang melengkapi kompetensi murid</a:t>
            </a:r>
            <a:r>
              <a:rPr lang="en-US" sz="2000" b="0" i="0" u="none" strike="noStrike" cap="none">
                <a:solidFill>
                  <a:schemeClr val="dk1"/>
                </a:solidFill>
                <a:latin typeface="Candara"/>
                <a:ea typeface="Candara"/>
                <a:cs typeface="Candara"/>
                <a:sym typeface="Candara"/>
              </a:rPr>
              <a:t>. </a:t>
            </a:r>
            <a:endParaRPr sz="2000" b="0" i="0" u="none" strike="noStrike" cap="none">
              <a:solidFill>
                <a:schemeClr val="dk1"/>
              </a:solidFill>
              <a:latin typeface="Candara"/>
              <a:ea typeface="Candara"/>
              <a:cs typeface="Candara"/>
              <a:sym typeface="Candara"/>
            </a:endParaRPr>
          </a:p>
          <a:p>
            <a:pPr marL="0" marR="0" lvl="0" indent="0" algn="l" rtl="0">
              <a:lnSpc>
                <a:spcPct val="150000"/>
              </a:lnSpc>
              <a:spcBef>
                <a:spcPts val="1200"/>
              </a:spcBef>
              <a:spcAft>
                <a:spcPts val="120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Saat ini, kualitas literasi dan numerasi, kesehatan mental dan sosial emosional murid merupakan pondasi atau prasyarat yang diperlukan murid untuk membangun kompetensi transformatif murid dengan siklus belajar </a:t>
            </a:r>
            <a:r>
              <a:rPr lang="en-US" sz="2000" b="1" i="0" u="none" strike="noStrike" cap="none">
                <a:solidFill>
                  <a:schemeClr val="dk1"/>
                </a:solidFill>
                <a:latin typeface="Candara"/>
                <a:ea typeface="Candara"/>
                <a:cs typeface="Candara"/>
                <a:sym typeface="Candara"/>
              </a:rPr>
              <a:t>Antisipasi-Aksi-Refleksi</a:t>
            </a:r>
            <a:r>
              <a:rPr lang="en-US" sz="2000" b="0" i="0" u="none" strike="noStrike" cap="none">
                <a:solidFill>
                  <a:schemeClr val="dk1"/>
                </a:solidFill>
                <a:latin typeface="Candara"/>
                <a:ea typeface="Candara"/>
                <a:cs typeface="Candara"/>
                <a:sym typeface="Candara"/>
              </a:rPr>
              <a:t> menuju pemelajar sepanjang hayat. </a:t>
            </a:r>
            <a:endParaRPr sz="2000" b="0" i="0" u="none" strike="noStrike" cap="none">
              <a:solidFill>
                <a:schemeClr val="dk1"/>
              </a:solidFill>
              <a:latin typeface="Candara"/>
              <a:ea typeface="Candara"/>
              <a:cs typeface="Candara"/>
              <a:sym typeface="Candar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g11496cbd2c1_0_4"/>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Google Shape;353;g11496cbd2c1_0_4"/>
          <p:cNvSpPr txBox="1"/>
          <p:nvPr/>
        </p:nvSpPr>
        <p:spPr>
          <a:xfrm>
            <a:off x="470125" y="1030150"/>
            <a:ext cx="12060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1200"/>
              </a:spcAft>
              <a:buClr>
                <a:schemeClr val="dk1"/>
              </a:buClr>
              <a:buSzPts val="1100"/>
              <a:buFont typeface="Arial"/>
              <a:buNone/>
            </a:pPr>
            <a:r>
              <a:rPr lang="en-US" sz="2400" b="1" i="0" u="none" strike="noStrike" cap="none">
                <a:solidFill>
                  <a:schemeClr val="dk1"/>
                </a:solidFill>
                <a:latin typeface="Candara"/>
                <a:ea typeface="Candara"/>
                <a:cs typeface="Candara"/>
                <a:sym typeface="Candara"/>
              </a:rPr>
              <a:t>Mengutip pernyataan Ki Hajar Dewantara:</a:t>
            </a:r>
            <a:endParaRPr sz="5400" b="0" i="0" u="none" strike="noStrike" cap="none">
              <a:solidFill>
                <a:srgbClr val="000000"/>
              </a:solidFill>
              <a:latin typeface="Candara"/>
              <a:ea typeface="Candara"/>
              <a:cs typeface="Candara"/>
              <a:sym typeface="Candara"/>
            </a:endParaRPr>
          </a:p>
        </p:txBody>
      </p:sp>
      <p:pic>
        <p:nvPicPr>
          <p:cNvPr id="354" name="Google Shape;354;g11496cbd2c1_0_4"/>
          <p:cNvPicPr preferRelativeResize="0"/>
          <p:nvPr/>
        </p:nvPicPr>
        <p:blipFill rotWithShape="1">
          <a:blip r:embed="rId3">
            <a:alphaModFix/>
          </a:blip>
          <a:srcRect/>
          <a:stretch/>
        </p:blipFill>
        <p:spPr>
          <a:xfrm>
            <a:off x="4268013" y="1672888"/>
            <a:ext cx="3655975" cy="4466425"/>
          </a:xfrm>
          <a:prstGeom prst="rect">
            <a:avLst/>
          </a:prstGeom>
          <a:noFill/>
          <a:ln>
            <a:noFill/>
          </a:ln>
        </p:spPr>
      </p:pic>
      <p:sp>
        <p:nvSpPr>
          <p:cNvPr id="355" name="Google Shape;355;g11496cbd2c1_0_4"/>
          <p:cNvSpPr txBox="1"/>
          <p:nvPr/>
        </p:nvSpPr>
        <p:spPr>
          <a:xfrm>
            <a:off x="470125" y="3332150"/>
            <a:ext cx="4341000" cy="2016300"/>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1200"/>
              </a:spcAft>
              <a:buClr>
                <a:srgbClr val="000000"/>
              </a:buClr>
              <a:buSzPts val="1700"/>
              <a:buFont typeface="Arial"/>
              <a:buNone/>
            </a:pPr>
            <a:r>
              <a:rPr lang="en-US" sz="1700" b="0" i="0" u="none" strike="noStrike" cap="none">
                <a:solidFill>
                  <a:schemeClr val="dk1"/>
                </a:solidFill>
                <a:latin typeface="Candara"/>
                <a:ea typeface="Candara"/>
                <a:cs typeface="Candara"/>
                <a:sym typeface="Candara"/>
              </a:rPr>
              <a:t>“Memberi ilmu demi kecakapan hidup anak dalam usaha mempersiapkannya untuk segala kepentingan hidup manusia, baik dalam hidup bermasyarakat maupun hidup berbudaya dalam arti seluas-luasnya.”</a:t>
            </a:r>
            <a:endParaRPr sz="2000" b="0" i="0" u="none" strike="noStrike" cap="none">
              <a:solidFill>
                <a:schemeClr val="dk1"/>
              </a:solidFill>
              <a:latin typeface="Candara"/>
              <a:ea typeface="Candara"/>
              <a:cs typeface="Candara"/>
              <a:sym typeface="Candara"/>
            </a:endParaRPr>
          </a:p>
        </p:txBody>
      </p:sp>
      <p:sp>
        <p:nvSpPr>
          <p:cNvPr id="356" name="Google Shape;356;g11496cbd2c1_0_4"/>
          <p:cNvSpPr txBox="1"/>
          <p:nvPr/>
        </p:nvSpPr>
        <p:spPr>
          <a:xfrm>
            <a:off x="7365625" y="2441125"/>
            <a:ext cx="4341000" cy="3001500"/>
          </a:xfrm>
          <a:prstGeom prst="rect">
            <a:avLst/>
          </a:prstGeom>
          <a:noFill/>
          <a:ln>
            <a:noFill/>
          </a:ln>
        </p:spPr>
        <p:txBody>
          <a:bodyPr spcFirstLastPara="1" wrap="square" lIns="91425" tIns="91425" rIns="91425" bIns="91425" anchor="t" anchorCtr="0">
            <a:spAutoFit/>
          </a:bodyPr>
          <a:lstStyle/>
          <a:p>
            <a:pPr marL="0" marR="0" lvl="0" indent="0" algn="l" rtl="0">
              <a:lnSpc>
                <a:spcPct val="150000"/>
              </a:lnSpc>
              <a:spcBef>
                <a:spcPts val="1200"/>
              </a:spcBef>
              <a:spcAft>
                <a:spcPts val="0"/>
              </a:spcAft>
              <a:buClr>
                <a:srgbClr val="000000"/>
              </a:buClr>
              <a:buSzPts val="1700"/>
              <a:buFont typeface="Arial"/>
              <a:buNone/>
            </a:pPr>
            <a:r>
              <a:rPr lang="en-US" sz="1700" b="0" i="0" u="none" strike="noStrike" cap="none">
                <a:solidFill>
                  <a:schemeClr val="dk1"/>
                </a:solidFill>
                <a:latin typeface="Candara"/>
                <a:ea typeface="Candara"/>
                <a:cs typeface="Candara"/>
                <a:sym typeface="Candara"/>
              </a:rPr>
              <a:t>“Maksud pendidikan itu adalah menuntun segala kekuatan kodrat yang ada pada anak-anak, agar mereka dapat mencapai keselamatan dan kebahagiaan yang setinggi-tingginya baik sebagai manusia, maupun anggota masyarakat.” </a:t>
            </a:r>
            <a:endParaRPr sz="1400" b="1"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 </a:t>
            </a:r>
            <a:endParaRPr sz="2000" b="0" i="0" u="none" strike="noStrike" cap="none">
              <a:solidFill>
                <a:schemeClr val="dk1"/>
              </a:solidFill>
              <a:latin typeface="Candara"/>
              <a:ea typeface="Candara"/>
              <a:cs typeface="Candara"/>
              <a:sym typeface="Candar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1160c186345_0_323"/>
          <p:cNvSpPr txBox="1">
            <a:spLocks noGrp="1"/>
          </p:cNvSpPr>
          <p:nvPr>
            <p:ph type="title"/>
          </p:nvPr>
        </p:nvSpPr>
        <p:spPr>
          <a:xfrm>
            <a:off x="66825" y="937028"/>
            <a:ext cx="10515600" cy="726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latin typeface="Candara"/>
                <a:ea typeface="Candara"/>
                <a:cs typeface="Candara"/>
                <a:sym typeface="Candara"/>
              </a:rPr>
              <a:t>Perkenalan dan Ice breaking</a:t>
            </a:r>
            <a:endParaRPr>
              <a:latin typeface="Candara"/>
              <a:ea typeface="Candara"/>
              <a:cs typeface="Candara"/>
              <a:sym typeface="Candara"/>
            </a:endParaRPr>
          </a:p>
        </p:txBody>
      </p:sp>
      <p:sp>
        <p:nvSpPr>
          <p:cNvPr id="183" name="Google Shape;183;g1160c186345_0_323"/>
          <p:cNvSpPr txBox="1"/>
          <p:nvPr/>
        </p:nvSpPr>
        <p:spPr>
          <a:xfrm>
            <a:off x="192550" y="1900275"/>
            <a:ext cx="7004400" cy="323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000000"/>
                </a:solidFill>
                <a:latin typeface="Candara"/>
                <a:ea typeface="Candara"/>
                <a:cs typeface="Candara"/>
                <a:sym typeface="Candara"/>
              </a:rPr>
              <a:t>Permainan ABC 5 Dasar</a:t>
            </a:r>
            <a:r>
              <a:rPr lang="en-US" sz="2200" b="0" i="0" u="none" strike="noStrike" cap="none">
                <a:solidFill>
                  <a:srgbClr val="000000"/>
                </a:solidFill>
                <a:latin typeface="Candara"/>
                <a:ea typeface="Candara"/>
                <a:cs typeface="Candara"/>
                <a:sym typeface="Candara"/>
              </a:rPr>
              <a:t>:</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Fasilitator memberikan satu huruf dan satu kategori, baru minta peserta menyebutkan 1 kata yangs sesuai dengan awalan satu huruf tersebut dan sesuai dengan kategori secara langsung atau di kolom chat. </a:t>
            </a:r>
            <a:endParaRPr sz="2200" b="0" i="0" u="none" strike="noStrike" cap="none">
              <a:solidFill>
                <a:schemeClr val="dk1"/>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Contohnya huruf A, kategori ‘buah’: Apel, Anggur, dst. Contoh lain adalah: huruf K, kategori ‘hewan’: Kuda, Kijang, Kerbau, dst.</a:t>
            </a:r>
            <a:endParaRPr sz="2200" b="0" i="0" u="none" strike="noStrike" cap="none">
              <a:solidFill>
                <a:srgbClr val="000000"/>
              </a:solidFill>
              <a:latin typeface="Candara"/>
              <a:ea typeface="Candara"/>
              <a:cs typeface="Candara"/>
              <a:sym typeface="Candar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g11496cbd2c1_0_12"/>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g11496cbd2c1_0_12"/>
          <p:cNvSpPr txBox="1"/>
          <p:nvPr/>
        </p:nvSpPr>
        <p:spPr>
          <a:xfrm>
            <a:off x="608475" y="8526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Alasan perubahan kurikulum</a:t>
            </a:r>
            <a:endParaRPr sz="4400" b="1" i="0" u="none" strike="noStrike" cap="none">
              <a:solidFill>
                <a:srgbClr val="000000"/>
              </a:solidFill>
              <a:latin typeface="Candara"/>
              <a:ea typeface="Candara"/>
              <a:cs typeface="Candara"/>
              <a:sym typeface="Candara"/>
            </a:endParaRPr>
          </a:p>
        </p:txBody>
      </p:sp>
      <p:sp>
        <p:nvSpPr>
          <p:cNvPr id="363" name="Google Shape;363;g11496cbd2c1_0_12"/>
          <p:cNvSpPr txBox="1"/>
          <p:nvPr/>
        </p:nvSpPr>
        <p:spPr>
          <a:xfrm>
            <a:off x="677575" y="1954300"/>
            <a:ext cx="9840900" cy="4094400"/>
          </a:xfrm>
          <a:prstGeom prst="rect">
            <a:avLst/>
          </a:prstGeom>
          <a:noFill/>
          <a:ln>
            <a:noFill/>
          </a:ln>
        </p:spPr>
        <p:txBody>
          <a:bodyPr spcFirstLastPara="1" wrap="square" lIns="91425" tIns="91425" rIns="91425" bIns="91425" anchor="t" anchorCtr="0">
            <a:spAutoFit/>
          </a:bodyPr>
          <a:lstStyle/>
          <a:p>
            <a:pPr marL="0" marR="0" lvl="0" indent="0" algn="just" rtl="0">
              <a:lnSpc>
                <a:spcPct val="150000"/>
              </a:lnSpc>
              <a:spcBef>
                <a:spcPts val="1200"/>
              </a:spcBef>
              <a:spcAft>
                <a:spcPts val="0"/>
              </a:spcAft>
              <a:buClr>
                <a:srgbClr val="000000"/>
              </a:buClr>
              <a:buSzPts val="1800"/>
              <a:buFont typeface="Arial"/>
              <a:buNone/>
            </a:pPr>
            <a:r>
              <a:rPr lang="en-US" sz="1800" b="0" i="0" u="none" strike="noStrike" cap="none">
                <a:solidFill>
                  <a:schemeClr val="dk1"/>
                </a:solidFill>
                <a:latin typeface="Candara"/>
                <a:ea typeface="Candara"/>
                <a:cs typeface="Candara"/>
                <a:sym typeface="Candara"/>
              </a:rPr>
              <a:t>Ketika kita merancang kurikulum, </a:t>
            </a:r>
            <a:r>
              <a:rPr lang="en-US" sz="1800" b="1" i="0" u="none" strike="noStrike" cap="none">
                <a:solidFill>
                  <a:schemeClr val="dk1"/>
                </a:solidFill>
                <a:latin typeface="Candara"/>
                <a:ea typeface="Candara"/>
                <a:cs typeface="Candara"/>
                <a:sym typeface="Candara"/>
              </a:rPr>
              <a:t>kita harus menempatkan kebutuhan, pendapat, pengalaman, hasil belajar, serta kepentingan murid sebagai rujukan utama</a:t>
            </a:r>
            <a:r>
              <a:rPr lang="en-US" sz="1800" b="0" i="0" u="none" strike="noStrike" cap="none">
                <a:solidFill>
                  <a:schemeClr val="dk1"/>
                </a:solidFill>
                <a:latin typeface="Candara"/>
                <a:ea typeface="Candara"/>
                <a:cs typeface="Candara"/>
                <a:sym typeface="Candara"/>
              </a:rPr>
              <a:t>. Sejatinya, </a:t>
            </a:r>
            <a:r>
              <a:rPr lang="en-US" sz="1800" b="1" i="0" u="none" strike="noStrike" cap="none">
                <a:solidFill>
                  <a:schemeClr val="dk1"/>
                </a:solidFill>
                <a:latin typeface="Candara"/>
                <a:ea typeface="Candara"/>
                <a:cs typeface="Candara"/>
                <a:sym typeface="Candara"/>
              </a:rPr>
              <a:t>kurikulum dirancang untuk murid</a:t>
            </a:r>
            <a:r>
              <a:rPr lang="en-US" sz="1800" b="0" i="0" u="none" strike="noStrike" cap="none">
                <a:solidFill>
                  <a:schemeClr val="dk1"/>
                </a:solidFill>
                <a:latin typeface="Candara"/>
                <a:ea typeface="Candara"/>
                <a:cs typeface="Candara"/>
                <a:sym typeface="Candara"/>
              </a:rPr>
              <a:t>.</a:t>
            </a:r>
            <a:endParaRPr sz="18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1800"/>
              <a:buFont typeface="Arial"/>
              <a:buNone/>
            </a:pPr>
            <a:r>
              <a:rPr lang="en-US" sz="1800" b="0" i="0" u="none" strike="noStrike" cap="none">
                <a:solidFill>
                  <a:schemeClr val="dk1"/>
                </a:solidFill>
                <a:latin typeface="Candara"/>
                <a:ea typeface="Candara"/>
                <a:cs typeface="Candara"/>
                <a:sym typeface="Candara"/>
              </a:rPr>
              <a:t>Agar dapat mewujudkan seluruh kompetensi yang diharapkan dari kurikulum,</a:t>
            </a:r>
            <a:r>
              <a:rPr lang="en-US" sz="1800" b="1" i="0" u="none" strike="noStrike" cap="none">
                <a:solidFill>
                  <a:schemeClr val="dk1"/>
                </a:solidFill>
                <a:latin typeface="Candara"/>
                <a:ea typeface="Candara"/>
                <a:cs typeface="Candara"/>
                <a:sym typeface="Candara"/>
              </a:rPr>
              <a:t> semua pihak harus berusaha secara kolaboratif</a:t>
            </a:r>
            <a:r>
              <a:rPr lang="en-US" sz="1800" b="0" i="0" u="none" strike="noStrike" cap="none">
                <a:solidFill>
                  <a:schemeClr val="dk1"/>
                </a:solidFill>
                <a:latin typeface="Candara"/>
                <a:ea typeface="Candara"/>
                <a:cs typeface="Candara"/>
                <a:sym typeface="Candara"/>
              </a:rPr>
              <a:t>. Misalnya: </a:t>
            </a:r>
            <a:endParaRPr sz="1800" b="0" i="0" u="none" strike="noStrike" cap="none">
              <a:solidFill>
                <a:schemeClr val="dk1"/>
              </a:solidFill>
              <a:latin typeface="Candara"/>
              <a:ea typeface="Candara"/>
              <a:cs typeface="Candara"/>
              <a:sym typeface="Candara"/>
            </a:endParaRPr>
          </a:p>
          <a:p>
            <a:pPr marL="457200" marR="0" lvl="0" indent="-342900" algn="just" rtl="0">
              <a:lnSpc>
                <a:spcPct val="150000"/>
              </a:lnSpc>
              <a:spcBef>
                <a:spcPts val="1200"/>
              </a:spcBef>
              <a:spcAft>
                <a:spcPts val="0"/>
              </a:spcAft>
              <a:buClr>
                <a:schemeClr val="dk1"/>
              </a:buClr>
              <a:buSzPts val="1800"/>
              <a:buFont typeface="Candara"/>
              <a:buAutoNum type="arabicPeriod"/>
            </a:pPr>
            <a:r>
              <a:rPr lang="en-US" sz="1800" b="0" i="0" u="none" strike="noStrike" cap="none">
                <a:solidFill>
                  <a:schemeClr val="dk1"/>
                </a:solidFill>
                <a:latin typeface="Candara"/>
                <a:ea typeface="Candara"/>
                <a:cs typeface="Candara"/>
                <a:sym typeface="Candara"/>
              </a:rPr>
              <a:t>Guru harus terus belajar memfasilitasi pembelajaran yang sesuai, </a:t>
            </a:r>
            <a:endParaRPr sz="1800" b="0" i="0" u="none" strike="noStrike" cap="none">
              <a:solidFill>
                <a:schemeClr val="dk1"/>
              </a:solidFill>
              <a:latin typeface="Candara"/>
              <a:ea typeface="Candara"/>
              <a:cs typeface="Candara"/>
              <a:sym typeface="Candara"/>
            </a:endParaRPr>
          </a:p>
          <a:p>
            <a:pPr marL="457200" marR="0" lvl="0" indent="-342900" algn="just" rtl="0">
              <a:lnSpc>
                <a:spcPct val="150000"/>
              </a:lnSpc>
              <a:spcBef>
                <a:spcPts val="0"/>
              </a:spcBef>
              <a:spcAft>
                <a:spcPts val="0"/>
              </a:spcAft>
              <a:buClr>
                <a:schemeClr val="dk1"/>
              </a:buClr>
              <a:buSzPts val="1800"/>
              <a:buFont typeface="Candara"/>
              <a:buAutoNum type="arabicPeriod"/>
            </a:pPr>
            <a:r>
              <a:rPr lang="en-US" sz="1800" b="0" i="0" u="none" strike="noStrike" cap="none">
                <a:solidFill>
                  <a:schemeClr val="dk1"/>
                </a:solidFill>
                <a:latin typeface="Candara"/>
                <a:ea typeface="Candara"/>
                <a:cs typeface="Candara"/>
                <a:sym typeface="Candara"/>
              </a:rPr>
              <a:t>Orang tua harus terus memahami perkembangan murid dan kebutuhanya. </a:t>
            </a:r>
            <a:endParaRPr sz="1800" b="0" i="0" u="none" strike="noStrike" cap="none">
              <a:solidFill>
                <a:schemeClr val="dk1"/>
              </a:solidFill>
              <a:latin typeface="Candara"/>
              <a:ea typeface="Candara"/>
              <a:cs typeface="Candara"/>
              <a:sym typeface="Candara"/>
            </a:endParaRPr>
          </a:p>
          <a:p>
            <a:pPr marL="457200" marR="0" lvl="0" indent="-342900" algn="just" rtl="0">
              <a:lnSpc>
                <a:spcPct val="150000"/>
              </a:lnSpc>
              <a:spcBef>
                <a:spcPts val="0"/>
              </a:spcBef>
              <a:spcAft>
                <a:spcPts val="0"/>
              </a:spcAft>
              <a:buClr>
                <a:schemeClr val="dk1"/>
              </a:buClr>
              <a:buSzPts val="1800"/>
              <a:buFont typeface="Candara"/>
              <a:buAutoNum type="arabicPeriod"/>
            </a:pPr>
            <a:r>
              <a:rPr lang="en-US" sz="1800" b="0" i="0" u="none" strike="noStrike" cap="none">
                <a:solidFill>
                  <a:schemeClr val="dk1"/>
                </a:solidFill>
                <a:latin typeface="Candara"/>
                <a:ea typeface="Candara"/>
                <a:cs typeface="Candara"/>
                <a:sym typeface="Candara"/>
              </a:rPr>
              <a:t>Begitu juga dengan pemerintah daerah, pemerintah pusat, dan semua yang bergerak di bidang pendidikan juga harus terus mengikuti perkembangan kebutuhan murid.</a:t>
            </a:r>
            <a:endParaRPr sz="1800" b="0" i="0" u="none" strike="noStrike" cap="none">
              <a:solidFill>
                <a:schemeClr val="dk1"/>
              </a:solidFill>
              <a:latin typeface="Candara"/>
              <a:ea typeface="Candara"/>
              <a:cs typeface="Candara"/>
              <a:sym typeface="Candar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g11496cbd2c1_0_24"/>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g11496cbd2c1_0_24"/>
          <p:cNvSpPr txBox="1"/>
          <p:nvPr/>
        </p:nvSpPr>
        <p:spPr>
          <a:xfrm>
            <a:off x="608475" y="8526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Mengapa kurikulum perlu diadaptasi?</a:t>
            </a:r>
            <a:r>
              <a:rPr lang="en-US" sz="4400" b="0" i="0" u="none" strike="noStrike" cap="none">
                <a:solidFill>
                  <a:srgbClr val="000000"/>
                </a:solidFill>
                <a:latin typeface="Candara"/>
                <a:ea typeface="Candara"/>
                <a:cs typeface="Candara"/>
                <a:sym typeface="Candara"/>
              </a:rPr>
              <a:t> </a:t>
            </a:r>
            <a:endParaRPr sz="4400" b="0" i="0" u="none" strike="noStrike" cap="none">
              <a:solidFill>
                <a:srgbClr val="000000"/>
              </a:solidFill>
              <a:latin typeface="Candara"/>
              <a:ea typeface="Candara"/>
              <a:cs typeface="Candara"/>
              <a:sym typeface="Candara"/>
            </a:endParaRPr>
          </a:p>
        </p:txBody>
      </p:sp>
      <p:sp>
        <p:nvSpPr>
          <p:cNvPr id="370" name="Google Shape;370;g11496cbd2c1_0_24"/>
          <p:cNvSpPr txBox="1"/>
          <p:nvPr/>
        </p:nvSpPr>
        <p:spPr>
          <a:xfrm>
            <a:off x="680100" y="1795800"/>
            <a:ext cx="8078700" cy="4894800"/>
          </a:xfrm>
          <a:prstGeom prst="rect">
            <a:avLst/>
          </a:prstGeom>
          <a:noFill/>
          <a:ln>
            <a:noFill/>
          </a:ln>
        </p:spPr>
        <p:txBody>
          <a:bodyPr spcFirstLastPara="1" wrap="square" lIns="91425" tIns="91425" rIns="91425" bIns="91425" anchor="t" anchorCtr="0">
            <a:spAutoFit/>
          </a:bodyPr>
          <a:lstStyle/>
          <a:p>
            <a:pPr marL="457200" marR="0" lvl="0" indent="-355600" algn="just" rtl="0">
              <a:lnSpc>
                <a:spcPct val="115000"/>
              </a:lnSpc>
              <a:spcBef>
                <a:spcPts val="120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Di mana sekolah kita berada? </a:t>
            </a:r>
            <a:endParaRPr sz="2000" b="0" i="0" u="none" strike="noStrike" cap="none">
              <a:solidFill>
                <a:schemeClr val="dk1"/>
              </a:solidFill>
              <a:latin typeface="Candara"/>
              <a:ea typeface="Candara"/>
              <a:cs typeface="Candara"/>
              <a:sym typeface="Candara"/>
            </a:endParaRPr>
          </a:p>
          <a:p>
            <a:pPr marL="457200" marR="0" lvl="0" indent="-355600" algn="just" rtl="0">
              <a:lnSpc>
                <a:spcPct val="115000"/>
              </a:lnSpc>
              <a:spcBef>
                <a:spcPts val="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Apakah di tepi pantai? </a:t>
            </a:r>
            <a:endParaRPr sz="2000" b="0" i="0" u="none" strike="noStrike" cap="none">
              <a:solidFill>
                <a:schemeClr val="dk1"/>
              </a:solidFill>
              <a:latin typeface="Candara"/>
              <a:ea typeface="Candara"/>
              <a:cs typeface="Candara"/>
              <a:sym typeface="Candara"/>
            </a:endParaRPr>
          </a:p>
          <a:p>
            <a:pPr marL="457200" marR="0" lvl="0" indent="-355600" algn="just" rtl="0">
              <a:lnSpc>
                <a:spcPct val="115000"/>
              </a:lnSpc>
              <a:spcBef>
                <a:spcPts val="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Apakah di tengah-tengah perkebunan? </a:t>
            </a:r>
            <a:endParaRPr sz="2000" b="0" i="0" u="none" strike="noStrike" cap="none">
              <a:solidFill>
                <a:schemeClr val="dk1"/>
              </a:solidFill>
              <a:latin typeface="Candara"/>
              <a:ea typeface="Candara"/>
              <a:cs typeface="Candara"/>
              <a:sym typeface="Candara"/>
            </a:endParaRPr>
          </a:p>
          <a:p>
            <a:pPr marL="457200" marR="0" lvl="0" indent="-355600" algn="just" rtl="0">
              <a:lnSpc>
                <a:spcPct val="115000"/>
              </a:lnSpc>
              <a:spcBef>
                <a:spcPts val="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Apakah di tengah perkotaan yang padat penduduk dengan sosial yang beragam? </a:t>
            </a:r>
            <a:endParaRPr sz="2000" b="0" i="0" u="none" strike="noStrike" cap="none">
              <a:solidFill>
                <a:schemeClr val="dk1"/>
              </a:solidFill>
              <a:latin typeface="Candara"/>
              <a:ea typeface="Candara"/>
              <a:cs typeface="Candara"/>
              <a:sym typeface="Candara"/>
            </a:endParaRPr>
          </a:p>
          <a:p>
            <a:pPr marL="457200" marR="0" lvl="0" indent="-355600" algn="just" rtl="0">
              <a:lnSpc>
                <a:spcPct val="115000"/>
              </a:lnSpc>
              <a:spcBef>
                <a:spcPts val="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Selama setahun belakangan, perubahan apa saja yang terjadi di sekitar sekolah? </a:t>
            </a:r>
            <a:endParaRPr sz="2000" b="0" i="0" u="none" strike="noStrike" cap="none">
              <a:solidFill>
                <a:schemeClr val="dk1"/>
              </a:solidFill>
              <a:latin typeface="Candara"/>
              <a:ea typeface="Candara"/>
              <a:cs typeface="Candara"/>
              <a:sym typeface="Candara"/>
            </a:endParaRPr>
          </a:p>
          <a:p>
            <a:pPr marL="457200" marR="0" lvl="0" indent="-355600" algn="just" rtl="0">
              <a:lnSpc>
                <a:spcPct val="115000"/>
              </a:lnSpc>
              <a:spcBef>
                <a:spcPts val="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Apakah ada bangunan yang baru didirikan? </a:t>
            </a:r>
            <a:endParaRPr sz="2000" b="0" i="0" u="none" strike="noStrike" cap="none">
              <a:solidFill>
                <a:schemeClr val="dk1"/>
              </a:solidFill>
              <a:latin typeface="Candara"/>
              <a:ea typeface="Candara"/>
              <a:cs typeface="Candara"/>
              <a:sym typeface="Candara"/>
            </a:endParaRPr>
          </a:p>
          <a:p>
            <a:pPr marL="457200" marR="0" lvl="0" indent="-355600" algn="just" rtl="0">
              <a:lnSpc>
                <a:spcPct val="115000"/>
              </a:lnSpc>
              <a:spcBef>
                <a:spcPts val="0"/>
              </a:spcBef>
              <a:spcAft>
                <a:spcPts val="0"/>
              </a:spcAft>
              <a:buClr>
                <a:schemeClr val="dk1"/>
              </a:buClr>
              <a:buSzPts val="2000"/>
              <a:buFont typeface="Candara"/>
              <a:buChar char="●"/>
            </a:pPr>
            <a:r>
              <a:rPr lang="en-US" sz="2000" b="0" i="0" u="none" strike="noStrike" cap="none">
                <a:solidFill>
                  <a:schemeClr val="dk1"/>
                </a:solidFill>
                <a:latin typeface="Candara"/>
                <a:ea typeface="Candara"/>
                <a:cs typeface="Candara"/>
                <a:sym typeface="Candara"/>
              </a:rPr>
              <a:t>Apakah ada hal-hal yang mengubah kehidupan guru dan murid di sekolah?</a:t>
            </a:r>
            <a:endParaRPr sz="20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120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Keadaan sekolah dan sekitar kita memang berbeda-beda. Murid kita berbeda-beda, pembelajaran seperti apa yang paling berhasil untuk masing-masing murid kita, boleh jadi memang tak sama.</a:t>
            </a:r>
            <a:endParaRPr sz="2000" b="0" i="0" u="none" strike="noStrike" cap="none">
              <a:solidFill>
                <a:schemeClr val="dk1"/>
              </a:solidFill>
              <a:latin typeface="Candara"/>
              <a:ea typeface="Candara"/>
              <a:cs typeface="Candara"/>
              <a:sym typeface="Candara"/>
            </a:endParaRPr>
          </a:p>
        </p:txBody>
      </p:sp>
      <p:pic>
        <p:nvPicPr>
          <p:cNvPr id="371" name="Google Shape;371;g11496cbd2c1_0_24"/>
          <p:cNvPicPr preferRelativeResize="0"/>
          <p:nvPr/>
        </p:nvPicPr>
        <p:blipFill rotWithShape="1">
          <a:blip r:embed="rId3">
            <a:alphaModFix/>
          </a:blip>
          <a:srcRect/>
          <a:stretch/>
        </p:blipFill>
        <p:spPr>
          <a:xfrm>
            <a:off x="8878225" y="2166700"/>
            <a:ext cx="3034675" cy="303467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g11496cbd2c1_0_34"/>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g11496cbd2c1_0_34"/>
          <p:cNvSpPr txBox="1"/>
          <p:nvPr/>
        </p:nvSpPr>
        <p:spPr>
          <a:xfrm>
            <a:off x="742075" y="7631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Mengapa kurikulum perlu diadaptasi? </a:t>
            </a:r>
            <a:endParaRPr sz="4400" b="1" i="0" u="none" strike="noStrike" cap="none">
              <a:solidFill>
                <a:srgbClr val="000000"/>
              </a:solidFill>
              <a:latin typeface="Candara"/>
              <a:ea typeface="Candara"/>
              <a:cs typeface="Candara"/>
              <a:sym typeface="Candara"/>
            </a:endParaRPr>
          </a:p>
        </p:txBody>
      </p:sp>
      <p:sp>
        <p:nvSpPr>
          <p:cNvPr id="378" name="Google Shape;378;g11496cbd2c1_0_34"/>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379" name="Google Shape;379;g11496cbd2c1_0_34"/>
          <p:cNvSpPr txBox="1"/>
          <p:nvPr/>
        </p:nvSpPr>
        <p:spPr>
          <a:xfrm>
            <a:off x="680100" y="1714550"/>
            <a:ext cx="9152700" cy="55905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Perbedaan lingkungan dan ekosistem sekolah, ditambah pula dengan perubahan yang terus terjadi di sekitar kita. Hal-hal ini merupakan sebagian alasan mengapa kurikulum yang kita terima dari pemerintah pusat harus melalui proses adaptasi terlebih dahulu.</a:t>
            </a:r>
            <a:endParaRPr sz="22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Bentuk adaptasi kurikulum sesuai dengan kebutuhan murid-murid kita di sekolah dapat diterjemahkan dalam </a:t>
            </a:r>
            <a:r>
              <a:rPr lang="en-US" sz="2200" b="1" i="0" u="none" strike="noStrike" cap="none">
                <a:solidFill>
                  <a:schemeClr val="dk1"/>
                </a:solidFill>
                <a:latin typeface="Candara"/>
                <a:ea typeface="Candara"/>
                <a:cs typeface="Candara"/>
                <a:sym typeface="Candara"/>
              </a:rPr>
              <a:t>Kurikulum Operasional Satuan Pendidikan </a:t>
            </a:r>
            <a:r>
              <a:rPr lang="en-US" sz="2200" b="0" i="0" u="none" strike="noStrike" cap="none">
                <a:solidFill>
                  <a:schemeClr val="dk1"/>
                </a:solidFill>
                <a:latin typeface="Candara"/>
                <a:ea typeface="Candara"/>
                <a:cs typeface="Candara"/>
                <a:sym typeface="Candara"/>
              </a:rPr>
              <a:t>yang akan dibahas pada modul selanjutnya. </a:t>
            </a:r>
            <a:endParaRPr sz="2200" b="0" i="0" u="none" strike="noStrike" cap="none">
              <a:solidFill>
                <a:schemeClr val="dk1"/>
              </a:solidFill>
              <a:latin typeface="Candara"/>
              <a:ea typeface="Candara"/>
              <a:cs typeface="Candara"/>
              <a:sym typeface="Candara"/>
            </a:endParaRPr>
          </a:p>
          <a:p>
            <a:pPr marL="0" marR="0" lvl="0" indent="0" algn="l" rtl="0">
              <a:lnSpc>
                <a:spcPct val="150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Kurikulum Operasional Satuan Pendidikan adalah </a:t>
            </a:r>
            <a:r>
              <a:rPr lang="en-US" sz="2200" b="1" i="0" u="none" strike="noStrike" cap="none">
                <a:solidFill>
                  <a:schemeClr val="dk1"/>
                </a:solidFill>
                <a:latin typeface="Candara"/>
                <a:ea typeface="Candara"/>
                <a:cs typeface="Candara"/>
                <a:sym typeface="Candara"/>
              </a:rPr>
              <a:t>dokumen hidup</a:t>
            </a:r>
            <a:r>
              <a:rPr lang="en-US" sz="2200" b="0" i="0" u="none" strike="noStrike" cap="none">
                <a:solidFill>
                  <a:schemeClr val="dk1"/>
                </a:solidFill>
                <a:latin typeface="Candara"/>
                <a:ea typeface="Candara"/>
                <a:cs typeface="Candara"/>
                <a:sym typeface="Candara"/>
              </a:rPr>
              <a:t>, yang dapat sewaktu-waktu disesuaikan dengan kebutuhan murid setelah proses refleksi yang dilakukan oleh seluruh pemangku kepentingan</a:t>
            </a:r>
            <a:endParaRPr sz="22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g11496cbd2c1_0_53"/>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5" name="Google Shape;385;g11496cbd2c1_0_53"/>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386" name="Google Shape;386;g11496cbd2c1_0_53"/>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387" name="Google Shape;387;g11496cbd2c1_0_53"/>
          <p:cNvSpPr txBox="1"/>
          <p:nvPr/>
        </p:nvSpPr>
        <p:spPr>
          <a:xfrm>
            <a:off x="197000" y="1911800"/>
            <a:ext cx="10441200" cy="40281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Pembelajaran dengan Paradigma Baru merupakan upaya menumbuhkan pemelajar sepanjang hayat yang sesuai dengan Profil Pelajar Pancasila.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Proses pembelajaran dengan paradigma baru dilaksanakan melalui Kurikulum Merdeka yang memuat:</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Program intrakurikuler, </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Program ekstrakurikuler, dan </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Projek Penguatan Profil Pelajar Pancasila.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g11496cbd2c1_0_104"/>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g11496cbd2c1_0_104"/>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394" name="Google Shape;394;g11496cbd2c1_0_104"/>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395" name="Google Shape;395;g11496cbd2c1_0_104"/>
          <p:cNvSpPr txBox="1"/>
          <p:nvPr/>
        </p:nvSpPr>
        <p:spPr>
          <a:xfrm>
            <a:off x="310875" y="1795800"/>
            <a:ext cx="10441200" cy="4335900"/>
          </a:xfrm>
          <a:prstGeom prst="rect">
            <a:avLst/>
          </a:prstGeom>
          <a:noFill/>
          <a:ln>
            <a:noFill/>
          </a:ln>
        </p:spPr>
        <p:txBody>
          <a:bodyPr spcFirstLastPara="1" wrap="square" lIns="91425" tIns="91425" rIns="91425" bIns="91425" anchor="t" anchorCtr="0">
            <a:spAutoFit/>
          </a:bodyPr>
          <a:lstStyle/>
          <a:p>
            <a:pPr marL="457200" marR="0" lvl="0" indent="-368300" algn="just" rtl="0">
              <a:lnSpc>
                <a:spcPct val="115000"/>
              </a:lnSpc>
              <a:spcBef>
                <a:spcPts val="0"/>
              </a:spcBef>
              <a:spcAft>
                <a:spcPts val="0"/>
              </a:spcAft>
              <a:buClr>
                <a:schemeClr val="dk1"/>
              </a:buClr>
              <a:buSzPts val="2200"/>
              <a:buFont typeface="Candara"/>
              <a:buAutoNum type="arabicPeriod"/>
            </a:pPr>
            <a:r>
              <a:rPr lang="en-US" sz="2200" b="1" i="0" u="none" strike="noStrike" cap="none">
                <a:solidFill>
                  <a:schemeClr val="dk1"/>
                </a:solidFill>
                <a:latin typeface="Candara"/>
                <a:ea typeface="Candara"/>
                <a:cs typeface="Candara"/>
                <a:sym typeface="Candara"/>
              </a:rPr>
              <a:t>Program Intrakurikuler:</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Intrakurikuler berisi muatan atau mata pelajaran dan muatan tambahan lainnya seperti muatan lokal, jika memang ada di satuan pendidikannya. Kegiatan pembelajaran di dalam kelas diharapkan dapat </a:t>
            </a:r>
            <a:r>
              <a:rPr lang="en-US" sz="2200" b="1" i="0" u="none" strike="noStrike" cap="none">
                <a:solidFill>
                  <a:schemeClr val="dk1"/>
                </a:solidFill>
                <a:latin typeface="Candara"/>
                <a:ea typeface="Candara"/>
                <a:cs typeface="Candara"/>
                <a:sym typeface="Candara"/>
              </a:rPr>
              <a:t>mengembangkan kompetensi murid sesuai dengan capaian pembelajaran pada fasenya</a:t>
            </a:r>
            <a:r>
              <a:rPr lang="en-US" sz="2200" b="0" i="0" u="none" strike="noStrike" cap="none">
                <a:solidFill>
                  <a:schemeClr val="dk1"/>
                </a:solidFill>
                <a:latin typeface="Candara"/>
                <a:ea typeface="Candara"/>
                <a:cs typeface="Candara"/>
                <a:sym typeface="Candara"/>
              </a:rPr>
              <a:t>.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chemeClr val="dk1"/>
              </a:buClr>
              <a:buSzPts val="1100"/>
              <a:buFont typeface="Arial"/>
              <a:buNone/>
            </a:pP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Berbagai kegiatan dapat dilakukan untuk membantu murid mencapai kompetensi yang diharapkan. Rancanglah kegiatan yang menarik, membangun rasa ingin tahu murid dan dihubungkan dengan kehidupan atau lingkungan sekitarnya sehingga menjadi </a:t>
            </a:r>
            <a:r>
              <a:rPr lang="en-US" sz="2200" b="1" i="0" u="none" strike="noStrike" cap="none">
                <a:solidFill>
                  <a:schemeClr val="dk1"/>
                </a:solidFill>
                <a:latin typeface="Candara"/>
                <a:ea typeface="Candara"/>
                <a:cs typeface="Candara"/>
                <a:sym typeface="Candara"/>
              </a:rPr>
              <a:t>pembelajaran yang bermakna</a:t>
            </a:r>
            <a:r>
              <a:rPr lang="en-US" sz="2200" b="0" i="0" u="none" strike="noStrike" cap="none">
                <a:solidFill>
                  <a:schemeClr val="dk1"/>
                </a:solidFill>
                <a:latin typeface="Candara"/>
                <a:ea typeface="Candara"/>
                <a:cs typeface="Candara"/>
                <a:sym typeface="Candara"/>
              </a:rPr>
              <a:t>. </a:t>
            </a: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11496cbd2c1_0_112"/>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1" name="Google Shape;401;g11496cbd2c1_0_112"/>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02" name="Google Shape;402;g11496cbd2c1_0_112"/>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03" name="Google Shape;403;g11496cbd2c1_0_112"/>
          <p:cNvSpPr txBox="1"/>
          <p:nvPr/>
        </p:nvSpPr>
        <p:spPr>
          <a:xfrm>
            <a:off x="310875" y="1795800"/>
            <a:ext cx="10441200" cy="26244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sng" strike="noStrike" cap="none">
                <a:solidFill>
                  <a:schemeClr val="dk1"/>
                </a:solidFill>
                <a:latin typeface="Candara"/>
                <a:ea typeface="Candara"/>
                <a:cs typeface="Candara"/>
                <a:sym typeface="Candara"/>
              </a:rPr>
              <a:t>Program Intrakurikuler PAUD:</a:t>
            </a:r>
            <a:endParaRPr sz="2200" b="1" i="0" u="sng"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chemeClr val="dk1"/>
              </a:buClr>
              <a:buSzPts val="1100"/>
              <a:buFont typeface="Arial"/>
              <a:buNone/>
            </a:pPr>
            <a:r>
              <a:rPr lang="en-US" sz="2200" b="0" i="0" u="none" strike="noStrike" cap="none">
                <a:solidFill>
                  <a:schemeClr val="dk1"/>
                </a:solidFill>
                <a:latin typeface="Candara"/>
                <a:ea typeface="Candara"/>
                <a:cs typeface="Candara"/>
                <a:sym typeface="Candara"/>
              </a:rPr>
              <a:t>Pertama, pada fase pondasi yaitu,</a:t>
            </a:r>
            <a:r>
              <a:rPr lang="en-US" sz="2200" b="1" i="0" u="none" strike="noStrike" cap="none">
                <a:solidFill>
                  <a:schemeClr val="dk1"/>
                </a:solidFill>
                <a:latin typeface="Candara"/>
                <a:ea typeface="Candara"/>
                <a:cs typeface="Candara"/>
                <a:sym typeface="Candara"/>
              </a:rPr>
              <a:t> PAUD. </a:t>
            </a:r>
            <a:r>
              <a:rPr lang="en-US" sz="2200" b="0" i="0" u="none" strike="noStrike" cap="none">
                <a:solidFill>
                  <a:schemeClr val="dk1"/>
                </a:solidFill>
                <a:latin typeface="Candara"/>
                <a:ea typeface="Candara"/>
                <a:cs typeface="Candara"/>
                <a:sym typeface="Candara"/>
              </a:rPr>
              <a:t>Pada jenjang ini, murid akan belajar melalui kegiatan bermain yang mencakup antara lain, jati diri,  literasi, numerasi dan STEAM, serta agama dan budi pekerti. Pendidikan PAUD mempersiapkan murid untuk jenjang pendidikan berikutnya yaitu, Sekolah Dasar (SD).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g11496cbd2c1_0_120"/>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g11496cbd2c1_0_120"/>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10" name="Google Shape;410;g11496cbd2c1_0_120"/>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11" name="Google Shape;411;g11496cbd2c1_0_120"/>
          <p:cNvSpPr txBox="1"/>
          <p:nvPr/>
        </p:nvSpPr>
        <p:spPr>
          <a:xfrm>
            <a:off x="310875" y="1795800"/>
            <a:ext cx="10441200" cy="52227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sng" strike="noStrike" cap="none">
                <a:solidFill>
                  <a:schemeClr val="dk1"/>
                </a:solidFill>
                <a:latin typeface="Candara"/>
                <a:ea typeface="Candara"/>
                <a:cs typeface="Candara"/>
                <a:sym typeface="Candara"/>
              </a:rPr>
              <a:t>Program Intrakurikuler SD:</a:t>
            </a:r>
            <a:endParaRPr sz="2200" b="1" i="0" u="sng"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Selanjutnya, pada jenjang </a:t>
            </a:r>
            <a:r>
              <a:rPr lang="en-US" sz="2200" b="1" i="0" u="none" strike="noStrike" cap="none">
                <a:solidFill>
                  <a:schemeClr val="dk1"/>
                </a:solidFill>
                <a:latin typeface="Candara"/>
                <a:ea typeface="Candara"/>
                <a:cs typeface="Candara"/>
                <a:sym typeface="Candara"/>
              </a:rPr>
              <a:t>SD,</a:t>
            </a:r>
            <a:r>
              <a:rPr lang="en-US" sz="2200" b="0" i="0" u="none" strike="noStrike" cap="none">
                <a:solidFill>
                  <a:schemeClr val="dk1"/>
                </a:solidFill>
                <a:latin typeface="Candara"/>
                <a:ea typeface="Candara"/>
                <a:cs typeface="Candara"/>
                <a:sym typeface="Candara"/>
              </a:rPr>
              <a:t> mata pelajaran IPA dan IPS dilebur menjadi IPAS. Hal ini didasarkan pada pertimbangan bahwa anak usia SD masih dalam tahap berpikir konkrit/sederhana, holistik, komprehensif dan tidak detail. Meskipun IPAS belum diajarkan secara spesifik di fase A, tapi bukan berarti mereka tidak belajar IPA dan IPS. Pada fase A, muatan pelajaran IPAS terintegrasi pada mata pelajaran lain.</a:t>
            </a:r>
            <a:endParaRPr sz="22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1200"/>
              <a:buFont typeface="Arial"/>
              <a:buNone/>
            </a:pPr>
            <a:r>
              <a:rPr lang="en-US" sz="1200" b="0" i="0" u="none" strike="noStrike" cap="none">
                <a:solidFill>
                  <a:schemeClr val="dk1"/>
                </a:solidFill>
                <a:latin typeface="Times New Roman"/>
                <a:ea typeface="Times New Roman"/>
                <a:cs typeface="Times New Roman"/>
                <a:sym typeface="Times New Roman"/>
              </a:rPr>
              <a:t> </a:t>
            </a:r>
            <a:endParaRPr sz="1200" b="0" i="0" u="none" strike="noStrike" cap="none">
              <a:solidFill>
                <a:schemeClr val="dk1"/>
              </a:solidFill>
              <a:latin typeface="Times New Roman"/>
              <a:ea typeface="Times New Roman"/>
              <a:cs typeface="Times New Roman"/>
              <a:sym typeface="Times New Roman"/>
            </a:endParaRPr>
          </a:p>
          <a:p>
            <a:pPr marL="0" marR="0" lvl="0" indent="0" algn="just" rtl="0">
              <a:lnSpc>
                <a:spcPct val="115000"/>
              </a:lnSpc>
              <a:spcBef>
                <a:spcPts val="0"/>
              </a:spcBef>
              <a:spcAft>
                <a:spcPts val="0"/>
              </a:spcAft>
              <a:buClr>
                <a:srgbClr val="000000"/>
              </a:buClr>
              <a:buSzPts val="2200"/>
              <a:buFont typeface="Arial"/>
              <a:buNone/>
            </a:pPr>
            <a:r>
              <a:rPr lang="en-US" sz="2200" b="1" i="0" u="sng" strike="noStrike" cap="none">
                <a:solidFill>
                  <a:schemeClr val="dk1"/>
                </a:solidFill>
                <a:latin typeface="Candara"/>
                <a:ea typeface="Candara"/>
                <a:cs typeface="Candara"/>
                <a:sym typeface="Candara"/>
              </a:rPr>
              <a:t>Program Intrakurikuler SMP:</a:t>
            </a:r>
            <a:endParaRPr sz="1100" b="0" i="0" u="sng"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Pada jenjang</a:t>
            </a:r>
            <a:r>
              <a:rPr lang="en-US" sz="2200" b="1" i="0" u="none" strike="noStrike" cap="none">
                <a:solidFill>
                  <a:schemeClr val="dk1"/>
                </a:solidFill>
                <a:latin typeface="Candara"/>
                <a:ea typeface="Candara"/>
                <a:cs typeface="Candara"/>
                <a:sym typeface="Candara"/>
              </a:rPr>
              <a:t> SMP,</a:t>
            </a:r>
            <a:r>
              <a:rPr lang="en-US" sz="2200" b="0" i="0" u="none" strike="noStrike" cap="none">
                <a:solidFill>
                  <a:schemeClr val="dk1"/>
                </a:solidFill>
                <a:latin typeface="Candara"/>
                <a:ea typeface="Candara"/>
                <a:cs typeface="Candara"/>
                <a:sym typeface="Candara"/>
              </a:rPr>
              <a:t> mata pelajaran informatika menjadi mata pelajaran wajib. </a:t>
            </a:r>
            <a:endParaRPr sz="22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1200"/>
              <a:buFont typeface="Arial"/>
              <a:buNone/>
            </a:pPr>
            <a:r>
              <a:rPr lang="en-US" sz="1200" b="0" i="0" u="none" strike="noStrike" cap="none">
                <a:solidFill>
                  <a:schemeClr val="dk1"/>
                </a:solidFill>
                <a:latin typeface="Times New Roman"/>
                <a:ea typeface="Times New Roman"/>
                <a:cs typeface="Times New Roman"/>
                <a:sym typeface="Times New Roman"/>
              </a:rPr>
              <a:t> </a:t>
            </a:r>
            <a:endParaRPr sz="1200" b="0" i="0" u="none" strike="noStrike" cap="none">
              <a:solidFill>
                <a:schemeClr val="dk1"/>
              </a:solidFill>
              <a:latin typeface="Times New Roman"/>
              <a:ea typeface="Times New Roman"/>
              <a:cs typeface="Times New Roman"/>
              <a:sym typeface="Times New Roman"/>
            </a:endParaRPr>
          </a:p>
          <a:p>
            <a:pPr marL="0" marR="0" lvl="0" indent="0" algn="just" rtl="0">
              <a:lnSpc>
                <a:spcPct val="115000"/>
              </a:lnSpc>
              <a:spcBef>
                <a:spcPts val="120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g11496cbd2c1_0_128"/>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g11496cbd2c1_0_128"/>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18" name="Google Shape;418;g11496cbd2c1_0_128"/>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19" name="Google Shape;419;g11496cbd2c1_0_128"/>
          <p:cNvSpPr txBox="1"/>
          <p:nvPr/>
        </p:nvSpPr>
        <p:spPr>
          <a:xfrm>
            <a:off x="319000" y="1584275"/>
            <a:ext cx="10782900" cy="44898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sng" strike="noStrike" cap="none">
                <a:solidFill>
                  <a:schemeClr val="dk1"/>
                </a:solidFill>
                <a:latin typeface="Candara"/>
                <a:ea typeface="Candara"/>
                <a:cs typeface="Candara"/>
                <a:sym typeface="Candara"/>
              </a:rPr>
              <a:t>Program Intrakurikuler SMA:</a:t>
            </a:r>
            <a:endParaRPr sz="2200" b="1" i="0" u="sng"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Pada jenjang </a:t>
            </a:r>
            <a:r>
              <a:rPr lang="en-US" sz="2200" b="1" i="0" u="none" strike="noStrike" cap="none">
                <a:solidFill>
                  <a:schemeClr val="dk1"/>
                </a:solidFill>
                <a:latin typeface="Candara"/>
                <a:ea typeface="Candara"/>
                <a:cs typeface="Candara"/>
                <a:sym typeface="Candara"/>
              </a:rPr>
              <a:t>SMA</a:t>
            </a:r>
            <a:r>
              <a:rPr lang="en-US" sz="2200" b="0" i="0" u="none" strike="noStrike" cap="none">
                <a:solidFill>
                  <a:schemeClr val="dk1"/>
                </a:solidFill>
                <a:latin typeface="Candara"/>
                <a:ea typeface="Candara"/>
                <a:cs typeface="Candara"/>
                <a:sym typeface="Candara"/>
              </a:rPr>
              <a:t> murid lebih dipersiapkan kepada minat yang menunjang pilihan pendidikan pada jenjang berikutnya. Sehingga, pembelajaran dibagi menjadi mata pelajaran umum dan program peminatan. Program peminatan dimulai di kelas 11. </a:t>
            </a:r>
            <a:endParaRPr sz="22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Pada program peminatan, murid </a:t>
            </a:r>
            <a:r>
              <a:rPr lang="en-US" sz="2200" b="1" i="0" u="none" strike="noStrike" cap="none">
                <a:solidFill>
                  <a:schemeClr val="dk1"/>
                </a:solidFill>
                <a:latin typeface="Candara"/>
                <a:ea typeface="Candara"/>
                <a:cs typeface="Candara"/>
                <a:sym typeface="Candara"/>
              </a:rPr>
              <a:t>diperbolehkan mengambil beberapa mata pelajaran pilihan sesuai minat, bakat dan aspirasinya, meskipun pelajaran itu lintas jurusan</a:t>
            </a:r>
            <a:r>
              <a:rPr lang="en-US" sz="2200" b="0" i="0" u="none" strike="noStrike" cap="none">
                <a:solidFill>
                  <a:schemeClr val="dk1"/>
                </a:solidFill>
                <a:latin typeface="Candara"/>
                <a:ea typeface="Candara"/>
                <a:cs typeface="Candara"/>
                <a:sym typeface="Candara"/>
              </a:rPr>
              <a:t>. Artinya murid di kelas IPA juga diperbolehkan mengambil mata pelajaran di kelas IPS. </a:t>
            </a:r>
            <a:endParaRPr sz="22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100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Dalam program peminatan, apabila sumber daya memungkinkan, sekolah juga dapat membuka kelas vokasi/mata pelajaran baru, misalnya kelas bahasa jerman, kelas tata boga, kelas budidaya kopi, dll.</a:t>
            </a: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g11496cbd2c1_0_135"/>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5" name="Google Shape;425;g11496cbd2c1_0_135"/>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26" name="Google Shape;426;g11496cbd2c1_0_135"/>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27" name="Google Shape;427;g11496cbd2c1_0_135"/>
          <p:cNvSpPr txBox="1"/>
          <p:nvPr/>
        </p:nvSpPr>
        <p:spPr>
          <a:xfrm>
            <a:off x="310875" y="1795800"/>
            <a:ext cx="10441200" cy="43128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sng" strike="noStrike" cap="none">
                <a:solidFill>
                  <a:schemeClr val="dk1"/>
                </a:solidFill>
                <a:latin typeface="Candara"/>
                <a:ea typeface="Candara"/>
                <a:cs typeface="Candara"/>
                <a:sym typeface="Candara"/>
              </a:rPr>
              <a:t>Program Intrakurikuler SMK:</a:t>
            </a:r>
            <a:endParaRPr sz="2200" b="1" i="0" u="sng"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Untuk jenjang </a:t>
            </a:r>
            <a:r>
              <a:rPr lang="en-US" sz="2200" b="1" i="0" u="none" strike="noStrike" cap="none">
                <a:solidFill>
                  <a:schemeClr val="dk1"/>
                </a:solidFill>
                <a:latin typeface="Candara"/>
                <a:ea typeface="Candara"/>
                <a:cs typeface="Candara"/>
                <a:sym typeface="Candara"/>
              </a:rPr>
              <a:t>SMK</a:t>
            </a:r>
            <a:r>
              <a:rPr lang="en-US" sz="2200" b="0" i="0" u="none" strike="noStrike" cap="none">
                <a:solidFill>
                  <a:schemeClr val="dk1"/>
                </a:solidFill>
                <a:latin typeface="Candara"/>
                <a:ea typeface="Candara"/>
                <a:cs typeface="Candara"/>
                <a:sym typeface="Candara"/>
              </a:rPr>
              <a:t>, sekolah dapat mengambil kelompok Mata Pelajaran Vokasi dan Prakarya yang berkolaborasi dengan masyarakat/industri sekitar. Sehingga pembelajaran disesuaikan dengan kebutuhan dunia kerja dan industri pada lingkungannya.</a:t>
            </a:r>
            <a:endParaRPr sz="22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1200"/>
              <a:buFont typeface="Arial"/>
              <a:buNone/>
            </a:pPr>
            <a:endParaRPr sz="1200" b="0" i="0" u="none" strike="noStrike" cap="none">
              <a:solidFill>
                <a:schemeClr val="dk1"/>
              </a:solidFill>
              <a:latin typeface="Times New Roman"/>
              <a:ea typeface="Times New Roman"/>
              <a:cs typeface="Times New Roman"/>
              <a:sym typeface="Times New Roman"/>
            </a:endParaRPr>
          </a:p>
          <a:p>
            <a:pPr marL="0" marR="0" lvl="0" indent="0" algn="just" rtl="0">
              <a:lnSpc>
                <a:spcPct val="115000"/>
              </a:lnSpc>
              <a:spcBef>
                <a:spcPts val="0"/>
              </a:spcBef>
              <a:spcAft>
                <a:spcPts val="0"/>
              </a:spcAft>
              <a:buClr>
                <a:srgbClr val="000000"/>
              </a:buClr>
              <a:buSzPts val="2200"/>
              <a:buFont typeface="Arial"/>
              <a:buNone/>
            </a:pPr>
            <a:r>
              <a:rPr lang="en-US" sz="2200" b="1" i="0" u="sng" strike="noStrike" cap="none">
                <a:solidFill>
                  <a:schemeClr val="dk1"/>
                </a:solidFill>
                <a:latin typeface="Candara"/>
                <a:ea typeface="Candara"/>
                <a:cs typeface="Candara"/>
                <a:sym typeface="Candara"/>
              </a:rPr>
              <a:t>Program Intrakurikuler SLB:</a:t>
            </a:r>
            <a:endParaRPr sz="2200" b="1" i="0" u="sng"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Terakhir, untuk </a:t>
            </a:r>
            <a:r>
              <a:rPr lang="en-US" sz="2200" b="1" i="0" u="none" strike="noStrike" cap="none">
                <a:solidFill>
                  <a:schemeClr val="dk1"/>
                </a:solidFill>
                <a:latin typeface="Candara"/>
                <a:ea typeface="Candara"/>
                <a:cs typeface="Candara"/>
                <a:sym typeface="Candara"/>
              </a:rPr>
              <a:t>Sekolah Luar Biasa atau SLB,</a:t>
            </a:r>
            <a:r>
              <a:rPr lang="en-US" sz="2200" b="0" i="0" u="none" strike="noStrike" cap="none">
                <a:solidFill>
                  <a:schemeClr val="dk1"/>
                </a:solidFill>
                <a:latin typeface="Candara"/>
                <a:ea typeface="Candara"/>
                <a:cs typeface="Candara"/>
                <a:sym typeface="Candara"/>
              </a:rPr>
              <a:t> penggunaan Capaian Pembelajaran akan berbeda-beda karena bergantung pada hasil analisis usia mental murid. Karena meskipun usia kronologisnya sama, tetapi bisa saja usia mentalnya berbeda. </a:t>
            </a: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g11496cbd2c1_0_145"/>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3" name="Google Shape;433;g11496cbd2c1_0_145"/>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34" name="Google Shape;434;g11496cbd2c1_0_145"/>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35" name="Google Shape;435;g11496cbd2c1_0_145"/>
          <p:cNvSpPr txBox="1"/>
          <p:nvPr/>
        </p:nvSpPr>
        <p:spPr>
          <a:xfrm>
            <a:off x="310875" y="1795800"/>
            <a:ext cx="10441200" cy="24705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none" strike="noStrike" cap="none">
                <a:solidFill>
                  <a:schemeClr val="dk1"/>
                </a:solidFill>
                <a:latin typeface="Candara"/>
                <a:ea typeface="Candara"/>
                <a:cs typeface="Candara"/>
                <a:sym typeface="Candara"/>
              </a:rPr>
              <a:t>2.  Program Ekstrakurikuler:</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chemeClr val="dk1"/>
              </a:buClr>
              <a:buSzPts val="1100"/>
              <a:buFont typeface="Arial"/>
              <a:buNone/>
            </a:pPr>
            <a:r>
              <a:rPr lang="en-US" sz="2200" b="0" i="0" u="none" strike="noStrike" cap="none">
                <a:solidFill>
                  <a:schemeClr val="dk1"/>
                </a:solidFill>
                <a:latin typeface="Candara"/>
                <a:ea typeface="Candara"/>
                <a:cs typeface="Candara"/>
                <a:sym typeface="Candara"/>
              </a:rPr>
              <a:t>Untuk kegiatan ekstrakurikuler, kegiatannya tetap diadakan pada pembelajaran dengan kurikulum merdeka. Pelaksanaannya dapat dikembangkan oleh satuan pendidikan </a:t>
            </a:r>
            <a:r>
              <a:rPr lang="en-US" sz="2200" b="1" i="0" u="none" strike="noStrike" cap="none">
                <a:solidFill>
                  <a:schemeClr val="dk1"/>
                </a:solidFill>
                <a:latin typeface="Candara"/>
                <a:ea typeface="Candara"/>
                <a:cs typeface="Candara"/>
                <a:sym typeface="Candara"/>
              </a:rPr>
              <a:t>sesuai dengan kapasitas dan minat karakteristik murid</a:t>
            </a:r>
            <a:r>
              <a:rPr lang="en-US" sz="2200" b="0" i="0" u="none" strike="noStrike" cap="none">
                <a:solidFill>
                  <a:schemeClr val="dk1"/>
                </a:solidFill>
                <a:latin typeface="Candara"/>
                <a:ea typeface="Candara"/>
                <a:cs typeface="Candara"/>
                <a:sym typeface="Candara"/>
              </a:rPr>
              <a:t>.</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11496cbd2c1_0_270"/>
          <p:cNvSpPr txBox="1">
            <a:spLocks noGrp="1"/>
          </p:cNvSpPr>
          <p:nvPr>
            <p:ph type="title"/>
          </p:nvPr>
        </p:nvSpPr>
        <p:spPr>
          <a:xfrm>
            <a:off x="66825" y="937028"/>
            <a:ext cx="10515600" cy="726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latin typeface="Candara"/>
                <a:ea typeface="Candara"/>
                <a:cs typeface="Candara"/>
                <a:sym typeface="Candara"/>
              </a:rPr>
              <a:t>Perkenalan dan Ice breaking</a:t>
            </a:r>
            <a:endParaRPr>
              <a:latin typeface="Candara"/>
              <a:ea typeface="Candara"/>
              <a:cs typeface="Candara"/>
              <a:sym typeface="Candara"/>
            </a:endParaRPr>
          </a:p>
        </p:txBody>
      </p:sp>
      <p:sp>
        <p:nvSpPr>
          <p:cNvPr id="189" name="Google Shape;189;g11496cbd2c1_0_270"/>
          <p:cNvSpPr txBox="1"/>
          <p:nvPr/>
        </p:nvSpPr>
        <p:spPr>
          <a:xfrm>
            <a:off x="176275" y="1729450"/>
            <a:ext cx="7443600" cy="526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000000"/>
                </a:solidFill>
                <a:latin typeface="Candara"/>
                <a:ea typeface="Candara"/>
                <a:cs typeface="Candara"/>
                <a:sym typeface="Candara"/>
              </a:rPr>
              <a:t>Perkenalan</a:t>
            </a:r>
            <a:r>
              <a:rPr lang="en-US" sz="2200" b="0" i="0" u="none" strike="noStrike" cap="none">
                <a:solidFill>
                  <a:srgbClr val="000000"/>
                </a:solidFill>
                <a:latin typeface="Candara"/>
                <a:ea typeface="Candara"/>
                <a:cs typeface="Candara"/>
                <a:sym typeface="Candara"/>
              </a:rPr>
              <a:t>:</a:t>
            </a:r>
            <a:endParaRPr sz="2200" b="0" i="0" u="none" strike="noStrike" cap="none">
              <a:solidFill>
                <a:srgbClr val="000000"/>
              </a:solidFill>
              <a:latin typeface="Candara"/>
              <a:ea typeface="Candara"/>
              <a:cs typeface="Candara"/>
              <a:sym typeface="Candara"/>
            </a:endParaRPr>
          </a:p>
          <a:p>
            <a:pPr marL="342900" marR="0" lvl="0" indent="-342900" algn="l" rtl="0">
              <a:lnSpc>
                <a:spcPct val="10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Fasilitator meminta semua peserta untuk melihat sekeliling ruangan peserta dan memilih satu barang/benda yang menarik perhatian dan membuat mood/perasaan peserta menjadi  lebih baik </a:t>
            </a:r>
            <a:endParaRPr sz="2200" b="0" i="0" u="none" strike="noStrike" cap="none">
              <a:solidFill>
                <a:schemeClr val="dk1"/>
              </a:solidFill>
              <a:latin typeface="Candara"/>
              <a:ea typeface="Candara"/>
              <a:cs typeface="Candara"/>
              <a:sym typeface="Candara"/>
            </a:endParaRPr>
          </a:p>
          <a:p>
            <a:pPr marL="342900" marR="0" lvl="0" indent="-342900" algn="l" rtl="0">
              <a:lnSpc>
                <a:spcPct val="10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Benda tersebut bisa diambil dan ditunjukkan atau jika tidak memungkinkan cukup disebutkan saja</a:t>
            </a:r>
            <a:endParaRPr sz="2200" b="0" i="0" u="none" strike="noStrike" cap="none">
              <a:solidFill>
                <a:schemeClr val="dk1"/>
              </a:solidFill>
              <a:latin typeface="Candara"/>
              <a:ea typeface="Candara"/>
              <a:cs typeface="Candara"/>
              <a:sym typeface="Candara"/>
            </a:endParaRPr>
          </a:p>
          <a:p>
            <a:pPr marL="342900" marR="0" lvl="0" indent="-342900" algn="l" rtl="0">
              <a:lnSpc>
                <a:spcPct val="10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Cara berkenalannya adalah sebutkan nama, domisili tempat tinggal, dan ceritakan tentang barang/benda yang dipilih beserta alasannya, jika sudah selesai orang yang baru saja berkenalan bisa menunjuk orang lain untuk menjedi urutan selanjutnya dalam berkenalan</a:t>
            </a:r>
            <a:endParaRPr sz="2200" b="0" i="0" u="none" strike="noStrike" cap="none">
              <a:solidFill>
                <a:schemeClr val="dk1"/>
              </a:solidFill>
              <a:latin typeface="Candara"/>
              <a:ea typeface="Candara"/>
              <a:cs typeface="Candara"/>
              <a:sym typeface="Candara"/>
            </a:endParaRPr>
          </a:p>
          <a:p>
            <a:pPr marL="342900" marR="0" lvl="0" indent="-342900" algn="l" rtl="0">
              <a:lnSpc>
                <a:spcPct val="10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Siklus ini dilakukan sampai semua peserta mendapat giliran untuk berkenalan</a:t>
            </a:r>
            <a:endParaRPr sz="2200" b="0" i="0" u="none" strike="noStrike" cap="none">
              <a:solidFill>
                <a:schemeClr val="dk1"/>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g11496cbd2c1_0_153"/>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1" name="Google Shape;441;g11496cbd2c1_0_153"/>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42" name="Google Shape;442;g11496cbd2c1_0_153"/>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43" name="Google Shape;443;g11496cbd2c1_0_153"/>
          <p:cNvSpPr txBox="1"/>
          <p:nvPr/>
        </p:nvSpPr>
        <p:spPr>
          <a:xfrm>
            <a:off x="310875" y="1643400"/>
            <a:ext cx="10441200" cy="5259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none" strike="noStrike" cap="none">
                <a:solidFill>
                  <a:schemeClr val="dk1"/>
                </a:solidFill>
                <a:latin typeface="Candara"/>
                <a:ea typeface="Candara"/>
                <a:cs typeface="Candara"/>
                <a:sym typeface="Candara"/>
              </a:rPr>
              <a:t>3.  Projek Penguatan Profil Pelajar Pancasila:</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Program ini merupakan pembelajaran berbasis projek yang ditujukan sebagai penguatan profil pelajar pancasila melalui tema yang telah ditetapkan, yaitu:</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1. Gaya Hidup Berkelanjutan</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2. Kearifan Lokal</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3. Bhinneka Tunggal Ika</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4. Bangunlah Jiwa dan Raganya</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5. Suara Demokrasi</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6. Berekayasa dan Berteknologi untuk Membangun NKR</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7. Kewirausahaan</a:t>
            </a: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11496cbd2c1_0_16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9" name="Google Shape;449;g11496cbd2c1_0_161"/>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50" name="Google Shape;450;g11496cbd2c1_0_161"/>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51" name="Google Shape;451;g11496cbd2c1_0_161"/>
          <p:cNvSpPr txBox="1"/>
          <p:nvPr/>
        </p:nvSpPr>
        <p:spPr>
          <a:xfrm>
            <a:off x="310875" y="1643400"/>
            <a:ext cx="10441200" cy="37110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none" strike="noStrike" cap="none">
                <a:solidFill>
                  <a:schemeClr val="dk1"/>
                </a:solidFill>
                <a:latin typeface="Candara"/>
                <a:ea typeface="Candara"/>
                <a:cs typeface="Candara"/>
                <a:sym typeface="Candara"/>
              </a:rPr>
              <a:t>3.  Projek Penguatan Profil Pelajar Pancasila:</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Dalam pelaksanaannya, </a:t>
            </a:r>
            <a:r>
              <a:rPr lang="en-US" sz="2200" b="1" i="0" u="none" strike="noStrike" cap="none">
                <a:solidFill>
                  <a:schemeClr val="dk1"/>
                </a:solidFill>
                <a:latin typeface="Candara"/>
                <a:ea typeface="Candara"/>
                <a:cs typeface="Candara"/>
                <a:sym typeface="Candara"/>
              </a:rPr>
              <a:t>kegiatan ini mempunyai alokasi waktu sendiri dan tidak terikat dengan mata pelajaran apapun</a:t>
            </a:r>
            <a:r>
              <a:rPr lang="en-US" sz="2200" b="0" i="0" u="none" strike="noStrike" cap="none">
                <a:solidFill>
                  <a:schemeClr val="dk1"/>
                </a:solidFill>
                <a:latin typeface="Candara"/>
                <a:ea typeface="Candara"/>
                <a:cs typeface="Candara"/>
                <a:sym typeface="Candara"/>
              </a:rPr>
              <a:t>.  Asesmen yang  dilakukan pun berfokus pada ke 6 dimensi Profil Pelajar Pancasila.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Projek Penguatan Profil Pelajar Pancasila memberikan pembelajaran yang kontekstual, mengasah kemampuan berpikir, dan pemecahan masalah kepada murid. Murid pun juga belajar mengaplikasikan ilmu lintas disiplin pada program ini.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g11496cbd2c1_0_169"/>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7" name="Google Shape;457;g11496cbd2c1_0_169"/>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58" name="Google Shape;458;g11496cbd2c1_0_169"/>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59" name="Google Shape;459;g11496cbd2c1_0_169"/>
          <p:cNvSpPr txBox="1"/>
          <p:nvPr/>
        </p:nvSpPr>
        <p:spPr>
          <a:xfrm>
            <a:off x="310875" y="1643400"/>
            <a:ext cx="10441200" cy="54228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none" strike="noStrike" cap="none">
                <a:solidFill>
                  <a:schemeClr val="dk1"/>
                </a:solidFill>
                <a:latin typeface="Candara"/>
                <a:ea typeface="Candara"/>
                <a:cs typeface="Candara"/>
                <a:sym typeface="Candara"/>
              </a:rPr>
              <a:t>4. Asesmen:</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Asesmen merupakan proses pengumpulan dan pengolahan informasi untuk mengetahui kebutuhan belajar, perkembangan, dan pencapaian hasil belajar. </a:t>
            </a:r>
            <a:r>
              <a:rPr lang="en-US" sz="2200" b="1" i="0" u="none" strike="noStrike" cap="none">
                <a:solidFill>
                  <a:schemeClr val="dk1"/>
                </a:solidFill>
                <a:latin typeface="Candara"/>
                <a:ea typeface="Candara"/>
                <a:cs typeface="Candara"/>
                <a:sym typeface="Candara"/>
              </a:rPr>
              <a:t>Satuan Pendidikan mempunyai kewenangan untuk merancang, menentukan teknik, dan waktu pelaksanaan asesmen sesuai dengan kondisi dan kebutuhan.</a:t>
            </a:r>
            <a:endParaRPr sz="2200" b="1"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Kita pahami kembali bahwa </a:t>
            </a:r>
            <a:r>
              <a:rPr lang="en-US" sz="2200" b="1" i="0" u="none" strike="noStrike" cap="none">
                <a:solidFill>
                  <a:schemeClr val="dk1"/>
                </a:solidFill>
                <a:latin typeface="Candara"/>
                <a:ea typeface="Candara"/>
                <a:cs typeface="Candara"/>
                <a:sym typeface="Candara"/>
              </a:rPr>
              <a:t>asesmen berperan memberikan informasi sebagai umpan balik bagi guru, murid, dan orang tua agar dapat memandu mereka dalam menentukan strategi pembelajaran selanjutnya.</a:t>
            </a:r>
            <a:r>
              <a:rPr lang="en-US" sz="2200" b="0" i="0" u="none" strike="noStrike" cap="none">
                <a:solidFill>
                  <a:schemeClr val="dk1"/>
                </a:solidFill>
                <a:latin typeface="Candara"/>
                <a:ea typeface="Candara"/>
                <a:cs typeface="Candara"/>
                <a:sym typeface="Candara"/>
              </a:rPr>
              <a:t> Asesmen juga sebagai bahan refleksi untuk meningkatkan mutu pembelajaran. </a:t>
            </a:r>
            <a:endParaRPr sz="22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Asesmen yang dilakukan di kelas bukan hanya </a:t>
            </a:r>
            <a:r>
              <a:rPr lang="en-US" sz="2200" b="1" i="0" u="none" strike="noStrike" cap="none">
                <a:solidFill>
                  <a:schemeClr val="dk1"/>
                </a:solidFill>
                <a:latin typeface="Candara"/>
                <a:ea typeface="Candara"/>
                <a:cs typeface="Candara"/>
                <a:sym typeface="Candara"/>
              </a:rPr>
              <a:t>memberikan data perkembangan belaja</a:t>
            </a:r>
            <a:r>
              <a:rPr lang="en-US" sz="2200" b="0" i="0" u="none" strike="noStrike" cap="none">
                <a:solidFill>
                  <a:schemeClr val="dk1"/>
                </a:solidFill>
                <a:latin typeface="Candara"/>
                <a:ea typeface="Candara"/>
                <a:cs typeface="Candara"/>
                <a:sym typeface="Candara"/>
              </a:rPr>
              <a:t>r murid, tetapi juga </a:t>
            </a:r>
            <a:r>
              <a:rPr lang="en-US" sz="2200" b="1" i="0" u="none" strike="noStrike" cap="none">
                <a:solidFill>
                  <a:schemeClr val="dk1"/>
                </a:solidFill>
                <a:latin typeface="Candara"/>
                <a:ea typeface="Candara"/>
                <a:cs typeface="Candara"/>
                <a:sym typeface="Candara"/>
              </a:rPr>
              <a:t>upaya untuk terus meningkatkan kualitas pembelajaran</a:t>
            </a:r>
            <a:r>
              <a:rPr lang="en-US" sz="2200" b="0" i="0" u="none" strike="noStrike" cap="none">
                <a:solidFill>
                  <a:schemeClr val="dk1"/>
                </a:solidFill>
                <a:latin typeface="Candara"/>
                <a:ea typeface="Candara"/>
                <a:cs typeface="Candara"/>
                <a:sym typeface="Candara"/>
              </a:rPr>
              <a:t>.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g11496cbd2c1_0_177"/>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5" name="Google Shape;465;g11496cbd2c1_0_177"/>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66" name="Google Shape;466;g11496cbd2c1_0_177"/>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67" name="Google Shape;467;g11496cbd2c1_0_177"/>
          <p:cNvSpPr txBox="1"/>
          <p:nvPr/>
        </p:nvSpPr>
        <p:spPr>
          <a:xfrm>
            <a:off x="310875" y="1643400"/>
            <a:ext cx="10441200" cy="58830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none" strike="noStrike" cap="none">
                <a:solidFill>
                  <a:schemeClr val="dk1"/>
                </a:solidFill>
                <a:latin typeface="Candara"/>
                <a:ea typeface="Candara"/>
                <a:cs typeface="Candara"/>
                <a:sym typeface="Candara"/>
              </a:rPr>
              <a:t>5. Alokasi Waktu</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000"/>
              <a:buFont typeface="Arial"/>
              <a:buNone/>
            </a:pPr>
            <a:r>
              <a:rPr lang="en-US" sz="2000" b="0" i="0" u="none" strike="noStrike" cap="none">
                <a:solidFill>
                  <a:schemeClr val="dk1"/>
                </a:solidFill>
                <a:latin typeface="Candara"/>
                <a:ea typeface="Candara"/>
                <a:cs typeface="Candara"/>
                <a:sym typeface="Candara"/>
              </a:rPr>
              <a:t>Satuan pendidikan juga memiliki keleluasaan untuk menentukan alokasi waktu pembelajaran. Ada tiga alternatif model pembelajaran yang dapat diadaptasi, yaitu model reguler, blok, dan model kolaborasi dengan mempertimbangkan sarana-prasarana, jam mengajar guru, atau strategi lainya agar pengorganisasian kegiatan belajar berjalan lancar.</a:t>
            </a:r>
            <a:endParaRPr sz="2000" b="0" i="0" u="none" strike="noStrike" cap="none">
              <a:solidFill>
                <a:schemeClr val="dk1"/>
              </a:solidFill>
              <a:latin typeface="Candara"/>
              <a:ea typeface="Candara"/>
              <a:cs typeface="Candara"/>
              <a:sym typeface="Candara"/>
            </a:endParaRPr>
          </a:p>
          <a:p>
            <a:pPr marL="457200" marR="0" lvl="1" indent="-342900" algn="l" rtl="0">
              <a:lnSpc>
                <a:spcPct val="115000"/>
              </a:lnSpc>
              <a:spcBef>
                <a:spcPts val="1200"/>
              </a:spcBef>
              <a:spcAft>
                <a:spcPts val="0"/>
              </a:spcAft>
              <a:buClr>
                <a:schemeClr val="dk1"/>
              </a:buClr>
              <a:buSzPts val="1800"/>
              <a:buFont typeface="Candara"/>
              <a:buAutoNum type="alphaLcPeriod"/>
            </a:pPr>
            <a:r>
              <a:rPr lang="en-US" sz="1800" b="1" i="0" u="none" strike="noStrike" cap="none">
                <a:solidFill>
                  <a:schemeClr val="dk1"/>
                </a:solidFill>
                <a:latin typeface="Candara"/>
                <a:ea typeface="Candara"/>
                <a:cs typeface="Candara"/>
                <a:sym typeface="Candara"/>
              </a:rPr>
              <a:t>Model reguler</a:t>
            </a:r>
            <a:r>
              <a:rPr lang="en-US" sz="1800" b="0" i="0" u="none" strike="noStrike" cap="none">
                <a:solidFill>
                  <a:schemeClr val="dk1"/>
                </a:solidFill>
                <a:latin typeface="Candara"/>
                <a:ea typeface="Candara"/>
                <a:cs typeface="Candara"/>
                <a:sym typeface="Candara"/>
              </a:rPr>
              <a:t> adalah model pembelajaran yang paling umum digunakan. Setiap pembelajaran dilakukan terpisah antara satu mapel dengan mapel lainnya</a:t>
            </a:r>
            <a:endParaRPr sz="1800" b="0" i="0" u="none" strike="noStrike" cap="none">
              <a:solidFill>
                <a:schemeClr val="dk1"/>
              </a:solidFill>
              <a:latin typeface="Candara"/>
              <a:ea typeface="Candara"/>
              <a:cs typeface="Candara"/>
              <a:sym typeface="Candara"/>
            </a:endParaRPr>
          </a:p>
          <a:p>
            <a:pPr marL="457200" marR="0" lvl="1" indent="-342900" algn="l" rtl="0">
              <a:lnSpc>
                <a:spcPct val="115000"/>
              </a:lnSpc>
              <a:spcBef>
                <a:spcPts val="0"/>
              </a:spcBef>
              <a:spcAft>
                <a:spcPts val="0"/>
              </a:spcAft>
              <a:buClr>
                <a:schemeClr val="dk1"/>
              </a:buClr>
              <a:buSzPts val="1800"/>
              <a:buFont typeface="Candara"/>
              <a:buAutoNum type="alphaLcPeriod"/>
            </a:pPr>
            <a:r>
              <a:rPr lang="en-US" sz="1800" b="0" i="0" u="none" strike="noStrike" cap="none">
                <a:solidFill>
                  <a:schemeClr val="dk1"/>
                </a:solidFill>
                <a:latin typeface="Candara"/>
                <a:ea typeface="Candara"/>
                <a:cs typeface="Candara"/>
                <a:sym typeface="Candara"/>
              </a:rPr>
              <a:t>Pada </a:t>
            </a:r>
            <a:r>
              <a:rPr lang="en-US" sz="1800" b="1" i="0" u="none" strike="noStrike" cap="none">
                <a:solidFill>
                  <a:schemeClr val="dk1"/>
                </a:solidFill>
                <a:latin typeface="Candara"/>
                <a:ea typeface="Candara"/>
                <a:cs typeface="Candara"/>
                <a:sym typeface="Candara"/>
              </a:rPr>
              <a:t>model blok</a:t>
            </a:r>
            <a:r>
              <a:rPr lang="en-US" sz="1800" b="0" i="0" u="none" strike="noStrike" cap="none">
                <a:solidFill>
                  <a:schemeClr val="dk1"/>
                </a:solidFill>
                <a:latin typeface="Candara"/>
                <a:ea typeface="Candara"/>
                <a:cs typeface="Candara"/>
                <a:sym typeface="Candara"/>
              </a:rPr>
              <a:t>, waktu pelajaran dikelola dalam bentuk blok-blok waktu. Misalnya, dalam 1 semester mata pelajaran IPA diajarkan dalam 3 bulan pertama, kemudian 3 bulan selanjutnya digunakan untuk mata pelajaran IPS. </a:t>
            </a:r>
            <a:endParaRPr sz="1800" b="0" i="0" u="none" strike="noStrike" cap="none">
              <a:solidFill>
                <a:schemeClr val="dk1"/>
              </a:solidFill>
              <a:latin typeface="Candara"/>
              <a:ea typeface="Candara"/>
              <a:cs typeface="Candara"/>
              <a:sym typeface="Candara"/>
            </a:endParaRPr>
          </a:p>
          <a:p>
            <a:pPr marL="457200" marR="0" lvl="1" indent="-342900" algn="l" rtl="0">
              <a:lnSpc>
                <a:spcPct val="115000"/>
              </a:lnSpc>
              <a:spcBef>
                <a:spcPts val="0"/>
              </a:spcBef>
              <a:spcAft>
                <a:spcPts val="0"/>
              </a:spcAft>
              <a:buClr>
                <a:schemeClr val="dk1"/>
              </a:buClr>
              <a:buSzPts val="1800"/>
              <a:buFont typeface="Candara"/>
              <a:buAutoNum type="alphaLcPeriod"/>
            </a:pPr>
            <a:r>
              <a:rPr lang="en-US" sz="1800" b="0" i="0" u="none" strike="noStrike" cap="none">
                <a:solidFill>
                  <a:schemeClr val="dk1"/>
                </a:solidFill>
                <a:latin typeface="Candara"/>
                <a:ea typeface="Candara"/>
                <a:cs typeface="Candara"/>
                <a:sym typeface="Candara"/>
              </a:rPr>
              <a:t>Pada </a:t>
            </a:r>
            <a:r>
              <a:rPr lang="en-US" sz="1800" b="1" i="0" u="none" strike="noStrike" cap="none">
                <a:solidFill>
                  <a:schemeClr val="dk1"/>
                </a:solidFill>
                <a:latin typeface="Candara"/>
                <a:ea typeface="Candara"/>
                <a:cs typeface="Candara"/>
                <a:sym typeface="Candara"/>
              </a:rPr>
              <a:t>model kolaborasi,</a:t>
            </a:r>
            <a:r>
              <a:rPr lang="en-US" sz="1800" b="0" i="0" u="none" strike="noStrike" cap="none">
                <a:solidFill>
                  <a:schemeClr val="dk1"/>
                </a:solidFill>
                <a:latin typeface="Candara"/>
                <a:ea typeface="Candara"/>
                <a:cs typeface="Candara"/>
                <a:sym typeface="Candara"/>
              </a:rPr>
              <a:t> guru berkolaborasi sedemikian rupa untuk merencanakan, melaksanakan, dan melakukan asesmen untuk suatu pembelajaran yang terpadu. Misalnya kolaborasi antara Bahasa Indonesia dan Seni Musik. Murid membuat lirik puisi dan membuat lagu dari lirik tersebut.  </a:t>
            </a:r>
            <a:endParaRPr sz="1800" b="0" i="0" u="none" strike="noStrike" cap="none">
              <a:solidFill>
                <a:schemeClr val="dk1"/>
              </a:solidFill>
              <a:latin typeface="Candara"/>
              <a:ea typeface="Candara"/>
              <a:cs typeface="Candara"/>
              <a:sym typeface="Candara"/>
            </a:endParaRPr>
          </a:p>
          <a:p>
            <a:pPr marL="0" marR="0" lvl="0" indent="0" algn="l" rtl="0">
              <a:lnSpc>
                <a:spcPct val="115000"/>
              </a:lnSpc>
              <a:spcBef>
                <a:spcPts val="120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g11496cbd2c1_0_193"/>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3" name="Google Shape;473;g11496cbd2c1_0_193"/>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74" name="Google Shape;474;g11496cbd2c1_0_193"/>
          <p:cNvSpPr txBox="1"/>
          <p:nvPr/>
        </p:nvSpPr>
        <p:spPr>
          <a:xfrm>
            <a:off x="680100" y="1795800"/>
            <a:ext cx="8078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1200"/>
              </a:spcBef>
              <a:spcAft>
                <a:spcPts val="120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p:txBody>
      </p:sp>
      <p:sp>
        <p:nvSpPr>
          <p:cNvPr id="475" name="Google Shape;475;g11496cbd2c1_0_193"/>
          <p:cNvSpPr txBox="1"/>
          <p:nvPr/>
        </p:nvSpPr>
        <p:spPr>
          <a:xfrm>
            <a:off x="310875" y="1643400"/>
            <a:ext cx="10441200" cy="4879500"/>
          </a:xfrm>
          <a:prstGeom prst="rect">
            <a:avLst/>
          </a:prstGeom>
          <a:noFill/>
          <a:ln>
            <a:noFill/>
          </a:ln>
        </p:spPr>
        <p:txBody>
          <a:bodyPr spcFirstLastPara="1" wrap="square" lIns="91425" tIns="91425" rIns="91425" bIns="91425" anchor="t" anchorCtr="0">
            <a:spAutoFit/>
          </a:bodyPr>
          <a:lstStyle/>
          <a:p>
            <a:pPr marL="0" marR="0" lvl="0" indent="0" algn="just" rtl="0">
              <a:lnSpc>
                <a:spcPct val="115000"/>
              </a:lnSpc>
              <a:spcBef>
                <a:spcPts val="0"/>
              </a:spcBef>
              <a:spcAft>
                <a:spcPts val="0"/>
              </a:spcAft>
              <a:buClr>
                <a:srgbClr val="000000"/>
              </a:buClr>
              <a:buSzPts val="2200"/>
              <a:buFont typeface="Arial"/>
              <a:buNone/>
            </a:pPr>
            <a:r>
              <a:rPr lang="en-US" sz="2200" b="1" i="0" u="none" strike="noStrike" cap="none">
                <a:solidFill>
                  <a:schemeClr val="dk1"/>
                </a:solidFill>
                <a:latin typeface="Candara"/>
                <a:ea typeface="Candara"/>
                <a:cs typeface="Candara"/>
                <a:sym typeface="Candara"/>
              </a:rPr>
              <a:t>6. Perangkat Ajar</a:t>
            </a:r>
            <a:endParaRPr sz="2200" b="1"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Selain keleluasaan dalam menentukan alokasi waktu, kita juga mempunyai keleluasaan untuk memilih dan memberikan perangkat ajar kepada murid, selama masih ada dalam prinsip Pembelajaran dengan Paradigma Baru. </a:t>
            </a:r>
            <a:endParaRPr sz="2200" b="0" i="0" u="none" strike="noStrike" cap="none">
              <a:solidFill>
                <a:schemeClr val="dk1"/>
              </a:solidFill>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Jadi, perangkat ajar bukan saja melalui buku teks, tetapi bisa menggunakan media lain seperti, </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120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Modul ajar, </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Modul projek, </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Buku non teks,</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Video, dan</a:t>
            </a:r>
            <a:endParaRPr sz="2200" b="0" i="0" u="none" strike="noStrike" cap="none">
              <a:solidFill>
                <a:schemeClr val="dk1"/>
              </a:solidFill>
              <a:latin typeface="Candara"/>
              <a:ea typeface="Candara"/>
              <a:cs typeface="Candara"/>
              <a:sym typeface="Candara"/>
            </a:endParaRPr>
          </a:p>
          <a:p>
            <a:pPr marL="457200" marR="0" lvl="0" indent="-368300" algn="just" rtl="0">
              <a:lnSpc>
                <a:spcPct val="115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Media cetak/digital.</a:t>
            </a:r>
            <a:endParaRPr sz="2200" b="0" i="0" u="none" strike="noStrike" cap="none">
              <a:solidFill>
                <a:schemeClr val="dk1"/>
              </a:solidFill>
              <a:latin typeface="Candara"/>
              <a:ea typeface="Candara"/>
              <a:cs typeface="Candara"/>
              <a:sym typeface="Candar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g11496cbd2c1_0_20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Google Shape;481;g11496cbd2c1_0_201"/>
          <p:cNvSpPr txBox="1"/>
          <p:nvPr/>
        </p:nvSpPr>
        <p:spPr>
          <a:xfrm>
            <a:off x="197000" y="876250"/>
            <a:ext cx="9711900"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Candara"/>
                <a:ea typeface="Candara"/>
                <a:cs typeface="Candara"/>
                <a:sym typeface="Candara"/>
              </a:rPr>
              <a:t>Struktur Kurikulum Merdeka</a:t>
            </a:r>
            <a:endParaRPr sz="4400" b="1" i="0" u="none" strike="noStrike" cap="none">
              <a:solidFill>
                <a:srgbClr val="000000"/>
              </a:solidFill>
              <a:latin typeface="Candara"/>
              <a:ea typeface="Candara"/>
              <a:cs typeface="Candara"/>
              <a:sym typeface="Candara"/>
            </a:endParaRPr>
          </a:p>
        </p:txBody>
      </p:sp>
      <p:sp>
        <p:nvSpPr>
          <p:cNvPr id="482" name="Google Shape;482;g11496cbd2c1_0_201"/>
          <p:cNvSpPr txBox="1"/>
          <p:nvPr/>
        </p:nvSpPr>
        <p:spPr>
          <a:xfrm>
            <a:off x="286475" y="2388450"/>
            <a:ext cx="6829200" cy="2081100"/>
          </a:xfrm>
          <a:prstGeom prst="rect">
            <a:avLst/>
          </a:prstGeom>
          <a:noFill/>
          <a:ln w="9525" cap="flat" cmpd="sng">
            <a:solidFill>
              <a:srgbClr val="000000"/>
            </a:solidFill>
            <a:prstDash val="dash"/>
            <a:round/>
            <a:headEnd type="none" w="sm" len="sm"/>
            <a:tailEnd type="none" w="sm" len="sm"/>
          </a:ln>
        </p:spPr>
        <p:txBody>
          <a:bodyPr spcFirstLastPara="1" wrap="square" lIns="91425" tIns="91425" rIns="91425" bIns="91425" anchor="t" anchorCtr="0">
            <a:spAutoFit/>
          </a:bodyPr>
          <a:lstStyle/>
          <a:p>
            <a:pPr marL="0" marR="0" lvl="0" indent="0" algn="l"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Struktur Kurikulum Merdeka didesain dengan </a:t>
            </a:r>
            <a:r>
              <a:rPr lang="en-US" sz="2200" b="1" i="0" u="none" strike="noStrike" cap="none">
                <a:solidFill>
                  <a:schemeClr val="dk1"/>
                </a:solidFill>
                <a:latin typeface="Candara"/>
                <a:ea typeface="Candara"/>
                <a:cs typeface="Candara"/>
                <a:sym typeface="Candara"/>
              </a:rPr>
              <a:t>prinsip pendidikan yang berpusat pada murid</a:t>
            </a:r>
            <a:r>
              <a:rPr lang="en-US" sz="2200" b="0" i="0" u="none" strike="noStrike" cap="none">
                <a:solidFill>
                  <a:schemeClr val="dk1"/>
                </a:solidFill>
                <a:latin typeface="Candara"/>
                <a:ea typeface="Candara"/>
                <a:cs typeface="Candara"/>
                <a:sym typeface="Candara"/>
              </a:rPr>
              <a:t>, sehingga dalam pelaksanaannya harap diperhatikan bahwa </a:t>
            </a:r>
            <a:r>
              <a:rPr lang="en-US" sz="2200" b="1" i="0" u="none" strike="noStrike" cap="none">
                <a:solidFill>
                  <a:schemeClr val="dk1"/>
                </a:solidFill>
                <a:latin typeface="Candara"/>
                <a:ea typeface="Candara"/>
                <a:cs typeface="Candara"/>
                <a:sym typeface="Candara"/>
              </a:rPr>
              <a:t>masing-masing satuan pendidikan dapat menyesuaikan kurikulum sesuai dengan konteksnya</a:t>
            </a:r>
            <a:r>
              <a:rPr lang="en-US" sz="2200" b="0" i="0" u="none" strike="noStrike" cap="none">
                <a:solidFill>
                  <a:schemeClr val="dk1"/>
                </a:solidFill>
                <a:latin typeface="Candara"/>
                <a:ea typeface="Candara"/>
                <a:cs typeface="Candara"/>
                <a:sym typeface="Candara"/>
              </a:rPr>
              <a:t>. </a:t>
            </a:r>
            <a:endParaRPr sz="2200" b="0" i="0" u="none" strike="noStrike" cap="none">
              <a:solidFill>
                <a:schemeClr val="dk1"/>
              </a:solidFill>
              <a:latin typeface="Candara"/>
              <a:ea typeface="Candara"/>
              <a:cs typeface="Candara"/>
              <a:sym typeface="Candara"/>
            </a:endParaRPr>
          </a:p>
        </p:txBody>
      </p:sp>
      <p:pic>
        <p:nvPicPr>
          <p:cNvPr id="483" name="Google Shape;483;g11496cbd2c1_0_201"/>
          <p:cNvPicPr preferRelativeResize="0"/>
          <p:nvPr/>
        </p:nvPicPr>
        <p:blipFill rotWithShape="1">
          <a:blip r:embed="rId3">
            <a:alphaModFix/>
          </a:blip>
          <a:srcRect/>
          <a:stretch/>
        </p:blipFill>
        <p:spPr>
          <a:xfrm>
            <a:off x="6778275" y="1738150"/>
            <a:ext cx="5413725" cy="3909913"/>
          </a:xfrm>
          <a:prstGeom prst="rect">
            <a:avLst/>
          </a:prstGeom>
          <a:noFill/>
          <a:ln>
            <a:noFill/>
          </a:ln>
        </p:spPr>
      </p:pic>
      <p:sp>
        <p:nvSpPr>
          <p:cNvPr id="484" name="Google Shape;484;g11496cbd2c1_0_201"/>
          <p:cNvSpPr txBox="1"/>
          <p:nvPr/>
        </p:nvSpPr>
        <p:spPr>
          <a:xfrm>
            <a:off x="286475" y="4594600"/>
            <a:ext cx="6829200" cy="1416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a:t>
            </a:r>
            <a:r>
              <a:rPr lang="en-US" sz="2000" b="0" i="1" u="none" strike="noStrike" cap="none">
                <a:solidFill>
                  <a:srgbClr val="000000"/>
                </a:solidFill>
                <a:latin typeface="Arial"/>
                <a:ea typeface="Arial"/>
                <a:cs typeface="Arial"/>
                <a:sym typeface="Arial"/>
              </a:rPr>
              <a:t>) Bapak/Ibu dapat mengunduh Kepmen N0 56/M/2022 Tentang Pedoman Penerapan Kurikulum Dalam Rangka Pemulihan Pembelajaran pada LMS, untuk mengetahui secara detil struktur kurikulum Merdeka dengan lengkap</a:t>
            </a:r>
            <a:endParaRPr sz="2000" b="0" i="1" u="none" strike="noStrike" cap="non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g1160c186345_0_612"/>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RUANG KOLABORASI 2</a:t>
            </a:r>
            <a:endParaRPr>
              <a:latin typeface="Candara"/>
              <a:ea typeface="Candara"/>
              <a:cs typeface="Candara"/>
              <a:sym typeface="Candara"/>
            </a:endParaRPr>
          </a:p>
        </p:txBody>
      </p:sp>
      <p:cxnSp>
        <p:nvCxnSpPr>
          <p:cNvPr id="490" name="Google Shape;490;g1160c186345_0_612"/>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491" name="Google Shape;491;g1160c186345_0_612"/>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492" name="Google Shape;492;g1160c186345_0_612"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g11496cbd2c1_0_60"/>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g11496cbd2c1_0_60"/>
          <p:cNvSpPr txBox="1"/>
          <p:nvPr/>
        </p:nvSpPr>
        <p:spPr>
          <a:xfrm>
            <a:off x="0" y="7316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Ruang Kolaborasi 2 </a:t>
            </a:r>
            <a:endParaRPr sz="4800" b="0" i="0" u="none" strike="noStrike" cap="none">
              <a:solidFill>
                <a:srgbClr val="000000"/>
              </a:solidFill>
              <a:latin typeface="Candara"/>
              <a:ea typeface="Candara"/>
              <a:cs typeface="Candara"/>
              <a:sym typeface="Candara"/>
            </a:endParaRPr>
          </a:p>
        </p:txBody>
      </p:sp>
      <p:sp>
        <p:nvSpPr>
          <p:cNvPr id="499" name="Google Shape;499;g11496cbd2c1_0_60"/>
          <p:cNvSpPr/>
          <p:nvPr/>
        </p:nvSpPr>
        <p:spPr>
          <a:xfrm>
            <a:off x="5187575" y="1438575"/>
            <a:ext cx="6777054" cy="4936480"/>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Pada sesi ini, kita akan kembali melakukan diskusi dalam kelompok kecil sesuai kelompok pada sesi Ruang Kolabarasi 1</a:t>
            </a:r>
            <a:endParaRPr sz="2200" b="0" i="0" u="none" strike="noStrike" cap="none">
              <a:solidFill>
                <a:schemeClr val="dk1"/>
              </a:solidFill>
              <a:latin typeface="Candara"/>
              <a:ea typeface="Candara"/>
              <a:cs typeface="Candara"/>
              <a:sym typeface="Candara"/>
            </a:endParaRPr>
          </a:p>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Setiap kelompok akan berdiskusi di dalam ruangan terpisah dengan alokasi waktu </a:t>
            </a:r>
            <a:r>
              <a:rPr lang="en-US" sz="2200">
                <a:solidFill>
                  <a:schemeClr val="dk1"/>
                </a:solidFill>
                <a:latin typeface="Candara"/>
                <a:ea typeface="Candara"/>
                <a:cs typeface="Candara"/>
                <a:sym typeface="Candara"/>
              </a:rPr>
              <a:t>40</a:t>
            </a:r>
            <a:r>
              <a:rPr lang="en-US" sz="2200" b="0" i="0" u="none" strike="noStrike" cap="none">
                <a:solidFill>
                  <a:schemeClr val="dk1"/>
                </a:solidFill>
                <a:latin typeface="Candara"/>
                <a:ea typeface="Candara"/>
                <a:cs typeface="Candara"/>
                <a:sym typeface="Candara"/>
              </a:rPr>
              <a:t> menit</a:t>
            </a:r>
            <a:endParaRPr sz="2200" b="0" i="0" u="none" strike="noStrike" cap="none">
              <a:solidFill>
                <a:schemeClr val="dk1"/>
              </a:solidFill>
              <a:latin typeface="Candara"/>
              <a:ea typeface="Candara"/>
              <a:cs typeface="Candara"/>
              <a:sym typeface="Candara"/>
            </a:endParaRPr>
          </a:p>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Sebelum berdiskusi silakan Bapak/Ibu bisa mengunduh LK Ruang Kolaborasi 2 pada LMS</a:t>
            </a:r>
            <a:endParaRPr sz="2200" b="0" i="0" u="none" strike="noStrike" cap="none">
              <a:solidFill>
                <a:schemeClr val="dk1"/>
              </a:solidFill>
              <a:latin typeface="Candara"/>
              <a:ea typeface="Candara"/>
              <a:cs typeface="Candara"/>
              <a:sym typeface="Candara"/>
            </a:endParaRPr>
          </a:p>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a:solidFill>
                  <a:schemeClr val="dk1"/>
                </a:solidFill>
                <a:latin typeface="Candara"/>
                <a:ea typeface="Candara"/>
                <a:cs typeface="Candara"/>
                <a:sym typeface="Candara"/>
              </a:rPr>
              <a:t>Setelah berdiskusi masing-masing kelompok akan melakukan presentasi selama 4 menit di ruang utama</a:t>
            </a:r>
            <a:endParaRPr sz="2200" b="0" i="0" u="none" strike="noStrike" cap="none">
              <a:solidFill>
                <a:schemeClr val="dk1"/>
              </a:solidFill>
              <a:latin typeface="Candara"/>
              <a:ea typeface="Candara"/>
              <a:cs typeface="Candara"/>
              <a:sym typeface="Candara"/>
            </a:endParaRPr>
          </a:p>
        </p:txBody>
      </p:sp>
      <p:pic>
        <p:nvPicPr>
          <p:cNvPr id="500" name="Google Shape;500;g11496cbd2c1_0_60"/>
          <p:cNvPicPr preferRelativeResize="0"/>
          <p:nvPr/>
        </p:nvPicPr>
        <p:blipFill rotWithShape="1">
          <a:blip r:embed="rId3">
            <a:alphaModFix/>
          </a:blip>
          <a:srcRect/>
          <a:stretch/>
        </p:blipFill>
        <p:spPr>
          <a:xfrm>
            <a:off x="60775" y="2122700"/>
            <a:ext cx="5413725" cy="3909913"/>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g11496cbd2c1_0_6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6" name="Google Shape;506;g11496cbd2c1_0_66"/>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Ruang Kolaborasi 2</a:t>
            </a:r>
            <a:endParaRPr sz="4800" b="0" i="0" u="none" strike="noStrike" cap="none">
              <a:solidFill>
                <a:srgbClr val="000000"/>
              </a:solidFill>
              <a:latin typeface="Candara"/>
              <a:ea typeface="Candara"/>
              <a:cs typeface="Candara"/>
              <a:sym typeface="Candara"/>
            </a:endParaRPr>
          </a:p>
        </p:txBody>
      </p:sp>
      <p:sp>
        <p:nvSpPr>
          <p:cNvPr id="507" name="Google Shape;507;g11496cbd2c1_0_66"/>
          <p:cNvSpPr/>
          <p:nvPr/>
        </p:nvSpPr>
        <p:spPr>
          <a:xfrm>
            <a:off x="400675" y="1768900"/>
            <a:ext cx="6532218" cy="4491752"/>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just" rtl="0">
              <a:lnSpc>
                <a:spcPct val="150000"/>
              </a:lnSpc>
              <a:spcBef>
                <a:spcPts val="1200"/>
              </a:spcBef>
              <a:spcAft>
                <a:spcPts val="0"/>
              </a:spcAft>
              <a:buClr>
                <a:srgbClr val="000000"/>
              </a:buClr>
              <a:buSzPts val="2500"/>
              <a:buFont typeface="Arial"/>
              <a:buNone/>
            </a:pPr>
            <a:r>
              <a:rPr lang="en-US" sz="2500" b="0" i="0" u="none" strike="noStrike" cap="none">
                <a:solidFill>
                  <a:schemeClr val="dk1"/>
                </a:solidFill>
                <a:latin typeface="Candara"/>
                <a:ea typeface="Candara"/>
                <a:cs typeface="Candara"/>
                <a:sym typeface="Candara"/>
              </a:rPr>
              <a:t>Dalam setiap kelompok silakan diskusikan pertanyaan berikut ini:</a:t>
            </a:r>
            <a:endParaRPr sz="2500" b="0" i="0" u="none" strike="noStrike" cap="none">
              <a:solidFill>
                <a:schemeClr val="dk1"/>
              </a:solidFill>
              <a:latin typeface="Candara"/>
              <a:ea typeface="Candara"/>
              <a:cs typeface="Candara"/>
              <a:sym typeface="Candara"/>
            </a:endParaRPr>
          </a:p>
          <a:p>
            <a:pPr marL="457200" marR="0" lvl="0" indent="-368300" algn="l" rtl="0">
              <a:lnSpc>
                <a:spcPct val="100000"/>
              </a:lnSpc>
              <a:spcBef>
                <a:spcPts val="120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Buatlah karya visual (poster/gambar/bagan/infografis) dalam satu halaman yang menggambarkan bagaimana Bapak/Ibu melakukan adaptasi kurikulum !</a:t>
            </a:r>
            <a:endParaRPr sz="2200" b="0" i="0" u="none" strike="noStrike" cap="none">
              <a:solidFill>
                <a:schemeClr val="dk1"/>
              </a:solidFill>
              <a:latin typeface="Candara"/>
              <a:ea typeface="Candara"/>
              <a:cs typeface="Candara"/>
              <a:sym typeface="Candara"/>
            </a:endParaRPr>
          </a:p>
          <a:p>
            <a:pPr marL="457200" marR="0" lvl="0" indent="-368300" algn="l" rtl="0">
              <a:lnSpc>
                <a:spcPct val="100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Apa saja potensi tantangan yang akan dihadapi ketika melakukan adaptasi kurikulum?</a:t>
            </a:r>
            <a:endParaRPr sz="2200" b="0" i="0" u="none" strike="noStrike" cap="none">
              <a:solidFill>
                <a:schemeClr val="dk1"/>
              </a:solidFill>
              <a:latin typeface="Candara"/>
              <a:ea typeface="Candara"/>
              <a:cs typeface="Candara"/>
              <a:sym typeface="Candara"/>
            </a:endParaRPr>
          </a:p>
          <a:p>
            <a:pPr marL="457200" marR="0" lvl="0" indent="-368300" algn="l" rtl="0">
              <a:lnSpc>
                <a:spcPct val="100000"/>
              </a:lnSpc>
              <a:spcBef>
                <a:spcPts val="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Apa saja solusi untuk menanggulangi potensi tantangan tersebut?</a:t>
            </a:r>
            <a:endParaRPr sz="2200" b="0" i="0" u="none" strike="noStrike" cap="none">
              <a:solidFill>
                <a:schemeClr val="dk1"/>
              </a:solidFill>
              <a:latin typeface="Candara"/>
              <a:ea typeface="Candara"/>
              <a:cs typeface="Candara"/>
              <a:sym typeface="Candara"/>
            </a:endParaRPr>
          </a:p>
          <a:p>
            <a:pPr marL="457200" marR="0" lvl="0" indent="0" algn="just" rtl="0">
              <a:lnSpc>
                <a:spcPct val="100000"/>
              </a:lnSpc>
              <a:spcBef>
                <a:spcPts val="0"/>
              </a:spcBef>
              <a:spcAft>
                <a:spcPts val="0"/>
              </a:spcAft>
              <a:buClr>
                <a:srgbClr val="000000"/>
              </a:buClr>
              <a:buSzPts val="2100"/>
              <a:buFont typeface="Arial"/>
              <a:buNone/>
            </a:pPr>
            <a:endParaRPr sz="21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p:txBody>
      </p:sp>
      <p:pic>
        <p:nvPicPr>
          <p:cNvPr id="508" name="Google Shape;508;g11496cbd2c1_0_66"/>
          <p:cNvPicPr preferRelativeResize="0"/>
          <p:nvPr/>
        </p:nvPicPr>
        <p:blipFill rotWithShape="1">
          <a:blip r:embed="rId3">
            <a:alphaModFix/>
          </a:blip>
          <a:srcRect/>
          <a:stretch/>
        </p:blipFill>
        <p:spPr>
          <a:xfrm>
            <a:off x="6666575" y="2059813"/>
            <a:ext cx="5413725" cy="3909913"/>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g11496cbd2c1_0_28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g11496cbd2c1_0_281"/>
          <p:cNvSpPr txBox="1"/>
          <p:nvPr/>
        </p:nvSpPr>
        <p:spPr>
          <a:xfrm>
            <a:off x="99775" y="894825"/>
            <a:ext cx="10033500" cy="1046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900"/>
              <a:buFont typeface="Arial"/>
              <a:buNone/>
            </a:pPr>
            <a:r>
              <a:rPr lang="en-US" sz="2900" b="1" i="0" u="none" strike="noStrike" cap="none">
                <a:solidFill>
                  <a:srgbClr val="000000"/>
                </a:solidFill>
                <a:latin typeface="Candara"/>
                <a:ea typeface="Candara"/>
                <a:cs typeface="Candara"/>
                <a:sym typeface="Candara"/>
              </a:rPr>
              <a:t>Tautan BOR Ruang Kolaborasi 2</a:t>
            </a:r>
            <a:r>
              <a:rPr lang="en-US" sz="5600" b="1" i="0" u="none" strike="noStrike" cap="none">
                <a:solidFill>
                  <a:srgbClr val="000000"/>
                </a:solidFill>
                <a:latin typeface="Candara"/>
                <a:ea typeface="Candara"/>
                <a:cs typeface="Candara"/>
                <a:sym typeface="Candara"/>
              </a:rPr>
              <a:t> </a:t>
            </a:r>
            <a:r>
              <a:rPr lang="en-US" sz="2800" b="0" i="0" u="none" strike="noStrike" cap="none">
                <a:solidFill>
                  <a:srgbClr val="000000"/>
                </a:solidFill>
                <a:latin typeface="Candara"/>
                <a:ea typeface="Candara"/>
                <a:cs typeface="Candara"/>
                <a:sym typeface="Candara"/>
              </a:rPr>
              <a:t>	</a:t>
            </a:r>
            <a:endParaRPr sz="2800" b="0" i="0" u="none" strike="noStrike" cap="none">
              <a:solidFill>
                <a:srgbClr val="000000"/>
              </a:solidFill>
              <a:latin typeface="Candara"/>
              <a:ea typeface="Candara"/>
              <a:cs typeface="Candara"/>
              <a:sym typeface="Candara"/>
            </a:endParaRPr>
          </a:p>
        </p:txBody>
      </p:sp>
      <p:sp>
        <p:nvSpPr>
          <p:cNvPr id="515" name="Google Shape;515;g11496cbd2c1_0_281"/>
          <p:cNvSpPr txBox="1"/>
          <p:nvPr/>
        </p:nvSpPr>
        <p:spPr>
          <a:xfrm>
            <a:off x="265750" y="1987700"/>
            <a:ext cx="9347400" cy="153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1		:</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2	:</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3	:</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000000"/>
                </a:solidFill>
                <a:latin typeface="Candara"/>
                <a:ea typeface="Candara"/>
                <a:cs typeface="Candara"/>
                <a:sym typeface="Candara"/>
              </a:rPr>
              <a:t>Kelompok 4	:</a:t>
            </a:r>
            <a:endParaRPr sz="2200" b="0" i="0" u="none" strike="noStrike" cap="none">
              <a:solidFill>
                <a:srgbClr val="000000"/>
              </a:solidFill>
              <a:latin typeface="Candara"/>
              <a:ea typeface="Candara"/>
              <a:cs typeface="Candara"/>
              <a:sym typeface="Candar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1160c186345_0_126"/>
          <p:cNvSpPr txBox="1">
            <a:spLocks noGrp="1"/>
          </p:cNvSpPr>
          <p:nvPr>
            <p:ph type="title"/>
          </p:nvPr>
        </p:nvSpPr>
        <p:spPr>
          <a:xfrm>
            <a:off x="129992" y="884008"/>
            <a:ext cx="5314500" cy="891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n-US" b="1">
                <a:solidFill>
                  <a:srgbClr val="0070C0"/>
                </a:solidFill>
                <a:latin typeface="Candara"/>
                <a:ea typeface="Candara"/>
                <a:cs typeface="Candara"/>
                <a:sym typeface="Candara"/>
              </a:rPr>
              <a:t>Selamat datang!</a:t>
            </a:r>
            <a:endParaRPr>
              <a:latin typeface="Candara"/>
              <a:ea typeface="Candara"/>
              <a:cs typeface="Candara"/>
              <a:sym typeface="Candara"/>
            </a:endParaRPr>
          </a:p>
        </p:txBody>
      </p:sp>
      <p:sp>
        <p:nvSpPr>
          <p:cNvPr id="195" name="Google Shape;195;g1160c186345_0_126"/>
          <p:cNvSpPr txBox="1">
            <a:spLocks noGrp="1"/>
          </p:cNvSpPr>
          <p:nvPr>
            <p:ph type="body" idx="1"/>
          </p:nvPr>
        </p:nvSpPr>
        <p:spPr>
          <a:xfrm>
            <a:off x="242050" y="2385625"/>
            <a:ext cx="6270900" cy="2799600"/>
          </a:xfrm>
          <a:prstGeom prst="rect">
            <a:avLst/>
          </a:pr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rmAutofit fontScale="92500" lnSpcReduction="20000"/>
          </a:bodyPr>
          <a:lstStyle/>
          <a:p>
            <a:pPr marL="0" lvl="0" indent="0" algn="ctr" rtl="0">
              <a:lnSpc>
                <a:spcPct val="90000"/>
              </a:lnSpc>
              <a:spcBef>
                <a:spcPts val="1000"/>
              </a:spcBef>
              <a:spcAft>
                <a:spcPts val="0"/>
              </a:spcAft>
              <a:buSzPct val="75000"/>
              <a:buNone/>
            </a:pPr>
            <a:r>
              <a:rPr lang="en-US" sz="2400" b="1">
                <a:solidFill>
                  <a:srgbClr val="002060"/>
                </a:solidFill>
                <a:latin typeface="Candara"/>
                <a:ea typeface="Candara"/>
                <a:cs typeface="Candara"/>
                <a:sym typeface="Candara"/>
              </a:rPr>
              <a:t>TUJUAN</a:t>
            </a:r>
            <a:endParaRPr sz="1800" b="1">
              <a:solidFill>
                <a:srgbClr val="002060"/>
              </a:solidFill>
              <a:latin typeface="Candara"/>
              <a:ea typeface="Candara"/>
              <a:cs typeface="Candara"/>
              <a:sym typeface="Candara"/>
            </a:endParaRPr>
          </a:p>
          <a:p>
            <a:pPr marL="0" lvl="0" indent="0" algn="l" rtl="0">
              <a:lnSpc>
                <a:spcPct val="100000"/>
              </a:lnSpc>
              <a:spcBef>
                <a:spcPts val="1000"/>
              </a:spcBef>
              <a:spcAft>
                <a:spcPts val="0"/>
              </a:spcAft>
              <a:buSzPct val="80578"/>
              <a:buNone/>
            </a:pPr>
            <a:r>
              <a:rPr lang="en-US" sz="2233">
                <a:solidFill>
                  <a:schemeClr val="dk1"/>
                </a:solidFill>
                <a:latin typeface="Candara"/>
                <a:ea typeface="Candara"/>
                <a:cs typeface="Candara"/>
                <a:sym typeface="Candara"/>
              </a:rPr>
              <a:t>Di akhir sesi ini, peserta mampu:</a:t>
            </a:r>
            <a:endParaRPr sz="2233">
              <a:solidFill>
                <a:schemeClr val="dk1"/>
              </a:solidFill>
              <a:latin typeface="Candara"/>
              <a:ea typeface="Candara"/>
              <a:cs typeface="Candara"/>
              <a:sym typeface="Candara"/>
            </a:endParaRPr>
          </a:p>
          <a:p>
            <a:pPr marL="457200" lvl="0" indent="-359844" algn="l" rtl="0">
              <a:lnSpc>
                <a:spcPct val="100000"/>
              </a:lnSpc>
              <a:spcBef>
                <a:spcPts val="0"/>
              </a:spcBef>
              <a:spcAft>
                <a:spcPts val="0"/>
              </a:spcAft>
              <a:buSzPct val="100000"/>
              <a:buFont typeface="Candara"/>
              <a:buAutoNum type="arabicPeriod"/>
            </a:pPr>
            <a:r>
              <a:rPr lang="en-US" sz="2233">
                <a:latin typeface="Candara"/>
                <a:ea typeface="Candara"/>
                <a:cs typeface="Candara"/>
                <a:sym typeface="Candara"/>
              </a:rPr>
              <a:t>Menjelaskan perubahan/penyesuaian kurikulum untuk meningkatkan kualitas pendidikan dalam konteks satuan pendidikan </a:t>
            </a:r>
            <a:endParaRPr sz="2233">
              <a:latin typeface="Candara"/>
              <a:ea typeface="Candara"/>
              <a:cs typeface="Candara"/>
              <a:sym typeface="Candara"/>
            </a:endParaRPr>
          </a:p>
          <a:p>
            <a:pPr marL="457200" lvl="0" indent="-359844" algn="l" rtl="0">
              <a:lnSpc>
                <a:spcPct val="100000"/>
              </a:lnSpc>
              <a:spcBef>
                <a:spcPts val="0"/>
              </a:spcBef>
              <a:spcAft>
                <a:spcPts val="0"/>
              </a:spcAft>
              <a:buSzPct val="100000"/>
              <a:buFont typeface="Candara"/>
              <a:buAutoNum type="arabicPeriod"/>
            </a:pPr>
            <a:r>
              <a:rPr lang="en-US" sz="2233">
                <a:latin typeface="Candara"/>
                <a:ea typeface="Candara"/>
                <a:cs typeface="Candara"/>
                <a:sym typeface="Candara"/>
              </a:rPr>
              <a:t>Menjelaskan alasan penting kurikulum perlu diadaptasi di satuan pendidikan masing-masing</a:t>
            </a:r>
            <a:endParaRPr sz="2233">
              <a:latin typeface="Candara"/>
              <a:ea typeface="Candara"/>
              <a:cs typeface="Candara"/>
              <a:sym typeface="Candara"/>
            </a:endParaRPr>
          </a:p>
          <a:p>
            <a:pPr marL="457200" lvl="0" indent="-359844" algn="l" rtl="0">
              <a:lnSpc>
                <a:spcPct val="100000"/>
              </a:lnSpc>
              <a:spcBef>
                <a:spcPts val="0"/>
              </a:spcBef>
              <a:spcAft>
                <a:spcPts val="0"/>
              </a:spcAft>
              <a:buSzPct val="100000"/>
              <a:buFont typeface="Candara"/>
              <a:buAutoNum type="arabicPeriod"/>
            </a:pPr>
            <a:r>
              <a:rPr lang="en-US" sz="2233">
                <a:latin typeface="Candara"/>
                <a:ea typeface="Candara"/>
                <a:cs typeface="Candara"/>
                <a:sym typeface="Candara"/>
              </a:rPr>
              <a:t>Memahami struktur kurikulum merdeka dan rencana mempelajarinya lebih detil </a:t>
            </a:r>
            <a:endParaRPr sz="2233">
              <a:latin typeface="Candara"/>
              <a:ea typeface="Candara"/>
              <a:cs typeface="Candara"/>
              <a:sym typeface="Candara"/>
            </a:endParaRPr>
          </a:p>
          <a:p>
            <a:pPr marL="0" lvl="0" indent="0" algn="just" rtl="0">
              <a:lnSpc>
                <a:spcPct val="100000"/>
              </a:lnSpc>
              <a:spcBef>
                <a:spcPts val="0"/>
              </a:spcBef>
              <a:spcAft>
                <a:spcPts val="0"/>
              </a:spcAft>
              <a:buSzPct val="100000"/>
              <a:buNone/>
            </a:pPr>
            <a:endParaRPr sz="1800">
              <a:latin typeface="Candara"/>
              <a:ea typeface="Candara"/>
              <a:cs typeface="Candara"/>
              <a:sym typeface="Candara"/>
            </a:endParaRPr>
          </a:p>
        </p:txBody>
      </p:sp>
      <p:pic>
        <p:nvPicPr>
          <p:cNvPr id="196" name="Google Shape;196;g1160c186345_0_126"/>
          <p:cNvPicPr preferRelativeResize="0"/>
          <p:nvPr/>
        </p:nvPicPr>
        <p:blipFill rotWithShape="1">
          <a:blip r:embed="rId3">
            <a:alphaModFix/>
          </a:blip>
          <a:srcRect l="5297" r="18915"/>
          <a:stretch/>
        </p:blipFill>
        <p:spPr>
          <a:xfrm>
            <a:off x="6750141" y="-2"/>
            <a:ext cx="5441859" cy="5654940"/>
          </a:xfrm>
          <a:custGeom>
            <a:avLst/>
            <a:gdLst/>
            <a:ahLst/>
            <a:cxnLst/>
            <a:rect l="l" t="t" r="r" b="b"/>
            <a:pathLst>
              <a:path w="5441859" h="5654940" extrusionOk="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ln>
            <a:noFill/>
          </a:ln>
        </p:spPr>
      </p:pic>
      <p:sp>
        <p:nvSpPr>
          <p:cNvPr id="197" name="Google Shape;197;g1160c186345_0_126"/>
          <p:cNvSpPr txBox="1"/>
          <p:nvPr/>
        </p:nvSpPr>
        <p:spPr>
          <a:xfrm>
            <a:off x="129992" y="1455249"/>
            <a:ext cx="6270900" cy="682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2200"/>
              <a:buFont typeface="Arial"/>
              <a:buNone/>
            </a:pPr>
            <a:r>
              <a:rPr lang="en-US" sz="2200" b="0" i="0" u="none" strike="noStrike" cap="none">
                <a:solidFill>
                  <a:srgbClr val="1D81F7"/>
                </a:solidFill>
                <a:latin typeface="Candara"/>
                <a:ea typeface="Candara"/>
                <a:cs typeface="Candara"/>
                <a:sym typeface="Candara"/>
              </a:rPr>
              <a:t>Berikut adalah tujuan kita dari sesi ini:</a:t>
            </a:r>
            <a:endParaRPr sz="1400" b="0" i="0" u="none" strike="noStrike" cap="none">
              <a:solidFill>
                <a:srgbClr val="000000"/>
              </a:solidFill>
              <a:latin typeface="Candara"/>
              <a:ea typeface="Candara"/>
              <a:cs typeface="Candara"/>
              <a:sym typeface="Candar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g11496cbd2c1_0_72"/>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Google Shape;521;g11496cbd2c1_0_72"/>
          <p:cNvSpPr txBox="1"/>
          <p:nvPr/>
        </p:nvSpPr>
        <p:spPr>
          <a:xfrm>
            <a:off x="1019075" y="2302225"/>
            <a:ext cx="10033500" cy="1908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5600"/>
              <a:buFont typeface="Arial"/>
              <a:buNone/>
            </a:pPr>
            <a:r>
              <a:rPr lang="en-US" sz="5600" b="1" i="0" u="none" strike="noStrike" cap="none">
                <a:solidFill>
                  <a:srgbClr val="000000"/>
                </a:solidFill>
                <a:latin typeface="Candara"/>
                <a:ea typeface="Candara"/>
                <a:cs typeface="Candara"/>
                <a:sym typeface="Candara"/>
              </a:rPr>
              <a:t>PRESENTASI KELOMPOK</a:t>
            </a:r>
            <a:endParaRPr sz="5600" b="1" i="0" u="none" strike="noStrike" cap="none">
              <a:solidFill>
                <a:srgbClr val="000000"/>
              </a:solidFill>
              <a:latin typeface="Candara"/>
              <a:ea typeface="Candara"/>
              <a:cs typeface="Candara"/>
              <a:sym typeface="Candara"/>
            </a:endParaRPr>
          </a:p>
          <a:p>
            <a:pPr marL="0" marR="0" lvl="0" indent="0" algn="ctr" rtl="0">
              <a:lnSpc>
                <a:spcPct val="100000"/>
              </a:lnSpc>
              <a:spcBef>
                <a:spcPts val="0"/>
              </a:spcBef>
              <a:spcAft>
                <a:spcPts val="0"/>
              </a:spcAft>
              <a:buClr>
                <a:srgbClr val="000000"/>
              </a:buClr>
              <a:buSzPts val="5600"/>
              <a:buFont typeface="Arial"/>
              <a:buNone/>
            </a:pPr>
            <a:r>
              <a:rPr lang="en-US" sz="5600" b="1" i="0" u="none" strike="noStrike" cap="none">
                <a:solidFill>
                  <a:srgbClr val="000000"/>
                </a:solidFill>
                <a:latin typeface="Candara"/>
                <a:ea typeface="Candara"/>
                <a:cs typeface="Candara"/>
                <a:sym typeface="Candara"/>
              </a:rPr>
              <a:t>Ruang Kolaborasi 2 </a:t>
            </a:r>
            <a:r>
              <a:rPr lang="en-US" sz="2800" b="0" i="0" u="none" strike="noStrike" cap="none">
                <a:solidFill>
                  <a:srgbClr val="000000"/>
                </a:solidFill>
                <a:latin typeface="Candara"/>
                <a:ea typeface="Candara"/>
                <a:cs typeface="Candara"/>
                <a:sym typeface="Candara"/>
              </a:rPr>
              <a:t>	</a:t>
            </a:r>
            <a:endParaRPr sz="2800" b="0" i="0" u="none" strike="noStrike" cap="none">
              <a:solidFill>
                <a:srgbClr val="000000"/>
              </a:solidFill>
              <a:latin typeface="Candara"/>
              <a:ea typeface="Candara"/>
              <a:cs typeface="Candara"/>
              <a:sym typeface="Candar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g11496cbd2c1_0_77"/>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g11496cbd2c1_0_77"/>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Kesimpulan Ruang Kolaborasi 2</a:t>
            </a:r>
            <a:endParaRPr sz="4800" b="0" i="0" u="none" strike="noStrike" cap="none">
              <a:solidFill>
                <a:srgbClr val="000000"/>
              </a:solidFill>
              <a:latin typeface="Candara"/>
              <a:ea typeface="Candara"/>
              <a:cs typeface="Candara"/>
              <a:sym typeface="Candara"/>
            </a:endParaRPr>
          </a:p>
        </p:txBody>
      </p:sp>
      <p:sp>
        <p:nvSpPr>
          <p:cNvPr id="528" name="Google Shape;528;g11496cbd2c1_0_77"/>
          <p:cNvSpPr/>
          <p:nvPr/>
        </p:nvSpPr>
        <p:spPr>
          <a:xfrm>
            <a:off x="400675" y="1768900"/>
            <a:ext cx="11007815" cy="4491752"/>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2500"/>
              <a:buFont typeface="Arial"/>
              <a:buNone/>
            </a:pPr>
            <a:r>
              <a:rPr lang="en-US" sz="2500" b="0" i="0" u="none" strike="noStrike" cap="none">
                <a:solidFill>
                  <a:schemeClr val="dk1"/>
                </a:solidFill>
                <a:latin typeface="Candara"/>
                <a:ea typeface="Candara"/>
                <a:cs typeface="Candara"/>
                <a:sym typeface="Candara"/>
              </a:rPr>
              <a:t> </a:t>
            </a:r>
            <a:endParaRPr sz="2500" b="0" i="0" u="none" strike="noStrike" cap="none">
              <a:solidFill>
                <a:schemeClr val="dk1"/>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285750" marR="0" lvl="0" indent="0" algn="l" rtl="0">
              <a:lnSpc>
                <a:spcPct val="115000"/>
              </a:lnSpc>
              <a:spcBef>
                <a:spcPts val="1200"/>
              </a:spcBef>
              <a:spcAft>
                <a:spcPts val="0"/>
              </a:spcAft>
              <a:buClr>
                <a:srgbClr val="000000"/>
              </a:buClr>
              <a:buSzPts val="3200"/>
              <a:buFont typeface="Arial"/>
              <a:buNone/>
            </a:pPr>
            <a:r>
              <a:rPr lang="en-US" sz="3200" b="1" i="1" u="none" strike="noStrike" cap="none">
                <a:solidFill>
                  <a:schemeClr val="dk1"/>
                </a:solidFill>
                <a:latin typeface="Candara"/>
                <a:ea typeface="Candara"/>
                <a:cs typeface="Candara"/>
                <a:sym typeface="Candara"/>
              </a:rPr>
              <a:t>Keanekaragaman latar belakang dan kemampuan murid </a:t>
            </a:r>
            <a:r>
              <a:rPr lang="en-US" sz="3200" b="0" i="1" u="none" strike="noStrike" cap="none">
                <a:solidFill>
                  <a:schemeClr val="dk1"/>
                </a:solidFill>
                <a:latin typeface="Candara"/>
                <a:ea typeface="Candara"/>
                <a:cs typeface="Candara"/>
                <a:sym typeface="Candara"/>
              </a:rPr>
              <a:t>merupakan tolak ukur adaptasi Kurikulum Operasional Satuan Pendidikan, guna memastikan</a:t>
            </a:r>
            <a:r>
              <a:rPr lang="en-US" sz="3200" b="1" i="1" u="none" strike="noStrike" cap="none">
                <a:solidFill>
                  <a:schemeClr val="dk1"/>
                </a:solidFill>
                <a:latin typeface="Candara"/>
                <a:ea typeface="Candara"/>
                <a:cs typeface="Candara"/>
                <a:sym typeface="Candara"/>
              </a:rPr>
              <a:t> setiap saat murid akan berkembang sesuai dengan zamannya.</a:t>
            </a:r>
            <a:endParaRPr sz="3200" b="1" i="1" u="none" strike="noStrike" cap="none">
              <a:solidFill>
                <a:schemeClr val="dk1"/>
              </a:solidFill>
              <a:latin typeface="Candara"/>
              <a:ea typeface="Candara"/>
              <a:cs typeface="Candara"/>
              <a:sym typeface="Candara"/>
            </a:endParaRPr>
          </a:p>
          <a:p>
            <a:pPr marL="457200" marR="0" lvl="0" indent="0" algn="l" rtl="0">
              <a:lnSpc>
                <a:spcPct val="150000"/>
              </a:lnSpc>
              <a:spcBef>
                <a:spcPts val="1200"/>
              </a:spcBef>
              <a:spcAft>
                <a:spcPts val="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a:p>
            <a:pPr marL="457200" marR="0" lvl="0" indent="0" algn="just" rtl="0">
              <a:lnSpc>
                <a:spcPct val="100000"/>
              </a:lnSpc>
              <a:spcBef>
                <a:spcPts val="1200"/>
              </a:spcBef>
              <a:spcAft>
                <a:spcPts val="0"/>
              </a:spcAft>
              <a:buClr>
                <a:srgbClr val="000000"/>
              </a:buClr>
              <a:buSzPts val="2000"/>
              <a:buFont typeface="Arial"/>
              <a:buNone/>
            </a:pPr>
            <a:endParaRPr sz="20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1160c186345_0_144"/>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REFLEKSI TERBIMBING</a:t>
            </a:r>
            <a:endParaRPr>
              <a:latin typeface="Candara"/>
              <a:ea typeface="Candara"/>
              <a:cs typeface="Candara"/>
              <a:sym typeface="Candara"/>
            </a:endParaRPr>
          </a:p>
        </p:txBody>
      </p:sp>
      <p:cxnSp>
        <p:nvCxnSpPr>
          <p:cNvPr id="534" name="Google Shape;534;g1160c186345_0_144"/>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535" name="Google Shape;535;g1160c186345_0_144"/>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536" name="Google Shape;536;g1160c186345_0_144"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g11496cbd2c1_0_294"/>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g11496cbd2c1_0_294"/>
          <p:cNvSpPr txBox="1"/>
          <p:nvPr/>
        </p:nvSpPr>
        <p:spPr>
          <a:xfrm>
            <a:off x="866225" y="1690750"/>
            <a:ext cx="9998700" cy="30324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Saya akan menampilkan pertanyaan pada sesi kali ini, Bapak/Ibu silakan bisa menyiapkan jawabannya, beberapa perwakilan peserta akan saya persilakan untuk menyampaiakan jawabannya  secara langsung </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g11496cbd2c1_0_299"/>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8" name="Google Shape;548;g11496cbd2c1_0_299"/>
          <p:cNvSpPr txBox="1"/>
          <p:nvPr/>
        </p:nvSpPr>
        <p:spPr>
          <a:xfrm>
            <a:off x="492025" y="1340925"/>
            <a:ext cx="9998700" cy="4571400"/>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chemeClr val="dk1"/>
              </a:buClr>
              <a:buSzPts val="1100"/>
              <a:buFont typeface="Arial"/>
              <a:buNone/>
            </a:pPr>
            <a:r>
              <a:rPr lang="en-US" sz="3100" b="0" i="0" u="none" strike="noStrike" cap="none">
                <a:solidFill>
                  <a:schemeClr val="dk1"/>
                </a:solidFill>
                <a:latin typeface="Candara"/>
                <a:ea typeface="Candara"/>
                <a:cs typeface="Candara"/>
                <a:sym typeface="Candara"/>
              </a:rPr>
              <a:t>Menurut pemikiran Bapak/Ibu:</a:t>
            </a:r>
            <a:endParaRPr sz="3100" b="0" i="0" u="none" strike="noStrike" cap="none">
              <a:solidFill>
                <a:schemeClr val="dk1"/>
              </a:solidFill>
              <a:latin typeface="Candara"/>
              <a:ea typeface="Candara"/>
              <a:cs typeface="Candara"/>
              <a:sym typeface="Candara"/>
            </a:endParaRPr>
          </a:p>
          <a:p>
            <a:pPr marL="342900" marR="0" lvl="0" indent="-311150" algn="just" rtl="0">
              <a:lnSpc>
                <a:spcPct val="100000"/>
              </a:lnSpc>
              <a:spcBef>
                <a:spcPts val="0"/>
              </a:spcBef>
              <a:spcAft>
                <a:spcPts val="0"/>
              </a:spcAft>
              <a:buClr>
                <a:schemeClr val="dk1"/>
              </a:buClr>
              <a:buSzPts val="3100"/>
              <a:buFont typeface="Candara"/>
              <a:buAutoNum type="arabicPeriod"/>
            </a:pPr>
            <a:r>
              <a:rPr lang="en-US" sz="3100" b="0" i="0" u="none" strike="noStrike" cap="none">
                <a:solidFill>
                  <a:schemeClr val="dk1"/>
                </a:solidFill>
                <a:latin typeface="Candara"/>
                <a:ea typeface="Candara"/>
                <a:cs typeface="Candara"/>
                <a:sym typeface="Candara"/>
              </a:rPr>
              <a:t>Apa saja pertimbangan utama dalam adaptasi kurikulum?</a:t>
            </a:r>
            <a:endParaRPr sz="3100" b="0" i="0" u="none" strike="noStrike" cap="none">
              <a:solidFill>
                <a:schemeClr val="dk1"/>
              </a:solidFill>
              <a:latin typeface="Candara"/>
              <a:ea typeface="Candara"/>
              <a:cs typeface="Candara"/>
              <a:sym typeface="Candara"/>
            </a:endParaRPr>
          </a:p>
          <a:p>
            <a:pPr marL="342900" marR="0" lvl="0" indent="-311150" algn="just" rtl="0">
              <a:lnSpc>
                <a:spcPct val="100000"/>
              </a:lnSpc>
              <a:spcBef>
                <a:spcPts val="0"/>
              </a:spcBef>
              <a:spcAft>
                <a:spcPts val="0"/>
              </a:spcAft>
              <a:buClr>
                <a:schemeClr val="dk1"/>
              </a:buClr>
              <a:buSzPts val="3100"/>
              <a:buFont typeface="Candara"/>
              <a:buAutoNum type="arabicPeriod"/>
            </a:pPr>
            <a:r>
              <a:rPr lang="en-US" sz="3100" b="0" i="0" u="none" strike="noStrike" cap="none">
                <a:solidFill>
                  <a:schemeClr val="dk1"/>
                </a:solidFill>
                <a:latin typeface="Candara"/>
                <a:ea typeface="Candara"/>
                <a:cs typeface="Candara"/>
                <a:sym typeface="Candara"/>
              </a:rPr>
              <a:t>Ketika ada perubahan kurikulum di tingkat nasional,</a:t>
            </a:r>
            <a:endParaRPr sz="3100" b="0" i="0" u="none" strike="noStrike" cap="none">
              <a:solidFill>
                <a:schemeClr val="dk1"/>
              </a:solidFill>
              <a:latin typeface="Candara"/>
              <a:ea typeface="Candara"/>
              <a:cs typeface="Candara"/>
              <a:sym typeface="Candara"/>
            </a:endParaRPr>
          </a:p>
          <a:p>
            <a:pPr marL="857250" marR="0" lvl="0" indent="-425450" algn="just" rtl="0">
              <a:lnSpc>
                <a:spcPct val="100000"/>
              </a:lnSpc>
              <a:spcBef>
                <a:spcPts val="0"/>
              </a:spcBef>
              <a:spcAft>
                <a:spcPts val="0"/>
              </a:spcAft>
              <a:buClr>
                <a:schemeClr val="dk1"/>
              </a:buClr>
              <a:buSzPts val="3100"/>
              <a:buFont typeface="Candara"/>
              <a:buAutoNum type="alphaLcPeriod"/>
            </a:pPr>
            <a:r>
              <a:rPr lang="en-US" sz="3100" b="0" i="0" u="none" strike="noStrike" cap="none">
                <a:solidFill>
                  <a:schemeClr val="dk1"/>
                </a:solidFill>
                <a:latin typeface="Candara"/>
                <a:ea typeface="Candara"/>
                <a:cs typeface="Candara"/>
                <a:sym typeface="Candara"/>
              </a:rPr>
              <a:t>Sebagai individu apa yang dapat Bapak/Ibu lakukan dalam merespon perubahan tersebut?</a:t>
            </a:r>
            <a:endParaRPr sz="3100" b="0" i="0" u="none" strike="noStrike" cap="none">
              <a:solidFill>
                <a:schemeClr val="dk1"/>
              </a:solidFill>
              <a:latin typeface="Candara"/>
              <a:ea typeface="Candara"/>
              <a:cs typeface="Candara"/>
              <a:sym typeface="Candara"/>
            </a:endParaRPr>
          </a:p>
          <a:p>
            <a:pPr marL="857250" marR="0" lvl="0" indent="-425450" algn="just" rtl="0">
              <a:lnSpc>
                <a:spcPct val="100000"/>
              </a:lnSpc>
              <a:spcBef>
                <a:spcPts val="0"/>
              </a:spcBef>
              <a:spcAft>
                <a:spcPts val="0"/>
              </a:spcAft>
              <a:buClr>
                <a:schemeClr val="dk1"/>
              </a:buClr>
              <a:buSzPts val="3100"/>
              <a:buFont typeface="Candara"/>
              <a:buAutoNum type="alphaLcPeriod"/>
            </a:pPr>
            <a:r>
              <a:rPr lang="en-US" sz="3100" b="0" i="0" u="none" strike="noStrike" cap="none">
                <a:solidFill>
                  <a:schemeClr val="dk1"/>
                </a:solidFill>
                <a:latin typeface="Candara"/>
                <a:ea typeface="Candara"/>
                <a:cs typeface="Candara"/>
                <a:sym typeface="Candara"/>
              </a:rPr>
              <a:t>Sebagai anggota komunitas di sekolah apa yang dapat Bapak/Ibu lakukan dalam merespon perubahan tersebut?</a:t>
            </a:r>
            <a:endParaRPr sz="3100" b="0" i="0" u="none" strike="noStrike" cap="none">
              <a:solidFill>
                <a:schemeClr val="dk1"/>
              </a:solidFill>
              <a:latin typeface="Candara"/>
              <a:ea typeface="Candara"/>
              <a:cs typeface="Candara"/>
              <a:sym typeface="Candara"/>
            </a:endParaRPr>
          </a:p>
          <a:p>
            <a:pPr marL="457200" marR="0" lvl="0" indent="0" algn="l" rtl="0">
              <a:lnSpc>
                <a:spcPct val="100000"/>
              </a:lnSpc>
              <a:spcBef>
                <a:spcPts val="0"/>
              </a:spcBef>
              <a:spcAft>
                <a:spcPts val="0"/>
              </a:spcAft>
              <a:buClr>
                <a:srgbClr val="000000"/>
              </a:buClr>
              <a:buSzPts val="3700"/>
              <a:buFont typeface="Arial"/>
              <a:buNone/>
            </a:pPr>
            <a:endParaRPr sz="3700" b="0" i="0" u="none" strike="noStrike" cap="none">
              <a:solidFill>
                <a:schemeClr val="dk1"/>
              </a:solidFill>
              <a:latin typeface="Candara"/>
              <a:ea typeface="Candara"/>
              <a:cs typeface="Candara"/>
              <a:sym typeface="Candar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g11496cbd2c1_0_287"/>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ELABORASI PEMAHAMAN</a:t>
            </a:r>
            <a:endParaRPr>
              <a:latin typeface="Candara"/>
              <a:ea typeface="Candara"/>
              <a:cs typeface="Candara"/>
              <a:sym typeface="Candara"/>
            </a:endParaRPr>
          </a:p>
        </p:txBody>
      </p:sp>
      <p:cxnSp>
        <p:nvCxnSpPr>
          <p:cNvPr id="554" name="Google Shape;554;g11496cbd2c1_0_287"/>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555" name="Google Shape;555;g11496cbd2c1_0_287"/>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556" name="Google Shape;556;g11496cbd2c1_0_287"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g11496cbd2c1_0_21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Google Shape;562;g11496cbd2c1_0_211"/>
          <p:cNvSpPr txBox="1"/>
          <p:nvPr/>
        </p:nvSpPr>
        <p:spPr>
          <a:xfrm>
            <a:off x="866225" y="1690750"/>
            <a:ext cx="9998700" cy="30324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Saya akan menampilkan pertanyaan pada sesi kali ini, Bapak/Ibu silakan bisa menyiapkan jawabannya, beberapa perwakilan peserta akan saya persilakan untuk menyampaiakan jawabannya  secara langsung </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g11496cbd2c1_0_21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Google Shape;568;g11496cbd2c1_0_216"/>
          <p:cNvSpPr txBox="1"/>
          <p:nvPr/>
        </p:nvSpPr>
        <p:spPr>
          <a:xfrm>
            <a:off x="858100" y="2520550"/>
            <a:ext cx="9998700" cy="13236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Apa sebenarnya peran kurikulum dalam proses pembelajaran?</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g11496cbd2c1_0_250"/>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4" name="Google Shape;574;g11496cbd2c1_0_250"/>
          <p:cNvSpPr txBox="1"/>
          <p:nvPr/>
        </p:nvSpPr>
        <p:spPr>
          <a:xfrm>
            <a:off x="191000" y="976300"/>
            <a:ext cx="11285100" cy="661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100"/>
              <a:buFont typeface="Arial"/>
              <a:buNone/>
            </a:pPr>
            <a:r>
              <a:rPr lang="en-US" sz="3100" b="0" i="0" u="none" strike="noStrike" cap="none">
                <a:solidFill>
                  <a:schemeClr val="dk1"/>
                </a:solidFill>
                <a:latin typeface="Candara"/>
                <a:ea typeface="Candara"/>
                <a:cs typeface="Candara"/>
                <a:sym typeface="Candara"/>
              </a:rPr>
              <a:t>Apa sebenarnya peran kurikulum dalam proses pembelajaran?</a:t>
            </a:r>
            <a:endParaRPr sz="3100" b="0" i="0" u="none" strike="noStrike" cap="none">
              <a:solidFill>
                <a:srgbClr val="000000"/>
              </a:solidFill>
              <a:latin typeface="Arial"/>
              <a:ea typeface="Arial"/>
              <a:cs typeface="Arial"/>
              <a:sym typeface="Arial"/>
            </a:endParaRPr>
          </a:p>
        </p:txBody>
      </p:sp>
      <p:sp>
        <p:nvSpPr>
          <p:cNvPr id="575" name="Google Shape;575;g11496cbd2c1_0_250"/>
          <p:cNvSpPr txBox="1"/>
          <p:nvPr/>
        </p:nvSpPr>
        <p:spPr>
          <a:xfrm>
            <a:off x="273900" y="1955150"/>
            <a:ext cx="9957600" cy="326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0" i="0" u="none" strike="noStrike" cap="none">
                <a:solidFill>
                  <a:srgbClr val="000000"/>
                </a:solidFill>
                <a:latin typeface="Candara"/>
                <a:ea typeface="Candara"/>
                <a:cs typeface="Candara"/>
                <a:sym typeface="Candara"/>
              </a:rPr>
              <a:t>Sebagai panduan dan acuan untuk proses pembelajaran, antara lain:</a:t>
            </a:r>
            <a:endParaRPr sz="2500" b="0" i="0" u="none" strike="noStrike" cap="none">
              <a:solidFill>
                <a:srgbClr val="000000"/>
              </a:solidFill>
              <a:latin typeface="Candara"/>
              <a:ea typeface="Candara"/>
              <a:cs typeface="Candara"/>
              <a:sym typeface="Candara"/>
            </a:endParaRPr>
          </a:p>
          <a:p>
            <a:pPr marL="457200" marR="0" lvl="0" indent="-387350" algn="l" rtl="0">
              <a:lnSpc>
                <a:spcPct val="100000"/>
              </a:lnSpc>
              <a:spcBef>
                <a:spcPts val="0"/>
              </a:spcBef>
              <a:spcAft>
                <a:spcPts val="0"/>
              </a:spcAft>
              <a:buClr>
                <a:srgbClr val="000000"/>
              </a:buClr>
              <a:buSzPts val="2500"/>
              <a:buFont typeface="Candara"/>
              <a:buChar char="●"/>
            </a:pPr>
            <a:r>
              <a:rPr lang="en-US" sz="2500" b="0" i="0" u="none" strike="noStrike" cap="none">
                <a:solidFill>
                  <a:srgbClr val="000000"/>
                </a:solidFill>
                <a:latin typeface="Candara"/>
                <a:ea typeface="Candara"/>
                <a:cs typeface="Candara"/>
                <a:sym typeface="Candara"/>
              </a:rPr>
              <a:t>Apa tujuan belajar murid, kompetensi apa yang ingin dicapai sebagai pemenuhan kebutuhan murid masa kini dan proyeksi masa depannya</a:t>
            </a:r>
            <a:endParaRPr sz="2500" b="0" i="0" u="none" strike="noStrike" cap="none">
              <a:solidFill>
                <a:srgbClr val="000000"/>
              </a:solidFill>
              <a:latin typeface="Candara"/>
              <a:ea typeface="Candara"/>
              <a:cs typeface="Candara"/>
              <a:sym typeface="Candara"/>
            </a:endParaRPr>
          </a:p>
          <a:p>
            <a:pPr marL="457200" marR="0" lvl="0" indent="-387350" algn="l" rtl="0">
              <a:lnSpc>
                <a:spcPct val="100000"/>
              </a:lnSpc>
              <a:spcBef>
                <a:spcPts val="0"/>
              </a:spcBef>
              <a:spcAft>
                <a:spcPts val="0"/>
              </a:spcAft>
              <a:buClr>
                <a:srgbClr val="000000"/>
              </a:buClr>
              <a:buSzPts val="2500"/>
              <a:buFont typeface="Candara"/>
              <a:buChar char="●"/>
            </a:pPr>
            <a:r>
              <a:rPr lang="en-US" sz="2500" b="0" i="0" u="none" strike="noStrike" cap="none">
                <a:solidFill>
                  <a:srgbClr val="000000"/>
                </a:solidFill>
                <a:latin typeface="Candara"/>
                <a:ea typeface="Candara"/>
                <a:cs typeface="Candara"/>
                <a:sym typeface="Candara"/>
              </a:rPr>
              <a:t>Bagaimana cara mencapai kompetensi tersebut</a:t>
            </a:r>
            <a:endParaRPr sz="2500" b="0" i="0" u="none" strike="noStrike" cap="none">
              <a:solidFill>
                <a:srgbClr val="000000"/>
              </a:solidFill>
              <a:latin typeface="Candara"/>
              <a:ea typeface="Candara"/>
              <a:cs typeface="Candara"/>
              <a:sym typeface="Candara"/>
            </a:endParaRPr>
          </a:p>
          <a:p>
            <a:pPr marL="457200" marR="0" lvl="0" indent="-387350" algn="l" rtl="0">
              <a:lnSpc>
                <a:spcPct val="100000"/>
              </a:lnSpc>
              <a:spcBef>
                <a:spcPts val="0"/>
              </a:spcBef>
              <a:spcAft>
                <a:spcPts val="0"/>
              </a:spcAft>
              <a:buClr>
                <a:srgbClr val="000000"/>
              </a:buClr>
              <a:buSzPts val="2500"/>
              <a:buFont typeface="Candara"/>
              <a:buChar char="●"/>
            </a:pPr>
            <a:r>
              <a:rPr lang="en-US" sz="2500" b="0" i="0" u="none" strike="noStrike" cap="none">
                <a:solidFill>
                  <a:srgbClr val="000000"/>
                </a:solidFill>
                <a:latin typeface="Candara"/>
                <a:ea typeface="Candara"/>
                <a:cs typeface="Candara"/>
                <a:sym typeface="Candara"/>
              </a:rPr>
              <a:t>Apa saja prinsip-prinsip yang harus diterapkan dalam proses pembelajaran (panduan pedagogik/pembelajaran)</a:t>
            </a:r>
            <a:endParaRPr sz="2500" b="0" i="0" u="none" strike="noStrike" cap="none">
              <a:solidFill>
                <a:srgbClr val="000000"/>
              </a:solidFill>
              <a:latin typeface="Candara"/>
              <a:ea typeface="Candara"/>
              <a:cs typeface="Candara"/>
              <a:sym typeface="Candara"/>
            </a:endParaRPr>
          </a:p>
          <a:p>
            <a:pPr marL="457200" marR="0" lvl="0" indent="-387350" algn="l" rtl="0">
              <a:lnSpc>
                <a:spcPct val="100000"/>
              </a:lnSpc>
              <a:spcBef>
                <a:spcPts val="0"/>
              </a:spcBef>
              <a:spcAft>
                <a:spcPts val="0"/>
              </a:spcAft>
              <a:buClr>
                <a:srgbClr val="000000"/>
              </a:buClr>
              <a:buSzPts val="2500"/>
              <a:buFont typeface="Candara"/>
              <a:buChar char="●"/>
            </a:pPr>
            <a:r>
              <a:rPr lang="en-US" sz="2500" b="0" i="0" u="none" strike="noStrike" cap="none">
                <a:solidFill>
                  <a:srgbClr val="000000"/>
                </a:solidFill>
                <a:latin typeface="Candara"/>
                <a:ea typeface="Candara"/>
                <a:cs typeface="Candara"/>
                <a:sym typeface="Candara"/>
              </a:rPr>
              <a:t>Apa saja prinsip-prinsip asesmen yang perlu diimplementasikan saat pembelajaran berlangsung</a:t>
            </a:r>
            <a:endParaRPr sz="2500" b="0" i="0" u="none" strike="noStrike" cap="none">
              <a:solidFill>
                <a:srgbClr val="000000"/>
              </a:solidFill>
              <a:latin typeface="Candara"/>
              <a:ea typeface="Candara"/>
              <a:cs typeface="Candara"/>
              <a:sym typeface="Candara"/>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g11496cbd2c1_0_22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1" name="Google Shape;581;g11496cbd2c1_0_226"/>
          <p:cNvSpPr txBox="1"/>
          <p:nvPr/>
        </p:nvSpPr>
        <p:spPr>
          <a:xfrm>
            <a:off x="858100" y="2520550"/>
            <a:ext cx="9998700" cy="1323600"/>
          </a:xfrm>
          <a:prstGeom prst="rect">
            <a:avLst/>
          </a:prstGeom>
          <a:noFill/>
          <a:ln>
            <a:noFill/>
          </a:ln>
        </p:spPr>
        <p:txBody>
          <a:bodyPr spcFirstLastPara="1" wrap="square" lIns="91425" tIns="91425" rIns="91425" bIns="91425" anchor="t" anchorCtr="0">
            <a:spAutoFit/>
          </a:bodyPr>
          <a:lstStyle/>
          <a:p>
            <a:pPr marL="457200" marR="0" lvl="0" indent="0" algn="ctr" rtl="0">
              <a:lnSpc>
                <a:spcPct val="100000"/>
              </a:lnSpc>
              <a:spcBef>
                <a:spcPts val="0"/>
              </a:spcBef>
              <a:spcAft>
                <a:spcPts val="0"/>
              </a:spcAft>
              <a:buClr>
                <a:srgbClr val="000000"/>
              </a:buClr>
              <a:buSzPts val="3700"/>
              <a:buFont typeface="Arial"/>
              <a:buNone/>
            </a:pPr>
            <a:r>
              <a:rPr lang="en-US" sz="3700" b="0" i="0" u="none" strike="noStrike" cap="none">
                <a:solidFill>
                  <a:schemeClr val="dk1"/>
                </a:solidFill>
                <a:latin typeface="Candara"/>
                <a:ea typeface="Candara"/>
                <a:cs typeface="Candara"/>
                <a:sym typeface="Candara"/>
              </a:rPr>
              <a:t>Ketika kurikulum berubah, apa saja implikasi yang mengikutinya?</a:t>
            </a:r>
            <a:endParaRPr sz="37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g1160c186345_0_407"/>
          <p:cNvPicPr preferRelativeResize="0"/>
          <p:nvPr/>
        </p:nvPicPr>
        <p:blipFill rotWithShape="1">
          <a:blip r:embed="rId3">
            <a:alphaModFix/>
          </a:blip>
          <a:srcRect/>
          <a:stretch/>
        </p:blipFill>
        <p:spPr>
          <a:xfrm>
            <a:off x="6499150" y="4328475"/>
            <a:ext cx="4113900" cy="2971150"/>
          </a:xfrm>
          <a:prstGeom prst="rect">
            <a:avLst/>
          </a:prstGeom>
          <a:noFill/>
          <a:ln>
            <a:noFill/>
          </a:ln>
        </p:spPr>
      </p:pic>
      <p:sp>
        <p:nvSpPr>
          <p:cNvPr id="203" name="Google Shape;203;g1160c186345_0_407"/>
          <p:cNvSpPr txBox="1"/>
          <p:nvPr/>
        </p:nvSpPr>
        <p:spPr>
          <a:xfrm>
            <a:off x="-471862" y="784249"/>
            <a:ext cx="3917400" cy="8910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1D81F7"/>
              </a:buClr>
              <a:buSzPts val="4200"/>
              <a:buFont typeface="Arial"/>
              <a:buNone/>
            </a:pPr>
            <a:r>
              <a:rPr lang="en-US" sz="4200" b="1" i="0" u="none" strike="noStrike" cap="none">
                <a:solidFill>
                  <a:srgbClr val="1D81F7"/>
                </a:solidFill>
                <a:latin typeface="Arial"/>
                <a:ea typeface="Arial"/>
                <a:cs typeface="Arial"/>
                <a:sym typeface="Arial"/>
              </a:rPr>
              <a:t>AGENDA</a:t>
            </a:r>
            <a:endParaRPr sz="4200" b="1" i="0" u="none" strike="noStrike" cap="none">
              <a:solidFill>
                <a:srgbClr val="1D81F7"/>
              </a:solidFill>
              <a:latin typeface="Arial"/>
              <a:ea typeface="Arial"/>
              <a:cs typeface="Arial"/>
              <a:sym typeface="Arial"/>
            </a:endParaRPr>
          </a:p>
        </p:txBody>
      </p:sp>
      <p:sp>
        <p:nvSpPr>
          <p:cNvPr id="204" name="Google Shape;204;g1160c186345_0_407"/>
          <p:cNvSpPr/>
          <p:nvPr/>
        </p:nvSpPr>
        <p:spPr>
          <a:xfrm>
            <a:off x="149125" y="1629750"/>
            <a:ext cx="5474527" cy="5136608"/>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000000"/>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Mulai dari diri </a:t>
            </a:r>
            <a:r>
              <a:rPr lang="en-US" sz="1900" b="0" i="0" u="none" strike="noStrike" cap="none">
                <a:solidFill>
                  <a:schemeClr val="dk1"/>
                </a:solidFill>
                <a:latin typeface="Arial"/>
                <a:ea typeface="Arial"/>
                <a:cs typeface="Arial"/>
                <a:sym typeface="Arial"/>
              </a:rPr>
              <a:t>: </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chemeClr val="dk1"/>
              </a:buClr>
              <a:buSzPts val="1100"/>
              <a:buFont typeface="Arial"/>
              <a:buNone/>
            </a:pPr>
            <a:r>
              <a:rPr lang="en-US" sz="1900" b="0" i="0" u="none" strike="noStrike" cap="none">
                <a:solidFill>
                  <a:schemeClr val="dk1"/>
                </a:solidFill>
                <a:latin typeface="Arial"/>
                <a:ea typeface="Arial"/>
                <a:cs typeface="Arial"/>
                <a:sym typeface="Arial"/>
              </a:rPr>
              <a:t>Menjawab pertanyaan pemantik</a:t>
            </a:r>
            <a:endParaRPr sz="1900" b="0" i="0" u="none" strike="noStrike" cap="none">
              <a:solidFill>
                <a:schemeClr val="dk1"/>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Eksplorasi konsep 1</a:t>
            </a:r>
            <a:r>
              <a:rPr lang="en-US" sz="1900" b="0" i="0" u="none" strike="noStrike" cap="none">
                <a:solidFill>
                  <a:schemeClr val="dk1"/>
                </a:solidFill>
                <a:latin typeface="Arial"/>
                <a:ea typeface="Arial"/>
                <a:cs typeface="Arial"/>
                <a:sym typeface="Arial"/>
              </a:rPr>
              <a:t>: </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chemeClr val="dk1"/>
              </a:buClr>
              <a:buSzPts val="1100"/>
              <a:buFont typeface="Arial"/>
              <a:buNone/>
            </a:pPr>
            <a:r>
              <a:rPr lang="en-US" sz="1900" b="0" i="0" u="none" strike="noStrike" cap="none">
                <a:solidFill>
                  <a:schemeClr val="dk1"/>
                </a:solidFill>
                <a:latin typeface="Arial"/>
                <a:ea typeface="Arial"/>
                <a:cs typeface="Arial"/>
                <a:sym typeface="Arial"/>
              </a:rPr>
              <a:t>Diskusi mengenai apa itu kurikulum dan peran dan fungsinya </a:t>
            </a:r>
            <a:endParaRPr sz="1900" b="0" i="0" u="none" strike="noStrike" cap="none">
              <a:solidFill>
                <a:schemeClr val="dk1"/>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Ruang kolaborasi 1</a:t>
            </a:r>
            <a:r>
              <a:rPr lang="en-US" sz="1900" b="0" i="0" u="none" strike="noStrike" cap="none">
                <a:solidFill>
                  <a:schemeClr val="dk1"/>
                </a:solidFill>
                <a:latin typeface="Arial"/>
                <a:ea typeface="Arial"/>
                <a:cs typeface="Arial"/>
                <a:sym typeface="Arial"/>
              </a:rPr>
              <a:t>:</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chemeClr val="dk1"/>
              </a:buClr>
              <a:buSzPts val="1100"/>
              <a:buFont typeface="Arial"/>
              <a:buNone/>
            </a:pPr>
            <a:r>
              <a:rPr lang="en-US" sz="1900" b="0" i="0" u="none" strike="noStrike" cap="none">
                <a:solidFill>
                  <a:schemeClr val="dk1"/>
                </a:solidFill>
                <a:latin typeface="Arial"/>
                <a:ea typeface="Arial"/>
                <a:cs typeface="Arial"/>
                <a:sym typeface="Arial"/>
              </a:rPr>
              <a:t>Diskusi mengenai perbedaan generasi murid</a:t>
            </a:r>
            <a:endParaRPr sz="1900" b="0" i="0" u="none" strike="noStrike" cap="none">
              <a:solidFill>
                <a:schemeClr val="dk1"/>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Eksplorasi Konsep 2</a:t>
            </a:r>
            <a:r>
              <a:rPr lang="en-US" sz="1900" b="0" i="0" u="none" strike="noStrike" cap="none">
                <a:solidFill>
                  <a:schemeClr val="dk1"/>
                </a:solidFill>
                <a:latin typeface="Arial"/>
                <a:ea typeface="Arial"/>
                <a:cs typeface="Arial"/>
                <a:sym typeface="Arial"/>
              </a:rPr>
              <a:t>:</a:t>
            </a:r>
            <a:endParaRPr sz="1900" b="0" i="0" u="none" strike="noStrike" cap="none">
              <a:solidFill>
                <a:schemeClr val="dk1"/>
              </a:solidFill>
              <a:latin typeface="Arial"/>
              <a:ea typeface="Arial"/>
              <a:cs typeface="Arial"/>
              <a:sym typeface="Arial"/>
            </a:endParaRPr>
          </a:p>
          <a:p>
            <a:pPr marL="457200" marR="0" lvl="0" indent="-171450" algn="l" rtl="0">
              <a:lnSpc>
                <a:spcPct val="100000"/>
              </a:lnSpc>
              <a:spcBef>
                <a:spcPts val="0"/>
              </a:spcBef>
              <a:spcAft>
                <a:spcPts val="0"/>
              </a:spcAft>
              <a:buClr>
                <a:schemeClr val="dk1"/>
              </a:buClr>
              <a:buSzPts val="1100"/>
              <a:buFont typeface="Arial"/>
              <a:buNone/>
            </a:pPr>
            <a:r>
              <a:rPr lang="en-US" sz="1900" b="0" i="0" u="none" strike="noStrike" cap="none">
                <a:solidFill>
                  <a:schemeClr val="dk1"/>
                </a:solidFill>
                <a:latin typeface="Arial"/>
                <a:ea typeface="Arial"/>
                <a:cs typeface="Arial"/>
                <a:sym typeface="Arial"/>
              </a:rPr>
              <a:t>  Diskusi mengenai alasan perubahan kurikulum, adaptasi kurikulum dan struktur kurikulum merdeka</a:t>
            </a:r>
            <a:endParaRPr sz="1900" b="0" i="0" u="none" strike="noStrike" cap="none">
              <a:solidFill>
                <a:schemeClr val="dk1"/>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Ruang Kolaborasi 2:</a:t>
            </a:r>
            <a:endParaRPr sz="1900" b="1"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chemeClr val="dk1"/>
              </a:buClr>
              <a:buSzPts val="1100"/>
              <a:buFont typeface="Arial"/>
              <a:buNone/>
            </a:pPr>
            <a:r>
              <a:rPr lang="en-US" sz="1900" b="0" i="0" u="none" strike="noStrike" cap="none">
                <a:solidFill>
                  <a:schemeClr val="dk1"/>
                </a:solidFill>
                <a:latin typeface="Arial"/>
                <a:ea typeface="Arial"/>
                <a:cs typeface="Arial"/>
                <a:sym typeface="Arial"/>
              </a:rPr>
              <a:t>Membuat karya visual bagaimana melakukan adaptasi kurikulum</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2200"/>
              <a:buFont typeface="Arial"/>
              <a:buNone/>
            </a:pPr>
            <a:endParaRPr sz="2200" b="1" i="0" u="none" strike="noStrike" cap="none">
              <a:solidFill>
                <a:srgbClr val="000000"/>
              </a:solidFill>
              <a:latin typeface="Arial"/>
              <a:ea typeface="Arial"/>
              <a:cs typeface="Arial"/>
              <a:sym typeface="Arial"/>
            </a:endParaRPr>
          </a:p>
        </p:txBody>
      </p:sp>
      <p:sp>
        <p:nvSpPr>
          <p:cNvPr id="205" name="Google Shape;205;g1160c186345_0_407"/>
          <p:cNvSpPr/>
          <p:nvPr/>
        </p:nvSpPr>
        <p:spPr>
          <a:xfrm>
            <a:off x="5866025" y="1629750"/>
            <a:ext cx="5474527" cy="2757313"/>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000000"/>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Refleksi Terbimbing </a:t>
            </a:r>
            <a:r>
              <a:rPr lang="en-US" sz="1900" b="0" i="0" u="none" strike="noStrike" cap="none">
                <a:solidFill>
                  <a:schemeClr val="dk1"/>
                </a:solidFill>
                <a:latin typeface="Arial"/>
                <a:ea typeface="Arial"/>
                <a:cs typeface="Arial"/>
                <a:sym typeface="Arial"/>
              </a:rPr>
              <a:t>: </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1900"/>
              <a:buFont typeface="Arial"/>
              <a:buNone/>
            </a:pPr>
            <a:r>
              <a:rPr lang="en-US" sz="1900" b="0" i="0" u="none" strike="noStrike" cap="none">
                <a:solidFill>
                  <a:schemeClr val="dk1"/>
                </a:solidFill>
                <a:latin typeface="Arial"/>
                <a:ea typeface="Arial"/>
                <a:cs typeface="Arial"/>
                <a:sym typeface="Arial"/>
              </a:rPr>
              <a:t>Menjawab pertanyaan refleksi</a:t>
            </a:r>
            <a:endParaRPr sz="1900" b="0" i="0" u="none" strike="noStrike" cap="none">
              <a:solidFill>
                <a:schemeClr val="dk1"/>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Elaborasi Pemahaman</a:t>
            </a:r>
            <a:r>
              <a:rPr lang="en-US" sz="1900" b="0" i="0" u="none" strike="noStrike" cap="none">
                <a:solidFill>
                  <a:schemeClr val="dk1"/>
                </a:solidFill>
                <a:latin typeface="Arial"/>
                <a:ea typeface="Arial"/>
                <a:cs typeface="Arial"/>
                <a:sym typeface="Arial"/>
              </a:rPr>
              <a:t>: </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1900"/>
              <a:buFont typeface="Arial"/>
              <a:buNone/>
            </a:pPr>
            <a:r>
              <a:rPr lang="en-US" sz="1900" b="0" i="0" u="none" strike="noStrike" cap="none">
                <a:solidFill>
                  <a:schemeClr val="dk1"/>
                </a:solidFill>
                <a:latin typeface="Arial"/>
                <a:ea typeface="Arial"/>
                <a:cs typeface="Arial"/>
                <a:sym typeface="Arial"/>
              </a:rPr>
              <a:t>Menjawab dan mengelaborasi pertanyaan pemantik</a:t>
            </a:r>
            <a:endParaRPr sz="1900" b="0" i="0" u="none" strike="noStrike" cap="none">
              <a:solidFill>
                <a:schemeClr val="dk1"/>
              </a:solidFill>
              <a:latin typeface="Arial"/>
              <a:ea typeface="Arial"/>
              <a:cs typeface="Arial"/>
              <a:sym typeface="Arial"/>
            </a:endParaRPr>
          </a:p>
          <a:p>
            <a:pPr marL="457200" marR="0" lvl="0" indent="-349250" algn="l" rtl="0">
              <a:lnSpc>
                <a:spcPct val="100000"/>
              </a:lnSpc>
              <a:spcBef>
                <a:spcPts val="0"/>
              </a:spcBef>
              <a:spcAft>
                <a:spcPts val="0"/>
              </a:spcAft>
              <a:buClr>
                <a:schemeClr val="dk1"/>
              </a:buClr>
              <a:buSzPts val="1900"/>
              <a:buFont typeface="Arial"/>
              <a:buChar char="●"/>
            </a:pPr>
            <a:r>
              <a:rPr lang="en-US" sz="1900" b="1" i="0" u="none" strike="noStrike" cap="none">
                <a:solidFill>
                  <a:schemeClr val="dk1"/>
                </a:solidFill>
                <a:latin typeface="Arial"/>
                <a:ea typeface="Arial"/>
                <a:cs typeface="Arial"/>
                <a:sym typeface="Arial"/>
              </a:rPr>
              <a:t>(Rencana) Aksi Nyata</a:t>
            </a:r>
            <a:r>
              <a:rPr lang="en-US" sz="1900" b="0" i="0" u="none" strike="noStrike" cap="none">
                <a:solidFill>
                  <a:schemeClr val="dk1"/>
                </a:solidFill>
                <a:latin typeface="Arial"/>
                <a:ea typeface="Arial"/>
                <a:cs typeface="Arial"/>
                <a:sym typeface="Arial"/>
              </a:rPr>
              <a:t>:</a:t>
            </a:r>
            <a:endParaRPr sz="1900" b="0" i="0" u="none" strike="noStrike" cap="none">
              <a:solidFill>
                <a:schemeClr val="dk1"/>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1900"/>
              <a:buFont typeface="Arial"/>
              <a:buNone/>
            </a:pPr>
            <a:r>
              <a:rPr lang="en-US" sz="1900" b="0" i="0" u="none" strike="noStrike" cap="none">
                <a:solidFill>
                  <a:schemeClr val="dk1"/>
                </a:solidFill>
                <a:latin typeface="Arial"/>
                <a:ea typeface="Arial"/>
                <a:cs typeface="Arial"/>
                <a:sym typeface="Arial"/>
              </a:rPr>
              <a:t>Menyusun rencana belajar individu mengenai Kurikulum Merdeka</a:t>
            </a:r>
            <a:endParaRPr sz="2200" b="1" i="0" u="none" strike="noStrike" cap="none">
              <a:solidFill>
                <a:srgbClr val="000000"/>
              </a:solidFill>
              <a:latin typeface="Arial"/>
              <a:ea typeface="Arial"/>
              <a:cs typeface="Arial"/>
              <a:sym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g11496cbd2c1_0_256"/>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7" name="Google Shape;587;g11496cbd2c1_0_256"/>
          <p:cNvSpPr txBox="1"/>
          <p:nvPr/>
        </p:nvSpPr>
        <p:spPr>
          <a:xfrm>
            <a:off x="353725" y="1107100"/>
            <a:ext cx="99987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dk1"/>
                </a:solidFill>
                <a:latin typeface="Candara"/>
                <a:ea typeface="Candara"/>
                <a:cs typeface="Candara"/>
                <a:sym typeface="Candara"/>
              </a:rPr>
              <a:t>Ketika kurikulum berubah, apa saja implikasi yang mengikutinya?</a:t>
            </a:r>
            <a:endParaRPr sz="2800" b="0" i="0" u="none" strike="noStrike" cap="none">
              <a:solidFill>
                <a:srgbClr val="000000"/>
              </a:solidFill>
              <a:latin typeface="Arial"/>
              <a:ea typeface="Arial"/>
              <a:cs typeface="Arial"/>
              <a:sym typeface="Arial"/>
            </a:endParaRPr>
          </a:p>
        </p:txBody>
      </p:sp>
      <p:sp>
        <p:nvSpPr>
          <p:cNvPr id="588" name="Google Shape;588;g11496cbd2c1_0_256"/>
          <p:cNvSpPr txBox="1"/>
          <p:nvPr/>
        </p:nvSpPr>
        <p:spPr>
          <a:xfrm>
            <a:off x="534225" y="1963300"/>
            <a:ext cx="9558900" cy="34479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100000"/>
              </a:lnSpc>
              <a:spcBef>
                <a:spcPts val="0"/>
              </a:spcBef>
              <a:spcAft>
                <a:spcPts val="0"/>
              </a:spcAft>
              <a:buClr>
                <a:srgbClr val="000000"/>
              </a:buClr>
              <a:buSzPts val="2200"/>
              <a:buFont typeface="Candara"/>
              <a:buChar char="●"/>
            </a:pPr>
            <a:r>
              <a:rPr lang="en-US" sz="2200" b="0" i="0" u="none" strike="noStrike" cap="none">
                <a:solidFill>
                  <a:srgbClr val="000000"/>
                </a:solidFill>
                <a:latin typeface="Candara"/>
                <a:ea typeface="Candara"/>
                <a:cs typeface="Candara"/>
                <a:sym typeface="Candara"/>
              </a:rPr>
              <a:t>Arah perubahan struktur kurikulum beserta komponennya</a:t>
            </a:r>
            <a:endParaRPr sz="2200" b="0" i="0" u="none" strike="noStrike" cap="none">
              <a:solidFill>
                <a:srgbClr val="000000"/>
              </a:solidFill>
              <a:latin typeface="Candara"/>
              <a:ea typeface="Candara"/>
              <a:cs typeface="Candara"/>
              <a:sym typeface="Candara"/>
            </a:endParaRPr>
          </a:p>
          <a:p>
            <a:pPr marL="457200" marR="0" lvl="0" indent="-368300" algn="l" rtl="0">
              <a:lnSpc>
                <a:spcPct val="100000"/>
              </a:lnSpc>
              <a:spcBef>
                <a:spcPts val="0"/>
              </a:spcBef>
              <a:spcAft>
                <a:spcPts val="0"/>
              </a:spcAft>
              <a:buClr>
                <a:srgbClr val="000000"/>
              </a:buClr>
              <a:buSzPts val="2200"/>
              <a:buFont typeface="Candara"/>
              <a:buChar char="●"/>
            </a:pPr>
            <a:r>
              <a:rPr lang="en-US" sz="2200" b="0" i="0" u="none" strike="noStrike" cap="none">
                <a:solidFill>
                  <a:srgbClr val="000000"/>
                </a:solidFill>
                <a:latin typeface="Candara"/>
                <a:ea typeface="Candara"/>
                <a:cs typeface="Candara"/>
                <a:sym typeface="Candara"/>
              </a:rPr>
              <a:t>Apa yang menjadi tujuan pembelajarannya </a:t>
            </a:r>
            <a:endParaRPr sz="2200" b="0" i="0" u="none" strike="noStrike" cap="none">
              <a:solidFill>
                <a:srgbClr val="000000"/>
              </a:solidFill>
              <a:latin typeface="Candara"/>
              <a:ea typeface="Candara"/>
              <a:cs typeface="Candara"/>
              <a:sym typeface="Candara"/>
            </a:endParaRPr>
          </a:p>
          <a:p>
            <a:pPr marL="457200" marR="0" lvl="0" indent="-368300" algn="l" rtl="0">
              <a:lnSpc>
                <a:spcPct val="100000"/>
              </a:lnSpc>
              <a:spcBef>
                <a:spcPts val="0"/>
              </a:spcBef>
              <a:spcAft>
                <a:spcPts val="0"/>
              </a:spcAft>
              <a:buClr>
                <a:srgbClr val="000000"/>
              </a:buClr>
              <a:buSzPts val="2200"/>
              <a:buFont typeface="Candara"/>
              <a:buChar char="●"/>
            </a:pPr>
            <a:r>
              <a:rPr lang="en-US" sz="2200" b="0" i="0" u="none" strike="noStrike" cap="none">
                <a:solidFill>
                  <a:srgbClr val="000000"/>
                </a:solidFill>
                <a:latin typeface="Candara"/>
                <a:ea typeface="Candara"/>
                <a:cs typeface="Candara"/>
                <a:sym typeface="Candara"/>
              </a:rPr>
              <a:t>kompetensi dan value apa yang akan dikembangkan sebagai tujuan dari pembelajaran</a:t>
            </a:r>
            <a:endParaRPr sz="2200" b="0" i="0" u="none" strike="noStrike" cap="none">
              <a:solidFill>
                <a:srgbClr val="000000"/>
              </a:solidFill>
              <a:latin typeface="Candara"/>
              <a:ea typeface="Candara"/>
              <a:cs typeface="Candara"/>
              <a:sym typeface="Candara"/>
            </a:endParaRPr>
          </a:p>
          <a:p>
            <a:pPr marL="457200" marR="0" lvl="0" indent="-368300" algn="l" rtl="0">
              <a:lnSpc>
                <a:spcPct val="100000"/>
              </a:lnSpc>
              <a:spcBef>
                <a:spcPts val="0"/>
              </a:spcBef>
              <a:spcAft>
                <a:spcPts val="0"/>
              </a:spcAft>
              <a:buClr>
                <a:srgbClr val="000000"/>
              </a:buClr>
              <a:buSzPts val="2200"/>
              <a:buFont typeface="Candara"/>
              <a:buChar char="●"/>
            </a:pPr>
            <a:r>
              <a:rPr lang="en-US" sz="2200" b="0" i="0" u="none" strike="noStrike" cap="none">
                <a:solidFill>
                  <a:srgbClr val="000000"/>
                </a:solidFill>
                <a:latin typeface="Candara"/>
                <a:ea typeface="Candara"/>
                <a:cs typeface="Candara"/>
                <a:sym typeface="Candara"/>
              </a:rPr>
              <a:t>Bagaimana cara/prinsip pembelajaran yang perlu dilakukan</a:t>
            </a:r>
            <a:endParaRPr sz="2200" b="0" i="0" u="none" strike="noStrike" cap="none">
              <a:solidFill>
                <a:srgbClr val="000000"/>
              </a:solidFill>
              <a:latin typeface="Candara"/>
              <a:ea typeface="Candara"/>
              <a:cs typeface="Candara"/>
              <a:sym typeface="Candara"/>
            </a:endParaRPr>
          </a:p>
          <a:p>
            <a:pPr marL="457200" marR="0" lvl="0" indent="-368300" algn="l" rtl="0">
              <a:lnSpc>
                <a:spcPct val="100000"/>
              </a:lnSpc>
              <a:spcBef>
                <a:spcPts val="0"/>
              </a:spcBef>
              <a:spcAft>
                <a:spcPts val="0"/>
              </a:spcAft>
              <a:buClr>
                <a:srgbClr val="000000"/>
              </a:buClr>
              <a:buSzPts val="2200"/>
              <a:buFont typeface="Candara"/>
              <a:buChar char="●"/>
            </a:pPr>
            <a:r>
              <a:rPr lang="en-US" sz="2200" b="0" i="0" u="none" strike="noStrike" cap="none">
                <a:solidFill>
                  <a:srgbClr val="000000"/>
                </a:solidFill>
                <a:latin typeface="Candara"/>
                <a:ea typeface="Candara"/>
                <a:cs typeface="Candara"/>
                <a:sym typeface="Candara"/>
              </a:rPr>
              <a:t>Bagaimana cara/prinsip asesmen yang perlu dilakukan</a:t>
            </a:r>
            <a:endParaRPr sz="2200" b="0" i="0" u="none" strike="noStrike" cap="none">
              <a:solidFill>
                <a:srgbClr val="000000"/>
              </a:solidFill>
              <a:latin typeface="Candara"/>
              <a:ea typeface="Candara"/>
              <a:cs typeface="Candara"/>
              <a:sym typeface="Candara"/>
            </a:endParaRPr>
          </a:p>
          <a:p>
            <a:pPr marL="457200" marR="0" lvl="0" indent="-368300" algn="l" rtl="0">
              <a:lnSpc>
                <a:spcPct val="100000"/>
              </a:lnSpc>
              <a:spcBef>
                <a:spcPts val="0"/>
              </a:spcBef>
              <a:spcAft>
                <a:spcPts val="0"/>
              </a:spcAft>
              <a:buClr>
                <a:srgbClr val="000000"/>
              </a:buClr>
              <a:buSzPts val="2200"/>
              <a:buFont typeface="Candara"/>
              <a:buChar char="●"/>
            </a:pPr>
            <a:r>
              <a:rPr lang="en-US" sz="2200" b="0" i="0" u="none" strike="noStrike" cap="none">
                <a:solidFill>
                  <a:srgbClr val="000000"/>
                </a:solidFill>
                <a:latin typeface="Candara"/>
                <a:ea typeface="Candara"/>
                <a:cs typeface="Candara"/>
                <a:sym typeface="Candara"/>
              </a:rPr>
              <a:t>Bagaimana cara melakukaj adaptasi kurikulum untuk satuan pendidikan masing-masing yang kontekstual dengan satuan pendidikan dan kebutuhan muridnya</a:t>
            </a:r>
            <a:endParaRPr sz="2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g11496cbd2c1_0_85"/>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(RENCANA) AKSI NYATA</a:t>
            </a:r>
            <a:endParaRPr>
              <a:latin typeface="Candara"/>
              <a:ea typeface="Candara"/>
              <a:cs typeface="Candara"/>
              <a:sym typeface="Candara"/>
            </a:endParaRPr>
          </a:p>
        </p:txBody>
      </p:sp>
      <p:cxnSp>
        <p:nvCxnSpPr>
          <p:cNvPr id="594" name="Google Shape;594;g11496cbd2c1_0_85"/>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595" name="Google Shape;595;g11496cbd2c1_0_85"/>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596" name="Google Shape;596;g11496cbd2c1_0_85"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g11496cbd2c1_0_231"/>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g11496cbd2c1_0_231"/>
          <p:cNvSpPr txBox="1"/>
          <p:nvPr/>
        </p:nvSpPr>
        <p:spPr>
          <a:xfrm>
            <a:off x="0" y="7316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(Rencana) Aksi Nyata </a:t>
            </a:r>
            <a:endParaRPr sz="4800" b="0" i="0" u="none" strike="noStrike" cap="none">
              <a:solidFill>
                <a:srgbClr val="000000"/>
              </a:solidFill>
              <a:latin typeface="Candara"/>
              <a:ea typeface="Candara"/>
              <a:cs typeface="Candara"/>
              <a:sym typeface="Candara"/>
            </a:endParaRPr>
          </a:p>
        </p:txBody>
      </p:sp>
      <p:sp>
        <p:nvSpPr>
          <p:cNvPr id="603" name="Google Shape;603;g11496cbd2c1_0_231"/>
          <p:cNvSpPr/>
          <p:nvPr/>
        </p:nvSpPr>
        <p:spPr>
          <a:xfrm>
            <a:off x="5195700" y="1442625"/>
            <a:ext cx="6777054" cy="4588110"/>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dirty="0">
                <a:solidFill>
                  <a:schemeClr val="dk1"/>
                </a:solidFill>
                <a:latin typeface="Candara"/>
                <a:ea typeface="Candara"/>
                <a:cs typeface="Candara"/>
                <a:sym typeface="Candara"/>
              </a:rPr>
              <a:t>Pada </a:t>
            </a:r>
            <a:r>
              <a:rPr lang="en-US" sz="2200" b="0" i="0" u="none" strike="noStrike" cap="none" dirty="0" err="1">
                <a:solidFill>
                  <a:schemeClr val="dk1"/>
                </a:solidFill>
                <a:latin typeface="Candara"/>
                <a:ea typeface="Candara"/>
                <a:cs typeface="Candara"/>
                <a:sym typeface="Candara"/>
              </a:rPr>
              <a:t>sesi</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ini</a:t>
            </a:r>
            <a:r>
              <a:rPr lang="en-US" sz="2200" b="0" i="0" u="none" strike="noStrike" cap="none" dirty="0">
                <a:solidFill>
                  <a:schemeClr val="dk1"/>
                </a:solidFill>
                <a:latin typeface="Candara"/>
                <a:ea typeface="Candara"/>
                <a:cs typeface="Candara"/>
                <a:sym typeface="Candara"/>
              </a:rPr>
              <a:t>, Bapak/Ibu </a:t>
            </a:r>
            <a:r>
              <a:rPr lang="en-US" sz="2200" b="0" i="0" u="none" strike="noStrike" cap="none" dirty="0" err="1">
                <a:solidFill>
                  <a:schemeClr val="dk1"/>
                </a:solidFill>
                <a:latin typeface="Candara"/>
                <a:ea typeface="Candara"/>
                <a:cs typeface="Candara"/>
                <a:sym typeface="Candara"/>
              </a:rPr>
              <a:t>secara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individu</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akan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membuat</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rencana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belajar</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mengenai</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Kurikulum</a:t>
            </a:r>
            <a:r>
              <a:rPr lang="en-US" sz="2200" b="0" i="0" u="none" strike="noStrike" cap="none" dirty="0">
                <a:solidFill>
                  <a:schemeClr val="dk1"/>
                </a:solidFill>
                <a:latin typeface="Candara"/>
                <a:ea typeface="Candara"/>
                <a:cs typeface="Candara"/>
                <a:sym typeface="Candara"/>
              </a:rPr>
              <a:t> Merdeka</a:t>
            </a:r>
            <a:endParaRPr sz="2200" b="0" i="0" u="none" strike="noStrike" cap="none" dirty="0">
              <a:solidFill>
                <a:schemeClr val="dk1"/>
              </a:solidFill>
              <a:latin typeface="Candara"/>
              <a:ea typeface="Candara"/>
              <a:cs typeface="Candara"/>
              <a:sym typeface="Candara"/>
            </a:endParaRPr>
          </a:p>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dirty="0">
                <a:solidFill>
                  <a:schemeClr val="dk1"/>
                </a:solidFill>
                <a:latin typeface="Candara"/>
                <a:ea typeface="Candara"/>
                <a:cs typeface="Candara"/>
                <a:sym typeface="Candara"/>
              </a:rPr>
              <a:t>Bapak/Ibu </a:t>
            </a:r>
            <a:r>
              <a:rPr lang="en-US" sz="2200" b="0" i="0" u="none" strike="noStrike" cap="none" dirty="0" err="1">
                <a:solidFill>
                  <a:schemeClr val="dk1"/>
                </a:solidFill>
                <a:latin typeface="Candara"/>
                <a:ea typeface="Candara"/>
                <a:cs typeface="Candara"/>
                <a:sym typeface="Candara"/>
              </a:rPr>
              <a:t>akan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diberikan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waktu</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selama</a:t>
            </a:r>
            <a:r>
              <a:rPr lang="en-US" sz="2200" b="0" i="0" u="none" strike="noStrike" cap="none" dirty="0">
                <a:solidFill>
                  <a:schemeClr val="dk1"/>
                </a:solidFill>
                <a:latin typeface="Candara"/>
                <a:ea typeface="Candara"/>
                <a:cs typeface="Candara"/>
                <a:sym typeface="Candara"/>
              </a:rPr>
              <a:t>  </a:t>
            </a:r>
            <a:r>
              <a:rPr lang="en-US" sz="2200" dirty="0">
                <a:solidFill>
                  <a:schemeClr val="dk1"/>
                </a:solidFill>
                <a:highlight>
                  <a:srgbClr val="FFFF00"/>
                </a:highlight>
                <a:latin typeface="Candara"/>
                <a:ea typeface="Candara"/>
                <a:cs typeface="Candara"/>
                <a:sym typeface="Candara"/>
              </a:rPr>
              <a:t>20 </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menit</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untuk</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menyusun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rencana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belajarnya</a:t>
            </a:r>
            <a:endParaRPr sz="2200" b="0" i="0" u="none" strike="noStrike" cap="none" dirty="0">
              <a:solidFill>
                <a:schemeClr val="dk1"/>
              </a:solidFill>
              <a:latin typeface="Candara"/>
              <a:ea typeface="Candara"/>
              <a:cs typeface="Candara"/>
              <a:sym typeface="Candara"/>
            </a:endParaRPr>
          </a:p>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dirty="0" err="1">
                <a:solidFill>
                  <a:schemeClr val="dk1"/>
                </a:solidFill>
                <a:latin typeface="Candara"/>
                <a:ea typeface="Candara"/>
                <a:cs typeface="Candara"/>
                <a:sym typeface="Candara"/>
              </a:rPr>
              <a:t>Silakan</a:t>
            </a:r>
            <a:r>
              <a:rPr lang="en-US" sz="2200" b="0" i="0" u="none" strike="noStrike" cap="none" dirty="0">
                <a:solidFill>
                  <a:schemeClr val="dk1"/>
                </a:solidFill>
                <a:latin typeface="Candara"/>
                <a:ea typeface="Candara"/>
                <a:cs typeface="Candara"/>
                <a:sym typeface="Candara"/>
              </a:rPr>
              <a:t> Bapak/Ibu </a:t>
            </a:r>
            <a:r>
              <a:rPr lang="en-US" sz="2200" b="0" i="0" u="none" strike="noStrike" cap="none" dirty="0" err="1">
                <a:solidFill>
                  <a:schemeClr val="dk1"/>
                </a:solidFill>
                <a:latin typeface="Candara"/>
                <a:ea typeface="Candara"/>
                <a:cs typeface="Candara"/>
                <a:sym typeface="Candara"/>
              </a:rPr>
              <a:t>bisa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mengunduh</a:t>
            </a:r>
            <a:r>
              <a:rPr lang="en-US" sz="2200" b="0" i="0" u="none" strike="noStrike" cap="none" dirty="0">
                <a:solidFill>
                  <a:schemeClr val="dk1"/>
                </a:solidFill>
                <a:latin typeface="Candara"/>
                <a:ea typeface="Candara"/>
                <a:cs typeface="Candara"/>
                <a:sym typeface="Candara"/>
              </a:rPr>
              <a:t> LK (</a:t>
            </a:r>
            <a:r>
              <a:rPr lang="en-US" sz="2200" b="0" i="0" u="none" strike="noStrike" cap="none" dirty="0" err="1">
                <a:solidFill>
                  <a:schemeClr val="dk1"/>
                </a:solidFill>
                <a:latin typeface="Candara"/>
                <a:ea typeface="Candara"/>
                <a:cs typeface="Candara"/>
                <a:sym typeface="Candara"/>
              </a:rPr>
              <a:t>Rencana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Aksi</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Nyata</a:t>
            </a:r>
            <a:r>
              <a:rPr lang="en-US" sz="2200" b="0" i="0" u="none" strike="noStrike" cap="none" dirty="0">
                <a:solidFill>
                  <a:schemeClr val="dk1"/>
                </a:solidFill>
                <a:latin typeface="Candara"/>
                <a:ea typeface="Candara"/>
                <a:cs typeface="Candara"/>
                <a:sym typeface="Candara"/>
              </a:rPr>
              <a:t> pada LMS</a:t>
            </a:r>
            <a:endParaRPr sz="2200" b="0" i="0" u="none" strike="noStrike" cap="none" dirty="0">
              <a:solidFill>
                <a:schemeClr val="dk1"/>
              </a:solidFill>
              <a:latin typeface="Candara"/>
              <a:ea typeface="Candara"/>
              <a:cs typeface="Candara"/>
              <a:sym typeface="Candara"/>
            </a:endParaRPr>
          </a:p>
          <a:p>
            <a:pPr marL="457200" marR="0" lvl="0" indent="-368300" algn="just" rtl="0">
              <a:lnSpc>
                <a:spcPct val="150000"/>
              </a:lnSpc>
              <a:spcBef>
                <a:spcPts val="0"/>
              </a:spcBef>
              <a:spcAft>
                <a:spcPts val="0"/>
              </a:spcAft>
              <a:buClr>
                <a:schemeClr val="dk1"/>
              </a:buClr>
              <a:buSzPts val="2200"/>
              <a:buFont typeface="Candara"/>
              <a:buChar char="●"/>
            </a:pPr>
            <a:r>
              <a:rPr lang="en-US" sz="2200" b="0" i="0" u="none" strike="noStrike" cap="none" dirty="0" err="1">
                <a:solidFill>
                  <a:schemeClr val="dk1"/>
                </a:solidFill>
                <a:latin typeface="Candara"/>
                <a:ea typeface="Candara"/>
                <a:cs typeface="Candara"/>
                <a:sym typeface="Candara"/>
              </a:rPr>
              <a:t>Beberapa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perwakilan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peserta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diberi</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kesempatan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untuk</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menyampaiakan</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hasil</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rencana</a:t>
            </a:r>
            <a:r>
              <a:rPr lang="en-US" sz="2200" b="0" i="0" u="none" strike="noStrike" cap="none" dirty="0">
                <a:solidFill>
                  <a:schemeClr val="dk1"/>
                </a:solidFill>
                <a:latin typeface="Candara"/>
                <a:ea typeface="Candara"/>
                <a:cs typeface="Candara"/>
                <a:sym typeface="Candara"/>
              </a:rPr>
              <a:t> </a:t>
            </a:r>
            <a:r>
              <a:rPr lang="en-US" sz="2200" b="0" i="0" u="none" strike="noStrike" cap="none" dirty="0" err="1">
                <a:solidFill>
                  <a:schemeClr val="dk1"/>
                </a:solidFill>
                <a:latin typeface="Candara"/>
                <a:ea typeface="Candara"/>
                <a:cs typeface="Candara"/>
                <a:sym typeface="Candara"/>
              </a:rPr>
              <a:t>belajarnya</a:t>
            </a:r>
            <a:endParaRPr sz="2200" b="0" i="0" u="none" strike="noStrike" cap="none" dirty="0">
              <a:solidFill>
                <a:schemeClr val="dk1"/>
              </a:solidFill>
              <a:latin typeface="Candara"/>
              <a:ea typeface="Candara"/>
              <a:cs typeface="Candara"/>
              <a:sym typeface="Candara"/>
            </a:endParaRPr>
          </a:p>
        </p:txBody>
      </p:sp>
      <p:pic>
        <p:nvPicPr>
          <p:cNvPr id="604" name="Google Shape;604;g11496cbd2c1_0_231"/>
          <p:cNvPicPr preferRelativeResize="0"/>
          <p:nvPr/>
        </p:nvPicPr>
        <p:blipFill rotWithShape="1">
          <a:blip r:embed="rId3">
            <a:alphaModFix/>
          </a:blip>
          <a:srcRect/>
          <a:stretch/>
        </p:blipFill>
        <p:spPr>
          <a:xfrm>
            <a:off x="60775" y="2122700"/>
            <a:ext cx="5413725" cy="3909913"/>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g11496cbd2c1_0_238"/>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0" name="Google Shape;610;g11496cbd2c1_0_238"/>
          <p:cNvSpPr txBox="1"/>
          <p:nvPr/>
        </p:nvSpPr>
        <p:spPr>
          <a:xfrm>
            <a:off x="226975" y="845500"/>
            <a:ext cx="99987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Candara"/>
                <a:ea typeface="Candara"/>
                <a:cs typeface="Candara"/>
                <a:sym typeface="Candara"/>
              </a:rPr>
              <a:t>(Rencana) Aksi Nyata</a:t>
            </a:r>
            <a:endParaRPr sz="4800" b="0" i="0" u="none" strike="noStrike" cap="none">
              <a:solidFill>
                <a:srgbClr val="000000"/>
              </a:solidFill>
              <a:latin typeface="Candara"/>
              <a:ea typeface="Candara"/>
              <a:cs typeface="Candara"/>
              <a:sym typeface="Candara"/>
            </a:endParaRPr>
          </a:p>
        </p:txBody>
      </p:sp>
      <p:sp>
        <p:nvSpPr>
          <p:cNvPr id="611" name="Google Shape;611;g11496cbd2c1_0_238"/>
          <p:cNvSpPr/>
          <p:nvPr/>
        </p:nvSpPr>
        <p:spPr>
          <a:xfrm>
            <a:off x="400675" y="1768900"/>
            <a:ext cx="7090443" cy="4980953"/>
          </a:xfrm>
          <a:custGeom>
            <a:avLst/>
            <a:gdLst/>
            <a:ahLst/>
            <a:cxnLst/>
            <a:rect l="l" t="t" r="r" b="b"/>
            <a:pathLst>
              <a:path w="3917372" h="2964853" fill="none" extrusionOk="0">
                <a:moveTo>
                  <a:pt x="0" y="0"/>
                </a:moveTo>
                <a:cubicBezTo>
                  <a:pt x="896618" y="-49533"/>
                  <a:pt x="3400796" y="-14809"/>
                  <a:pt x="3917372" y="0"/>
                </a:cubicBezTo>
                <a:cubicBezTo>
                  <a:pt x="4005011" y="798597"/>
                  <a:pt x="3844693" y="1505227"/>
                  <a:pt x="3917372" y="2964853"/>
                </a:cubicBezTo>
                <a:cubicBezTo>
                  <a:pt x="2195304" y="2916622"/>
                  <a:pt x="1209812" y="3049308"/>
                  <a:pt x="0" y="2964853"/>
                </a:cubicBezTo>
                <a:cubicBezTo>
                  <a:pt x="-38581" y="2394041"/>
                  <a:pt x="63341" y="709995"/>
                  <a:pt x="0" y="0"/>
                </a:cubicBezTo>
                <a:close/>
              </a:path>
              <a:path w="3917372" h="2964853" extrusionOk="0">
                <a:moveTo>
                  <a:pt x="0" y="0"/>
                </a:moveTo>
                <a:cubicBezTo>
                  <a:pt x="1750086" y="118645"/>
                  <a:pt x="3194212" y="116012"/>
                  <a:pt x="3917372" y="0"/>
                </a:cubicBezTo>
                <a:cubicBezTo>
                  <a:pt x="3784490" y="1171927"/>
                  <a:pt x="4002323" y="1487972"/>
                  <a:pt x="3917372" y="2964853"/>
                </a:cubicBezTo>
                <a:cubicBezTo>
                  <a:pt x="2275116" y="3099453"/>
                  <a:pt x="1011532" y="2807657"/>
                  <a:pt x="0" y="2964853"/>
                </a:cubicBezTo>
                <a:cubicBezTo>
                  <a:pt x="-20187" y="1975429"/>
                  <a:pt x="-152480" y="366102"/>
                  <a:pt x="0" y="0"/>
                </a:cubicBezTo>
                <a:close/>
              </a:path>
            </a:pathLst>
          </a:custGeom>
          <a:noFill/>
          <a:ln w="12700" cap="flat" cmpd="sng">
            <a:solidFill>
              <a:srgbClr val="1D81F7"/>
            </a:solidFill>
            <a:prstDash val="dash"/>
            <a:round/>
            <a:headEnd type="none" w="sm" len="sm"/>
            <a:tailEnd type="none" w="sm" len="sm"/>
          </a:ln>
        </p:spPr>
        <p:txBody>
          <a:bodyPr spcFirstLastPara="1" wrap="square" lIns="91425" tIns="45700" rIns="91425" bIns="45700" anchor="t" anchorCtr="0">
            <a:noAutofit/>
          </a:bodyPr>
          <a:lstStyle/>
          <a:p>
            <a:pPr marL="0" marR="0" lvl="0" indent="0" algn="just" rtl="0">
              <a:lnSpc>
                <a:spcPct val="115000"/>
              </a:lnSpc>
              <a:spcBef>
                <a:spcPts val="1200"/>
              </a:spcBef>
              <a:spcAft>
                <a:spcPts val="0"/>
              </a:spcAft>
              <a:buClr>
                <a:srgbClr val="000000"/>
              </a:buClr>
              <a:buSzPts val="2200"/>
              <a:buFont typeface="Arial"/>
              <a:buNone/>
            </a:pPr>
            <a:r>
              <a:rPr lang="en-US" sz="2200" b="0" i="0" u="none" strike="noStrike" cap="none">
                <a:solidFill>
                  <a:schemeClr val="dk1"/>
                </a:solidFill>
                <a:latin typeface="Candara"/>
                <a:ea typeface="Candara"/>
                <a:cs typeface="Candara"/>
                <a:sym typeface="Candara"/>
              </a:rPr>
              <a:t>Silakan menyusun rencana belajar dengan panduan pertanyaan sebagai berikut:</a:t>
            </a:r>
            <a:endParaRPr sz="2200" b="0" i="0" u="none" strike="noStrike" cap="none">
              <a:solidFill>
                <a:schemeClr val="dk1"/>
              </a:solidFill>
              <a:latin typeface="Candara"/>
              <a:ea typeface="Candara"/>
              <a:cs typeface="Candara"/>
              <a:sym typeface="Candara"/>
            </a:endParaRPr>
          </a:p>
          <a:p>
            <a:pPr marL="457200" marR="0" lvl="0" indent="-368300" algn="just" rtl="0">
              <a:lnSpc>
                <a:spcPct val="100000"/>
              </a:lnSpc>
              <a:spcBef>
                <a:spcPts val="1200"/>
              </a:spcBef>
              <a:spcAft>
                <a:spcPts val="0"/>
              </a:spcAft>
              <a:buClr>
                <a:schemeClr val="dk1"/>
              </a:buClr>
              <a:buSzPts val="2200"/>
              <a:buFont typeface="Candara"/>
              <a:buAutoNum type="arabicPeriod"/>
            </a:pPr>
            <a:r>
              <a:rPr lang="en-US" sz="2200" b="0" i="0" u="none" strike="noStrike" cap="none">
                <a:solidFill>
                  <a:schemeClr val="dk1"/>
                </a:solidFill>
                <a:latin typeface="Candara"/>
                <a:ea typeface="Candara"/>
                <a:cs typeface="Candara"/>
                <a:sym typeface="Candara"/>
              </a:rPr>
              <a:t>Dari pemahaman mengenai struktur kurikulum merdeka dan arah perubahanya, buatlah rencana Bapak/Ibu dalam mempelajari kurikulum merdeka!</a:t>
            </a:r>
            <a:endParaRPr sz="2200" b="0" i="0" u="none" strike="noStrike" cap="none">
              <a:solidFill>
                <a:schemeClr val="dk1"/>
              </a:solidFill>
              <a:latin typeface="Candara"/>
              <a:ea typeface="Candara"/>
              <a:cs typeface="Candara"/>
              <a:sym typeface="Candara"/>
            </a:endParaRPr>
          </a:p>
          <a:p>
            <a:pPr marL="971550" marR="0" lvl="0" indent="-368300" algn="just" rtl="0">
              <a:lnSpc>
                <a:spcPct val="100000"/>
              </a:lnSpc>
              <a:spcBef>
                <a:spcPts val="0"/>
              </a:spcBef>
              <a:spcAft>
                <a:spcPts val="0"/>
              </a:spcAft>
              <a:buClr>
                <a:schemeClr val="dk1"/>
              </a:buClr>
              <a:buSzPts val="2200"/>
              <a:buFont typeface="Candara"/>
              <a:buAutoNum type="alphaLcPeriod"/>
            </a:pPr>
            <a:r>
              <a:rPr lang="en-US" sz="2200" b="0" i="0" u="none" strike="noStrike" cap="none">
                <a:solidFill>
                  <a:schemeClr val="dk1"/>
                </a:solidFill>
                <a:latin typeface="Candara"/>
                <a:ea typeface="Candara"/>
                <a:cs typeface="Candara"/>
                <a:sym typeface="Candara"/>
              </a:rPr>
              <a:t>Apa saja yang perlu dipelajari?</a:t>
            </a:r>
            <a:endParaRPr sz="2200" b="0" i="0" u="none" strike="noStrike" cap="none">
              <a:solidFill>
                <a:schemeClr val="dk1"/>
              </a:solidFill>
              <a:latin typeface="Candara"/>
              <a:ea typeface="Candara"/>
              <a:cs typeface="Candara"/>
              <a:sym typeface="Candara"/>
            </a:endParaRPr>
          </a:p>
          <a:p>
            <a:pPr marL="971550" marR="0" lvl="0" indent="-368300" algn="just" rtl="0">
              <a:lnSpc>
                <a:spcPct val="100000"/>
              </a:lnSpc>
              <a:spcBef>
                <a:spcPts val="0"/>
              </a:spcBef>
              <a:spcAft>
                <a:spcPts val="0"/>
              </a:spcAft>
              <a:buClr>
                <a:schemeClr val="dk1"/>
              </a:buClr>
              <a:buSzPts val="2200"/>
              <a:buFont typeface="Candara"/>
              <a:buAutoNum type="alphaLcPeriod"/>
            </a:pPr>
            <a:r>
              <a:rPr lang="en-US" sz="2200" b="0" i="0" u="none" strike="noStrike" cap="none">
                <a:solidFill>
                  <a:schemeClr val="dk1"/>
                </a:solidFill>
                <a:latin typeface="Candara"/>
                <a:ea typeface="Candara"/>
                <a:cs typeface="Candara"/>
                <a:sym typeface="Candara"/>
              </a:rPr>
              <a:t>Kapan waktunya?</a:t>
            </a:r>
            <a:endParaRPr sz="2200" b="0" i="0" u="none" strike="noStrike" cap="none">
              <a:solidFill>
                <a:schemeClr val="dk1"/>
              </a:solidFill>
              <a:latin typeface="Candara"/>
              <a:ea typeface="Candara"/>
              <a:cs typeface="Candara"/>
              <a:sym typeface="Candara"/>
            </a:endParaRPr>
          </a:p>
          <a:p>
            <a:pPr marL="971550" marR="0" lvl="0" indent="-368300" algn="just" rtl="0">
              <a:lnSpc>
                <a:spcPct val="100000"/>
              </a:lnSpc>
              <a:spcBef>
                <a:spcPts val="0"/>
              </a:spcBef>
              <a:spcAft>
                <a:spcPts val="0"/>
              </a:spcAft>
              <a:buClr>
                <a:schemeClr val="dk1"/>
              </a:buClr>
              <a:buSzPts val="2200"/>
              <a:buFont typeface="Candara"/>
              <a:buAutoNum type="alphaLcPeriod"/>
            </a:pPr>
            <a:r>
              <a:rPr lang="en-US" sz="2200" b="0" i="0" u="none" strike="noStrike" cap="none">
                <a:solidFill>
                  <a:schemeClr val="dk1"/>
                </a:solidFill>
                <a:latin typeface="Candara"/>
                <a:ea typeface="Candara"/>
                <a:cs typeface="Candara"/>
                <a:sym typeface="Candara"/>
              </a:rPr>
              <a:t>Dari mana sumber belajarnya?</a:t>
            </a:r>
            <a:endParaRPr sz="2200" b="0" i="0" u="none" strike="noStrike" cap="none">
              <a:solidFill>
                <a:schemeClr val="dk1"/>
              </a:solidFill>
              <a:latin typeface="Candara"/>
              <a:ea typeface="Candara"/>
              <a:cs typeface="Candara"/>
              <a:sym typeface="Candara"/>
            </a:endParaRPr>
          </a:p>
          <a:p>
            <a:pPr marL="971550" marR="0" lvl="0" indent="-368300" algn="just" rtl="0">
              <a:lnSpc>
                <a:spcPct val="100000"/>
              </a:lnSpc>
              <a:spcBef>
                <a:spcPts val="0"/>
              </a:spcBef>
              <a:spcAft>
                <a:spcPts val="0"/>
              </a:spcAft>
              <a:buClr>
                <a:schemeClr val="dk1"/>
              </a:buClr>
              <a:buSzPts val="2200"/>
              <a:buFont typeface="Candara"/>
              <a:buAutoNum type="alphaLcPeriod"/>
            </a:pPr>
            <a:r>
              <a:rPr lang="en-US" sz="2200" b="0" i="0" u="none" strike="noStrike" cap="none">
                <a:solidFill>
                  <a:schemeClr val="dk1"/>
                </a:solidFill>
                <a:latin typeface="Candara"/>
                <a:ea typeface="Candara"/>
                <a:cs typeface="Candara"/>
                <a:sym typeface="Candara"/>
              </a:rPr>
              <a:t>Siapa saja pihak yang bisa diajak berdiskusi?</a:t>
            </a:r>
            <a:endParaRPr sz="2200" b="0" i="0" u="none" strike="noStrike" cap="none">
              <a:solidFill>
                <a:schemeClr val="dk1"/>
              </a:solidFill>
              <a:latin typeface="Candara"/>
              <a:ea typeface="Candara"/>
              <a:cs typeface="Candara"/>
              <a:sym typeface="Candara"/>
            </a:endParaRPr>
          </a:p>
          <a:p>
            <a:pPr marL="971550" marR="0" lvl="0" indent="-368300" algn="just" rtl="0">
              <a:lnSpc>
                <a:spcPct val="100000"/>
              </a:lnSpc>
              <a:spcBef>
                <a:spcPts val="0"/>
              </a:spcBef>
              <a:spcAft>
                <a:spcPts val="0"/>
              </a:spcAft>
              <a:buClr>
                <a:schemeClr val="dk1"/>
              </a:buClr>
              <a:buSzPts val="2200"/>
              <a:buFont typeface="Candara"/>
              <a:buAutoNum type="alphaLcPeriod"/>
            </a:pPr>
            <a:r>
              <a:rPr lang="en-US" sz="2200" b="0" i="0" u="none" strike="noStrike" cap="none">
                <a:solidFill>
                  <a:schemeClr val="dk1"/>
                </a:solidFill>
                <a:latin typeface="Candara"/>
                <a:ea typeface="Candara"/>
                <a:cs typeface="Candara"/>
                <a:sym typeface="Candara"/>
              </a:rPr>
              <a:t>Apa saja yang menjadi potensi tantangan Bapak/Ibu dalam mempelajari kurikulum Merdeka?</a:t>
            </a:r>
            <a:endParaRPr sz="2200" b="0" i="0" u="none" strike="noStrike" cap="none">
              <a:solidFill>
                <a:schemeClr val="dk1"/>
              </a:solidFill>
              <a:latin typeface="Candara"/>
              <a:ea typeface="Candara"/>
              <a:cs typeface="Candara"/>
              <a:sym typeface="Candara"/>
            </a:endParaRPr>
          </a:p>
          <a:p>
            <a:pPr marL="971550" marR="0" lvl="0" indent="-368300" algn="just" rtl="0">
              <a:lnSpc>
                <a:spcPct val="100000"/>
              </a:lnSpc>
              <a:spcBef>
                <a:spcPts val="0"/>
              </a:spcBef>
              <a:spcAft>
                <a:spcPts val="0"/>
              </a:spcAft>
              <a:buClr>
                <a:schemeClr val="dk1"/>
              </a:buClr>
              <a:buSzPts val="2200"/>
              <a:buFont typeface="Candara"/>
              <a:buAutoNum type="alphaLcPeriod"/>
            </a:pPr>
            <a:r>
              <a:rPr lang="en-US" sz="2200" b="0" i="0" u="none" strike="noStrike" cap="none">
                <a:solidFill>
                  <a:schemeClr val="dk1"/>
                </a:solidFill>
                <a:latin typeface="Candara"/>
                <a:ea typeface="Candara"/>
                <a:cs typeface="Candara"/>
                <a:sym typeface="Candara"/>
              </a:rPr>
              <a:t>Apa saja alternatif solusi untuk menanggulangi potensi tantangan yang terjadi tersebut?</a:t>
            </a:r>
            <a:endParaRPr sz="2200" b="0" i="0" u="none" strike="noStrike" cap="none">
              <a:solidFill>
                <a:schemeClr val="dk1"/>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ndara"/>
              <a:ea typeface="Candara"/>
              <a:cs typeface="Candara"/>
              <a:sym typeface="Candara"/>
            </a:endParaRPr>
          </a:p>
          <a:p>
            <a:pPr marL="457200" marR="0" lvl="0" indent="0" algn="just" rtl="0">
              <a:lnSpc>
                <a:spcPct val="100000"/>
              </a:lnSpc>
              <a:spcBef>
                <a:spcPts val="0"/>
              </a:spcBef>
              <a:spcAft>
                <a:spcPts val="0"/>
              </a:spcAft>
              <a:buClr>
                <a:srgbClr val="000000"/>
              </a:buClr>
              <a:buSzPts val="2100"/>
              <a:buFont typeface="Arial"/>
              <a:buNone/>
            </a:pPr>
            <a:endParaRPr sz="21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a:p>
            <a:pPr marL="0" marR="0" lvl="0" indent="0" algn="just" rtl="0">
              <a:lnSpc>
                <a:spcPct val="150000"/>
              </a:lnSpc>
              <a:spcBef>
                <a:spcPts val="1200"/>
              </a:spcBef>
              <a:spcAft>
                <a:spcPts val="1200"/>
              </a:spcAft>
              <a:buClr>
                <a:srgbClr val="000000"/>
              </a:buClr>
              <a:buSzPts val="2500"/>
              <a:buFont typeface="Arial"/>
              <a:buNone/>
            </a:pPr>
            <a:endParaRPr sz="2500" b="0" i="0" u="none" strike="noStrike" cap="none">
              <a:solidFill>
                <a:schemeClr val="dk1"/>
              </a:solidFill>
              <a:latin typeface="Candara"/>
              <a:ea typeface="Candara"/>
              <a:cs typeface="Candara"/>
              <a:sym typeface="Candara"/>
            </a:endParaRPr>
          </a:p>
        </p:txBody>
      </p:sp>
      <p:pic>
        <p:nvPicPr>
          <p:cNvPr id="612" name="Google Shape;612;g11496cbd2c1_0_238"/>
          <p:cNvPicPr preferRelativeResize="0"/>
          <p:nvPr/>
        </p:nvPicPr>
        <p:blipFill rotWithShape="1">
          <a:blip r:embed="rId3">
            <a:alphaModFix/>
          </a:blip>
          <a:srcRect/>
          <a:stretch/>
        </p:blipFill>
        <p:spPr>
          <a:xfrm>
            <a:off x="6910650" y="2108638"/>
            <a:ext cx="5413725" cy="3909913"/>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g11496cbd2c1_0_245"/>
          <p:cNvSpPr txBox="1"/>
          <p:nvPr/>
        </p:nvSpPr>
        <p:spPr>
          <a:xfrm>
            <a:off x="400675" y="1107100"/>
            <a:ext cx="103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8" name="Google Shape;618;g11496cbd2c1_0_245"/>
          <p:cNvSpPr txBox="1"/>
          <p:nvPr/>
        </p:nvSpPr>
        <p:spPr>
          <a:xfrm>
            <a:off x="1019075" y="2302225"/>
            <a:ext cx="10033500" cy="1908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5600"/>
              <a:buFont typeface="Arial"/>
              <a:buNone/>
            </a:pPr>
            <a:r>
              <a:rPr lang="en-US" sz="5600" b="1" i="0" u="none" strike="noStrike" cap="none">
                <a:solidFill>
                  <a:srgbClr val="000000"/>
                </a:solidFill>
                <a:latin typeface="Candara"/>
                <a:ea typeface="Candara"/>
                <a:cs typeface="Candara"/>
                <a:sym typeface="Candara"/>
              </a:rPr>
              <a:t>PRESENTASI </a:t>
            </a:r>
            <a:endParaRPr sz="5600" b="1" i="0" u="none" strike="noStrike" cap="none">
              <a:solidFill>
                <a:srgbClr val="000000"/>
              </a:solidFill>
              <a:latin typeface="Candara"/>
              <a:ea typeface="Candara"/>
              <a:cs typeface="Candara"/>
              <a:sym typeface="Candara"/>
            </a:endParaRPr>
          </a:p>
          <a:p>
            <a:pPr marL="0" marR="0" lvl="0" indent="0" algn="ctr" rtl="0">
              <a:lnSpc>
                <a:spcPct val="100000"/>
              </a:lnSpc>
              <a:spcBef>
                <a:spcPts val="0"/>
              </a:spcBef>
              <a:spcAft>
                <a:spcPts val="0"/>
              </a:spcAft>
              <a:buClr>
                <a:srgbClr val="000000"/>
              </a:buClr>
              <a:buSzPts val="5600"/>
              <a:buFont typeface="Arial"/>
              <a:buNone/>
            </a:pPr>
            <a:r>
              <a:rPr lang="en-US" sz="5600" b="1" i="0" u="none" strike="noStrike" cap="none">
                <a:solidFill>
                  <a:srgbClr val="000000"/>
                </a:solidFill>
                <a:latin typeface="Candara"/>
                <a:ea typeface="Candara"/>
                <a:cs typeface="Candara"/>
                <a:sym typeface="Candara"/>
              </a:rPr>
              <a:t>(Rencana) Aksi Nyata </a:t>
            </a:r>
            <a:r>
              <a:rPr lang="en-US" sz="2800" b="0" i="0" u="none" strike="noStrike" cap="none">
                <a:solidFill>
                  <a:srgbClr val="000000"/>
                </a:solidFill>
                <a:latin typeface="Candara"/>
                <a:ea typeface="Candara"/>
                <a:cs typeface="Candara"/>
                <a:sym typeface="Candara"/>
              </a:rPr>
              <a:t>	</a:t>
            </a:r>
            <a:endParaRPr sz="2800" b="0" i="0" u="none" strike="noStrike" cap="none">
              <a:solidFill>
                <a:srgbClr val="000000"/>
              </a:solidFill>
              <a:latin typeface="Candara"/>
              <a:ea typeface="Candara"/>
              <a:cs typeface="Candara"/>
              <a:sym typeface="Candar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pic>
        <p:nvPicPr>
          <p:cNvPr id="623" name="Google Shape;623;g1160c186345_0_151" descr="Sekolah Penggerak | Sekolah Penggerak"/>
          <p:cNvPicPr preferRelativeResize="0"/>
          <p:nvPr/>
        </p:nvPicPr>
        <p:blipFill rotWithShape="1">
          <a:blip r:embed="rId3">
            <a:alphaModFix/>
          </a:blip>
          <a:srcRect b="980"/>
          <a:stretch/>
        </p:blipFill>
        <p:spPr>
          <a:xfrm>
            <a:off x="20" y="10"/>
            <a:ext cx="12192000" cy="6858000"/>
          </a:xfrm>
          <a:custGeom>
            <a:avLst/>
            <a:gdLst/>
            <a:ahLst/>
            <a:cxnLst/>
            <a:rect l="l" t="t" r="r" b="b"/>
            <a:pathLst>
              <a:path w="12192000" h="6858000" extrusionOk="0">
                <a:moveTo>
                  <a:pt x="0" y="0"/>
                </a:moveTo>
                <a:lnTo>
                  <a:pt x="12192000" y="0"/>
                </a:lnTo>
                <a:lnTo>
                  <a:pt x="12192000" y="6858000"/>
                </a:lnTo>
                <a:lnTo>
                  <a:pt x="11560655" y="6858000"/>
                </a:lnTo>
                <a:lnTo>
                  <a:pt x="11572884" y="6759738"/>
                </a:lnTo>
                <a:cubicBezTo>
                  <a:pt x="11663744" y="6693104"/>
                  <a:pt x="11749315" y="6619456"/>
                  <a:pt x="11812292" y="6532282"/>
                </a:cubicBezTo>
                <a:cubicBezTo>
                  <a:pt x="11851232" y="6478675"/>
                  <a:pt x="11886807" y="6425068"/>
                  <a:pt x="11956995" y="6386992"/>
                </a:cubicBezTo>
                <a:cubicBezTo>
                  <a:pt x="11918054" y="6334888"/>
                  <a:pt x="11851232" y="6322863"/>
                  <a:pt x="11801234" y="6284788"/>
                </a:cubicBezTo>
                <a:cubicBezTo>
                  <a:pt x="11797390" y="6253224"/>
                  <a:pt x="11876711" y="6262743"/>
                  <a:pt x="11856520" y="6193604"/>
                </a:cubicBezTo>
                <a:cubicBezTo>
                  <a:pt x="11829119" y="6101419"/>
                  <a:pt x="11858923" y="5996209"/>
                  <a:pt x="11722875" y="5956630"/>
                </a:cubicBezTo>
                <a:cubicBezTo>
                  <a:pt x="11686819" y="5866950"/>
                  <a:pt x="11676724" y="5723664"/>
                  <a:pt x="11763258" y="5635988"/>
                </a:cubicBezTo>
                <a:cubicBezTo>
                  <a:pt x="11892094" y="5505226"/>
                  <a:pt x="11871424" y="5422059"/>
                  <a:pt x="11706050" y="5351418"/>
                </a:cubicBezTo>
                <a:cubicBezTo>
                  <a:pt x="11684896" y="5342400"/>
                  <a:pt x="11707491" y="4786287"/>
                  <a:pt x="11697876" y="4763241"/>
                </a:cubicBezTo>
                <a:cubicBezTo>
                  <a:pt x="11713260" y="4731677"/>
                  <a:pt x="11749315" y="4739192"/>
                  <a:pt x="11776236" y="4730675"/>
                </a:cubicBezTo>
                <a:cubicBezTo>
                  <a:pt x="11894018" y="4694603"/>
                  <a:pt x="11897864" y="4694603"/>
                  <a:pt x="11868540" y="4584884"/>
                </a:cubicBezTo>
                <a:cubicBezTo>
                  <a:pt x="11859884" y="4551817"/>
                  <a:pt x="11880076" y="4538289"/>
                  <a:pt x="11898825" y="4517749"/>
                </a:cubicBezTo>
                <a:cubicBezTo>
                  <a:pt x="11969013" y="4441095"/>
                  <a:pt x="11969494" y="4440094"/>
                  <a:pt x="11897864" y="4375464"/>
                </a:cubicBezTo>
                <a:cubicBezTo>
                  <a:pt x="11877192" y="4356928"/>
                  <a:pt x="11863252" y="4336887"/>
                  <a:pt x="11854116" y="4311838"/>
                </a:cubicBezTo>
                <a:cubicBezTo>
                  <a:pt x="11837290" y="4266245"/>
                  <a:pt x="11837771" y="4228169"/>
                  <a:pt x="11901709" y="4203620"/>
                </a:cubicBezTo>
                <a:cubicBezTo>
                  <a:pt x="11946418" y="4186086"/>
                  <a:pt x="11971897" y="4166044"/>
                  <a:pt x="11974782" y="4114442"/>
                </a:cubicBezTo>
                <a:cubicBezTo>
                  <a:pt x="11976706" y="4071355"/>
                  <a:pt x="11981993" y="4043299"/>
                  <a:pt x="11932476" y="4024762"/>
                </a:cubicBezTo>
                <a:cubicBezTo>
                  <a:pt x="11892576" y="4009732"/>
                  <a:pt x="11881038" y="3977668"/>
                  <a:pt x="11885365" y="3939592"/>
                </a:cubicBezTo>
                <a:cubicBezTo>
                  <a:pt x="11895460" y="3846405"/>
                  <a:pt x="11841137" y="3791796"/>
                  <a:pt x="11751719" y="3749211"/>
                </a:cubicBezTo>
                <a:cubicBezTo>
                  <a:pt x="11666628" y="3708629"/>
                  <a:pt x="11592115" y="3654019"/>
                  <a:pt x="11513754" y="3604420"/>
                </a:cubicBezTo>
                <a:cubicBezTo>
                  <a:pt x="11426740" y="3549310"/>
                  <a:pt x="11325786" y="3516243"/>
                  <a:pt x="11220504" y="3488188"/>
                </a:cubicBezTo>
                <a:cubicBezTo>
                  <a:pt x="11239734" y="3448108"/>
                  <a:pt x="11306076" y="3470653"/>
                  <a:pt x="11312805" y="3414541"/>
                </a:cubicBezTo>
                <a:cubicBezTo>
                  <a:pt x="11148394" y="3366945"/>
                  <a:pt x="10991193" y="3295301"/>
                  <a:pt x="10805146" y="3277767"/>
                </a:cubicBezTo>
                <a:cubicBezTo>
                  <a:pt x="10955618" y="3286784"/>
                  <a:pt x="11092147" y="3222154"/>
                  <a:pt x="11234926" y="3203117"/>
                </a:cubicBezTo>
                <a:cubicBezTo>
                  <a:pt x="11248386" y="3171554"/>
                  <a:pt x="11217140" y="3179569"/>
                  <a:pt x="11204640" y="3174060"/>
                </a:cubicBezTo>
                <a:cubicBezTo>
                  <a:pt x="11192140" y="3168047"/>
                  <a:pt x="11176757" y="3166042"/>
                  <a:pt x="11174834" y="3143498"/>
                </a:cubicBezTo>
                <a:cubicBezTo>
                  <a:pt x="11243580" y="3110932"/>
                  <a:pt x="11329632" y="3132475"/>
                  <a:pt x="11400780" y="3099410"/>
                </a:cubicBezTo>
                <a:cubicBezTo>
                  <a:pt x="11384916" y="3051314"/>
                  <a:pt x="11323382" y="3080371"/>
                  <a:pt x="11297902" y="3041793"/>
                </a:cubicBezTo>
                <a:cubicBezTo>
                  <a:pt x="11364246" y="3034780"/>
                  <a:pt x="11425779" y="3031774"/>
                  <a:pt x="11485870" y="3021253"/>
                </a:cubicBezTo>
                <a:cubicBezTo>
                  <a:pt x="11532984" y="3013236"/>
                  <a:pt x="11545964" y="2972154"/>
                  <a:pt x="11513754" y="2944098"/>
                </a:cubicBezTo>
                <a:cubicBezTo>
                  <a:pt x="11484909" y="2919049"/>
                  <a:pt x="11442604" y="2917044"/>
                  <a:pt x="11405107" y="2906523"/>
                </a:cubicBezTo>
                <a:cubicBezTo>
                  <a:pt x="11137817" y="2833377"/>
                  <a:pt x="10857066" y="2809829"/>
                  <a:pt x="10572950" y="2803317"/>
                </a:cubicBezTo>
                <a:cubicBezTo>
                  <a:pt x="10117210" y="2792795"/>
                  <a:pt x="9660028" y="2793297"/>
                  <a:pt x="9205250" y="2778767"/>
                </a:cubicBezTo>
                <a:cubicBezTo>
                  <a:pt x="8996489" y="2772379"/>
                  <a:pt x="8788540" y="2761765"/>
                  <a:pt x="8579578" y="2759181"/>
                </a:cubicBezTo>
                <a:cubicBezTo>
                  <a:pt x="8509922" y="2758320"/>
                  <a:pt x="8440155" y="2758352"/>
                  <a:pt x="8370208" y="2759730"/>
                </a:cubicBezTo>
                <a:cubicBezTo>
                  <a:pt x="8070708" y="2765742"/>
                  <a:pt x="7771690" y="2764238"/>
                  <a:pt x="7470748" y="2819849"/>
                </a:cubicBezTo>
                <a:cubicBezTo>
                  <a:pt x="7316911" y="2848407"/>
                  <a:pt x="7156825" y="2838887"/>
                  <a:pt x="7001547" y="2861432"/>
                </a:cubicBezTo>
                <a:cubicBezTo>
                  <a:pt x="6765024" y="2896002"/>
                  <a:pt x="6528501" y="2936583"/>
                  <a:pt x="6295343" y="2988688"/>
                </a:cubicBezTo>
                <a:cubicBezTo>
                  <a:pt x="6222271" y="3005220"/>
                  <a:pt x="6131892" y="3015241"/>
                  <a:pt x="6075166" y="3078367"/>
                </a:cubicBezTo>
                <a:cubicBezTo>
                  <a:pt x="5985266" y="3038288"/>
                  <a:pt x="5929502" y="3113938"/>
                  <a:pt x="5859314" y="3139490"/>
                </a:cubicBezTo>
                <a:cubicBezTo>
                  <a:pt x="5831912" y="3149510"/>
                  <a:pt x="5795857" y="3163538"/>
                  <a:pt x="5800183" y="3195101"/>
                </a:cubicBezTo>
                <a:cubicBezTo>
                  <a:pt x="5804030" y="3234680"/>
                  <a:pt x="5844410" y="3260231"/>
                  <a:pt x="5882870" y="3252215"/>
                </a:cubicBezTo>
                <a:cubicBezTo>
                  <a:pt x="6002574" y="3227164"/>
                  <a:pt x="6109777" y="3283277"/>
                  <a:pt x="6232848" y="3274760"/>
                </a:cubicBezTo>
                <a:cubicBezTo>
                  <a:pt x="6125643" y="3298808"/>
                  <a:pt x="6018918" y="3323358"/>
                  <a:pt x="5911715" y="3347407"/>
                </a:cubicBezTo>
                <a:cubicBezTo>
                  <a:pt x="6070839" y="3366444"/>
                  <a:pt x="6227559" y="3332376"/>
                  <a:pt x="6384279" y="3312836"/>
                </a:cubicBezTo>
                <a:cubicBezTo>
                  <a:pt x="6434757" y="3306824"/>
                  <a:pt x="6513117" y="3260732"/>
                  <a:pt x="6526097" y="3325362"/>
                </a:cubicBezTo>
                <a:cubicBezTo>
                  <a:pt x="6534750" y="3368448"/>
                  <a:pt x="6450622" y="3371454"/>
                  <a:pt x="6403028" y="3383478"/>
                </a:cubicBezTo>
                <a:cubicBezTo>
                  <a:pt x="6192945" y="3435081"/>
                  <a:pt x="5979497" y="3465141"/>
                  <a:pt x="5767013" y="3500713"/>
                </a:cubicBezTo>
                <a:cubicBezTo>
                  <a:pt x="5746822" y="3504220"/>
                  <a:pt x="5720381" y="3501214"/>
                  <a:pt x="5706920" y="3511233"/>
                </a:cubicBezTo>
                <a:cubicBezTo>
                  <a:pt x="5598272" y="3591895"/>
                  <a:pt x="5460782" y="3618449"/>
                  <a:pt x="5310793" y="3677066"/>
                </a:cubicBezTo>
                <a:cubicBezTo>
                  <a:pt x="5405498" y="3704622"/>
                  <a:pt x="5469435" y="3648007"/>
                  <a:pt x="5548276" y="3660533"/>
                </a:cubicBezTo>
                <a:cubicBezTo>
                  <a:pt x="5467993" y="3721154"/>
                  <a:pt x="5374730" y="3732677"/>
                  <a:pt x="5293005" y="3765743"/>
                </a:cubicBezTo>
                <a:cubicBezTo>
                  <a:pt x="5234355" y="3789291"/>
                  <a:pt x="5016580" y="3862938"/>
                  <a:pt x="4983410" y="3883981"/>
                </a:cubicBezTo>
                <a:cubicBezTo>
                  <a:pt x="4883416" y="3949110"/>
                  <a:pt x="4756501" y="3979672"/>
                  <a:pt x="4674775" y="4068850"/>
                </a:cubicBezTo>
                <a:cubicBezTo>
                  <a:pt x="4617087" y="4131477"/>
                  <a:pt x="4520939" y="4119952"/>
                  <a:pt x="4453155" y="4163539"/>
                </a:cubicBezTo>
                <a:cubicBezTo>
                  <a:pt x="4429119" y="4204622"/>
                  <a:pt x="4475751" y="4215143"/>
                  <a:pt x="4492095" y="4237188"/>
                </a:cubicBezTo>
                <a:cubicBezTo>
                  <a:pt x="4513728" y="4266746"/>
                  <a:pt x="4475269" y="4283280"/>
                  <a:pt x="4464213" y="4318851"/>
                </a:cubicBezTo>
                <a:cubicBezTo>
                  <a:pt x="4591608" y="4278771"/>
                  <a:pt x="4713234" y="4255223"/>
                  <a:pt x="4857456" y="4241696"/>
                </a:cubicBezTo>
                <a:cubicBezTo>
                  <a:pt x="4809862" y="4299311"/>
                  <a:pt x="4752174" y="4274261"/>
                  <a:pt x="4713234" y="4295303"/>
                </a:cubicBezTo>
                <a:cubicBezTo>
                  <a:pt x="4687756" y="4308830"/>
                  <a:pt x="4648816" y="4314843"/>
                  <a:pt x="4656026" y="4348410"/>
                </a:cubicBezTo>
                <a:cubicBezTo>
                  <a:pt x="4661795" y="4374963"/>
                  <a:pt x="4694486" y="4371456"/>
                  <a:pt x="4718523" y="4368951"/>
                </a:cubicBezTo>
                <a:cubicBezTo>
                  <a:pt x="4810825" y="4359433"/>
                  <a:pt x="4900722" y="4356425"/>
                  <a:pt x="4989178" y="4420054"/>
                </a:cubicBezTo>
                <a:cubicBezTo>
                  <a:pt x="4764193" y="4512739"/>
                  <a:pt x="4505557" y="4473661"/>
                  <a:pt x="4304127" y="4609933"/>
                </a:cubicBezTo>
                <a:cubicBezTo>
                  <a:pt x="4332491" y="4652018"/>
                  <a:pt x="4372871" y="4629473"/>
                  <a:pt x="4402677" y="4624463"/>
                </a:cubicBezTo>
                <a:cubicBezTo>
                  <a:pt x="4598338" y="4590394"/>
                  <a:pt x="5297331" y="4651016"/>
                  <a:pt x="5398287" y="4608430"/>
                </a:cubicBezTo>
                <a:cubicBezTo>
                  <a:pt x="5460301" y="4582379"/>
                  <a:pt x="5525682" y="4569853"/>
                  <a:pt x="5592504" y="4585886"/>
                </a:cubicBezTo>
                <a:cubicBezTo>
                  <a:pt x="5656923" y="4601416"/>
                  <a:pt x="5640578" y="4819353"/>
                  <a:pt x="5411266" y="4964142"/>
                </a:cubicBezTo>
                <a:cubicBezTo>
                  <a:pt x="5378575" y="4984684"/>
                  <a:pt x="5524721" y="5014244"/>
                  <a:pt x="5480493" y="5031277"/>
                </a:cubicBezTo>
                <a:cubicBezTo>
                  <a:pt x="5445880" y="5044804"/>
                  <a:pt x="5276179" y="5037289"/>
                  <a:pt x="5233393" y="5047810"/>
                </a:cubicBezTo>
                <a:cubicBezTo>
                  <a:pt x="5216567" y="5052318"/>
                  <a:pt x="4701216" y="5221157"/>
                  <a:pt x="4750251" y="5256728"/>
                </a:cubicBezTo>
                <a:cubicBezTo>
                  <a:pt x="4896877" y="5363441"/>
                  <a:pt x="5388190" y="5558833"/>
                  <a:pt x="4508440" y="5624965"/>
                </a:cubicBezTo>
                <a:cubicBezTo>
                  <a:pt x="4536323" y="5663542"/>
                  <a:pt x="4613241" y="5638994"/>
                  <a:pt x="4602665" y="5706629"/>
                </a:cubicBezTo>
                <a:cubicBezTo>
                  <a:pt x="4485845" y="5743202"/>
                  <a:pt x="4350758" y="5741198"/>
                  <a:pt x="4215189" y="5797811"/>
                </a:cubicBezTo>
                <a:cubicBezTo>
                  <a:pt x="4276245" y="5838893"/>
                  <a:pt x="4346432" y="5813844"/>
                  <a:pt x="4407966" y="5826870"/>
                </a:cubicBezTo>
                <a:cubicBezTo>
                  <a:pt x="4373353" y="5878473"/>
                  <a:pt x="4313741" y="5870457"/>
                  <a:pt x="4265186" y="5881478"/>
                </a:cubicBezTo>
                <a:cubicBezTo>
                  <a:pt x="4220479" y="5892001"/>
                  <a:pt x="4125774" y="5981680"/>
                  <a:pt x="4145964" y="5977170"/>
                </a:cubicBezTo>
                <a:cubicBezTo>
                  <a:pt x="4332971" y="5937091"/>
                  <a:pt x="4522862" y="5948113"/>
                  <a:pt x="4710350" y="5909035"/>
                </a:cubicBezTo>
                <a:cubicBezTo>
                  <a:pt x="4772366" y="5896009"/>
                  <a:pt x="4842554" y="5870958"/>
                  <a:pt x="4870916" y="5949616"/>
                </a:cubicBezTo>
                <a:cubicBezTo>
                  <a:pt x="4879571" y="5972663"/>
                  <a:pt x="4873320" y="5980177"/>
                  <a:pt x="4960333" y="5949115"/>
                </a:cubicBezTo>
                <a:cubicBezTo>
                  <a:pt x="4994466" y="5937091"/>
                  <a:pt x="5039656" y="5924065"/>
                  <a:pt x="5073788" y="5953623"/>
                </a:cubicBezTo>
                <a:cubicBezTo>
                  <a:pt x="5052154" y="5990698"/>
                  <a:pt x="5010331" y="5979675"/>
                  <a:pt x="4979084" y="5990197"/>
                </a:cubicBezTo>
                <a:cubicBezTo>
                  <a:pt x="4896397" y="6017250"/>
                  <a:pt x="5180513" y="6120457"/>
                  <a:pt x="5100228" y="6151519"/>
                </a:cubicBezTo>
                <a:cubicBezTo>
                  <a:pt x="4935817" y="6215148"/>
                  <a:pt x="4832938" y="6196611"/>
                  <a:pt x="4666602" y="6266250"/>
                </a:cubicBezTo>
                <a:cubicBezTo>
                  <a:pt x="4723331" y="6264746"/>
                  <a:pt x="4706024" y="6288795"/>
                  <a:pt x="4762750" y="6288795"/>
                </a:cubicBezTo>
                <a:cubicBezTo>
                  <a:pt x="4788229" y="6288795"/>
                  <a:pt x="4815151" y="6294807"/>
                  <a:pt x="4815151" y="6322363"/>
                </a:cubicBezTo>
                <a:cubicBezTo>
                  <a:pt x="4815151" y="6348414"/>
                  <a:pt x="4516613" y="6491199"/>
                  <a:pt x="4558918" y="6504727"/>
                </a:cubicBezTo>
                <a:cubicBezTo>
                  <a:pt x="4674295" y="6541299"/>
                  <a:pt x="4970431" y="6429075"/>
                  <a:pt x="4899280" y="6480679"/>
                </a:cubicBezTo>
                <a:cubicBezTo>
                  <a:pt x="4791114" y="6559337"/>
                  <a:pt x="4774769" y="6574868"/>
                  <a:pt x="4692563" y="6586391"/>
                </a:cubicBezTo>
                <a:cubicBezTo>
                  <a:pt x="4621894" y="6596411"/>
                  <a:pt x="4373353" y="6816352"/>
                  <a:pt x="4303645" y="6834888"/>
                </a:cubicBezTo>
                <a:cubicBezTo>
                  <a:pt x="4288262" y="6838896"/>
                  <a:pt x="4291687" y="6845065"/>
                  <a:pt x="4307829" y="6852361"/>
                </a:cubicBezTo>
                <a:lnTo>
                  <a:pt x="4323786" y="6858000"/>
                </a:lnTo>
                <a:lnTo>
                  <a:pt x="0" y="6858000"/>
                </a:lnTo>
                <a:close/>
              </a:path>
            </a:pathLst>
          </a:custGeom>
          <a:noFill/>
          <a:ln>
            <a:noFill/>
          </a:ln>
        </p:spPr>
      </p:pic>
      <p:sp>
        <p:nvSpPr>
          <p:cNvPr id="624" name="Google Shape;624;g1160c186345_0_151"/>
          <p:cNvSpPr txBox="1"/>
          <p:nvPr/>
        </p:nvSpPr>
        <p:spPr>
          <a:xfrm>
            <a:off x="5801709" y="4572000"/>
            <a:ext cx="5552100" cy="1287900"/>
          </a:xfrm>
          <a:prstGeom prst="rect">
            <a:avLst/>
          </a:prstGeom>
          <a:noFill/>
          <a:ln w="19050" cap="flat" cmpd="sng">
            <a:solidFill>
              <a:srgbClr val="1D81F7"/>
            </a:solidFill>
            <a:prstDash val="dash"/>
            <a:round/>
            <a:headEnd type="none" w="sm" len="sm"/>
            <a:tailEnd type="none" w="sm" len="sm"/>
          </a:ln>
        </p:spPr>
        <p:txBody>
          <a:bodyPr spcFirstLastPara="1" wrap="square" lIns="91425" tIns="45700" rIns="91425" bIns="45700" anchor="t" anchorCtr="0">
            <a:normAutofit fontScale="92500"/>
          </a:bodyPr>
          <a:lstStyle/>
          <a:p>
            <a:pPr marL="0" marR="0" lvl="0" indent="0" algn="ctr" rtl="0">
              <a:lnSpc>
                <a:spcPct val="90000"/>
              </a:lnSpc>
              <a:spcBef>
                <a:spcPts val="0"/>
              </a:spcBef>
              <a:spcAft>
                <a:spcPts val="0"/>
              </a:spcAft>
              <a:buClr>
                <a:srgbClr val="EE7D39"/>
              </a:buClr>
              <a:buSzPct val="100000"/>
              <a:buFont typeface="Arial"/>
              <a:buNone/>
            </a:pPr>
            <a:r>
              <a:rPr lang="en-US" sz="4400" b="1" i="0" u="none" strike="noStrike" cap="none">
                <a:solidFill>
                  <a:srgbClr val="EE7D39"/>
                </a:solidFill>
                <a:latin typeface="Arial"/>
                <a:ea typeface="Arial"/>
                <a:cs typeface="Arial"/>
                <a:sym typeface="Arial"/>
              </a:rPr>
              <a:t>SAMPAI JUMPA DI SESI SELANJUTNYA!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gcfc0b1ae75_0_73"/>
          <p:cNvPicPr preferRelativeResize="0"/>
          <p:nvPr/>
        </p:nvPicPr>
        <p:blipFill rotWithShape="1">
          <a:blip r:embed="rId3">
            <a:alphaModFix/>
          </a:blip>
          <a:srcRect l="4692" r="7441"/>
          <a:stretch/>
        </p:blipFill>
        <p:spPr>
          <a:xfrm>
            <a:off x="1640225" y="921075"/>
            <a:ext cx="9274032" cy="5936925"/>
          </a:xfrm>
          <a:prstGeom prst="rect">
            <a:avLst/>
          </a:prstGeom>
          <a:noFill/>
          <a:ln>
            <a:noFill/>
          </a:ln>
        </p:spPr>
      </p:pic>
      <p:sp>
        <p:nvSpPr>
          <p:cNvPr id="160" name="Google Shape;160;gcfc0b1ae75_0_73"/>
          <p:cNvSpPr txBox="1">
            <a:spLocks noGrp="1"/>
          </p:cNvSpPr>
          <p:nvPr>
            <p:ph type="title"/>
          </p:nvPr>
        </p:nvSpPr>
        <p:spPr>
          <a:xfrm>
            <a:off x="127076" y="5807900"/>
            <a:ext cx="5596200" cy="120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200"/>
              <a:buNone/>
            </a:pPr>
            <a:r>
              <a:rPr lang="en-US"/>
              <a:t>Kesepakatan Kelas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1160c186345_0_236"/>
          <p:cNvSpPr/>
          <p:nvPr/>
        </p:nvSpPr>
        <p:spPr>
          <a:xfrm>
            <a:off x="1006062" y="2078856"/>
            <a:ext cx="2149200" cy="2967300"/>
          </a:xfrm>
          <a:prstGeom prst="roundRect">
            <a:avLst>
              <a:gd name="adj" fmla="val 16667"/>
            </a:avLst>
          </a:prstGeom>
          <a:solidFill>
            <a:srgbClr val="EE7D39"/>
          </a:solidFill>
          <a:ln w="12700" cap="flat" cmpd="sng">
            <a:solidFill>
              <a:srgbClr val="EE7D3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2" name="Google Shape;212;g1160c186345_0_236"/>
          <p:cNvSpPr/>
          <p:nvPr/>
        </p:nvSpPr>
        <p:spPr>
          <a:xfrm>
            <a:off x="1006063" y="3073246"/>
            <a:ext cx="2149200" cy="1052700"/>
          </a:xfrm>
          <a:prstGeom prst="rect">
            <a:avLst/>
          </a:prstGeom>
          <a:noFill/>
          <a:ln>
            <a:noFill/>
          </a:ln>
        </p:spPr>
        <p:txBody>
          <a:bodyPr spcFirstLastPara="1" wrap="square" lIns="91425" tIns="45700" rIns="91425" bIns="45700" anchor="t" anchorCtr="0">
            <a:noAutofit/>
          </a:bodyPr>
          <a:lstStyle/>
          <a:p>
            <a:pPr marL="0" marR="0" lvl="0" indent="0" algn="ctr" rtl="0">
              <a:lnSpc>
                <a:spcPct val="130000"/>
              </a:lnSpc>
              <a:spcBef>
                <a:spcPts val="0"/>
              </a:spcBef>
              <a:spcAft>
                <a:spcPts val="0"/>
              </a:spcAft>
              <a:buClr>
                <a:srgbClr val="000000"/>
              </a:buClr>
              <a:buSzPts val="2400"/>
              <a:buFont typeface="Arial"/>
              <a:buNone/>
            </a:pPr>
            <a:r>
              <a:rPr lang="en-US" sz="2100" b="0" i="0" u="none" strike="noStrike" cap="none">
                <a:solidFill>
                  <a:schemeClr val="lt1"/>
                </a:solidFill>
                <a:latin typeface="Arial"/>
                <a:ea typeface="Arial"/>
                <a:cs typeface="Arial"/>
                <a:sym typeface="Arial"/>
              </a:rPr>
              <a:t>KESEPAKATAN</a:t>
            </a:r>
            <a:endParaRPr sz="1100" b="0" i="0" u="none" strike="noStrike" cap="none">
              <a:solidFill>
                <a:srgbClr val="000000"/>
              </a:solidFill>
              <a:latin typeface="Arial"/>
              <a:ea typeface="Arial"/>
              <a:cs typeface="Arial"/>
              <a:sym typeface="Arial"/>
            </a:endParaRPr>
          </a:p>
          <a:p>
            <a:pPr marL="0" marR="0" lvl="0" indent="0" algn="ctr" rtl="0">
              <a:lnSpc>
                <a:spcPct val="130000"/>
              </a:lnSpc>
              <a:spcBef>
                <a:spcPts val="0"/>
              </a:spcBef>
              <a:spcAft>
                <a:spcPts val="0"/>
              </a:spcAft>
              <a:buClr>
                <a:srgbClr val="000000"/>
              </a:buClr>
              <a:buSzPts val="2400"/>
              <a:buFont typeface="Arial"/>
              <a:buNone/>
            </a:pPr>
            <a:r>
              <a:rPr lang="en-US" sz="2100" b="0" i="0" u="none" strike="noStrike" cap="none">
                <a:solidFill>
                  <a:schemeClr val="lt1"/>
                </a:solidFill>
                <a:latin typeface="Arial"/>
                <a:ea typeface="Arial"/>
                <a:cs typeface="Arial"/>
                <a:sym typeface="Arial"/>
              </a:rPr>
              <a:t>BERSAMA</a:t>
            </a:r>
            <a:endParaRPr sz="2100" b="0" i="0" u="none" strike="noStrike" cap="none">
              <a:solidFill>
                <a:schemeClr val="lt1"/>
              </a:solidFill>
              <a:latin typeface="Arial"/>
              <a:ea typeface="Arial"/>
              <a:cs typeface="Arial"/>
              <a:sym typeface="Arial"/>
            </a:endParaRPr>
          </a:p>
        </p:txBody>
      </p:sp>
      <p:sp>
        <p:nvSpPr>
          <p:cNvPr id="213" name="Google Shape;213;g1160c186345_0_236"/>
          <p:cNvSpPr/>
          <p:nvPr/>
        </p:nvSpPr>
        <p:spPr>
          <a:xfrm>
            <a:off x="3418784" y="2152995"/>
            <a:ext cx="7948800" cy="28932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130000"/>
              </a:lnSpc>
              <a:spcBef>
                <a:spcPts val="0"/>
              </a:spcBef>
              <a:spcAft>
                <a:spcPts val="0"/>
              </a:spcAft>
              <a:buClr>
                <a:srgbClr val="1D81F7"/>
              </a:buClr>
              <a:buSzPts val="2800"/>
              <a:buFont typeface="Arial"/>
              <a:buAutoNum type="arabicPeriod"/>
            </a:pPr>
            <a:r>
              <a:rPr lang="en-US" sz="2800" b="0" i="0" u="none" strike="noStrike" cap="none">
                <a:solidFill>
                  <a:srgbClr val="1D81F7"/>
                </a:solidFill>
                <a:latin typeface="Arial"/>
                <a:ea typeface="Arial"/>
                <a:cs typeface="Arial"/>
                <a:sym typeface="Arial"/>
              </a:rPr>
              <a:t>.</a:t>
            </a:r>
            <a:endParaRPr sz="2800" b="0" i="0" u="none" strike="noStrike" cap="none">
              <a:solidFill>
                <a:srgbClr val="1D81F7"/>
              </a:solidFill>
              <a:latin typeface="Arial"/>
              <a:ea typeface="Arial"/>
              <a:cs typeface="Arial"/>
              <a:sym typeface="Arial"/>
            </a:endParaRPr>
          </a:p>
          <a:p>
            <a:pPr marL="457200" marR="0" lvl="0" indent="-406400" algn="l" rtl="0">
              <a:lnSpc>
                <a:spcPct val="130000"/>
              </a:lnSpc>
              <a:spcBef>
                <a:spcPts val="0"/>
              </a:spcBef>
              <a:spcAft>
                <a:spcPts val="0"/>
              </a:spcAft>
              <a:buClr>
                <a:srgbClr val="1D81F7"/>
              </a:buClr>
              <a:buSzPts val="2800"/>
              <a:buFont typeface="Arial"/>
              <a:buAutoNum type="arabicPeriod"/>
            </a:pPr>
            <a:r>
              <a:rPr lang="en-US" sz="2800" b="0" i="0" u="none" strike="noStrike" cap="none">
                <a:solidFill>
                  <a:srgbClr val="1D81F7"/>
                </a:solidFill>
                <a:latin typeface="Arial"/>
                <a:ea typeface="Arial"/>
                <a:cs typeface="Arial"/>
                <a:sym typeface="Arial"/>
              </a:rPr>
              <a:t>.</a:t>
            </a:r>
            <a:endParaRPr sz="2800" b="0" i="0" u="none" strike="noStrike" cap="none">
              <a:solidFill>
                <a:srgbClr val="1D81F7"/>
              </a:solidFill>
              <a:latin typeface="Arial"/>
              <a:ea typeface="Arial"/>
              <a:cs typeface="Arial"/>
              <a:sym typeface="Arial"/>
            </a:endParaRPr>
          </a:p>
          <a:p>
            <a:pPr marL="457200" marR="0" lvl="0" indent="-406400" algn="l" rtl="0">
              <a:lnSpc>
                <a:spcPct val="130000"/>
              </a:lnSpc>
              <a:spcBef>
                <a:spcPts val="0"/>
              </a:spcBef>
              <a:spcAft>
                <a:spcPts val="0"/>
              </a:spcAft>
              <a:buClr>
                <a:srgbClr val="1D81F7"/>
              </a:buClr>
              <a:buSzPts val="2800"/>
              <a:buFont typeface="Arial"/>
              <a:buAutoNum type="arabicPeriod"/>
            </a:pPr>
            <a:r>
              <a:rPr lang="en-US" sz="2800" b="0" i="0" u="none" strike="noStrike" cap="none">
                <a:solidFill>
                  <a:srgbClr val="1D81F7"/>
                </a:solidFill>
                <a:latin typeface="Arial"/>
                <a:ea typeface="Arial"/>
                <a:cs typeface="Arial"/>
                <a:sym typeface="Arial"/>
              </a:rPr>
              <a:t>.</a:t>
            </a:r>
            <a:endParaRPr sz="2800" b="0" i="0" u="none" strike="noStrike" cap="none">
              <a:solidFill>
                <a:srgbClr val="1D81F7"/>
              </a:solidFill>
              <a:latin typeface="Arial"/>
              <a:ea typeface="Arial"/>
              <a:cs typeface="Arial"/>
              <a:sym typeface="Arial"/>
            </a:endParaRPr>
          </a:p>
          <a:p>
            <a:pPr marL="457200" marR="0" lvl="0" indent="-406400" algn="l" rtl="0">
              <a:lnSpc>
                <a:spcPct val="130000"/>
              </a:lnSpc>
              <a:spcBef>
                <a:spcPts val="0"/>
              </a:spcBef>
              <a:spcAft>
                <a:spcPts val="0"/>
              </a:spcAft>
              <a:buClr>
                <a:srgbClr val="1D81F7"/>
              </a:buClr>
              <a:buSzPts val="2800"/>
              <a:buFont typeface="Arial"/>
              <a:buAutoNum type="arabicPeriod"/>
            </a:pPr>
            <a:r>
              <a:rPr lang="en-US" sz="2800" b="0" i="0" u="none" strike="noStrike" cap="none">
                <a:solidFill>
                  <a:srgbClr val="1D81F7"/>
                </a:solidFill>
                <a:latin typeface="Arial"/>
                <a:ea typeface="Arial"/>
                <a:cs typeface="Arial"/>
                <a:sym typeface="Arial"/>
              </a:rPr>
              <a:t>.</a:t>
            </a:r>
            <a:endParaRPr sz="2800" b="0" i="0" u="none" strike="noStrike" cap="none">
              <a:solidFill>
                <a:srgbClr val="1D81F7"/>
              </a:solidFill>
              <a:latin typeface="Arial"/>
              <a:ea typeface="Arial"/>
              <a:cs typeface="Arial"/>
              <a:sym typeface="Arial"/>
            </a:endParaRPr>
          </a:p>
          <a:p>
            <a:pPr marL="457200" marR="0" lvl="0" indent="-406400" algn="l" rtl="0">
              <a:lnSpc>
                <a:spcPct val="130000"/>
              </a:lnSpc>
              <a:spcBef>
                <a:spcPts val="0"/>
              </a:spcBef>
              <a:spcAft>
                <a:spcPts val="0"/>
              </a:spcAft>
              <a:buClr>
                <a:srgbClr val="1D81F7"/>
              </a:buClr>
              <a:buSzPts val="2800"/>
              <a:buFont typeface="Arial"/>
              <a:buAutoNum type="arabicPeriod"/>
            </a:pPr>
            <a:endParaRPr sz="2800" b="0" i="0" u="none" strike="noStrike" cap="none">
              <a:solidFill>
                <a:srgbClr val="1D81F7"/>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1160c186345_0_328"/>
          <p:cNvSpPr txBox="1">
            <a:spLocks noGrp="1"/>
          </p:cNvSpPr>
          <p:nvPr>
            <p:ph type="title"/>
          </p:nvPr>
        </p:nvSpPr>
        <p:spPr>
          <a:xfrm>
            <a:off x="233074" y="2102225"/>
            <a:ext cx="5558100" cy="20379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Arial"/>
              <a:buNone/>
            </a:pPr>
            <a:r>
              <a:rPr lang="en-US" b="1">
                <a:latin typeface="Candara"/>
                <a:ea typeface="Candara"/>
                <a:cs typeface="Candara"/>
                <a:sym typeface="Candara"/>
              </a:rPr>
              <a:t>MULAI DARI DIRI</a:t>
            </a:r>
            <a:endParaRPr>
              <a:latin typeface="Candara"/>
              <a:ea typeface="Candara"/>
              <a:cs typeface="Candara"/>
              <a:sym typeface="Candara"/>
            </a:endParaRPr>
          </a:p>
        </p:txBody>
      </p:sp>
      <p:cxnSp>
        <p:nvCxnSpPr>
          <p:cNvPr id="219" name="Google Shape;219;g1160c186345_0_328"/>
          <p:cNvCxnSpPr/>
          <p:nvPr/>
        </p:nvCxnSpPr>
        <p:spPr>
          <a:xfrm>
            <a:off x="712694" y="4087903"/>
            <a:ext cx="4625700" cy="0"/>
          </a:xfrm>
          <a:prstGeom prst="straightConnector1">
            <a:avLst/>
          </a:prstGeom>
          <a:noFill/>
          <a:ln w="19050" cap="flat" cmpd="sng">
            <a:solidFill>
              <a:schemeClr val="accent2"/>
            </a:solidFill>
            <a:prstDash val="solid"/>
            <a:miter lim="800000"/>
            <a:headEnd type="none" w="sm" len="sm"/>
            <a:tailEnd type="none" w="sm" len="sm"/>
          </a:ln>
        </p:spPr>
      </p:cxnSp>
      <p:sp>
        <p:nvSpPr>
          <p:cNvPr id="220" name="Google Shape;220;g1160c186345_0_328"/>
          <p:cNvSpPr/>
          <p:nvPr/>
        </p:nvSpPr>
        <p:spPr>
          <a:xfrm>
            <a:off x="6880413" y="1109382"/>
            <a:ext cx="4639200" cy="4639200"/>
          </a:xfrm>
          <a:prstGeom prst="ellipse">
            <a:avLst/>
          </a:prstGeom>
          <a:noFill/>
          <a:ln w="57150" cap="flat" cmpd="sng">
            <a:solidFill>
              <a:srgbClr val="1D81F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21" name="Google Shape;221;g1160c186345_0_328" descr="Book, energy, idea, knowledge icon - Free download"/>
          <p:cNvPicPr preferRelativeResize="0"/>
          <p:nvPr/>
        </p:nvPicPr>
        <p:blipFill rotWithShape="1">
          <a:blip r:embed="rId3">
            <a:alphaModFix/>
          </a:blip>
          <a:srcRect/>
          <a:stretch/>
        </p:blipFill>
        <p:spPr>
          <a:xfrm>
            <a:off x="7097716" y="1308848"/>
            <a:ext cx="4240303" cy="4240303"/>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3189</Words>
  <Application>Microsoft Office PowerPoint</Application>
  <PresentationFormat>Widescreen</PresentationFormat>
  <Paragraphs>304</Paragraphs>
  <Slides>65</Slides>
  <Notes>64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Candara</vt:lpstr>
      <vt:lpstr>Times New Roman</vt:lpstr>
      <vt:lpstr>Arial</vt:lpstr>
      <vt:lpstr>Calibri</vt:lpstr>
      <vt:lpstr>Office Theme</vt:lpstr>
      <vt:lpstr>Office Theme</vt:lpstr>
      <vt:lpstr>REFLEKSI PEMBELAJARAN PARADIGMA BARU </vt:lpstr>
      <vt:lpstr>PEMBUKAAN</vt:lpstr>
      <vt:lpstr>Perkenalan dan Ice breaking</vt:lpstr>
      <vt:lpstr>Perkenalan dan Ice breaking</vt:lpstr>
      <vt:lpstr>Selamat datang!</vt:lpstr>
      <vt:lpstr>PowerPoint Presentation</vt:lpstr>
      <vt:lpstr>Kesepakatan Kelas</vt:lpstr>
      <vt:lpstr>PowerPoint Presentation</vt:lpstr>
      <vt:lpstr>MULAI DARI DIRI</vt:lpstr>
      <vt:lpstr>PowerPoint Presentation</vt:lpstr>
      <vt:lpstr>PowerPoint Presentation</vt:lpstr>
      <vt:lpstr>PowerPoint Presentation</vt:lpstr>
      <vt:lpstr>PowerPoint Presentation</vt:lpstr>
      <vt:lpstr>EKSPLORASI KONSEP 1</vt:lpstr>
      <vt:lpstr>PowerPoint Presentation</vt:lpstr>
      <vt:lpstr>PowerPoint Presentation</vt:lpstr>
      <vt:lpstr>PowerPoint Presentation</vt:lpstr>
      <vt:lpstr>PowerPoint Presentation</vt:lpstr>
      <vt:lpstr>RUANG KOLABORASI 1</vt:lpstr>
      <vt:lpstr>PowerPoint Presentation</vt:lpstr>
      <vt:lpstr>PowerPoint Presentation</vt:lpstr>
      <vt:lpstr>PowerPoint Presentation</vt:lpstr>
      <vt:lpstr>PowerPoint Presentation</vt:lpstr>
      <vt:lpstr>PowerPoint Presentation</vt:lpstr>
      <vt:lpstr>PowerPoint Presentation</vt:lpstr>
      <vt:lpstr>EKSPLORASI KONSEP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RUANG KOLABORASI 2</vt:lpstr>
      <vt:lpstr>PowerPoint Presentation</vt:lpstr>
      <vt:lpstr>PowerPoint Presentation</vt:lpstr>
      <vt:lpstr>PowerPoint Presentation</vt:lpstr>
      <vt:lpstr>PowerPoint Presentation</vt:lpstr>
      <vt:lpstr>PowerPoint Presentation</vt:lpstr>
      <vt:lpstr>REFLEKSI TERBIMBING</vt:lpstr>
      <vt:lpstr>PowerPoint Presentation</vt:lpstr>
      <vt:lpstr>PowerPoint Presentation</vt:lpstr>
      <vt:lpstr>ELABORASI PEMAHAMAN</vt:lpstr>
      <vt:lpstr>PowerPoint Presentation</vt:lpstr>
      <vt:lpstr>PowerPoint Presentation</vt:lpstr>
      <vt:lpstr>PowerPoint Presentation</vt:lpstr>
      <vt:lpstr>PowerPoint Presentation</vt:lpstr>
      <vt:lpstr>PowerPoint Presentation</vt:lpstr>
      <vt:lpstr>(RENCANA) AKSI NYATA</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REFLEKSI PEMBELAJARAN PARADIGMA BARU </dc:title>
  <dc:creator>Patrick Samuel</dc:creator>
  <cp:lastModifiedBy>UNIMED</cp:lastModifiedBy>
  <cp:revision>5</cp:revision>
  <dcterms:created xsi:type="dcterms:W3CDTF">2021-03-23T00:52:12Z</dcterms:created>
  <dcterms:modified xsi:type="dcterms:W3CDTF">2022-05-11T18:38:16Z</dcterms:modified>
</cp:coreProperties>
</file>