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1" r:id="rId6"/>
    <p:sldId id="272" r:id="rId7"/>
    <p:sldId id="273" r:id="rId8"/>
    <p:sldId id="274" r:id="rId9"/>
    <p:sldId id="275" r:id="rId10"/>
    <p:sldId id="277" r:id="rId11"/>
    <p:sldId id="257" r:id="rId12"/>
    <p:sldId id="258" r:id="rId13"/>
    <p:sldId id="259" r:id="rId14"/>
    <p:sldId id="260" r:id="rId15"/>
    <p:sldId id="261" r:id="rId16"/>
    <p:sldId id="262" r:id="rId17"/>
    <p:sldId id="263" r:id="rId18"/>
    <p:sldId id="290" r:id="rId19"/>
    <p:sldId id="291" r:id="rId20"/>
    <p:sldId id="264" r:id="rId21"/>
    <p:sldId id="265" r:id="rId22"/>
    <p:sldId id="288" r:id="rId23"/>
    <p:sldId id="289" r:id="rId24"/>
    <p:sldId id="266" r:id="rId25"/>
    <p:sldId id="281" r:id="rId26"/>
    <p:sldId id="282" r:id="rId27"/>
    <p:sldId id="280" r:id="rId28"/>
    <p:sldId id="284" r:id="rId29"/>
    <p:sldId id="285" r:id="rId30"/>
    <p:sldId id="286" r:id="rId31"/>
    <p:sldId id="267" r:id="rId32"/>
    <p:sldId id="276" r:id="rId33"/>
    <p:sldId id="278"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6" d="100"/>
          <a:sy n="46" d="100"/>
        </p:scale>
        <p:origin x="-1170"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F93143A-4C15-451F-9B3F-D78A4A915468}" type="datetimeFigureOut">
              <a:rPr lang="en-US"/>
              <a:pPr>
                <a:defRPr/>
              </a:pPr>
              <a:t>1/4/2021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434CB3-460B-4812-9A04-506A30405589}" type="slidenum">
              <a:rPr lang="en-US"/>
              <a:pPr>
                <a:defRPr/>
              </a:pPr>
              <a:t>‹#›</a:t>
            </a:fld>
            <a:endParaRPr lang="en-US"/>
          </a:p>
        </p:txBody>
      </p:sp>
    </p:spTree>
    <p:extLst>
      <p:ext uri="{BB962C8B-B14F-4D97-AF65-F5344CB8AC3E}">
        <p14:creationId xmlns:p14="http://schemas.microsoft.com/office/powerpoint/2010/main" val="2679540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F4FE629-A7F5-49E2-B38C-4E95DE9BD8FD}" type="datetimeFigureOut">
              <a:rPr lang="en-US"/>
              <a:pPr>
                <a:defRPr/>
              </a:pPr>
              <a:t>1/4/2021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3F27F3D-413D-4194-B422-2B0E1EBEA133}" type="slidenum">
              <a:rPr lang="en-US"/>
              <a:pPr>
                <a:defRPr/>
              </a:pPr>
              <a:t>‹#›</a:t>
            </a:fld>
            <a:endParaRPr lang="en-US"/>
          </a:p>
        </p:txBody>
      </p:sp>
    </p:spTree>
    <p:extLst>
      <p:ext uri="{BB962C8B-B14F-4D97-AF65-F5344CB8AC3E}">
        <p14:creationId xmlns:p14="http://schemas.microsoft.com/office/powerpoint/2010/main" val="3848417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5F61EF8-6044-4724-905A-75C590F0ED74}" type="datetimeFigureOut">
              <a:rPr lang="en-US"/>
              <a:pPr>
                <a:defRPr/>
              </a:pPr>
              <a:t>1/4/2021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5E12E0D-E941-415F-B017-EA8F81128C92}" type="slidenum">
              <a:rPr lang="en-US"/>
              <a:pPr>
                <a:defRPr/>
              </a:pPr>
              <a:t>‹#›</a:t>
            </a:fld>
            <a:endParaRPr lang="en-US"/>
          </a:p>
        </p:txBody>
      </p:sp>
    </p:spTree>
    <p:extLst>
      <p:ext uri="{BB962C8B-B14F-4D97-AF65-F5344CB8AC3E}">
        <p14:creationId xmlns:p14="http://schemas.microsoft.com/office/powerpoint/2010/main" val="2403733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B5C6C6D-584A-4001-8E39-0DAE8E7D83AB}" type="datetimeFigureOut">
              <a:rPr lang="en-US"/>
              <a:pPr>
                <a:defRPr/>
              </a:pPr>
              <a:t>1/4/2021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D2EE4C8-B111-414D-90E5-C66BA1F5CC74}" type="slidenum">
              <a:rPr lang="en-US"/>
              <a:pPr>
                <a:defRPr/>
              </a:pPr>
              <a:t>‹#›</a:t>
            </a:fld>
            <a:endParaRPr lang="en-US"/>
          </a:p>
        </p:txBody>
      </p:sp>
    </p:spTree>
    <p:extLst>
      <p:ext uri="{BB962C8B-B14F-4D97-AF65-F5344CB8AC3E}">
        <p14:creationId xmlns:p14="http://schemas.microsoft.com/office/powerpoint/2010/main" val="3194875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595A691-F92A-4A61-B417-0126C0AD64CC}" type="datetimeFigureOut">
              <a:rPr lang="en-US"/>
              <a:pPr>
                <a:defRPr/>
              </a:pPr>
              <a:t>1/4/2021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B6EB3E3-FE79-4216-985B-A96AC1DA13FD}" type="slidenum">
              <a:rPr lang="en-US"/>
              <a:pPr>
                <a:defRPr/>
              </a:pPr>
              <a:t>‹#›</a:t>
            </a:fld>
            <a:endParaRPr lang="en-US"/>
          </a:p>
        </p:txBody>
      </p:sp>
    </p:spTree>
    <p:extLst>
      <p:ext uri="{BB962C8B-B14F-4D97-AF65-F5344CB8AC3E}">
        <p14:creationId xmlns:p14="http://schemas.microsoft.com/office/powerpoint/2010/main" val="1758516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7465837-123A-409B-A0F5-EE718F051961}" type="datetimeFigureOut">
              <a:rPr lang="en-US"/>
              <a:pPr>
                <a:defRPr/>
              </a:pPr>
              <a:t>1/4/2021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5C0B29F-BE10-42A8-9D95-D71E1C90C0C6}" type="slidenum">
              <a:rPr lang="en-US"/>
              <a:pPr>
                <a:defRPr/>
              </a:pPr>
              <a:t>‹#›</a:t>
            </a:fld>
            <a:endParaRPr lang="en-US"/>
          </a:p>
        </p:txBody>
      </p:sp>
    </p:spTree>
    <p:extLst>
      <p:ext uri="{BB962C8B-B14F-4D97-AF65-F5344CB8AC3E}">
        <p14:creationId xmlns:p14="http://schemas.microsoft.com/office/powerpoint/2010/main" val="1607641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4927E03-8463-49AB-BCB8-EC49D8614C76}" type="datetimeFigureOut">
              <a:rPr lang="en-US"/>
              <a:pPr>
                <a:defRPr/>
              </a:pPr>
              <a:t>1/4/2021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332C8A9-5C77-4DF6-B933-E537EA2A43B3}" type="slidenum">
              <a:rPr lang="en-US"/>
              <a:pPr>
                <a:defRPr/>
              </a:pPr>
              <a:t>‹#›</a:t>
            </a:fld>
            <a:endParaRPr lang="en-US"/>
          </a:p>
        </p:txBody>
      </p:sp>
    </p:spTree>
    <p:extLst>
      <p:ext uri="{BB962C8B-B14F-4D97-AF65-F5344CB8AC3E}">
        <p14:creationId xmlns:p14="http://schemas.microsoft.com/office/powerpoint/2010/main" val="4282277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CEE0421-46A6-47B4-B1C2-7411DD9C230C}" type="datetimeFigureOut">
              <a:rPr lang="en-US"/>
              <a:pPr>
                <a:defRPr/>
              </a:pPr>
              <a:t>1/4/2021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827B70B-21AF-440D-96D1-C0D640EAE61D}" type="slidenum">
              <a:rPr lang="en-US"/>
              <a:pPr>
                <a:defRPr/>
              </a:pPr>
              <a:t>‹#›</a:t>
            </a:fld>
            <a:endParaRPr lang="en-US"/>
          </a:p>
        </p:txBody>
      </p:sp>
    </p:spTree>
    <p:extLst>
      <p:ext uri="{BB962C8B-B14F-4D97-AF65-F5344CB8AC3E}">
        <p14:creationId xmlns:p14="http://schemas.microsoft.com/office/powerpoint/2010/main" val="629680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57E54E6-84A7-4FCA-90FD-36230F8C9168}" type="datetimeFigureOut">
              <a:rPr lang="en-US"/>
              <a:pPr>
                <a:defRPr/>
              </a:pPr>
              <a:t>1/4/2021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A4678D9-2033-46BF-B05B-8898F35DEA9C}" type="slidenum">
              <a:rPr lang="en-US"/>
              <a:pPr>
                <a:defRPr/>
              </a:pPr>
              <a:t>‹#›</a:t>
            </a:fld>
            <a:endParaRPr lang="en-US"/>
          </a:p>
        </p:txBody>
      </p:sp>
    </p:spTree>
    <p:extLst>
      <p:ext uri="{BB962C8B-B14F-4D97-AF65-F5344CB8AC3E}">
        <p14:creationId xmlns:p14="http://schemas.microsoft.com/office/powerpoint/2010/main" val="2442443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4E9A2A3-2DA3-440E-8613-AAC8A10C097E}" type="datetimeFigureOut">
              <a:rPr lang="en-US"/>
              <a:pPr>
                <a:defRPr/>
              </a:pPr>
              <a:t>1/4/2021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497DED5-F1ED-4EDA-9748-6FF35D5D79E2}" type="slidenum">
              <a:rPr lang="en-US"/>
              <a:pPr>
                <a:defRPr/>
              </a:pPr>
              <a:t>‹#›</a:t>
            </a:fld>
            <a:endParaRPr lang="en-US"/>
          </a:p>
        </p:txBody>
      </p:sp>
    </p:spTree>
    <p:extLst>
      <p:ext uri="{BB962C8B-B14F-4D97-AF65-F5344CB8AC3E}">
        <p14:creationId xmlns:p14="http://schemas.microsoft.com/office/powerpoint/2010/main" val="4118146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0748872-BA74-4ACF-9B4D-3499C87D8BDD}" type="datetimeFigureOut">
              <a:rPr lang="en-US"/>
              <a:pPr>
                <a:defRPr/>
              </a:pPr>
              <a:t>1/4/2021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BC90FCB-E0F4-4EBA-AC0D-E2664FD89E09}" type="slidenum">
              <a:rPr lang="en-US"/>
              <a:pPr>
                <a:defRPr/>
              </a:pPr>
              <a:t>‹#›</a:t>
            </a:fld>
            <a:endParaRPr lang="en-US"/>
          </a:p>
        </p:txBody>
      </p:sp>
    </p:spTree>
    <p:extLst>
      <p:ext uri="{BB962C8B-B14F-4D97-AF65-F5344CB8AC3E}">
        <p14:creationId xmlns:p14="http://schemas.microsoft.com/office/powerpoint/2010/main" val="2716126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DB85B16D-4E2B-4F92-A2E7-B3F404AF447C}" type="datetimeFigureOut">
              <a:rPr lang="en-US"/>
              <a:pPr>
                <a:defRPr/>
              </a:pPr>
              <a:t>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328B9497-36EB-48DC-AF02-A4DAB6739D1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eaLnBrk="1" hangingPunct="1"/>
            <a:r>
              <a:rPr lang="en-US" smtClean="0"/>
              <a:t>KEWAJIBAN MENUNTUT ILMU DAN MENGAJARKANNYA</a:t>
            </a:r>
          </a:p>
        </p:txBody>
      </p:sp>
      <p:sp>
        <p:nvSpPr>
          <p:cNvPr id="2051" name="Subtitle 2"/>
          <p:cNvSpPr>
            <a:spLocks noGrp="1"/>
          </p:cNvSpPr>
          <p:nvPr>
            <p:ph type="subTitle" idx="1"/>
          </p:nvPr>
        </p:nvSpPr>
        <p:spPr/>
        <p:txBody>
          <a:bodyPr/>
          <a:lstStyle/>
          <a:p>
            <a:pPr eaLnBrk="1" hangingPunct="1"/>
            <a:r>
              <a:rPr lang="en-US" sz="3600" smtClean="0">
                <a:solidFill>
                  <a:srgbClr val="FF0000"/>
                </a:solidFill>
              </a:rPr>
              <a:t>Q.S. At-Taubah (9): 122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VS</a:t>
            </a:r>
          </a:p>
        </p:txBody>
      </p:sp>
      <p:pic>
        <p:nvPicPr>
          <p:cNvPr id="11267" name="Picture 4" descr="C:\Users\ASUS\Pictures\images.1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85800" y="1295400"/>
            <a:ext cx="3048000" cy="4114800"/>
          </a:xfrm>
          <a:noFill/>
        </p:spPr>
      </p:pic>
      <p:pic>
        <p:nvPicPr>
          <p:cNvPr id="11268" name="Picture 6" descr="C:\Users\ASUS\Pictures\images.1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1371600"/>
            <a:ext cx="33528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mtClean="0"/>
              <a:t>APAKAH ITU ILMU?</a:t>
            </a:r>
          </a:p>
        </p:txBody>
      </p:sp>
      <p:sp>
        <p:nvSpPr>
          <p:cNvPr id="3" name="Content Placeholder 2"/>
          <p:cNvSpPr>
            <a:spLocks noGrp="1"/>
          </p:cNvSpPr>
          <p:nvPr>
            <p:ph idx="1"/>
          </p:nvPr>
        </p:nvSpPr>
        <p:spPr/>
        <p:txBody>
          <a:bodyPr rtlCol="0">
            <a:normAutofit fontScale="92500" lnSpcReduction="10000"/>
          </a:bodyPr>
          <a:lstStyle/>
          <a:p>
            <a:pPr marL="514350" indent="-514350" algn="just" eaLnBrk="1" fontAlgn="auto" hangingPunct="1">
              <a:spcAft>
                <a:spcPts val="0"/>
              </a:spcAft>
              <a:defRPr/>
            </a:pPr>
            <a:r>
              <a:rPr lang="en-US" dirty="0" err="1" smtClean="0"/>
              <a:t>Ilmu</a:t>
            </a:r>
            <a:r>
              <a:rPr lang="en-US" dirty="0" smtClean="0"/>
              <a:t> </a:t>
            </a:r>
            <a:r>
              <a:rPr lang="en-US" dirty="0" err="1" smtClean="0"/>
              <a:t>merupakan</a:t>
            </a:r>
            <a:r>
              <a:rPr lang="en-US" dirty="0" smtClean="0"/>
              <a:t> </a:t>
            </a:r>
            <a:r>
              <a:rPr lang="en-US" dirty="0" err="1" smtClean="0"/>
              <a:t>kata</a:t>
            </a:r>
            <a:r>
              <a:rPr lang="en-US" dirty="0" smtClean="0"/>
              <a:t> yang </a:t>
            </a:r>
            <a:r>
              <a:rPr lang="en-US" dirty="0" err="1" smtClean="0"/>
              <a:t>berasal</a:t>
            </a:r>
            <a:r>
              <a:rPr lang="en-US" dirty="0" smtClean="0"/>
              <a:t> </a:t>
            </a:r>
            <a:r>
              <a:rPr lang="en-US" dirty="0" err="1" smtClean="0"/>
              <a:t>dari</a:t>
            </a:r>
            <a:r>
              <a:rPr lang="en-US" dirty="0" smtClean="0"/>
              <a:t> </a:t>
            </a:r>
            <a:r>
              <a:rPr lang="en-US" dirty="0" err="1" smtClean="0"/>
              <a:t>bahasa</a:t>
            </a:r>
            <a:r>
              <a:rPr lang="en-US" dirty="0" smtClean="0"/>
              <a:t> </a:t>
            </a:r>
            <a:r>
              <a:rPr lang="en-US" u="sng" dirty="0" smtClean="0"/>
              <a:t>Arab</a:t>
            </a:r>
            <a:r>
              <a:rPr lang="en-US" dirty="0" smtClean="0"/>
              <a:t>, </a:t>
            </a:r>
            <a:r>
              <a:rPr lang="en-US" dirty="0" err="1" smtClean="0"/>
              <a:t>masdar</a:t>
            </a:r>
            <a:r>
              <a:rPr lang="en-US" dirty="0" smtClean="0"/>
              <a:t> </a:t>
            </a:r>
            <a:r>
              <a:rPr lang="en-US" dirty="0" err="1" smtClean="0"/>
              <a:t>dari</a:t>
            </a:r>
            <a:r>
              <a:rPr lang="en-US" dirty="0" smtClean="0"/>
              <a:t> ‘</a:t>
            </a:r>
            <a:r>
              <a:rPr lang="en-US" dirty="0" err="1" smtClean="0"/>
              <a:t>alima</a:t>
            </a:r>
            <a:r>
              <a:rPr lang="en-US" dirty="0" smtClean="0"/>
              <a:t> – </a:t>
            </a:r>
            <a:r>
              <a:rPr lang="en-US" dirty="0" err="1" smtClean="0"/>
              <a:t>ya’lamu</a:t>
            </a:r>
            <a:r>
              <a:rPr lang="en-US" dirty="0" smtClean="0"/>
              <a:t> yang </a:t>
            </a:r>
            <a:r>
              <a:rPr lang="en-US" dirty="0" err="1" smtClean="0"/>
              <a:t>berarti</a:t>
            </a:r>
            <a:r>
              <a:rPr lang="en-US" dirty="0" smtClean="0"/>
              <a:t> </a:t>
            </a:r>
            <a:r>
              <a:rPr lang="en-US" dirty="0" err="1" smtClean="0"/>
              <a:t>tahu</a:t>
            </a:r>
            <a:r>
              <a:rPr lang="en-US" dirty="0" smtClean="0"/>
              <a:t> </a:t>
            </a:r>
            <a:r>
              <a:rPr lang="en-US" dirty="0" err="1" smtClean="0"/>
              <a:t>atau</a:t>
            </a:r>
            <a:r>
              <a:rPr lang="en-US" dirty="0" smtClean="0"/>
              <a:t> </a:t>
            </a:r>
            <a:r>
              <a:rPr lang="en-US" dirty="0" err="1" smtClean="0"/>
              <a:t>mengetahui</a:t>
            </a:r>
            <a:r>
              <a:rPr lang="en-US" dirty="0" smtClean="0"/>
              <a:t>. </a:t>
            </a:r>
          </a:p>
          <a:p>
            <a:pPr marL="514350" indent="-514350" algn="just" eaLnBrk="1" fontAlgn="auto" hangingPunct="1">
              <a:spcAft>
                <a:spcPts val="0"/>
              </a:spcAft>
              <a:defRPr/>
            </a:pPr>
            <a:r>
              <a:rPr lang="en-US" smtClean="0"/>
              <a:t>Bahasa</a:t>
            </a:r>
            <a:r>
              <a:rPr lang="en-US" dirty="0" smtClean="0"/>
              <a:t> </a:t>
            </a:r>
            <a:r>
              <a:rPr lang="en-US" dirty="0" err="1" smtClean="0"/>
              <a:t>Inggeris</a:t>
            </a:r>
            <a:r>
              <a:rPr lang="en-US" dirty="0" smtClean="0"/>
              <a:t> </a:t>
            </a:r>
            <a:r>
              <a:rPr lang="en-US" dirty="0" err="1" smtClean="0"/>
              <a:t>Ilmu</a:t>
            </a:r>
            <a:r>
              <a:rPr lang="en-US" dirty="0" smtClean="0"/>
              <a:t> </a:t>
            </a:r>
            <a:r>
              <a:rPr lang="en-US" dirty="0" err="1" smtClean="0"/>
              <a:t>biasanya</a:t>
            </a:r>
            <a:r>
              <a:rPr lang="en-US" dirty="0" smtClean="0"/>
              <a:t> </a:t>
            </a:r>
            <a:r>
              <a:rPr lang="en-US" dirty="0" err="1" smtClean="0"/>
              <a:t>dipadankan</a:t>
            </a:r>
            <a:r>
              <a:rPr lang="en-US" dirty="0" smtClean="0"/>
              <a:t> </a:t>
            </a:r>
            <a:r>
              <a:rPr lang="en-US" dirty="0" err="1" smtClean="0"/>
              <a:t>dengan</a:t>
            </a:r>
            <a:r>
              <a:rPr lang="en-US" dirty="0" smtClean="0"/>
              <a:t> </a:t>
            </a:r>
            <a:r>
              <a:rPr lang="en-US" dirty="0" err="1" smtClean="0"/>
              <a:t>kata</a:t>
            </a:r>
            <a:r>
              <a:rPr lang="en-US" dirty="0" smtClean="0"/>
              <a:t> science, </a:t>
            </a:r>
            <a:r>
              <a:rPr lang="en-US" dirty="0" err="1" smtClean="0"/>
              <a:t>sedang pe</a:t>
            </a:r>
            <a:r>
              <a:rPr lang="en-US" dirty="0" smtClean="0"/>
              <a:t>n</a:t>
            </a:r>
            <a:r>
              <a:rPr lang="en-US" dirty="0" err="1" smtClean="0"/>
              <a:t>geta</a:t>
            </a:r>
            <a:r>
              <a:rPr lang="en-US" dirty="0" smtClean="0"/>
              <a:t>huan denga</a:t>
            </a:r>
            <a:r>
              <a:rPr lang="en-US" dirty="0" err="1" smtClean="0"/>
              <a:t>n know</a:t>
            </a:r>
            <a:r>
              <a:rPr lang="en-US" dirty="0" smtClean="0"/>
              <a:t>l</a:t>
            </a:r>
            <a:r>
              <a:rPr lang="en-US" dirty="0" err="1" smtClean="0"/>
              <a:t>edge.</a:t>
            </a:r>
          </a:p>
          <a:p>
            <a:pPr marL="514350" indent="-514350" algn="just" eaLnBrk="1" fontAlgn="auto" hangingPunct="1">
              <a:spcAft>
                <a:spcPts val="0"/>
              </a:spcAft>
              <a:defRPr/>
            </a:pPr>
            <a:r>
              <a:rPr lang="en-US" dirty="0" err="1" smtClean="0"/>
              <a:t>Bahas</a:t>
            </a:r>
            <a:r>
              <a:rPr lang="en-US" dirty="0" smtClean="0"/>
              <a:t>a Indonesia kata science </a:t>
            </a:r>
            <a:r>
              <a:rPr lang="en-US" dirty="0" err="1" smtClean="0"/>
              <a:t>umumnya</a:t>
            </a:r>
            <a:r>
              <a:rPr lang="en-US" dirty="0" smtClean="0"/>
              <a:t> </a:t>
            </a:r>
            <a:r>
              <a:rPr lang="en-US" dirty="0" err="1" smtClean="0"/>
              <a:t>diartikan</a:t>
            </a:r>
            <a:r>
              <a:rPr lang="en-US" dirty="0" smtClean="0"/>
              <a:t> </a:t>
            </a:r>
            <a:r>
              <a:rPr lang="en-US" dirty="0" err="1" smtClean="0"/>
              <a:t>Ilmu</a:t>
            </a:r>
            <a:r>
              <a:rPr lang="en-US" dirty="0" smtClean="0"/>
              <a:t> </a:t>
            </a:r>
            <a:r>
              <a:rPr lang="en-US" dirty="0" err="1" smtClean="0"/>
              <a:t>tapi</a:t>
            </a:r>
            <a:r>
              <a:rPr lang="en-US" dirty="0" smtClean="0"/>
              <a:t> </a:t>
            </a:r>
            <a:r>
              <a:rPr lang="en-US" dirty="0" err="1" smtClean="0"/>
              <a:t>sering</a:t>
            </a:r>
            <a:r>
              <a:rPr lang="en-US" dirty="0" smtClean="0"/>
              <a:t> </a:t>
            </a:r>
            <a:r>
              <a:rPr lang="en-US" dirty="0" err="1" smtClean="0"/>
              <a:t>juga</a:t>
            </a:r>
            <a:r>
              <a:rPr lang="en-US" dirty="0" smtClean="0"/>
              <a:t> </a:t>
            </a:r>
            <a:r>
              <a:rPr lang="en-US" dirty="0" err="1" smtClean="0"/>
              <a:t>diartikan</a:t>
            </a:r>
            <a:r>
              <a:rPr lang="en-US" dirty="0" smtClean="0"/>
              <a:t> </a:t>
            </a:r>
            <a:r>
              <a:rPr lang="en-US" dirty="0" err="1" smtClean="0"/>
              <a:t>dengan</a:t>
            </a:r>
            <a:r>
              <a:rPr lang="en-US" dirty="0" smtClean="0"/>
              <a:t> </a:t>
            </a:r>
            <a:r>
              <a:rPr lang="en-US" dirty="0" err="1" smtClean="0"/>
              <a:t>Ilmu</a:t>
            </a:r>
            <a:r>
              <a:rPr lang="en-US" dirty="0" smtClean="0"/>
              <a:t> </a:t>
            </a:r>
            <a:r>
              <a:rPr lang="en-US" dirty="0" err="1" smtClean="0"/>
              <a:t>Pengetahuan</a:t>
            </a:r>
            <a:r>
              <a:rPr lang="en-US" dirty="0" smtClean="0"/>
              <a:t>, </a:t>
            </a:r>
            <a:r>
              <a:rPr lang="en-US" dirty="0" err="1" smtClean="0"/>
              <a:t>meskipun</a:t>
            </a:r>
            <a:r>
              <a:rPr lang="en-US" dirty="0" smtClean="0"/>
              <a:t> </a:t>
            </a:r>
            <a:r>
              <a:rPr lang="en-US" dirty="0" err="1" smtClean="0"/>
              <a:t>secara</a:t>
            </a:r>
            <a:r>
              <a:rPr lang="en-US" dirty="0" smtClean="0"/>
              <a:t> </a:t>
            </a:r>
            <a:r>
              <a:rPr lang="en-US" dirty="0" err="1" smtClean="0"/>
              <a:t>konseptual</a:t>
            </a:r>
            <a:r>
              <a:rPr lang="en-US" dirty="0" smtClean="0"/>
              <a:t> </a:t>
            </a:r>
            <a:r>
              <a:rPr lang="en-US" dirty="0" err="1" smtClean="0"/>
              <a:t>mengacu</a:t>
            </a:r>
            <a:r>
              <a:rPr lang="en-US" dirty="0" smtClean="0"/>
              <a:t> </a:t>
            </a:r>
            <a:r>
              <a:rPr lang="en-US" dirty="0" err="1" smtClean="0"/>
              <a:t>pada</a:t>
            </a:r>
            <a:r>
              <a:rPr lang="en-US" dirty="0" smtClean="0"/>
              <a:t> </a:t>
            </a:r>
            <a:r>
              <a:rPr lang="en-US" dirty="0" err="1" smtClean="0"/>
              <a:t>makna</a:t>
            </a:r>
            <a:r>
              <a:rPr lang="en-US" dirty="0" smtClean="0"/>
              <a:t> yang </a:t>
            </a:r>
            <a:r>
              <a:rPr lang="en-US" dirty="0" err="1" smtClean="0"/>
              <a:t>sama</a:t>
            </a:r>
            <a:r>
              <a:rPr lang="en-US" dirty="0" smtClean="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Beberapa pengertian ILMU:</a:t>
            </a:r>
          </a:p>
        </p:txBody>
      </p:sp>
      <p:sp>
        <p:nvSpPr>
          <p:cNvPr id="3" name="Content Placeholder 2"/>
          <p:cNvSpPr>
            <a:spLocks noGrp="1"/>
          </p:cNvSpPr>
          <p:nvPr>
            <p:ph idx="1"/>
          </p:nvPr>
        </p:nvSpPr>
        <p:spPr>
          <a:xfrm>
            <a:off x="609600" y="1676400"/>
            <a:ext cx="8229600" cy="4525963"/>
          </a:xfrm>
        </p:spPr>
        <p:txBody>
          <a:bodyPr rtlCol="0">
            <a:normAutofit fontScale="70000" lnSpcReduction="20000"/>
          </a:bodyPr>
          <a:lstStyle/>
          <a:p>
            <a:pPr marL="514350" indent="-514350" eaLnBrk="1" fontAlgn="auto" hangingPunct="1">
              <a:spcAft>
                <a:spcPts val="0"/>
              </a:spcAft>
              <a:buFont typeface="+mj-lt"/>
              <a:buAutoNum type="arabicPeriod"/>
              <a:defRPr/>
            </a:pPr>
            <a:r>
              <a:rPr lang="en-US" i="1" dirty="0" smtClean="0"/>
              <a:t>“</a:t>
            </a:r>
            <a:r>
              <a:rPr lang="en-US" i="1" dirty="0" err="1" smtClean="0"/>
              <a:t>Ilmu</a:t>
            </a:r>
            <a:r>
              <a:rPr lang="en-US" i="1" dirty="0" smtClean="0"/>
              <a:t> </a:t>
            </a:r>
            <a:r>
              <a:rPr lang="en-US" i="1" dirty="0" err="1" smtClean="0"/>
              <a:t>adalah</a:t>
            </a:r>
            <a:r>
              <a:rPr lang="en-US" i="1" dirty="0" smtClean="0"/>
              <a:t> </a:t>
            </a:r>
            <a:r>
              <a:rPr lang="en-US" i="1" dirty="0" err="1" smtClean="0"/>
              <a:t>pengetahuan</a:t>
            </a:r>
            <a:r>
              <a:rPr lang="en-US" i="1" dirty="0" smtClean="0"/>
              <a:t> </a:t>
            </a:r>
            <a:r>
              <a:rPr lang="en-US" i="1" dirty="0" err="1" smtClean="0"/>
              <a:t>tentang</a:t>
            </a:r>
            <a:r>
              <a:rPr lang="en-US" i="1" dirty="0" smtClean="0"/>
              <a:t> </a:t>
            </a:r>
            <a:r>
              <a:rPr lang="en-US" i="1" dirty="0" err="1" smtClean="0"/>
              <a:t>sesuatu</a:t>
            </a:r>
            <a:r>
              <a:rPr lang="en-US" i="1" dirty="0" smtClean="0"/>
              <a:t> </a:t>
            </a:r>
            <a:r>
              <a:rPr lang="en-US" i="1" dirty="0" err="1" smtClean="0"/>
              <a:t>bidang</a:t>
            </a:r>
            <a:r>
              <a:rPr lang="en-US" i="1" dirty="0" smtClean="0"/>
              <a:t> yang </a:t>
            </a:r>
            <a:r>
              <a:rPr lang="en-US" i="1" dirty="0" err="1" smtClean="0"/>
              <a:t>disusun</a:t>
            </a:r>
            <a:r>
              <a:rPr lang="en-US" i="1" dirty="0" smtClean="0"/>
              <a:t> </a:t>
            </a:r>
            <a:r>
              <a:rPr lang="en-US" i="1" dirty="0" err="1" smtClean="0"/>
              <a:t>secara</a:t>
            </a:r>
            <a:r>
              <a:rPr lang="en-US" i="1" dirty="0" smtClean="0"/>
              <a:t> </a:t>
            </a:r>
            <a:r>
              <a:rPr lang="en-US" i="1" dirty="0" err="1" smtClean="0"/>
              <a:t>bersistem</a:t>
            </a:r>
            <a:r>
              <a:rPr lang="en-US" i="1" dirty="0" smtClean="0"/>
              <a:t> </a:t>
            </a:r>
            <a:r>
              <a:rPr lang="en-US" i="1" dirty="0" err="1" smtClean="0"/>
              <a:t>menurut</a:t>
            </a:r>
            <a:r>
              <a:rPr lang="en-US" i="1" dirty="0" smtClean="0"/>
              <a:t> </a:t>
            </a:r>
            <a:r>
              <a:rPr lang="en-US" i="1" dirty="0" err="1" smtClean="0"/>
              <a:t>metode-metode</a:t>
            </a:r>
            <a:r>
              <a:rPr lang="en-US" i="1" dirty="0" smtClean="0"/>
              <a:t> </a:t>
            </a:r>
            <a:r>
              <a:rPr lang="en-US" i="1" dirty="0" err="1" smtClean="0"/>
              <a:t>tertentu</a:t>
            </a:r>
            <a:r>
              <a:rPr lang="en-US" i="1" dirty="0" smtClean="0"/>
              <a:t> yang </a:t>
            </a:r>
            <a:r>
              <a:rPr lang="en-US" i="1" dirty="0" err="1" smtClean="0"/>
              <a:t>dapat</a:t>
            </a:r>
            <a:r>
              <a:rPr lang="en-US" i="1" dirty="0" smtClean="0"/>
              <a:t> </a:t>
            </a:r>
            <a:r>
              <a:rPr lang="en-US" i="1" dirty="0" err="1" smtClean="0"/>
              <a:t>digunakan</a:t>
            </a:r>
            <a:r>
              <a:rPr lang="en-US" i="1" dirty="0" smtClean="0"/>
              <a:t> </a:t>
            </a:r>
            <a:r>
              <a:rPr lang="en-US" i="1" dirty="0" err="1" smtClean="0"/>
              <a:t>untuk</a:t>
            </a:r>
            <a:r>
              <a:rPr lang="en-US" i="1" dirty="0" smtClean="0"/>
              <a:t> </a:t>
            </a:r>
            <a:r>
              <a:rPr lang="en-US" i="1" dirty="0" err="1" smtClean="0"/>
              <a:t>menerangkan</a:t>
            </a:r>
            <a:r>
              <a:rPr lang="en-US" i="1" dirty="0" smtClean="0"/>
              <a:t> </a:t>
            </a:r>
            <a:r>
              <a:rPr lang="en-US" i="1" dirty="0" err="1" smtClean="0"/>
              <a:t>gejala-gejala</a:t>
            </a:r>
            <a:r>
              <a:rPr lang="en-US" i="1" dirty="0" smtClean="0"/>
              <a:t> </a:t>
            </a:r>
            <a:r>
              <a:rPr lang="en-US" i="1" dirty="0" err="1" smtClean="0"/>
              <a:t>tertentu</a:t>
            </a:r>
            <a:r>
              <a:rPr lang="en-US" i="1" dirty="0" smtClean="0"/>
              <a:t> </a:t>
            </a:r>
            <a:r>
              <a:rPr lang="en-US" i="1" dirty="0" err="1" smtClean="0"/>
              <a:t>dibidang</a:t>
            </a:r>
            <a:r>
              <a:rPr lang="en-US" i="1" dirty="0" smtClean="0"/>
              <a:t> (</a:t>
            </a:r>
            <a:r>
              <a:rPr lang="en-US" i="1" dirty="0" err="1" smtClean="0"/>
              <a:t>pengetahuan</a:t>
            </a:r>
            <a:r>
              <a:rPr lang="en-US" i="1" dirty="0" smtClean="0"/>
              <a:t>) </a:t>
            </a:r>
            <a:r>
              <a:rPr lang="en-US" i="1" dirty="0" err="1" smtClean="0"/>
              <a:t>itu</a:t>
            </a:r>
            <a:r>
              <a:rPr lang="en-US" i="1" dirty="0" smtClean="0"/>
              <a:t> (</a:t>
            </a:r>
            <a:r>
              <a:rPr lang="en-US" i="1" dirty="0" err="1" smtClean="0"/>
              <a:t>Kamus</a:t>
            </a:r>
            <a:r>
              <a:rPr lang="en-US" i="1" dirty="0" smtClean="0"/>
              <a:t> </a:t>
            </a:r>
            <a:r>
              <a:rPr lang="en-US" i="1" dirty="0" err="1" smtClean="0"/>
              <a:t>Besar</a:t>
            </a:r>
            <a:r>
              <a:rPr lang="en-US" i="1" dirty="0" smtClean="0"/>
              <a:t> </a:t>
            </a:r>
            <a:r>
              <a:rPr lang="en-US" i="1" dirty="0" err="1" smtClean="0"/>
              <a:t>Bahasa</a:t>
            </a:r>
            <a:r>
              <a:rPr lang="en-US" i="1" dirty="0" smtClean="0"/>
              <a:t> Indonesia)</a:t>
            </a:r>
          </a:p>
          <a:p>
            <a:pPr marL="514350" indent="-514350" eaLnBrk="1" fontAlgn="auto" hangingPunct="1">
              <a:spcAft>
                <a:spcPts val="0"/>
              </a:spcAft>
              <a:buFont typeface="+mj-lt"/>
              <a:buAutoNum type="arabicPeriod"/>
              <a:defRPr/>
            </a:pPr>
            <a:r>
              <a:rPr lang="en-US" i="1" dirty="0" smtClean="0"/>
              <a:t>“Science is knowledge arranged in a system, especially obtained by observation and testing of fact (And English reader’s dictionary)</a:t>
            </a:r>
          </a:p>
          <a:p>
            <a:pPr marL="514350" indent="-514350" algn="just" eaLnBrk="1" fontAlgn="auto" hangingPunct="1">
              <a:spcAft>
                <a:spcPts val="0"/>
              </a:spcAft>
              <a:buFont typeface="+mj-lt"/>
              <a:buAutoNum type="arabicPeriod"/>
              <a:defRPr/>
            </a:pPr>
            <a:r>
              <a:rPr lang="en-US" i="1" dirty="0" smtClean="0"/>
              <a:t>“Science is a systematized knowledge obtained by study, observation, experiment” (Webster’s super New School and Office Dictionary)</a:t>
            </a:r>
          </a:p>
          <a:p>
            <a:pPr marL="514350" indent="-514350" eaLnBrk="1" fontAlgn="auto" hangingPunct="1">
              <a:spcAft>
                <a:spcPts val="0"/>
              </a:spcAft>
              <a:buFont typeface="Arial" charset="0"/>
              <a:buNone/>
              <a:defRPr/>
            </a:pPr>
            <a:r>
              <a:rPr lang="en-US" dirty="0" smtClean="0"/>
              <a:t>       </a:t>
            </a:r>
          </a:p>
          <a:p>
            <a:pPr marL="514350" indent="-514350" eaLnBrk="1" fontAlgn="auto" hangingPunct="1">
              <a:spcAft>
                <a:spcPts val="0"/>
              </a:spcAft>
              <a:buFont typeface="Arial" charset="0"/>
              <a:buNone/>
              <a:defRPr/>
            </a:pPr>
            <a:r>
              <a:rPr lang="en-US" dirty="0" smtClean="0"/>
              <a:t>        </a:t>
            </a:r>
            <a:r>
              <a:rPr lang="en-US" dirty="0" err="1" smtClean="0"/>
              <a:t>Jadi</a:t>
            </a:r>
            <a:r>
              <a:rPr lang="en-US" dirty="0" smtClean="0"/>
              <a:t> </a:t>
            </a:r>
            <a:r>
              <a:rPr lang="en-US" dirty="0" err="1" smtClean="0"/>
              <a:t>pengertian</a:t>
            </a:r>
            <a:r>
              <a:rPr lang="en-US" dirty="0" smtClean="0"/>
              <a:t> </a:t>
            </a:r>
            <a:r>
              <a:rPr lang="en-US" dirty="0" err="1" smtClean="0"/>
              <a:t>di</a:t>
            </a:r>
            <a:r>
              <a:rPr lang="en-US" dirty="0" smtClean="0"/>
              <a:t> </a:t>
            </a:r>
            <a:r>
              <a:rPr lang="en-US" dirty="0" err="1" smtClean="0"/>
              <a:t>atas</a:t>
            </a:r>
            <a:r>
              <a:rPr lang="en-US" dirty="0" smtClean="0"/>
              <a:t> </a:t>
            </a:r>
            <a:r>
              <a:rPr lang="en-US" dirty="0" err="1" smtClean="0"/>
              <a:t>nampak</a:t>
            </a:r>
            <a:r>
              <a:rPr lang="en-US" dirty="0" smtClean="0"/>
              <a:t> </a:t>
            </a:r>
            <a:r>
              <a:rPr lang="en-US" dirty="0" err="1" smtClean="0"/>
              <a:t>bahwa</a:t>
            </a:r>
            <a:r>
              <a:rPr lang="en-US" dirty="0" smtClean="0"/>
              <a:t> </a:t>
            </a:r>
            <a:r>
              <a:rPr lang="en-US" dirty="0" err="1" smtClean="0"/>
              <a:t>Ilmu</a:t>
            </a:r>
            <a:r>
              <a:rPr lang="en-US" dirty="0" smtClean="0"/>
              <a:t> </a:t>
            </a:r>
            <a:r>
              <a:rPr lang="en-US" dirty="0" err="1" smtClean="0"/>
              <a:t>memang</a:t>
            </a:r>
            <a:r>
              <a:rPr lang="en-US" dirty="0" smtClean="0"/>
              <a:t> </a:t>
            </a:r>
            <a:r>
              <a:rPr lang="en-US" dirty="0" err="1" smtClean="0"/>
              <a:t>mengandung</a:t>
            </a:r>
            <a:r>
              <a:rPr lang="en-US" dirty="0" smtClean="0"/>
              <a:t> </a:t>
            </a:r>
            <a:r>
              <a:rPr lang="en-US" dirty="0" err="1" smtClean="0"/>
              <a:t>arti</a:t>
            </a:r>
            <a:r>
              <a:rPr lang="en-US" dirty="0" smtClean="0"/>
              <a:t> </a:t>
            </a:r>
            <a:r>
              <a:rPr lang="en-US" dirty="0" err="1" smtClean="0"/>
              <a:t>pengetahuan</a:t>
            </a:r>
            <a:r>
              <a:rPr lang="en-US" dirty="0" smtClean="0"/>
              <a:t>, </a:t>
            </a:r>
            <a:r>
              <a:rPr lang="en-US" dirty="0" err="1" smtClean="0"/>
              <a:t>tapi</a:t>
            </a:r>
            <a:r>
              <a:rPr lang="en-US" dirty="0" smtClean="0"/>
              <a:t> </a:t>
            </a:r>
            <a:r>
              <a:rPr lang="en-US" dirty="0" err="1" smtClean="0"/>
              <a:t>pengetahuan</a:t>
            </a:r>
            <a:r>
              <a:rPr lang="en-US" dirty="0" smtClean="0"/>
              <a:t> </a:t>
            </a:r>
            <a:r>
              <a:rPr lang="en-US" dirty="0" err="1" smtClean="0"/>
              <a:t>dengan</a:t>
            </a:r>
            <a:r>
              <a:rPr lang="en-US" dirty="0" smtClean="0"/>
              <a:t> </a:t>
            </a:r>
            <a:r>
              <a:rPr lang="en-US" dirty="0" err="1" smtClean="0"/>
              <a:t>ciri-ciri</a:t>
            </a:r>
            <a:r>
              <a:rPr lang="en-US" dirty="0" smtClean="0"/>
              <a:t> </a:t>
            </a:r>
            <a:r>
              <a:rPr lang="en-US" dirty="0" err="1" smtClean="0"/>
              <a:t>khusus</a:t>
            </a:r>
            <a:r>
              <a:rPr lang="en-US" dirty="0" smtClean="0"/>
              <a:t> </a:t>
            </a:r>
            <a:r>
              <a:rPr lang="en-US" dirty="0" err="1" smtClean="0"/>
              <a:t>yaitu</a:t>
            </a:r>
            <a:r>
              <a:rPr lang="en-US" dirty="0" smtClean="0"/>
              <a:t> yang </a:t>
            </a:r>
            <a:r>
              <a:rPr lang="en-US" dirty="0" err="1" smtClean="0"/>
              <a:t>tersusun</a:t>
            </a:r>
            <a:r>
              <a:rPr lang="en-US" dirty="0" smtClean="0"/>
              <a:t> </a:t>
            </a:r>
            <a:r>
              <a:rPr lang="en-US" dirty="0" err="1" smtClean="0"/>
              <a:t>secara</a:t>
            </a:r>
            <a:r>
              <a:rPr lang="en-US" dirty="0" smtClean="0"/>
              <a:t> </a:t>
            </a:r>
            <a:r>
              <a:rPr lang="en-US" dirty="0" err="1" smtClean="0"/>
              <a:t>sistematis</a:t>
            </a:r>
            <a:r>
              <a:rPr lang="en-US" dirty="0" smtClean="0"/>
              <a:t> </a:t>
            </a:r>
            <a:r>
              <a:rPr lang="en-US" dirty="0" err="1" smtClean="0"/>
              <a:t>atau</a:t>
            </a:r>
            <a:r>
              <a:rPr lang="en-US" dirty="0" smtClean="0"/>
              <a:t> </a:t>
            </a:r>
            <a:r>
              <a:rPr lang="en-US" dirty="0" err="1" smtClean="0"/>
              <a:t>menurut</a:t>
            </a:r>
            <a:r>
              <a:rPr lang="en-US" dirty="0" smtClean="0"/>
              <a:t> </a:t>
            </a:r>
            <a:r>
              <a:rPr lang="en-US" dirty="0" err="1" smtClean="0"/>
              <a:t>Moh</a:t>
            </a:r>
            <a:r>
              <a:rPr lang="en-US" dirty="0" smtClean="0"/>
              <a:t> </a:t>
            </a:r>
            <a:r>
              <a:rPr lang="en-US" dirty="0" err="1" smtClean="0"/>
              <a:t>Hatta</a:t>
            </a:r>
            <a:r>
              <a:rPr lang="en-US" dirty="0" smtClean="0"/>
              <a:t> (1954 : 5) “</a:t>
            </a:r>
            <a:r>
              <a:rPr lang="en-US" dirty="0" err="1" smtClean="0"/>
              <a:t>Pengetahuan</a:t>
            </a:r>
            <a:r>
              <a:rPr lang="en-US" dirty="0" smtClean="0"/>
              <a:t> yang </a:t>
            </a:r>
            <a:r>
              <a:rPr lang="en-US" dirty="0" err="1" smtClean="0"/>
              <a:t>didapat</a:t>
            </a:r>
            <a:r>
              <a:rPr lang="en-US" dirty="0" smtClean="0"/>
              <a:t> </a:t>
            </a:r>
            <a:r>
              <a:rPr lang="en-US" dirty="0" err="1" smtClean="0"/>
              <a:t>dengan</a:t>
            </a:r>
            <a:r>
              <a:rPr lang="en-US" dirty="0" smtClean="0"/>
              <a:t> </a:t>
            </a:r>
            <a:r>
              <a:rPr lang="en-US" dirty="0" err="1" smtClean="0"/>
              <a:t>jalan</a:t>
            </a:r>
            <a:r>
              <a:rPr lang="en-US" dirty="0" smtClean="0"/>
              <a:t> </a:t>
            </a:r>
            <a:r>
              <a:rPr lang="en-US" dirty="0" err="1" smtClean="0"/>
              <a:t>keterangan</a:t>
            </a:r>
            <a:r>
              <a:rPr lang="en-US" dirty="0" smtClean="0"/>
              <a:t> </a:t>
            </a:r>
            <a:r>
              <a:rPr lang="en-US" dirty="0" err="1" smtClean="0"/>
              <a:t>disebut</a:t>
            </a:r>
            <a:r>
              <a:rPr lang="en-US" dirty="0" smtClean="0"/>
              <a:t> </a:t>
            </a:r>
            <a:r>
              <a:rPr lang="en-US" dirty="0" err="1" smtClean="0"/>
              <a:t>Ilmu</a:t>
            </a:r>
            <a:r>
              <a:rPr lang="en-US" dirty="0" smtClean="0"/>
              <a: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t>Kedudukan ilmu dalam islam</a:t>
            </a:r>
          </a:p>
        </p:txBody>
      </p:sp>
      <p:sp>
        <p:nvSpPr>
          <p:cNvPr id="4" name="Content Placeholder 3"/>
          <p:cNvSpPr>
            <a:spLocks noGrp="1"/>
          </p:cNvSpPr>
          <p:nvPr>
            <p:ph idx="1"/>
          </p:nvPr>
        </p:nvSpPr>
        <p:spPr/>
        <p:txBody>
          <a:bodyPr rtlCol="0">
            <a:normAutofit fontScale="85000" lnSpcReduction="20000"/>
          </a:bodyPr>
          <a:lstStyle/>
          <a:p>
            <a:pPr algn="just" eaLnBrk="1" fontAlgn="auto" hangingPunct="1">
              <a:spcAft>
                <a:spcPts val="0"/>
              </a:spcAft>
              <a:buFont typeface="Arial" pitchFamily="34" charset="0"/>
              <a:buChar char="•"/>
              <a:defRPr/>
            </a:pPr>
            <a:r>
              <a:rPr lang="en-US" dirty="0" err="1" smtClean="0"/>
              <a:t>Ilmu</a:t>
            </a:r>
            <a:r>
              <a:rPr lang="en-US" dirty="0" smtClean="0"/>
              <a:t> </a:t>
            </a:r>
            <a:r>
              <a:rPr lang="en-US" dirty="0" err="1" smtClean="0"/>
              <a:t>menempati</a:t>
            </a:r>
            <a:r>
              <a:rPr lang="en-US" dirty="0" smtClean="0"/>
              <a:t> </a:t>
            </a:r>
            <a:r>
              <a:rPr lang="en-US" dirty="0" err="1" smtClean="0"/>
              <a:t>kedudukan</a:t>
            </a:r>
            <a:r>
              <a:rPr lang="en-US" dirty="0" smtClean="0"/>
              <a:t> yang </a:t>
            </a:r>
            <a:r>
              <a:rPr lang="en-US" dirty="0" err="1" smtClean="0"/>
              <a:t>sangat</a:t>
            </a:r>
            <a:r>
              <a:rPr lang="en-US" dirty="0" smtClean="0"/>
              <a:t> </a:t>
            </a:r>
            <a:r>
              <a:rPr lang="en-US" dirty="0" err="1" smtClean="0"/>
              <a:t>penting</a:t>
            </a:r>
            <a:r>
              <a:rPr lang="en-US" dirty="0" smtClean="0"/>
              <a:t> </a:t>
            </a:r>
            <a:r>
              <a:rPr lang="en-US" dirty="0" err="1" smtClean="0"/>
              <a:t>dalam</a:t>
            </a:r>
            <a:r>
              <a:rPr lang="en-US" dirty="0" smtClean="0"/>
              <a:t> </a:t>
            </a:r>
            <a:r>
              <a:rPr lang="en-US" dirty="0" err="1" smtClean="0"/>
              <a:t>ajaran</a:t>
            </a:r>
            <a:r>
              <a:rPr lang="en-US" dirty="0" smtClean="0"/>
              <a:t> </a:t>
            </a:r>
            <a:r>
              <a:rPr lang="en-US" dirty="0" err="1" smtClean="0"/>
              <a:t>islam</a:t>
            </a:r>
            <a:r>
              <a:rPr lang="en-US" dirty="0" smtClean="0"/>
              <a:t> , </a:t>
            </a:r>
            <a:r>
              <a:rPr lang="en-US" dirty="0" err="1" smtClean="0"/>
              <a:t>hal</a:t>
            </a:r>
            <a:r>
              <a:rPr lang="en-US" dirty="0" smtClean="0"/>
              <a:t> </a:t>
            </a:r>
            <a:r>
              <a:rPr lang="en-US" dirty="0" err="1" smtClean="0"/>
              <a:t>ini</a:t>
            </a:r>
            <a:r>
              <a:rPr lang="en-US" dirty="0" smtClean="0"/>
              <a:t> </a:t>
            </a:r>
            <a:r>
              <a:rPr lang="en-US" dirty="0" err="1" smtClean="0"/>
              <a:t>terlihat</a:t>
            </a:r>
            <a:r>
              <a:rPr lang="en-US" dirty="0" smtClean="0"/>
              <a:t> </a:t>
            </a:r>
            <a:r>
              <a:rPr lang="en-US" dirty="0" err="1" smtClean="0"/>
              <a:t>dari</a:t>
            </a:r>
            <a:r>
              <a:rPr lang="en-US" dirty="0" smtClean="0"/>
              <a:t> </a:t>
            </a:r>
            <a:r>
              <a:rPr lang="en-US" dirty="0" err="1" smtClean="0"/>
              <a:t>banyaknya</a:t>
            </a:r>
            <a:r>
              <a:rPr lang="en-US" dirty="0" smtClean="0"/>
              <a:t> </a:t>
            </a:r>
            <a:r>
              <a:rPr lang="en-US" dirty="0" err="1" smtClean="0"/>
              <a:t>ayat</a:t>
            </a:r>
            <a:r>
              <a:rPr lang="en-US" dirty="0" smtClean="0"/>
              <a:t> AL </a:t>
            </a:r>
            <a:r>
              <a:rPr lang="en-US" dirty="0" err="1" smtClean="0"/>
              <a:t>qur’an</a:t>
            </a:r>
            <a:r>
              <a:rPr lang="en-US" dirty="0" smtClean="0"/>
              <a:t> yang </a:t>
            </a:r>
            <a:r>
              <a:rPr lang="en-US" dirty="0" err="1" smtClean="0"/>
              <a:t>memandang</a:t>
            </a:r>
            <a:r>
              <a:rPr lang="en-US" dirty="0" smtClean="0"/>
              <a:t> </a:t>
            </a:r>
            <a:r>
              <a:rPr lang="en-US" dirty="0" err="1" smtClean="0"/>
              <a:t>orang</a:t>
            </a:r>
            <a:r>
              <a:rPr lang="en-US" dirty="0" smtClean="0"/>
              <a:t> </a:t>
            </a:r>
            <a:r>
              <a:rPr lang="en-US" dirty="0" err="1" smtClean="0"/>
              <a:t>berilmu</a:t>
            </a:r>
            <a:r>
              <a:rPr lang="en-US" dirty="0" smtClean="0"/>
              <a:t> </a:t>
            </a:r>
            <a:r>
              <a:rPr lang="en-US" dirty="0" err="1" smtClean="0"/>
              <a:t>dalam</a:t>
            </a:r>
            <a:r>
              <a:rPr lang="en-US" dirty="0" smtClean="0"/>
              <a:t> </a:t>
            </a:r>
            <a:r>
              <a:rPr lang="en-US" dirty="0" err="1" smtClean="0"/>
              <a:t>posisi</a:t>
            </a:r>
            <a:r>
              <a:rPr lang="en-US" dirty="0" smtClean="0"/>
              <a:t> yang </a:t>
            </a:r>
            <a:r>
              <a:rPr lang="en-US" dirty="0" err="1" smtClean="0"/>
              <a:t>tinggi</a:t>
            </a:r>
            <a:r>
              <a:rPr lang="en-US" dirty="0" smtClean="0"/>
              <a:t> </a:t>
            </a:r>
            <a:r>
              <a:rPr lang="en-US" dirty="0" err="1" smtClean="0"/>
              <a:t>dan</a:t>
            </a:r>
            <a:r>
              <a:rPr lang="en-US" dirty="0" smtClean="0"/>
              <a:t> </a:t>
            </a:r>
            <a:r>
              <a:rPr lang="en-US" dirty="0" err="1" smtClean="0"/>
              <a:t>mulia</a:t>
            </a:r>
            <a:r>
              <a:rPr lang="en-US" dirty="0" smtClean="0"/>
              <a:t> </a:t>
            </a:r>
            <a:r>
              <a:rPr lang="en-US" dirty="0" err="1" smtClean="0"/>
              <a:t>disamping</a:t>
            </a:r>
            <a:r>
              <a:rPr lang="en-US" dirty="0" smtClean="0"/>
              <a:t> </a:t>
            </a:r>
            <a:r>
              <a:rPr lang="en-US" dirty="0" err="1" smtClean="0"/>
              <a:t>hadis-hadis</a:t>
            </a:r>
            <a:r>
              <a:rPr lang="en-US" dirty="0" smtClean="0"/>
              <a:t> </a:t>
            </a:r>
            <a:r>
              <a:rPr lang="en-US" dirty="0" err="1" smtClean="0"/>
              <a:t>nabi</a:t>
            </a:r>
            <a:r>
              <a:rPr lang="en-US" dirty="0" smtClean="0"/>
              <a:t> yang </a:t>
            </a:r>
            <a:r>
              <a:rPr lang="en-US" dirty="0" err="1" smtClean="0"/>
              <a:t>banyak</a:t>
            </a:r>
            <a:r>
              <a:rPr lang="en-US" dirty="0" smtClean="0"/>
              <a:t> </a:t>
            </a:r>
            <a:r>
              <a:rPr lang="en-US" dirty="0" err="1" smtClean="0"/>
              <a:t>memberi</a:t>
            </a:r>
            <a:r>
              <a:rPr lang="en-US" dirty="0" smtClean="0"/>
              <a:t> </a:t>
            </a:r>
            <a:r>
              <a:rPr lang="en-US" dirty="0" err="1" smtClean="0"/>
              <a:t>dorongan</a:t>
            </a:r>
            <a:r>
              <a:rPr lang="en-US" dirty="0" smtClean="0"/>
              <a:t> </a:t>
            </a:r>
            <a:r>
              <a:rPr lang="en-US" dirty="0" err="1" smtClean="0"/>
              <a:t>bagi</a:t>
            </a:r>
            <a:r>
              <a:rPr lang="en-US" dirty="0" smtClean="0"/>
              <a:t> </a:t>
            </a:r>
            <a:r>
              <a:rPr lang="en-US" dirty="0" err="1" smtClean="0"/>
              <a:t>umatnya</a:t>
            </a:r>
            <a:r>
              <a:rPr lang="en-US" dirty="0" smtClean="0"/>
              <a:t> </a:t>
            </a:r>
            <a:r>
              <a:rPr lang="en-US" dirty="0" err="1" smtClean="0"/>
              <a:t>untuk</a:t>
            </a:r>
            <a:r>
              <a:rPr lang="en-US" dirty="0" smtClean="0"/>
              <a:t> </a:t>
            </a:r>
            <a:r>
              <a:rPr lang="en-US" dirty="0" err="1" smtClean="0"/>
              <a:t>terus</a:t>
            </a:r>
            <a:r>
              <a:rPr lang="en-US" dirty="0" smtClean="0"/>
              <a:t> </a:t>
            </a:r>
            <a:r>
              <a:rPr lang="en-US" dirty="0" err="1" smtClean="0"/>
              <a:t>menuntut</a:t>
            </a:r>
            <a:r>
              <a:rPr lang="en-US" dirty="0" smtClean="0"/>
              <a:t> </a:t>
            </a:r>
            <a:r>
              <a:rPr lang="en-US" dirty="0" err="1" smtClean="0"/>
              <a:t>ilmu</a:t>
            </a:r>
            <a:r>
              <a:rPr lang="en-US" dirty="0" smtClean="0"/>
              <a:t>.</a:t>
            </a:r>
          </a:p>
          <a:p>
            <a:pPr algn="just" eaLnBrk="1" fontAlgn="auto" hangingPunct="1">
              <a:spcAft>
                <a:spcPts val="0"/>
              </a:spcAft>
              <a:buFont typeface="Arial" pitchFamily="34" charset="0"/>
              <a:buChar char="•"/>
              <a:defRPr/>
            </a:pPr>
            <a:r>
              <a:rPr lang="en-US" dirty="0" err="1" smtClean="0"/>
              <a:t>Didalam</a:t>
            </a:r>
            <a:r>
              <a:rPr lang="en-US" dirty="0" smtClean="0"/>
              <a:t> Al </a:t>
            </a:r>
            <a:r>
              <a:rPr lang="en-US" dirty="0" err="1" smtClean="0"/>
              <a:t>qur’an</a:t>
            </a:r>
            <a:r>
              <a:rPr lang="en-US" dirty="0" smtClean="0"/>
              <a:t> , </a:t>
            </a:r>
            <a:r>
              <a:rPr lang="en-US" dirty="0" err="1" smtClean="0"/>
              <a:t>kata</a:t>
            </a:r>
            <a:r>
              <a:rPr lang="en-US" dirty="0" smtClean="0"/>
              <a:t> </a:t>
            </a:r>
            <a:r>
              <a:rPr lang="en-US" dirty="0" err="1" smtClean="0"/>
              <a:t>ilmu</a:t>
            </a:r>
            <a:r>
              <a:rPr lang="en-US" dirty="0" smtClean="0"/>
              <a:t> </a:t>
            </a:r>
            <a:r>
              <a:rPr lang="en-US" dirty="0" err="1" smtClean="0"/>
              <a:t>dan</a:t>
            </a:r>
            <a:r>
              <a:rPr lang="en-US" dirty="0" smtClean="0"/>
              <a:t> </a:t>
            </a:r>
            <a:r>
              <a:rPr lang="en-US" dirty="0" err="1" smtClean="0"/>
              <a:t>kata-kata</a:t>
            </a:r>
            <a:r>
              <a:rPr lang="en-US" dirty="0" smtClean="0"/>
              <a:t> </a:t>
            </a:r>
            <a:r>
              <a:rPr lang="en-US" dirty="0" err="1" smtClean="0"/>
              <a:t>jadianya</a:t>
            </a:r>
            <a:r>
              <a:rPr lang="en-US" dirty="0" smtClean="0"/>
              <a:t> </a:t>
            </a:r>
            <a:r>
              <a:rPr lang="en-US" dirty="0" err="1" smtClean="0"/>
              <a:t>di</a:t>
            </a:r>
            <a:r>
              <a:rPr lang="en-US" dirty="0" smtClean="0"/>
              <a:t> </a:t>
            </a:r>
            <a:r>
              <a:rPr lang="en-US" dirty="0" err="1" smtClean="0"/>
              <a:t>gunakan</a:t>
            </a:r>
            <a:r>
              <a:rPr lang="en-US" dirty="0" smtClean="0"/>
              <a:t> </a:t>
            </a:r>
            <a:r>
              <a:rPr lang="en-US" dirty="0" err="1" smtClean="0"/>
              <a:t>lebih</a:t>
            </a:r>
            <a:r>
              <a:rPr lang="en-US" dirty="0" smtClean="0"/>
              <a:t> </a:t>
            </a:r>
            <a:r>
              <a:rPr lang="en-US" dirty="0" err="1" smtClean="0"/>
              <a:t>dari</a:t>
            </a:r>
            <a:r>
              <a:rPr lang="en-US" dirty="0" smtClean="0"/>
              <a:t> </a:t>
            </a:r>
            <a:r>
              <a:rPr lang="en-US" u="sng" dirty="0" smtClean="0">
                <a:solidFill>
                  <a:srgbClr val="FF0000"/>
                </a:solidFill>
              </a:rPr>
              <a:t>780 kali</a:t>
            </a:r>
            <a:r>
              <a:rPr lang="en-US" dirty="0" smtClean="0"/>
              <a:t> , </a:t>
            </a:r>
            <a:r>
              <a:rPr lang="en-US" dirty="0" err="1" smtClean="0"/>
              <a:t>ini</a:t>
            </a:r>
            <a:r>
              <a:rPr lang="en-US" dirty="0" smtClean="0"/>
              <a:t> </a:t>
            </a:r>
            <a:r>
              <a:rPr lang="en-US" dirty="0" err="1" smtClean="0"/>
              <a:t>bermakna</a:t>
            </a:r>
            <a:r>
              <a:rPr lang="en-US" dirty="0" smtClean="0"/>
              <a:t> </a:t>
            </a:r>
            <a:r>
              <a:rPr lang="en-US" dirty="0" err="1" smtClean="0"/>
              <a:t>bahwa</a:t>
            </a:r>
            <a:r>
              <a:rPr lang="en-US" dirty="0" smtClean="0"/>
              <a:t> </a:t>
            </a:r>
            <a:r>
              <a:rPr lang="en-US" dirty="0" err="1" smtClean="0"/>
              <a:t>ajaran</a:t>
            </a:r>
            <a:r>
              <a:rPr lang="en-US" dirty="0" smtClean="0"/>
              <a:t> Islam </a:t>
            </a:r>
            <a:r>
              <a:rPr lang="en-US" dirty="0" err="1" smtClean="0"/>
              <a:t>sebagaimana</a:t>
            </a:r>
            <a:r>
              <a:rPr lang="en-US" dirty="0" smtClean="0"/>
              <a:t> </a:t>
            </a:r>
            <a:r>
              <a:rPr lang="en-US" dirty="0" err="1" smtClean="0"/>
              <a:t>tercermin</a:t>
            </a:r>
            <a:r>
              <a:rPr lang="en-US" dirty="0" smtClean="0"/>
              <a:t> </a:t>
            </a:r>
            <a:r>
              <a:rPr lang="en-US" dirty="0" err="1" smtClean="0"/>
              <a:t>dari</a:t>
            </a:r>
            <a:r>
              <a:rPr lang="en-US" dirty="0" smtClean="0"/>
              <a:t> AL </a:t>
            </a:r>
            <a:r>
              <a:rPr lang="en-US" dirty="0" err="1" smtClean="0"/>
              <a:t>qur’an</a:t>
            </a:r>
            <a:r>
              <a:rPr lang="en-US" dirty="0" smtClean="0"/>
              <a:t> </a:t>
            </a:r>
            <a:r>
              <a:rPr lang="en-US" dirty="0" err="1" smtClean="0"/>
              <a:t>sangat</a:t>
            </a:r>
            <a:r>
              <a:rPr lang="en-US" dirty="0" smtClean="0"/>
              <a:t> </a:t>
            </a:r>
            <a:r>
              <a:rPr lang="en-US" dirty="0" err="1" smtClean="0"/>
              <a:t>kental</a:t>
            </a:r>
            <a:r>
              <a:rPr lang="en-US" dirty="0" smtClean="0"/>
              <a:t> </a:t>
            </a:r>
            <a:r>
              <a:rPr lang="en-US" dirty="0" err="1" smtClean="0"/>
              <a:t>dengan</a:t>
            </a:r>
            <a:r>
              <a:rPr lang="en-US" dirty="0" smtClean="0"/>
              <a:t> </a:t>
            </a:r>
            <a:r>
              <a:rPr lang="en-US" dirty="0" err="1" smtClean="0"/>
              <a:t>nuansa</a:t>
            </a:r>
            <a:r>
              <a:rPr lang="en-US" dirty="0" smtClean="0"/>
              <a:t> </a:t>
            </a:r>
            <a:r>
              <a:rPr lang="en-US" dirty="0" err="1" smtClean="0"/>
              <a:t>nuansa</a:t>
            </a:r>
            <a:r>
              <a:rPr lang="en-US" dirty="0" smtClean="0"/>
              <a:t> yang </a:t>
            </a:r>
            <a:r>
              <a:rPr lang="en-US" dirty="0" err="1" smtClean="0"/>
              <a:t>berkaitan</a:t>
            </a:r>
            <a:r>
              <a:rPr lang="en-US" dirty="0" smtClean="0"/>
              <a:t> </a:t>
            </a:r>
            <a:r>
              <a:rPr lang="en-US" dirty="0" err="1" smtClean="0"/>
              <a:t>dengan</a:t>
            </a:r>
            <a:r>
              <a:rPr lang="en-US" dirty="0" smtClean="0"/>
              <a:t> </a:t>
            </a:r>
            <a:r>
              <a:rPr lang="en-US" dirty="0" err="1" smtClean="0"/>
              <a:t>ilmu</a:t>
            </a:r>
            <a:r>
              <a:rPr lang="en-US" dirty="0" smtClean="0"/>
              <a:t>, </a:t>
            </a:r>
            <a:r>
              <a:rPr lang="en-US" dirty="0" err="1" smtClean="0"/>
              <a:t>sehingga</a:t>
            </a:r>
            <a:r>
              <a:rPr lang="en-US" dirty="0" smtClean="0"/>
              <a:t> </a:t>
            </a:r>
            <a:r>
              <a:rPr lang="en-US" dirty="0" err="1" smtClean="0"/>
              <a:t>dapat</a:t>
            </a:r>
            <a:r>
              <a:rPr lang="en-US" dirty="0" smtClean="0"/>
              <a:t> </a:t>
            </a:r>
            <a:r>
              <a:rPr lang="en-US" dirty="0" err="1" smtClean="0"/>
              <a:t>menjadi</a:t>
            </a:r>
            <a:r>
              <a:rPr lang="en-US" dirty="0" smtClean="0"/>
              <a:t> </a:t>
            </a:r>
            <a:r>
              <a:rPr lang="en-US" dirty="0" err="1" smtClean="0"/>
              <a:t>ciri</a:t>
            </a:r>
            <a:r>
              <a:rPr lang="en-US" dirty="0" smtClean="0"/>
              <a:t> </a:t>
            </a:r>
            <a:r>
              <a:rPr lang="en-US" dirty="0" err="1" smtClean="0"/>
              <a:t>penting</a:t>
            </a:r>
            <a:r>
              <a:rPr lang="en-US" dirty="0" smtClean="0"/>
              <a:t> </a:t>
            </a:r>
            <a:r>
              <a:rPr lang="en-US" dirty="0" err="1" smtClean="0"/>
              <a:t>dar</a:t>
            </a:r>
            <a:r>
              <a:rPr lang="en-US" dirty="0" smtClean="0"/>
              <a:t> </a:t>
            </a:r>
            <a:r>
              <a:rPr lang="en-US" dirty="0" err="1" smtClean="0"/>
              <a:t>iagama</a:t>
            </a:r>
            <a:r>
              <a:rPr lang="en-US" dirty="0" smtClean="0"/>
              <a:t> Islam</a:t>
            </a:r>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rtlCol="0">
            <a:normAutofit fontScale="90000"/>
          </a:bodyPr>
          <a:lstStyle/>
          <a:p>
            <a:pPr eaLnBrk="1" fontAlgn="auto" hangingPunct="1">
              <a:spcAft>
                <a:spcPts val="0"/>
              </a:spcAft>
              <a:defRPr/>
            </a:pPr>
            <a:r>
              <a:rPr lang="en-US" sz="3600" dirty="0" smtClean="0"/>
              <a:t> </a:t>
            </a:r>
            <a:r>
              <a:rPr lang="en-US" sz="3600" dirty="0" err="1" smtClean="0"/>
              <a:t>Sebagaimana</a:t>
            </a:r>
            <a:r>
              <a:rPr lang="en-US" sz="3600" dirty="0" smtClean="0"/>
              <a:t> </a:t>
            </a:r>
            <a:r>
              <a:rPr lang="en-US" sz="3600" dirty="0" err="1" smtClean="0"/>
              <a:t>dikemukakan</a:t>
            </a:r>
            <a:r>
              <a:rPr lang="en-US" sz="3600" dirty="0" smtClean="0"/>
              <a:t> </a:t>
            </a:r>
            <a:r>
              <a:rPr lang="en-US" sz="3600" dirty="0" err="1" smtClean="0"/>
              <a:t>oleh</a:t>
            </a:r>
            <a:r>
              <a:rPr lang="en-US" sz="3600" dirty="0" smtClean="0"/>
              <a:t> Dr </a:t>
            </a:r>
            <a:r>
              <a:rPr lang="en-US" sz="3600" dirty="0" err="1" smtClean="0"/>
              <a:t>Mahadi</a:t>
            </a:r>
            <a:r>
              <a:rPr lang="en-US" sz="3600" dirty="0" smtClean="0"/>
              <a:t> Ghulsyani9(1995;; 39) </a:t>
            </a:r>
            <a:r>
              <a:rPr lang="en-US" sz="3600" dirty="0" err="1" smtClean="0"/>
              <a:t>sebagai</a:t>
            </a:r>
            <a:r>
              <a:rPr lang="en-US" sz="3600" dirty="0" smtClean="0"/>
              <a:t> </a:t>
            </a:r>
            <a:r>
              <a:rPr lang="en-US" sz="3600" dirty="0" err="1" smtClean="0"/>
              <a:t>berikut</a:t>
            </a:r>
            <a:r>
              <a:rPr lang="en-US" sz="3600" dirty="0" smtClean="0"/>
              <a:t>;</a:t>
            </a:r>
            <a:r>
              <a:rPr lang="en-US" dirty="0" smtClean="0"/>
              <a:t/>
            </a:r>
            <a:br>
              <a:rPr lang="en-US" dirty="0" smtClean="0"/>
            </a:br>
            <a:endParaRPr lang="en-US" dirty="0" smtClean="0"/>
          </a:p>
        </p:txBody>
      </p:sp>
      <p:sp>
        <p:nvSpPr>
          <p:cNvPr id="15363" name="Content Placeholder 2"/>
          <p:cNvSpPr>
            <a:spLocks noGrp="1"/>
          </p:cNvSpPr>
          <p:nvPr>
            <p:ph idx="1"/>
          </p:nvPr>
        </p:nvSpPr>
        <p:spPr/>
        <p:txBody>
          <a:bodyPr/>
          <a:lstStyle/>
          <a:p>
            <a:pPr algn="just" eaLnBrk="1" hangingPunct="1">
              <a:buFont typeface="Arial" charset="0"/>
              <a:buNone/>
            </a:pPr>
            <a:r>
              <a:rPr lang="en-US" i="1" smtClean="0"/>
              <a:t>‘’Salah satu ciri yang membedakan Islam dengan yang lainnya adalah penekanannya terhadap masalah ilmu (sains), Al quran dan As-sunah mengajak kaum muslim untuk mencari dan mendapatkan Ilmu dan kearifan ,serta menempatkan orang-orang yang berpengetahuan pada derajat tinggi’’</a:t>
            </a:r>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t>Penjelasan ayat-ayat lain:</a:t>
            </a:r>
          </a:p>
        </p:txBody>
      </p:sp>
      <p:sp>
        <p:nvSpPr>
          <p:cNvPr id="3" name="Content Placeholder 2"/>
          <p:cNvSpPr>
            <a:spLocks noGrp="1"/>
          </p:cNvSpPr>
          <p:nvPr>
            <p:ph idx="1"/>
          </p:nvPr>
        </p:nvSpPr>
        <p:spPr/>
        <p:txBody>
          <a:bodyPr rtlCol="0">
            <a:normAutofit fontScale="70000" lnSpcReduction="20000"/>
          </a:bodyPr>
          <a:lstStyle/>
          <a:p>
            <a:pPr eaLnBrk="1" fontAlgn="auto" hangingPunct="1">
              <a:spcAft>
                <a:spcPts val="0"/>
              </a:spcAft>
              <a:buFont typeface="Arial" pitchFamily="34" charset="0"/>
              <a:buChar char="•"/>
              <a:defRPr/>
            </a:pPr>
            <a:r>
              <a:rPr lang="en-US" i="1" dirty="0" err="1" smtClean="0"/>
              <a:t>ALLah</a:t>
            </a:r>
            <a:r>
              <a:rPr lang="en-US" i="1" dirty="0" smtClean="0"/>
              <a:t> </a:t>
            </a:r>
            <a:r>
              <a:rPr lang="en-US" i="1" dirty="0" err="1" smtClean="0"/>
              <a:t>s.w.t</a:t>
            </a:r>
            <a:r>
              <a:rPr lang="en-US" i="1" dirty="0" smtClean="0"/>
              <a:t> </a:t>
            </a:r>
            <a:r>
              <a:rPr lang="en-US" i="1" dirty="0" err="1" smtClean="0"/>
              <a:t>berfirman</a:t>
            </a:r>
            <a:r>
              <a:rPr lang="en-US" i="1" dirty="0" smtClean="0"/>
              <a:t> </a:t>
            </a:r>
            <a:r>
              <a:rPr lang="en-US" i="1" dirty="0" err="1" smtClean="0"/>
              <a:t>dalam</a:t>
            </a:r>
            <a:r>
              <a:rPr lang="en-US" i="1" dirty="0" smtClean="0"/>
              <a:t> AL </a:t>
            </a:r>
            <a:r>
              <a:rPr lang="en-US" i="1" dirty="0" err="1" smtClean="0"/>
              <a:t>qur;’an</a:t>
            </a:r>
            <a:r>
              <a:rPr lang="en-US" i="1" dirty="0" smtClean="0"/>
              <a:t> </a:t>
            </a:r>
            <a:r>
              <a:rPr lang="en-US" i="1" dirty="0" err="1" smtClean="0"/>
              <a:t>surat</a:t>
            </a:r>
            <a:r>
              <a:rPr lang="en-US" i="1" dirty="0" smtClean="0"/>
              <a:t> AL </a:t>
            </a:r>
            <a:r>
              <a:rPr lang="en-US" i="1" dirty="0" err="1" smtClean="0"/>
              <a:t>Mujadalah</a:t>
            </a:r>
            <a:r>
              <a:rPr lang="en-US" i="1" dirty="0" smtClean="0"/>
              <a:t> </a:t>
            </a:r>
            <a:r>
              <a:rPr lang="en-US" i="1" dirty="0" err="1" smtClean="0"/>
              <a:t>ayat</a:t>
            </a:r>
            <a:r>
              <a:rPr lang="en-US" i="1" dirty="0" smtClean="0"/>
              <a:t> 11 yang </a:t>
            </a:r>
            <a:r>
              <a:rPr lang="en-US" i="1" dirty="0" err="1" smtClean="0"/>
              <a:t>artinya</a:t>
            </a:r>
            <a:r>
              <a:rPr lang="en-US" i="1" dirty="0" smtClean="0"/>
              <a:t>:</a:t>
            </a:r>
            <a:endParaRPr lang="en-US" dirty="0" smtClean="0"/>
          </a:p>
          <a:p>
            <a:pPr algn="just" eaLnBrk="1" fontAlgn="auto" hangingPunct="1">
              <a:spcAft>
                <a:spcPts val="0"/>
              </a:spcAft>
              <a:buFont typeface="Arial" pitchFamily="34" charset="0"/>
              <a:buNone/>
              <a:defRPr/>
            </a:pPr>
            <a:r>
              <a:rPr lang="en-US" i="1" dirty="0" smtClean="0"/>
              <a:t>	</a:t>
            </a:r>
            <a:r>
              <a:rPr lang="en-US" i="1" dirty="0" smtClean="0">
                <a:solidFill>
                  <a:srgbClr val="FF0000"/>
                </a:solidFill>
              </a:rPr>
              <a:t>“</a:t>
            </a:r>
            <a:r>
              <a:rPr lang="en-US" i="1" dirty="0" err="1" smtClean="0">
                <a:solidFill>
                  <a:srgbClr val="FF0000"/>
                </a:solidFill>
              </a:rPr>
              <a:t>ALLah</a:t>
            </a:r>
            <a:r>
              <a:rPr lang="en-US" i="1" dirty="0" smtClean="0">
                <a:solidFill>
                  <a:srgbClr val="FF0000"/>
                </a:solidFill>
              </a:rPr>
              <a:t> </a:t>
            </a:r>
            <a:r>
              <a:rPr lang="en-US" i="1" dirty="0" err="1" smtClean="0">
                <a:solidFill>
                  <a:srgbClr val="FF0000"/>
                </a:solidFill>
              </a:rPr>
              <a:t>meninggikan</a:t>
            </a:r>
            <a:r>
              <a:rPr lang="en-US" i="1" dirty="0" smtClean="0">
                <a:solidFill>
                  <a:srgbClr val="FF0000"/>
                </a:solidFill>
              </a:rPr>
              <a:t> </a:t>
            </a:r>
            <a:r>
              <a:rPr lang="en-US" i="1" dirty="0" err="1" smtClean="0">
                <a:solidFill>
                  <a:srgbClr val="FF0000"/>
                </a:solidFill>
              </a:rPr>
              <a:t>baeberapa</a:t>
            </a:r>
            <a:r>
              <a:rPr lang="en-US" i="1" dirty="0" smtClean="0">
                <a:solidFill>
                  <a:srgbClr val="FF0000"/>
                </a:solidFill>
              </a:rPr>
              <a:t> </a:t>
            </a:r>
            <a:r>
              <a:rPr lang="en-US" i="1" dirty="0" err="1" smtClean="0">
                <a:solidFill>
                  <a:srgbClr val="FF0000"/>
                </a:solidFill>
              </a:rPr>
              <a:t>derajat</a:t>
            </a:r>
            <a:r>
              <a:rPr lang="en-US" i="1" dirty="0" smtClean="0">
                <a:solidFill>
                  <a:srgbClr val="FF0000"/>
                </a:solidFill>
              </a:rPr>
              <a:t> (</a:t>
            </a:r>
            <a:r>
              <a:rPr lang="en-US" i="1" dirty="0" err="1" smtClean="0">
                <a:solidFill>
                  <a:srgbClr val="FF0000"/>
                </a:solidFill>
              </a:rPr>
              <a:t>tingkatan</a:t>
            </a:r>
            <a:r>
              <a:rPr lang="en-US" i="1" dirty="0" smtClean="0">
                <a:solidFill>
                  <a:srgbClr val="FF0000"/>
                </a:solidFill>
              </a:rPr>
              <a:t>) </a:t>
            </a:r>
            <a:r>
              <a:rPr lang="en-US" i="1" dirty="0" err="1" smtClean="0">
                <a:solidFill>
                  <a:srgbClr val="FF0000"/>
                </a:solidFill>
              </a:rPr>
              <a:t>orang-orang</a:t>
            </a:r>
            <a:r>
              <a:rPr lang="en-US" i="1" dirty="0" smtClean="0">
                <a:solidFill>
                  <a:srgbClr val="FF0000"/>
                </a:solidFill>
              </a:rPr>
              <a:t> yang </a:t>
            </a:r>
            <a:r>
              <a:rPr lang="en-US" i="1" dirty="0" err="1" smtClean="0">
                <a:solidFill>
                  <a:srgbClr val="FF0000"/>
                </a:solidFill>
              </a:rPr>
              <a:t>berirman</a:t>
            </a:r>
            <a:r>
              <a:rPr lang="en-US" i="1" dirty="0" smtClean="0">
                <a:solidFill>
                  <a:srgbClr val="FF0000"/>
                </a:solidFill>
              </a:rPr>
              <a:t> </a:t>
            </a:r>
            <a:r>
              <a:rPr lang="en-US" i="1" dirty="0" err="1" smtClean="0">
                <a:solidFill>
                  <a:srgbClr val="FF0000"/>
                </a:solidFill>
              </a:rPr>
              <a:t>diantara</a:t>
            </a:r>
            <a:r>
              <a:rPr lang="en-US" i="1" dirty="0" smtClean="0">
                <a:solidFill>
                  <a:srgbClr val="FF0000"/>
                </a:solidFill>
              </a:rPr>
              <a:t> </a:t>
            </a:r>
            <a:r>
              <a:rPr lang="en-US" i="1" dirty="0" err="1" smtClean="0">
                <a:solidFill>
                  <a:srgbClr val="FF0000"/>
                </a:solidFill>
              </a:rPr>
              <a:t>kamu</a:t>
            </a:r>
            <a:r>
              <a:rPr lang="en-US" i="1" dirty="0" smtClean="0">
                <a:solidFill>
                  <a:srgbClr val="FF0000"/>
                </a:solidFill>
              </a:rPr>
              <a:t> </a:t>
            </a:r>
            <a:r>
              <a:rPr lang="en-US" i="1" dirty="0" err="1" smtClean="0">
                <a:solidFill>
                  <a:srgbClr val="FF0000"/>
                </a:solidFill>
              </a:rPr>
              <a:t>dan</a:t>
            </a:r>
            <a:r>
              <a:rPr lang="en-US" i="1" dirty="0" smtClean="0">
                <a:solidFill>
                  <a:srgbClr val="FF0000"/>
                </a:solidFill>
              </a:rPr>
              <a:t> </a:t>
            </a:r>
            <a:r>
              <a:rPr lang="en-US" i="1" dirty="0" err="1" smtClean="0">
                <a:solidFill>
                  <a:srgbClr val="FF0000"/>
                </a:solidFill>
              </a:rPr>
              <a:t>orang-orang</a:t>
            </a:r>
            <a:r>
              <a:rPr lang="en-US" i="1" dirty="0" smtClean="0">
                <a:solidFill>
                  <a:srgbClr val="FF0000"/>
                </a:solidFill>
              </a:rPr>
              <a:t> yang </a:t>
            </a:r>
            <a:r>
              <a:rPr lang="en-US" i="1" dirty="0" err="1" smtClean="0">
                <a:solidFill>
                  <a:srgbClr val="FF0000"/>
                </a:solidFill>
              </a:rPr>
              <a:t>berilmu</a:t>
            </a:r>
            <a:r>
              <a:rPr lang="en-US" i="1" dirty="0" smtClean="0">
                <a:solidFill>
                  <a:srgbClr val="FF0000"/>
                </a:solidFill>
              </a:rPr>
              <a:t> (</a:t>
            </a:r>
            <a:r>
              <a:rPr lang="en-US" i="1" dirty="0" err="1" smtClean="0">
                <a:solidFill>
                  <a:srgbClr val="FF0000"/>
                </a:solidFill>
              </a:rPr>
              <a:t>diberi</a:t>
            </a:r>
            <a:r>
              <a:rPr lang="en-US" i="1" dirty="0" smtClean="0">
                <a:solidFill>
                  <a:srgbClr val="FF0000"/>
                </a:solidFill>
              </a:rPr>
              <a:t> </a:t>
            </a:r>
            <a:r>
              <a:rPr lang="en-US" i="1" dirty="0" err="1" smtClean="0">
                <a:solidFill>
                  <a:srgbClr val="FF0000"/>
                </a:solidFill>
              </a:rPr>
              <a:t>ilmu</a:t>
            </a:r>
            <a:r>
              <a:rPr lang="en-US" i="1" dirty="0" smtClean="0">
                <a:solidFill>
                  <a:srgbClr val="FF0000"/>
                </a:solidFill>
              </a:rPr>
              <a:t> </a:t>
            </a:r>
            <a:r>
              <a:rPr lang="en-US" i="1" dirty="0" err="1" smtClean="0">
                <a:solidFill>
                  <a:srgbClr val="FF0000"/>
                </a:solidFill>
              </a:rPr>
              <a:t>pengetahuan</a:t>
            </a:r>
            <a:r>
              <a:rPr lang="en-US" i="1" dirty="0" smtClean="0">
                <a:solidFill>
                  <a:srgbClr val="FF0000"/>
                </a:solidFill>
              </a:rPr>
              <a:t>).</a:t>
            </a:r>
            <a:r>
              <a:rPr lang="en-US" i="1" dirty="0" err="1" smtClean="0">
                <a:solidFill>
                  <a:srgbClr val="FF0000"/>
                </a:solidFill>
              </a:rPr>
              <a:t>dan</a:t>
            </a:r>
            <a:r>
              <a:rPr lang="en-US" i="1" dirty="0" smtClean="0">
                <a:solidFill>
                  <a:srgbClr val="FF0000"/>
                </a:solidFill>
              </a:rPr>
              <a:t> ALLAH </a:t>
            </a:r>
            <a:r>
              <a:rPr lang="en-US" i="1" dirty="0" err="1" smtClean="0">
                <a:solidFill>
                  <a:srgbClr val="FF0000"/>
                </a:solidFill>
              </a:rPr>
              <a:t>maha</a:t>
            </a:r>
            <a:r>
              <a:rPr lang="en-US" i="1" dirty="0" smtClean="0">
                <a:solidFill>
                  <a:srgbClr val="FF0000"/>
                </a:solidFill>
              </a:rPr>
              <a:t> </a:t>
            </a:r>
            <a:r>
              <a:rPr lang="en-US" i="1" dirty="0" err="1" smtClean="0">
                <a:solidFill>
                  <a:srgbClr val="FF0000"/>
                </a:solidFill>
              </a:rPr>
              <a:t>mengetahui</a:t>
            </a:r>
            <a:r>
              <a:rPr lang="en-US" i="1" dirty="0" smtClean="0">
                <a:solidFill>
                  <a:srgbClr val="FF0000"/>
                </a:solidFill>
              </a:rPr>
              <a:t> </a:t>
            </a:r>
            <a:r>
              <a:rPr lang="en-US" i="1" dirty="0" err="1" smtClean="0">
                <a:solidFill>
                  <a:srgbClr val="FF0000"/>
                </a:solidFill>
              </a:rPr>
              <a:t>apa</a:t>
            </a:r>
            <a:r>
              <a:rPr lang="en-US" i="1" dirty="0" smtClean="0">
                <a:solidFill>
                  <a:srgbClr val="FF0000"/>
                </a:solidFill>
              </a:rPr>
              <a:t> yang </a:t>
            </a:r>
            <a:r>
              <a:rPr lang="en-US" i="1" dirty="0" err="1" smtClean="0">
                <a:solidFill>
                  <a:srgbClr val="FF0000"/>
                </a:solidFill>
              </a:rPr>
              <a:t>kamu</a:t>
            </a:r>
            <a:r>
              <a:rPr lang="en-US" i="1" dirty="0" smtClean="0">
                <a:solidFill>
                  <a:srgbClr val="FF0000"/>
                </a:solidFill>
              </a:rPr>
              <a:t> </a:t>
            </a:r>
            <a:r>
              <a:rPr lang="en-US" i="1" dirty="0" err="1" smtClean="0">
                <a:solidFill>
                  <a:srgbClr val="FF0000"/>
                </a:solidFill>
              </a:rPr>
              <a:t>kerjakan</a:t>
            </a:r>
            <a:r>
              <a:rPr lang="en-US" i="1" dirty="0" smtClean="0">
                <a:solidFill>
                  <a:srgbClr val="FF0000"/>
                </a:solidFill>
              </a:rPr>
              <a:t>”</a:t>
            </a:r>
            <a:endParaRPr lang="en-US" dirty="0" smtClean="0">
              <a:solidFill>
                <a:srgbClr val="FF0000"/>
              </a:solidFill>
            </a:endParaRPr>
          </a:p>
          <a:p>
            <a:pPr algn="just" eaLnBrk="1" fontAlgn="auto" hangingPunct="1">
              <a:spcAft>
                <a:spcPts val="0"/>
              </a:spcAft>
              <a:buFont typeface="Arial" pitchFamily="34" charset="0"/>
              <a:buNone/>
              <a:defRPr/>
            </a:pPr>
            <a:r>
              <a:rPr lang="en-US" dirty="0" smtClean="0"/>
              <a:t>	</a:t>
            </a:r>
            <a:r>
              <a:rPr lang="en-US" dirty="0" err="1" smtClean="0"/>
              <a:t>ayat</a:t>
            </a:r>
            <a:r>
              <a:rPr lang="en-US" dirty="0" smtClean="0"/>
              <a:t> </a:t>
            </a:r>
            <a:r>
              <a:rPr lang="en-US" dirty="0" err="1" smtClean="0"/>
              <a:t>di</a:t>
            </a:r>
            <a:r>
              <a:rPr lang="en-US" dirty="0" smtClean="0"/>
              <a:t> </a:t>
            </a:r>
            <a:r>
              <a:rPr lang="en-US" dirty="0" err="1" smtClean="0"/>
              <a:t>atas</a:t>
            </a:r>
            <a:r>
              <a:rPr lang="en-US" dirty="0" smtClean="0"/>
              <a:t> </a:t>
            </a:r>
            <a:r>
              <a:rPr lang="en-US" dirty="0" err="1" smtClean="0"/>
              <a:t>dengan</a:t>
            </a:r>
            <a:r>
              <a:rPr lang="en-US" dirty="0" smtClean="0"/>
              <a:t> </a:t>
            </a:r>
            <a:r>
              <a:rPr lang="en-US" dirty="0" err="1" smtClean="0"/>
              <a:t>jelas</a:t>
            </a:r>
            <a:r>
              <a:rPr lang="en-US" dirty="0" smtClean="0"/>
              <a:t> </a:t>
            </a:r>
            <a:r>
              <a:rPr lang="en-US" dirty="0" err="1" smtClean="0"/>
              <a:t>menunjukan</a:t>
            </a:r>
            <a:r>
              <a:rPr lang="en-US" dirty="0" smtClean="0"/>
              <a:t> </a:t>
            </a:r>
            <a:r>
              <a:rPr lang="en-US" dirty="0" err="1" smtClean="0"/>
              <a:t>bahwa</a:t>
            </a:r>
            <a:r>
              <a:rPr lang="en-US" dirty="0" smtClean="0"/>
              <a:t> </a:t>
            </a:r>
            <a:r>
              <a:rPr lang="en-US" dirty="0" err="1" smtClean="0"/>
              <a:t>orang</a:t>
            </a:r>
            <a:r>
              <a:rPr lang="en-US" dirty="0" smtClean="0"/>
              <a:t> yang </a:t>
            </a:r>
            <a:r>
              <a:rPr lang="en-US" dirty="0" err="1" smtClean="0"/>
              <a:t>beriman</a:t>
            </a:r>
            <a:r>
              <a:rPr lang="en-US" dirty="0" smtClean="0"/>
              <a:t> </a:t>
            </a:r>
            <a:r>
              <a:rPr lang="en-US" dirty="0" err="1" smtClean="0"/>
              <a:t>dan</a:t>
            </a:r>
            <a:r>
              <a:rPr lang="en-US" dirty="0" smtClean="0"/>
              <a:t> </a:t>
            </a:r>
            <a:r>
              <a:rPr lang="en-US" dirty="0" err="1" smtClean="0"/>
              <a:t>berilmu</a:t>
            </a:r>
            <a:r>
              <a:rPr lang="en-US" dirty="0" smtClean="0"/>
              <a:t> </a:t>
            </a:r>
            <a:r>
              <a:rPr lang="en-US" dirty="0" err="1" smtClean="0"/>
              <a:t>akan</a:t>
            </a:r>
            <a:r>
              <a:rPr lang="en-US" dirty="0" smtClean="0"/>
              <a:t> </a:t>
            </a:r>
            <a:r>
              <a:rPr lang="en-US" dirty="0" err="1" smtClean="0"/>
              <a:t>menjadi</a:t>
            </a:r>
            <a:r>
              <a:rPr lang="en-US" dirty="0" smtClean="0"/>
              <a:t> </a:t>
            </a:r>
            <a:r>
              <a:rPr lang="en-US" dirty="0" err="1" smtClean="0"/>
              <a:t>memperoleh</a:t>
            </a:r>
            <a:r>
              <a:rPr lang="en-US" dirty="0" smtClean="0"/>
              <a:t> </a:t>
            </a:r>
            <a:r>
              <a:rPr lang="en-US" dirty="0" err="1" smtClean="0"/>
              <a:t>kedudukan</a:t>
            </a:r>
            <a:r>
              <a:rPr lang="en-US" dirty="0" smtClean="0"/>
              <a:t> yang </a:t>
            </a:r>
            <a:r>
              <a:rPr lang="en-US" dirty="0" err="1" smtClean="0"/>
              <a:t>tinggi</a:t>
            </a:r>
            <a:r>
              <a:rPr lang="en-US" dirty="0" smtClean="0"/>
              <a:t>. </a:t>
            </a:r>
            <a:r>
              <a:rPr lang="en-US" dirty="0" err="1" smtClean="0"/>
              <a:t>Keimanan</a:t>
            </a:r>
            <a:r>
              <a:rPr lang="en-US" dirty="0" smtClean="0"/>
              <a:t> yang </a:t>
            </a:r>
            <a:r>
              <a:rPr lang="en-US" dirty="0" err="1" smtClean="0"/>
              <a:t>dimiliki</a:t>
            </a:r>
            <a:r>
              <a:rPr lang="en-US" dirty="0" smtClean="0"/>
              <a:t> </a:t>
            </a:r>
            <a:r>
              <a:rPr lang="en-US" dirty="0" err="1" smtClean="0"/>
              <a:t>seseorang</a:t>
            </a:r>
            <a:r>
              <a:rPr lang="en-US" dirty="0" smtClean="0"/>
              <a:t> </a:t>
            </a:r>
            <a:r>
              <a:rPr lang="en-US" dirty="0" err="1" smtClean="0"/>
              <a:t>akan</a:t>
            </a:r>
            <a:r>
              <a:rPr lang="en-US" dirty="0" smtClean="0"/>
              <a:t> </a:t>
            </a:r>
            <a:r>
              <a:rPr lang="en-US" dirty="0" err="1" smtClean="0"/>
              <a:t>menjadi</a:t>
            </a:r>
            <a:r>
              <a:rPr lang="en-US" dirty="0" smtClean="0"/>
              <a:t> </a:t>
            </a:r>
            <a:r>
              <a:rPr lang="en-US" dirty="0" err="1" smtClean="0"/>
              <a:t>pendorong</a:t>
            </a:r>
            <a:r>
              <a:rPr lang="en-US" dirty="0" smtClean="0"/>
              <a:t> </a:t>
            </a:r>
            <a:r>
              <a:rPr lang="en-US" dirty="0" err="1" smtClean="0"/>
              <a:t>untuk</a:t>
            </a:r>
            <a:r>
              <a:rPr lang="en-US" dirty="0" smtClean="0"/>
              <a:t> </a:t>
            </a:r>
            <a:r>
              <a:rPr lang="en-US" dirty="0" err="1" smtClean="0"/>
              <a:t>menuntut</a:t>
            </a:r>
            <a:r>
              <a:rPr lang="en-US" dirty="0" smtClean="0"/>
              <a:t> </a:t>
            </a:r>
            <a:r>
              <a:rPr lang="en-US" dirty="0" err="1" smtClean="0"/>
              <a:t>ILmu</a:t>
            </a:r>
            <a:r>
              <a:rPr lang="en-US" dirty="0" smtClean="0"/>
              <a:t>, </a:t>
            </a:r>
            <a:r>
              <a:rPr lang="en-US" dirty="0" err="1" smtClean="0"/>
              <a:t>dan</a:t>
            </a:r>
            <a:r>
              <a:rPr lang="en-US" dirty="0" smtClean="0"/>
              <a:t> </a:t>
            </a:r>
            <a:r>
              <a:rPr lang="en-US" dirty="0" err="1" smtClean="0"/>
              <a:t>Ilmu</a:t>
            </a:r>
            <a:r>
              <a:rPr lang="en-US" dirty="0" smtClean="0"/>
              <a:t> yang </a:t>
            </a:r>
            <a:r>
              <a:rPr lang="en-US" dirty="0" err="1" smtClean="0"/>
              <a:t>dimiliki</a:t>
            </a:r>
            <a:r>
              <a:rPr lang="en-US" dirty="0" smtClean="0"/>
              <a:t> </a:t>
            </a:r>
            <a:r>
              <a:rPr lang="en-US" dirty="0" err="1" smtClean="0"/>
              <a:t>seseorang</a:t>
            </a:r>
            <a:r>
              <a:rPr lang="en-US" dirty="0" smtClean="0"/>
              <a:t> </a:t>
            </a:r>
            <a:r>
              <a:rPr lang="en-US" dirty="0" err="1" smtClean="0"/>
              <a:t>akan</a:t>
            </a:r>
            <a:r>
              <a:rPr lang="en-US" dirty="0" smtClean="0"/>
              <a:t> </a:t>
            </a:r>
            <a:r>
              <a:rPr lang="en-US" dirty="0" err="1" smtClean="0"/>
              <a:t>membuat</a:t>
            </a:r>
            <a:r>
              <a:rPr lang="en-US" dirty="0" smtClean="0"/>
              <a:t> </a:t>
            </a:r>
            <a:r>
              <a:rPr lang="en-US" dirty="0" err="1" smtClean="0"/>
              <a:t>dia</a:t>
            </a:r>
            <a:r>
              <a:rPr lang="en-US" dirty="0" smtClean="0"/>
              <a:t> </a:t>
            </a:r>
            <a:r>
              <a:rPr lang="en-US" dirty="0" err="1" smtClean="0"/>
              <a:t>sadar</a:t>
            </a:r>
            <a:r>
              <a:rPr lang="en-US" dirty="0" smtClean="0"/>
              <a:t> </a:t>
            </a:r>
            <a:r>
              <a:rPr lang="en-US" dirty="0" err="1" smtClean="0"/>
              <a:t>betapa</a:t>
            </a:r>
            <a:r>
              <a:rPr lang="en-US" dirty="0" smtClean="0"/>
              <a:t> </a:t>
            </a:r>
            <a:r>
              <a:rPr lang="en-US" dirty="0" err="1" smtClean="0"/>
              <a:t>kecilnya</a:t>
            </a:r>
            <a:r>
              <a:rPr lang="en-US" dirty="0" smtClean="0"/>
              <a:t> </a:t>
            </a:r>
            <a:r>
              <a:rPr lang="en-US" dirty="0" err="1" smtClean="0"/>
              <a:t>manusia</a:t>
            </a:r>
            <a:r>
              <a:rPr lang="en-US" dirty="0" smtClean="0"/>
              <a:t> </a:t>
            </a:r>
            <a:r>
              <a:rPr lang="en-US" dirty="0" err="1" smtClean="0"/>
              <a:t>dihadapan</a:t>
            </a:r>
            <a:r>
              <a:rPr lang="en-US" dirty="0" smtClean="0"/>
              <a:t> </a:t>
            </a:r>
            <a:r>
              <a:rPr lang="en-US" dirty="0" err="1" smtClean="0"/>
              <a:t>ALLah</a:t>
            </a:r>
            <a:r>
              <a:rPr lang="en-US" dirty="0" smtClean="0"/>
              <a:t> ,</a:t>
            </a:r>
            <a:r>
              <a:rPr lang="en-US" dirty="0" err="1" smtClean="0"/>
              <a:t>sehingga</a:t>
            </a:r>
            <a:r>
              <a:rPr lang="en-US" dirty="0" smtClean="0"/>
              <a:t> </a:t>
            </a:r>
            <a:r>
              <a:rPr lang="en-US" dirty="0" err="1" smtClean="0"/>
              <a:t>akan</a:t>
            </a:r>
            <a:r>
              <a:rPr lang="en-US" dirty="0" smtClean="0"/>
              <a:t> </a:t>
            </a:r>
            <a:r>
              <a:rPr lang="en-US" dirty="0" err="1" smtClean="0"/>
              <a:t>tumbuh</a:t>
            </a:r>
            <a:r>
              <a:rPr lang="en-US" dirty="0" smtClean="0"/>
              <a:t> rasa </a:t>
            </a:r>
            <a:r>
              <a:rPr lang="en-US" dirty="0" err="1" smtClean="0"/>
              <a:t>kepada</a:t>
            </a:r>
            <a:r>
              <a:rPr lang="en-US" dirty="0" smtClean="0"/>
              <a:t> </a:t>
            </a:r>
            <a:r>
              <a:rPr lang="en-US" dirty="0" err="1" smtClean="0"/>
              <a:t>ALLah</a:t>
            </a:r>
            <a:r>
              <a:rPr lang="en-US" dirty="0" smtClean="0"/>
              <a:t> </a:t>
            </a:r>
            <a:r>
              <a:rPr lang="en-US" dirty="0" err="1" smtClean="0"/>
              <a:t>bila</a:t>
            </a:r>
            <a:r>
              <a:rPr lang="en-US" dirty="0" smtClean="0"/>
              <a:t> </a:t>
            </a:r>
            <a:r>
              <a:rPr lang="en-US" dirty="0" err="1" smtClean="0"/>
              <a:t>melakukan</a:t>
            </a:r>
            <a:r>
              <a:rPr lang="en-US" dirty="0" smtClean="0"/>
              <a:t> </a:t>
            </a:r>
            <a:r>
              <a:rPr lang="en-US" dirty="0" err="1" smtClean="0"/>
              <a:t>hal-hal</a:t>
            </a:r>
            <a:r>
              <a:rPr lang="en-US" dirty="0" smtClean="0"/>
              <a:t> yang </a:t>
            </a:r>
            <a:r>
              <a:rPr lang="en-US" dirty="0" err="1" smtClean="0"/>
              <a:t>dilarangnya</a:t>
            </a:r>
            <a:r>
              <a:rPr lang="en-US" dirty="0" smtClean="0"/>
              <a:t>, </a:t>
            </a:r>
            <a:r>
              <a:rPr lang="en-US" dirty="0" err="1" smtClean="0"/>
              <a:t>hal</a:t>
            </a:r>
            <a:r>
              <a:rPr lang="en-US" dirty="0" smtClean="0"/>
              <a:t> </a:t>
            </a:r>
            <a:r>
              <a:rPr lang="en-US" dirty="0" err="1" smtClean="0"/>
              <a:t>ini</a:t>
            </a:r>
            <a:r>
              <a:rPr lang="en-US" dirty="0" smtClean="0"/>
              <a:t> </a:t>
            </a:r>
            <a:r>
              <a:rPr lang="en-US" dirty="0" err="1" smtClean="0"/>
              <a:t>sejalan</a:t>
            </a:r>
            <a:r>
              <a:rPr lang="en-US" dirty="0" smtClean="0"/>
              <a:t> </a:t>
            </a:r>
            <a:r>
              <a:rPr lang="en-US" dirty="0" err="1" smtClean="0"/>
              <a:t>dengan</a:t>
            </a:r>
            <a:r>
              <a:rPr lang="en-US" dirty="0" smtClean="0"/>
              <a:t> </a:t>
            </a:r>
            <a:r>
              <a:rPr lang="en-US" dirty="0" err="1" smtClean="0"/>
              <a:t>fuirman</a:t>
            </a:r>
            <a:r>
              <a:rPr lang="en-US" dirty="0" smtClean="0"/>
              <a:t> </a:t>
            </a:r>
            <a:r>
              <a:rPr lang="en-US" dirty="0" err="1" smtClean="0"/>
              <a:t>ALLah</a:t>
            </a:r>
            <a:r>
              <a:rPr lang="en-US" dirty="0" smtClean="0"/>
              <a:t>:</a:t>
            </a:r>
          </a:p>
          <a:p>
            <a:pPr algn="just" eaLnBrk="1" fontAlgn="auto" hangingPunct="1">
              <a:spcAft>
                <a:spcPts val="0"/>
              </a:spcAft>
              <a:buFont typeface="Arial" pitchFamily="34" charset="0"/>
              <a:buNone/>
              <a:defRPr/>
            </a:pPr>
            <a:r>
              <a:rPr lang="en-US" i="1" dirty="0" smtClean="0"/>
              <a:t>	</a:t>
            </a:r>
            <a:r>
              <a:rPr lang="en-US" i="1" dirty="0" smtClean="0">
                <a:solidFill>
                  <a:srgbClr val="FF0000"/>
                </a:solidFill>
              </a:rPr>
              <a:t>“</a:t>
            </a:r>
            <a:r>
              <a:rPr lang="en-US" i="1" dirty="0" err="1" smtClean="0">
                <a:solidFill>
                  <a:srgbClr val="FF0000"/>
                </a:solidFill>
              </a:rPr>
              <a:t>sesungguhnya</a:t>
            </a:r>
            <a:r>
              <a:rPr lang="en-US" i="1" dirty="0" smtClean="0">
                <a:solidFill>
                  <a:srgbClr val="FF0000"/>
                </a:solidFill>
              </a:rPr>
              <a:t> yang </a:t>
            </a:r>
            <a:r>
              <a:rPr lang="en-US" i="1" dirty="0" err="1" smtClean="0">
                <a:solidFill>
                  <a:srgbClr val="FF0000"/>
                </a:solidFill>
              </a:rPr>
              <a:t>takut</a:t>
            </a:r>
            <a:r>
              <a:rPr lang="en-US" i="1" dirty="0" smtClean="0">
                <a:solidFill>
                  <a:srgbClr val="FF0000"/>
                </a:solidFill>
              </a:rPr>
              <a:t> </a:t>
            </a:r>
            <a:r>
              <a:rPr lang="en-US" i="1" dirty="0" err="1" smtClean="0">
                <a:solidFill>
                  <a:srgbClr val="FF0000"/>
                </a:solidFill>
              </a:rPr>
              <a:t>kepada</a:t>
            </a:r>
            <a:r>
              <a:rPr lang="en-US" i="1" dirty="0" smtClean="0">
                <a:solidFill>
                  <a:srgbClr val="FF0000"/>
                </a:solidFill>
              </a:rPr>
              <a:t> </a:t>
            </a:r>
            <a:r>
              <a:rPr lang="en-US" i="1" dirty="0" err="1" smtClean="0">
                <a:solidFill>
                  <a:srgbClr val="FF0000"/>
                </a:solidFill>
              </a:rPr>
              <a:t>allah</a:t>
            </a:r>
            <a:r>
              <a:rPr lang="en-US" i="1" dirty="0" smtClean="0">
                <a:solidFill>
                  <a:srgbClr val="FF0000"/>
                </a:solidFill>
              </a:rPr>
              <a:t> </a:t>
            </a:r>
            <a:r>
              <a:rPr lang="en-US" i="1" dirty="0" err="1" smtClean="0">
                <a:solidFill>
                  <a:srgbClr val="FF0000"/>
                </a:solidFill>
              </a:rPr>
              <a:t>di</a:t>
            </a:r>
            <a:r>
              <a:rPr lang="en-US" i="1" dirty="0" smtClean="0">
                <a:solidFill>
                  <a:srgbClr val="FF0000"/>
                </a:solidFill>
              </a:rPr>
              <a:t> </a:t>
            </a:r>
            <a:r>
              <a:rPr lang="en-US" i="1" dirty="0" err="1" smtClean="0">
                <a:solidFill>
                  <a:srgbClr val="FF0000"/>
                </a:solidFill>
              </a:rPr>
              <a:t>antara</a:t>
            </a:r>
            <a:r>
              <a:rPr lang="en-US" i="1" dirty="0" smtClean="0">
                <a:solidFill>
                  <a:srgbClr val="FF0000"/>
                </a:solidFill>
              </a:rPr>
              <a:t> </a:t>
            </a:r>
            <a:r>
              <a:rPr lang="en-US" i="1" dirty="0" err="1" smtClean="0">
                <a:solidFill>
                  <a:srgbClr val="FF0000"/>
                </a:solidFill>
              </a:rPr>
              <a:t>hamba-hambanya</a:t>
            </a:r>
            <a:r>
              <a:rPr lang="en-US" i="1" dirty="0" smtClean="0">
                <a:solidFill>
                  <a:srgbClr val="FF0000"/>
                </a:solidFill>
              </a:rPr>
              <a:t> </a:t>
            </a:r>
            <a:r>
              <a:rPr lang="en-US" i="1" dirty="0" err="1" smtClean="0">
                <a:solidFill>
                  <a:srgbClr val="FF0000"/>
                </a:solidFill>
              </a:rPr>
              <a:t>hanyalah</a:t>
            </a:r>
            <a:r>
              <a:rPr lang="en-US" i="1" dirty="0" smtClean="0">
                <a:solidFill>
                  <a:srgbClr val="FF0000"/>
                </a:solidFill>
              </a:rPr>
              <a:t> </a:t>
            </a:r>
            <a:r>
              <a:rPr lang="en-US" i="1" dirty="0" err="1" smtClean="0">
                <a:solidFill>
                  <a:srgbClr val="FF0000"/>
                </a:solidFill>
              </a:rPr>
              <a:t>ulama</a:t>
            </a:r>
            <a:r>
              <a:rPr lang="en-US" i="1" dirty="0" smtClean="0">
                <a:solidFill>
                  <a:srgbClr val="FF0000"/>
                </a:solidFill>
              </a:rPr>
              <a:t> (</a:t>
            </a:r>
            <a:r>
              <a:rPr lang="en-US" i="1" dirty="0" err="1" smtClean="0">
                <a:solidFill>
                  <a:srgbClr val="FF0000"/>
                </a:solidFill>
              </a:rPr>
              <a:t>orang</a:t>
            </a:r>
            <a:r>
              <a:rPr lang="en-US" i="1" dirty="0" smtClean="0">
                <a:solidFill>
                  <a:srgbClr val="FF0000"/>
                </a:solidFill>
              </a:rPr>
              <a:t> </a:t>
            </a:r>
            <a:r>
              <a:rPr lang="en-US" i="1" dirty="0" err="1" smtClean="0">
                <a:solidFill>
                  <a:srgbClr val="FF0000"/>
                </a:solidFill>
              </a:rPr>
              <a:t>berilmu</a:t>
            </a:r>
            <a:r>
              <a:rPr lang="en-US" i="1" dirty="0" smtClean="0">
                <a:solidFill>
                  <a:srgbClr val="FF0000"/>
                </a:solidFill>
              </a:rPr>
              <a:t>) ; (</a:t>
            </a:r>
            <a:r>
              <a:rPr lang="en-US" i="1" dirty="0" err="1" smtClean="0">
                <a:solidFill>
                  <a:srgbClr val="FF0000"/>
                </a:solidFill>
              </a:rPr>
              <a:t>surat</a:t>
            </a:r>
            <a:r>
              <a:rPr lang="en-US" i="1" dirty="0" smtClean="0">
                <a:solidFill>
                  <a:srgbClr val="FF0000"/>
                </a:solidFill>
              </a:rPr>
              <a:t> faatir:28)</a:t>
            </a:r>
            <a:endParaRPr lang="en-US" dirty="0" smtClean="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err="1" smtClean="0"/>
              <a:t>Mendorong</a:t>
            </a:r>
            <a:r>
              <a:rPr lang="en-US" dirty="0" smtClean="0"/>
              <a:t> </a:t>
            </a:r>
            <a:r>
              <a:rPr lang="en-US" dirty="0" err="1" smtClean="0"/>
              <a:t>umat</a:t>
            </a:r>
            <a:r>
              <a:rPr lang="en-US" dirty="0" smtClean="0"/>
              <a:t> </a:t>
            </a:r>
            <a:r>
              <a:rPr lang="en-US" dirty="0" err="1" smtClean="0"/>
              <a:t>islam</a:t>
            </a:r>
            <a:r>
              <a:rPr lang="en-US" dirty="0" smtClean="0"/>
              <a:t> </a:t>
            </a:r>
            <a:r>
              <a:rPr lang="en-US" dirty="0" err="1" smtClean="0"/>
              <a:t>banyak</a:t>
            </a:r>
            <a:r>
              <a:rPr lang="en-US" dirty="0" smtClean="0"/>
              <a:t> </a:t>
            </a:r>
            <a:r>
              <a:rPr lang="en-US" dirty="0" err="1" smtClean="0"/>
              <a:t>membaca</a:t>
            </a:r>
            <a:r>
              <a:rPr lang="en-US" dirty="0" smtClean="0"/>
              <a:t> </a:t>
            </a:r>
            <a:r>
              <a:rPr lang="en-US" dirty="0" err="1" smtClean="0"/>
              <a:t>akan</a:t>
            </a:r>
            <a:r>
              <a:rPr lang="en-US" dirty="0" smtClean="0"/>
              <a:t> </a:t>
            </a:r>
            <a:r>
              <a:rPr lang="en-US" dirty="0" err="1" smtClean="0"/>
              <a:t>segala</a:t>
            </a:r>
            <a:r>
              <a:rPr lang="en-US" dirty="0" smtClean="0"/>
              <a:t> </a:t>
            </a:r>
            <a:r>
              <a:rPr lang="en-US" dirty="0" err="1" smtClean="0"/>
              <a:t>ilmu</a:t>
            </a:r>
            <a:endParaRPr lang="en-US" dirty="0" smtClean="0"/>
          </a:p>
        </p:txBody>
      </p:sp>
      <p:sp>
        <p:nvSpPr>
          <p:cNvPr id="3" name="Content Placeholder 2"/>
          <p:cNvSpPr>
            <a:spLocks noGrp="1"/>
          </p:cNvSpPr>
          <p:nvPr>
            <p:ph idx="1"/>
          </p:nvPr>
        </p:nvSpPr>
        <p:spPr/>
        <p:txBody>
          <a:bodyPr rtlCol="0">
            <a:normAutofit fontScale="70000" lnSpcReduction="20000"/>
          </a:bodyPr>
          <a:lstStyle/>
          <a:p>
            <a:pPr algn="just" eaLnBrk="1" fontAlgn="auto" hangingPunct="1">
              <a:spcAft>
                <a:spcPts val="0"/>
              </a:spcAft>
              <a:buFont typeface="Arial" pitchFamily="34" charset="0"/>
              <a:buChar char="•"/>
              <a:defRPr/>
            </a:pPr>
            <a:r>
              <a:rPr lang="en-US" dirty="0" err="1" smtClean="0"/>
              <a:t>Disamping</a:t>
            </a:r>
            <a:r>
              <a:rPr lang="en-US" dirty="0" smtClean="0"/>
              <a:t> </a:t>
            </a:r>
            <a:r>
              <a:rPr lang="en-US" dirty="0" err="1" smtClean="0"/>
              <a:t>ayat</a:t>
            </a:r>
            <a:r>
              <a:rPr lang="en-US" dirty="0" smtClean="0"/>
              <a:t> –</a:t>
            </a:r>
            <a:r>
              <a:rPr lang="en-US" dirty="0" err="1" smtClean="0"/>
              <a:t>ayat</a:t>
            </a:r>
            <a:r>
              <a:rPr lang="en-US" dirty="0" smtClean="0"/>
              <a:t> Qur’an yang </a:t>
            </a:r>
            <a:r>
              <a:rPr lang="en-US" dirty="0" err="1" smtClean="0"/>
              <a:t>memposisikan</a:t>
            </a:r>
            <a:r>
              <a:rPr lang="en-US" dirty="0" smtClean="0"/>
              <a:t> </a:t>
            </a:r>
            <a:r>
              <a:rPr lang="en-US" dirty="0" err="1" smtClean="0"/>
              <a:t>Ilmu</a:t>
            </a:r>
            <a:r>
              <a:rPr lang="en-US" dirty="0" smtClean="0"/>
              <a:t> </a:t>
            </a:r>
            <a:r>
              <a:rPr lang="en-US" dirty="0" err="1" smtClean="0"/>
              <a:t>dan</a:t>
            </a:r>
            <a:r>
              <a:rPr lang="en-US" dirty="0" smtClean="0"/>
              <a:t> </a:t>
            </a:r>
            <a:r>
              <a:rPr lang="en-US" dirty="0" err="1" smtClean="0"/>
              <a:t>orang</a:t>
            </a:r>
            <a:r>
              <a:rPr lang="en-US" dirty="0" smtClean="0"/>
              <a:t> </a:t>
            </a:r>
            <a:r>
              <a:rPr lang="en-US" dirty="0" err="1" smtClean="0"/>
              <a:t>berilmu</a:t>
            </a:r>
            <a:r>
              <a:rPr lang="en-US" dirty="0" smtClean="0"/>
              <a:t> </a:t>
            </a:r>
            <a:r>
              <a:rPr lang="en-US" dirty="0" err="1" smtClean="0"/>
              <a:t>sangat</a:t>
            </a:r>
            <a:r>
              <a:rPr lang="en-US" dirty="0" smtClean="0"/>
              <a:t> </a:t>
            </a:r>
            <a:r>
              <a:rPr lang="en-US" dirty="0" err="1" smtClean="0"/>
              <a:t>istimewa</a:t>
            </a:r>
            <a:r>
              <a:rPr lang="en-US" dirty="0" smtClean="0"/>
              <a:t>, Al-</a:t>
            </a:r>
            <a:r>
              <a:rPr lang="en-US" dirty="0" err="1" smtClean="0"/>
              <a:t>qur’an</a:t>
            </a:r>
            <a:r>
              <a:rPr lang="en-US" dirty="0" smtClean="0"/>
              <a:t> </a:t>
            </a:r>
            <a:r>
              <a:rPr lang="en-US" dirty="0" err="1" smtClean="0"/>
              <a:t>juga</a:t>
            </a:r>
            <a:r>
              <a:rPr lang="en-US" dirty="0" smtClean="0"/>
              <a:t> </a:t>
            </a:r>
            <a:r>
              <a:rPr lang="en-US" dirty="0" err="1" smtClean="0"/>
              <a:t>mendorong</a:t>
            </a:r>
            <a:r>
              <a:rPr lang="en-US" dirty="0" smtClean="0"/>
              <a:t> </a:t>
            </a:r>
            <a:r>
              <a:rPr lang="en-US" dirty="0" err="1" smtClean="0"/>
              <a:t>umat</a:t>
            </a:r>
            <a:r>
              <a:rPr lang="en-US" dirty="0" smtClean="0"/>
              <a:t> </a:t>
            </a:r>
            <a:r>
              <a:rPr lang="en-US" dirty="0" err="1" smtClean="0"/>
              <a:t>islam</a:t>
            </a:r>
            <a:r>
              <a:rPr lang="en-US" dirty="0" smtClean="0"/>
              <a:t> </a:t>
            </a:r>
            <a:r>
              <a:rPr lang="en-US" dirty="0" err="1" smtClean="0"/>
              <a:t>untuk</a:t>
            </a:r>
            <a:r>
              <a:rPr lang="en-US" dirty="0" smtClean="0"/>
              <a:t> </a:t>
            </a:r>
            <a:r>
              <a:rPr lang="en-US" dirty="0" err="1" smtClean="0"/>
              <a:t>berdo’a</a:t>
            </a:r>
            <a:r>
              <a:rPr lang="en-US" dirty="0" smtClean="0"/>
              <a:t> agar </a:t>
            </a:r>
            <a:r>
              <a:rPr lang="en-US" dirty="0" err="1" smtClean="0"/>
              <a:t>ditambahi</a:t>
            </a:r>
            <a:r>
              <a:rPr lang="en-US" dirty="0" smtClean="0"/>
              <a:t> </a:t>
            </a:r>
            <a:r>
              <a:rPr lang="en-US" dirty="0" err="1" smtClean="0"/>
              <a:t>ilmu</a:t>
            </a:r>
            <a:r>
              <a:rPr lang="en-US" dirty="0" smtClean="0"/>
              <a:t>, </a:t>
            </a:r>
            <a:r>
              <a:rPr lang="en-US" dirty="0" err="1" smtClean="0"/>
              <a:t>seperti</a:t>
            </a:r>
            <a:r>
              <a:rPr lang="en-US" dirty="0" smtClean="0"/>
              <a:t> </a:t>
            </a:r>
            <a:r>
              <a:rPr lang="en-US" dirty="0" err="1" smtClean="0"/>
              <a:t>tercantum</a:t>
            </a:r>
            <a:r>
              <a:rPr lang="en-US" dirty="0" smtClean="0"/>
              <a:t> </a:t>
            </a:r>
            <a:r>
              <a:rPr lang="en-US" dirty="0" err="1" smtClean="0"/>
              <a:t>dalam</a:t>
            </a:r>
            <a:r>
              <a:rPr lang="en-US" dirty="0" smtClean="0"/>
              <a:t> AL </a:t>
            </a:r>
            <a:r>
              <a:rPr lang="en-US" dirty="0" err="1" smtClean="0"/>
              <a:t>qur’an</a:t>
            </a:r>
            <a:r>
              <a:rPr lang="en-US" dirty="0" smtClean="0"/>
              <a:t> </a:t>
            </a:r>
            <a:r>
              <a:rPr lang="en-US" dirty="0" err="1" smtClean="0"/>
              <a:t>surat</a:t>
            </a:r>
            <a:r>
              <a:rPr lang="en-US" dirty="0" smtClean="0"/>
              <a:t> </a:t>
            </a:r>
            <a:r>
              <a:rPr lang="en-US" dirty="0" err="1" smtClean="0"/>
              <a:t>Thaha</a:t>
            </a:r>
            <a:r>
              <a:rPr lang="en-US" dirty="0" smtClean="0"/>
              <a:t> </a:t>
            </a:r>
            <a:r>
              <a:rPr lang="en-US" dirty="0" err="1" smtClean="0"/>
              <a:t>ayayt</a:t>
            </a:r>
            <a:r>
              <a:rPr lang="en-US" dirty="0" smtClean="0"/>
              <a:t> 114 yang </a:t>
            </a:r>
            <a:r>
              <a:rPr lang="en-US" dirty="0" err="1" smtClean="0"/>
              <a:t>artinya</a:t>
            </a:r>
            <a:r>
              <a:rPr lang="en-US" dirty="0" smtClean="0"/>
              <a:t> </a:t>
            </a:r>
            <a:r>
              <a:rPr lang="en-US" dirty="0" smtClean="0">
                <a:solidFill>
                  <a:srgbClr val="FF0000"/>
                </a:solidFill>
              </a:rPr>
              <a:t>“</a:t>
            </a:r>
            <a:r>
              <a:rPr lang="en-US" i="1" dirty="0" err="1" smtClean="0">
                <a:solidFill>
                  <a:srgbClr val="FF0000"/>
                </a:solidFill>
              </a:rPr>
              <a:t>dan</a:t>
            </a:r>
            <a:r>
              <a:rPr lang="en-US" i="1" dirty="0" smtClean="0">
                <a:solidFill>
                  <a:srgbClr val="FF0000"/>
                </a:solidFill>
              </a:rPr>
              <a:t> </a:t>
            </a:r>
            <a:r>
              <a:rPr lang="en-US" i="1" dirty="0" err="1" smtClean="0">
                <a:solidFill>
                  <a:srgbClr val="FF0000"/>
                </a:solidFill>
              </a:rPr>
              <a:t>katakanlah</a:t>
            </a:r>
            <a:r>
              <a:rPr lang="en-US" i="1" dirty="0" smtClean="0">
                <a:solidFill>
                  <a:srgbClr val="FF0000"/>
                </a:solidFill>
              </a:rPr>
              <a:t>, </a:t>
            </a:r>
            <a:r>
              <a:rPr lang="en-US" i="1" dirty="0" err="1" smtClean="0">
                <a:solidFill>
                  <a:srgbClr val="FF0000"/>
                </a:solidFill>
              </a:rPr>
              <a:t>tuhanku</a:t>
            </a:r>
            <a:r>
              <a:rPr lang="en-US" i="1" dirty="0" smtClean="0">
                <a:solidFill>
                  <a:srgbClr val="FF0000"/>
                </a:solidFill>
              </a:rPr>
              <a:t> ,</a:t>
            </a:r>
            <a:r>
              <a:rPr lang="en-US" i="1" dirty="0" err="1" smtClean="0">
                <a:solidFill>
                  <a:srgbClr val="FF0000"/>
                </a:solidFill>
              </a:rPr>
              <a:t>tambahkanlah</a:t>
            </a:r>
            <a:r>
              <a:rPr lang="en-US" i="1" dirty="0" smtClean="0">
                <a:solidFill>
                  <a:srgbClr val="FF0000"/>
                </a:solidFill>
              </a:rPr>
              <a:t> </a:t>
            </a:r>
            <a:r>
              <a:rPr lang="en-US" i="1" dirty="0" err="1" smtClean="0">
                <a:solidFill>
                  <a:srgbClr val="FF0000"/>
                </a:solidFill>
              </a:rPr>
              <a:t>kepadaku</a:t>
            </a:r>
            <a:r>
              <a:rPr lang="en-US" i="1" dirty="0" smtClean="0">
                <a:solidFill>
                  <a:srgbClr val="FF0000"/>
                </a:solidFill>
              </a:rPr>
              <a:t> </a:t>
            </a:r>
            <a:r>
              <a:rPr lang="en-US" i="1" dirty="0" err="1" smtClean="0">
                <a:solidFill>
                  <a:srgbClr val="FF0000"/>
                </a:solidFill>
              </a:rPr>
              <a:t>ilmu</a:t>
            </a:r>
            <a:r>
              <a:rPr lang="en-US" i="1" dirty="0" smtClean="0">
                <a:solidFill>
                  <a:srgbClr val="FF0000"/>
                </a:solidFill>
              </a:rPr>
              <a:t> </a:t>
            </a:r>
            <a:r>
              <a:rPr lang="en-US" i="1" dirty="0" err="1" smtClean="0">
                <a:solidFill>
                  <a:srgbClr val="FF0000"/>
                </a:solidFill>
              </a:rPr>
              <a:t>penggetahuan</a:t>
            </a:r>
            <a:r>
              <a:rPr lang="en-US" i="1" dirty="0" smtClean="0">
                <a:solidFill>
                  <a:srgbClr val="FF0000"/>
                </a:solidFill>
              </a:rPr>
              <a:t> “</a:t>
            </a:r>
            <a:r>
              <a:rPr lang="en-US" dirty="0" smtClean="0"/>
              <a:t>. </a:t>
            </a:r>
            <a:r>
              <a:rPr lang="en-US" dirty="0" err="1" smtClean="0"/>
              <a:t>dalam</a:t>
            </a:r>
            <a:r>
              <a:rPr lang="en-US" dirty="0" smtClean="0"/>
              <a:t> </a:t>
            </a:r>
            <a:r>
              <a:rPr lang="en-US" dirty="0" err="1" smtClean="0"/>
              <a:t>hubungan</a:t>
            </a:r>
            <a:r>
              <a:rPr lang="en-US" dirty="0" smtClean="0"/>
              <a:t> </a:t>
            </a:r>
            <a:r>
              <a:rPr lang="en-US" dirty="0" err="1" smtClean="0"/>
              <a:t>inilah</a:t>
            </a:r>
            <a:r>
              <a:rPr lang="en-US" dirty="0" smtClean="0"/>
              <a:t> </a:t>
            </a:r>
            <a:r>
              <a:rPr lang="en-US" dirty="0" err="1" smtClean="0"/>
              <a:t>konsep</a:t>
            </a:r>
            <a:r>
              <a:rPr lang="en-US" dirty="0" smtClean="0"/>
              <a:t> </a:t>
            </a:r>
            <a:r>
              <a:rPr lang="en-US" dirty="0" err="1" smtClean="0"/>
              <a:t>membaca</a:t>
            </a:r>
            <a:r>
              <a:rPr lang="en-US" dirty="0" smtClean="0"/>
              <a:t>, </a:t>
            </a:r>
            <a:r>
              <a:rPr lang="en-US" dirty="0" err="1" smtClean="0"/>
              <a:t>sebagai</a:t>
            </a:r>
            <a:r>
              <a:rPr lang="en-US" dirty="0" smtClean="0"/>
              <a:t> </a:t>
            </a:r>
            <a:r>
              <a:rPr lang="en-US" dirty="0" err="1" smtClean="0"/>
              <a:t>salah</a:t>
            </a:r>
            <a:r>
              <a:rPr lang="en-US" dirty="0" smtClean="0"/>
              <a:t> </a:t>
            </a:r>
            <a:r>
              <a:rPr lang="en-US" dirty="0" err="1" smtClean="0"/>
              <a:t>satu</a:t>
            </a:r>
            <a:r>
              <a:rPr lang="en-US" dirty="0" smtClean="0"/>
              <a:t> </a:t>
            </a:r>
            <a:r>
              <a:rPr lang="en-US" dirty="0" err="1" smtClean="0"/>
              <a:t>wahana</a:t>
            </a:r>
            <a:r>
              <a:rPr lang="en-US" dirty="0" smtClean="0"/>
              <a:t> </a:t>
            </a:r>
            <a:r>
              <a:rPr lang="en-US" dirty="0" err="1" smtClean="0"/>
              <a:t>menambah</a:t>
            </a:r>
            <a:r>
              <a:rPr lang="en-US" dirty="0" smtClean="0"/>
              <a:t> </a:t>
            </a:r>
            <a:r>
              <a:rPr lang="en-US" dirty="0" err="1" smtClean="0"/>
              <a:t>ilmu</a:t>
            </a:r>
            <a:r>
              <a:rPr lang="en-US" dirty="0" smtClean="0"/>
              <a:t> ,</a:t>
            </a:r>
            <a:r>
              <a:rPr lang="en-US" dirty="0" err="1" smtClean="0"/>
              <a:t>menjadi</a:t>
            </a:r>
            <a:r>
              <a:rPr lang="en-US" dirty="0" smtClean="0"/>
              <a:t> </a:t>
            </a:r>
            <a:r>
              <a:rPr lang="en-US" dirty="0" err="1" smtClean="0"/>
              <a:t>sangat</a:t>
            </a:r>
            <a:r>
              <a:rPr lang="en-US" dirty="0" smtClean="0"/>
              <a:t> </a:t>
            </a:r>
            <a:r>
              <a:rPr lang="en-US" dirty="0" err="1" smtClean="0"/>
              <a:t>penting,dan</a:t>
            </a:r>
            <a:r>
              <a:rPr lang="en-US" dirty="0" smtClean="0"/>
              <a:t> </a:t>
            </a:r>
            <a:r>
              <a:rPr lang="en-US" dirty="0" err="1" smtClean="0"/>
              <a:t>islam</a:t>
            </a:r>
            <a:r>
              <a:rPr lang="en-US" dirty="0" smtClean="0"/>
              <a:t> </a:t>
            </a:r>
            <a:r>
              <a:rPr lang="en-US" dirty="0" err="1" smtClean="0"/>
              <a:t>telah</a:t>
            </a:r>
            <a:r>
              <a:rPr lang="en-US" dirty="0" smtClean="0"/>
              <a:t> </a:t>
            </a:r>
            <a:r>
              <a:rPr lang="en-US" dirty="0" err="1" smtClean="0"/>
              <a:t>sejak</a:t>
            </a:r>
            <a:r>
              <a:rPr lang="en-US" dirty="0" smtClean="0"/>
              <a:t> </a:t>
            </a:r>
            <a:r>
              <a:rPr lang="en-US" dirty="0" err="1" smtClean="0"/>
              <a:t>awal</a:t>
            </a:r>
            <a:r>
              <a:rPr lang="en-US" dirty="0" smtClean="0"/>
              <a:t> </a:t>
            </a:r>
            <a:r>
              <a:rPr lang="en-US" dirty="0" err="1" smtClean="0"/>
              <a:t>menekankan</a:t>
            </a:r>
            <a:r>
              <a:rPr lang="en-US" dirty="0" smtClean="0"/>
              <a:t> </a:t>
            </a:r>
            <a:r>
              <a:rPr lang="en-US" dirty="0" err="1" smtClean="0"/>
              <a:t>pentingnya</a:t>
            </a:r>
            <a:r>
              <a:rPr lang="en-US" dirty="0" smtClean="0"/>
              <a:t> </a:t>
            </a:r>
            <a:r>
              <a:rPr lang="en-US" dirty="0" err="1" smtClean="0"/>
              <a:t>membaca</a:t>
            </a:r>
            <a:r>
              <a:rPr lang="en-US" dirty="0" smtClean="0"/>
              <a:t>, </a:t>
            </a:r>
            <a:r>
              <a:rPr lang="en-US" dirty="0" err="1" smtClean="0"/>
              <a:t>sebagaimana</a:t>
            </a:r>
            <a:r>
              <a:rPr lang="en-US" dirty="0" smtClean="0"/>
              <a:t> </a:t>
            </a:r>
            <a:r>
              <a:rPr lang="en-US" dirty="0" err="1" smtClean="0"/>
              <a:t>terlihat</a:t>
            </a:r>
            <a:r>
              <a:rPr lang="en-US" dirty="0" smtClean="0"/>
              <a:t> </a:t>
            </a:r>
            <a:r>
              <a:rPr lang="en-US" dirty="0" err="1" smtClean="0"/>
              <a:t>dari</a:t>
            </a:r>
            <a:r>
              <a:rPr lang="en-US" dirty="0" smtClean="0"/>
              <a:t> </a:t>
            </a:r>
            <a:r>
              <a:rPr lang="en-US" dirty="0" err="1" smtClean="0"/>
              <a:t>firman</a:t>
            </a:r>
            <a:r>
              <a:rPr lang="en-US" dirty="0" smtClean="0"/>
              <a:t> </a:t>
            </a:r>
            <a:r>
              <a:rPr lang="en-US" dirty="0" err="1" smtClean="0"/>
              <a:t>ALLah</a:t>
            </a:r>
            <a:r>
              <a:rPr lang="en-US" dirty="0" smtClean="0"/>
              <a:t> yang </a:t>
            </a:r>
            <a:r>
              <a:rPr lang="en-US" dirty="0" err="1" smtClean="0"/>
              <a:t>pertama</a:t>
            </a:r>
            <a:r>
              <a:rPr lang="en-US" dirty="0" smtClean="0"/>
              <a:t> </a:t>
            </a:r>
            <a:r>
              <a:rPr lang="en-US" dirty="0" err="1" smtClean="0"/>
              <a:t>diturunkan</a:t>
            </a:r>
            <a:r>
              <a:rPr lang="en-US" dirty="0" smtClean="0"/>
              <a:t> </a:t>
            </a:r>
            <a:r>
              <a:rPr lang="en-US" dirty="0" err="1" smtClean="0"/>
              <a:t>yaitu</a:t>
            </a:r>
            <a:r>
              <a:rPr lang="en-US" dirty="0" smtClean="0"/>
              <a:t> </a:t>
            </a:r>
            <a:r>
              <a:rPr lang="en-US" dirty="0" err="1" smtClean="0"/>
              <a:t>surat</a:t>
            </a:r>
            <a:r>
              <a:rPr lang="en-US" dirty="0" smtClean="0"/>
              <a:t> Al </a:t>
            </a:r>
            <a:r>
              <a:rPr lang="en-US" dirty="0" err="1" smtClean="0"/>
              <a:t>Alaq</a:t>
            </a:r>
            <a:r>
              <a:rPr lang="en-US" dirty="0" smtClean="0"/>
              <a:t> </a:t>
            </a:r>
            <a:r>
              <a:rPr lang="en-US" dirty="0" err="1" smtClean="0"/>
              <a:t>ayat</a:t>
            </a:r>
            <a:r>
              <a:rPr lang="en-US" dirty="0" smtClean="0"/>
              <a:t> 1sampai </a:t>
            </a:r>
            <a:r>
              <a:rPr lang="en-US" dirty="0" err="1" smtClean="0"/>
              <a:t>dengan</a:t>
            </a:r>
            <a:r>
              <a:rPr lang="en-US" dirty="0" smtClean="0"/>
              <a:t> </a:t>
            </a:r>
            <a:r>
              <a:rPr lang="en-US" dirty="0" err="1" smtClean="0"/>
              <a:t>ayat</a:t>
            </a:r>
            <a:r>
              <a:rPr lang="en-US" dirty="0" smtClean="0"/>
              <a:t> 5 yang </a:t>
            </a:r>
            <a:r>
              <a:rPr lang="en-US" dirty="0" err="1" smtClean="0"/>
              <a:t>artinya</a:t>
            </a:r>
            <a:r>
              <a:rPr lang="en-US" dirty="0" smtClean="0"/>
              <a:t>:</a:t>
            </a:r>
          </a:p>
          <a:p>
            <a:pPr marL="514350" indent="-514350" eaLnBrk="1" fontAlgn="auto" hangingPunct="1">
              <a:spcAft>
                <a:spcPts val="0"/>
              </a:spcAft>
              <a:buFont typeface="+mj-lt"/>
              <a:buAutoNum type="arabicPeriod"/>
              <a:defRPr/>
            </a:pPr>
            <a:r>
              <a:rPr lang="en-US" i="1" dirty="0" smtClean="0">
                <a:solidFill>
                  <a:srgbClr val="FF0000"/>
                </a:solidFill>
              </a:rPr>
              <a:t>“</a:t>
            </a:r>
            <a:r>
              <a:rPr lang="en-US" i="1" dirty="0" err="1" smtClean="0">
                <a:solidFill>
                  <a:srgbClr val="FF0000"/>
                </a:solidFill>
              </a:rPr>
              <a:t>bacalah</a:t>
            </a:r>
            <a:r>
              <a:rPr lang="en-US" i="1" dirty="0" smtClean="0">
                <a:solidFill>
                  <a:srgbClr val="FF0000"/>
                </a:solidFill>
              </a:rPr>
              <a:t> </a:t>
            </a:r>
            <a:r>
              <a:rPr lang="en-US" i="1" dirty="0" err="1" smtClean="0">
                <a:solidFill>
                  <a:srgbClr val="FF0000"/>
                </a:solidFill>
              </a:rPr>
              <a:t>dengan</a:t>
            </a:r>
            <a:r>
              <a:rPr lang="en-US" i="1" dirty="0" smtClean="0">
                <a:solidFill>
                  <a:srgbClr val="FF0000"/>
                </a:solidFill>
              </a:rPr>
              <a:t> </a:t>
            </a:r>
            <a:r>
              <a:rPr lang="en-US" i="1" dirty="0" err="1" smtClean="0">
                <a:solidFill>
                  <a:srgbClr val="FF0000"/>
                </a:solidFill>
              </a:rPr>
              <a:t>meyebut</a:t>
            </a:r>
            <a:r>
              <a:rPr lang="en-US" i="1" dirty="0" smtClean="0">
                <a:solidFill>
                  <a:srgbClr val="FF0000"/>
                </a:solidFill>
              </a:rPr>
              <a:t> </a:t>
            </a:r>
            <a:r>
              <a:rPr lang="en-US" i="1" dirty="0" err="1" smtClean="0">
                <a:solidFill>
                  <a:srgbClr val="FF0000"/>
                </a:solidFill>
              </a:rPr>
              <a:t>nama</a:t>
            </a:r>
            <a:r>
              <a:rPr lang="en-US" i="1" dirty="0" smtClean="0">
                <a:solidFill>
                  <a:srgbClr val="FF0000"/>
                </a:solidFill>
              </a:rPr>
              <a:t> </a:t>
            </a:r>
            <a:r>
              <a:rPr lang="en-US" i="1" dirty="0" err="1" smtClean="0">
                <a:solidFill>
                  <a:srgbClr val="FF0000"/>
                </a:solidFill>
              </a:rPr>
              <a:t>tuhanmu</a:t>
            </a:r>
            <a:r>
              <a:rPr lang="en-US" i="1" dirty="0" smtClean="0">
                <a:solidFill>
                  <a:srgbClr val="FF0000"/>
                </a:solidFill>
              </a:rPr>
              <a:t> yang </a:t>
            </a:r>
            <a:r>
              <a:rPr lang="en-US" i="1" dirty="0" err="1" smtClean="0">
                <a:solidFill>
                  <a:srgbClr val="FF0000"/>
                </a:solidFill>
              </a:rPr>
              <a:t>menciptakan</a:t>
            </a:r>
            <a:r>
              <a:rPr lang="en-US" i="1" dirty="0" smtClean="0">
                <a:solidFill>
                  <a:srgbClr val="FF0000"/>
                </a:solidFill>
              </a:rPr>
              <a:t>. </a:t>
            </a:r>
          </a:p>
          <a:p>
            <a:pPr marL="514350" indent="-514350" eaLnBrk="1" fontAlgn="auto" hangingPunct="1">
              <a:spcAft>
                <a:spcPts val="0"/>
              </a:spcAft>
              <a:buFont typeface="+mj-lt"/>
              <a:buAutoNum type="arabicPeriod"/>
              <a:defRPr/>
            </a:pPr>
            <a:r>
              <a:rPr lang="en-US" i="1" dirty="0" err="1" smtClean="0">
                <a:solidFill>
                  <a:srgbClr val="FF0000"/>
                </a:solidFill>
              </a:rPr>
              <a:t>Dia</a:t>
            </a:r>
            <a:r>
              <a:rPr lang="en-US" i="1" dirty="0" smtClean="0">
                <a:solidFill>
                  <a:srgbClr val="FF0000"/>
                </a:solidFill>
              </a:rPr>
              <a:t> </a:t>
            </a:r>
            <a:r>
              <a:rPr lang="en-US" i="1" dirty="0" err="1" smtClean="0">
                <a:solidFill>
                  <a:srgbClr val="FF0000"/>
                </a:solidFill>
              </a:rPr>
              <a:t>telah</a:t>
            </a:r>
            <a:r>
              <a:rPr lang="en-US" i="1" dirty="0" smtClean="0">
                <a:solidFill>
                  <a:srgbClr val="FF0000"/>
                </a:solidFill>
              </a:rPr>
              <a:t> </a:t>
            </a:r>
            <a:r>
              <a:rPr lang="en-US" i="1" dirty="0" err="1" smtClean="0">
                <a:solidFill>
                  <a:srgbClr val="FF0000"/>
                </a:solidFill>
              </a:rPr>
              <a:t>menciptakan</a:t>
            </a:r>
            <a:r>
              <a:rPr lang="en-US" i="1" dirty="0" smtClean="0">
                <a:solidFill>
                  <a:srgbClr val="FF0000"/>
                </a:solidFill>
              </a:rPr>
              <a:t> </a:t>
            </a:r>
            <a:r>
              <a:rPr lang="en-US" i="1" dirty="0" err="1" smtClean="0">
                <a:solidFill>
                  <a:srgbClr val="FF0000"/>
                </a:solidFill>
              </a:rPr>
              <a:t>Kamu</a:t>
            </a:r>
            <a:r>
              <a:rPr lang="en-US" i="1" dirty="0" smtClean="0">
                <a:solidFill>
                  <a:srgbClr val="FF0000"/>
                </a:solidFill>
              </a:rPr>
              <a:t> </a:t>
            </a:r>
            <a:r>
              <a:rPr lang="en-US" i="1" dirty="0" err="1" smtClean="0">
                <a:solidFill>
                  <a:srgbClr val="FF0000"/>
                </a:solidFill>
              </a:rPr>
              <a:t>dari</a:t>
            </a:r>
            <a:r>
              <a:rPr lang="en-US" i="1" dirty="0" smtClean="0">
                <a:solidFill>
                  <a:srgbClr val="FF0000"/>
                </a:solidFill>
              </a:rPr>
              <a:t> </a:t>
            </a:r>
            <a:r>
              <a:rPr lang="en-US" i="1" dirty="0" err="1" smtClean="0">
                <a:solidFill>
                  <a:srgbClr val="FF0000"/>
                </a:solidFill>
              </a:rPr>
              <a:t>segummpal</a:t>
            </a:r>
            <a:r>
              <a:rPr lang="en-US" i="1" dirty="0" smtClean="0">
                <a:solidFill>
                  <a:srgbClr val="FF0000"/>
                </a:solidFill>
              </a:rPr>
              <a:t> </a:t>
            </a:r>
            <a:r>
              <a:rPr lang="en-US" i="1" dirty="0" err="1" smtClean="0">
                <a:solidFill>
                  <a:srgbClr val="FF0000"/>
                </a:solidFill>
              </a:rPr>
              <a:t>darah</a:t>
            </a:r>
            <a:r>
              <a:rPr lang="en-US" i="1" dirty="0" smtClean="0">
                <a:solidFill>
                  <a:srgbClr val="FF0000"/>
                </a:solidFill>
              </a:rPr>
              <a:t> </a:t>
            </a:r>
          </a:p>
          <a:p>
            <a:pPr marL="514350" indent="-514350" eaLnBrk="1" fontAlgn="auto" hangingPunct="1">
              <a:spcAft>
                <a:spcPts val="0"/>
              </a:spcAft>
              <a:buFont typeface="+mj-lt"/>
              <a:buAutoNum type="arabicPeriod"/>
              <a:defRPr/>
            </a:pPr>
            <a:r>
              <a:rPr lang="en-US" i="1" dirty="0" err="1" smtClean="0">
                <a:solidFill>
                  <a:srgbClr val="FF0000"/>
                </a:solidFill>
              </a:rPr>
              <a:t>Bacalah,dan</a:t>
            </a:r>
            <a:r>
              <a:rPr lang="en-US" i="1" dirty="0" smtClean="0">
                <a:solidFill>
                  <a:srgbClr val="FF0000"/>
                </a:solidFill>
              </a:rPr>
              <a:t> </a:t>
            </a:r>
            <a:r>
              <a:rPr lang="en-US" i="1" dirty="0" err="1" smtClean="0">
                <a:solidFill>
                  <a:srgbClr val="FF0000"/>
                </a:solidFill>
              </a:rPr>
              <a:t>tuhanmulah</a:t>
            </a:r>
            <a:r>
              <a:rPr lang="en-US" i="1" dirty="0" smtClean="0">
                <a:solidFill>
                  <a:srgbClr val="FF0000"/>
                </a:solidFill>
              </a:rPr>
              <a:t> yang paling </a:t>
            </a:r>
            <a:r>
              <a:rPr lang="en-US" i="1" dirty="0" err="1" smtClean="0">
                <a:solidFill>
                  <a:srgbClr val="FF0000"/>
                </a:solidFill>
              </a:rPr>
              <a:t>pemurah</a:t>
            </a:r>
            <a:endParaRPr lang="en-US" i="1" dirty="0" smtClean="0">
              <a:solidFill>
                <a:srgbClr val="FF0000"/>
              </a:solidFill>
            </a:endParaRPr>
          </a:p>
          <a:p>
            <a:pPr marL="514350" indent="-514350" eaLnBrk="1" fontAlgn="auto" hangingPunct="1">
              <a:spcAft>
                <a:spcPts val="0"/>
              </a:spcAft>
              <a:buFont typeface="+mj-lt"/>
              <a:buAutoNum type="arabicPeriod"/>
              <a:defRPr/>
            </a:pPr>
            <a:r>
              <a:rPr lang="en-US" i="1" dirty="0" smtClean="0">
                <a:solidFill>
                  <a:srgbClr val="FF0000"/>
                </a:solidFill>
              </a:rPr>
              <a:t>Yang </a:t>
            </a:r>
            <a:r>
              <a:rPr lang="en-US" i="1" dirty="0" err="1" smtClean="0">
                <a:solidFill>
                  <a:srgbClr val="FF0000"/>
                </a:solidFill>
              </a:rPr>
              <a:t>mengajar</a:t>
            </a:r>
            <a:r>
              <a:rPr lang="en-US" i="1" dirty="0" smtClean="0">
                <a:solidFill>
                  <a:srgbClr val="FF0000"/>
                </a:solidFill>
              </a:rPr>
              <a:t> (</a:t>
            </a:r>
            <a:r>
              <a:rPr lang="en-US" i="1" dirty="0" err="1" smtClean="0">
                <a:solidFill>
                  <a:srgbClr val="FF0000"/>
                </a:solidFill>
              </a:rPr>
              <a:t>manusia</a:t>
            </a:r>
            <a:r>
              <a:rPr lang="en-US" i="1" dirty="0" smtClean="0">
                <a:solidFill>
                  <a:srgbClr val="FF0000"/>
                </a:solidFill>
              </a:rPr>
              <a:t> ) </a:t>
            </a:r>
            <a:r>
              <a:rPr lang="en-US" i="1" dirty="0" err="1" smtClean="0">
                <a:solidFill>
                  <a:srgbClr val="FF0000"/>
                </a:solidFill>
              </a:rPr>
              <a:t>dengan</a:t>
            </a:r>
            <a:r>
              <a:rPr lang="en-US" i="1" dirty="0" smtClean="0">
                <a:solidFill>
                  <a:srgbClr val="FF0000"/>
                </a:solidFill>
              </a:rPr>
              <a:t> </a:t>
            </a:r>
            <a:r>
              <a:rPr lang="en-US" i="1" dirty="0" err="1" smtClean="0">
                <a:solidFill>
                  <a:srgbClr val="FF0000"/>
                </a:solidFill>
              </a:rPr>
              <a:t>perantara</a:t>
            </a:r>
            <a:r>
              <a:rPr lang="en-US" i="1" dirty="0" smtClean="0">
                <a:solidFill>
                  <a:srgbClr val="FF0000"/>
                </a:solidFill>
              </a:rPr>
              <a:t> </a:t>
            </a:r>
            <a:r>
              <a:rPr lang="en-US" i="1" dirty="0" err="1" smtClean="0">
                <a:solidFill>
                  <a:srgbClr val="FF0000"/>
                </a:solidFill>
              </a:rPr>
              <a:t>kala</a:t>
            </a:r>
            <a:r>
              <a:rPr lang="en-US" i="1" dirty="0" smtClean="0">
                <a:solidFill>
                  <a:srgbClr val="FF0000"/>
                </a:solidFill>
              </a:rPr>
              <a:t> </a:t>
            </a:r>
          </a:p>
          <a:p>
            <a:pPr marL="514350" indent="-514350" eaLnBrk="1" fontAlgn="auto" hangingPunct="1">
              <a:spcAft>
                <a:spcPts val="0"/>
              </a:spcAft>
              <a:buFont typeface="+mj-lt"/>
              <a:buAutoNum type="arabicPeriod"/>
              <a:defRPr/>
            </a:pPr>
            <a:r>
              <a:rPr lang="en-US" i="1" dirty="0" err="1" smtClean="0">
                <a:solidFill>
                  <a:srgbClr val="FF0000"/>
                </a:solidFill>
              </a:rPr>
              <a:t>Dia</a:t>
            </a:r>
            <a:r>
              <a:rPr lang="en-US" i="1" dirty="0" smtClean="0">
                <a:solidFill>
                  <a:srgbClr val="FF0000"/>
                </a:solidFill>
              </a:rPr>
              <a:t> </a:t>
            </a:r>
            <a:r>
              <a:rPr lang="en-US" i="1" dirty="0" err="1" smtClean="0">
                <a:solidFill>
                  <a:srgbClr val="FF0000"/>
                </a:solidFill>
              </a:rPr>
              <a:t>mengajarkan</a:t>
            </a:r>
            <a:r>
              <a:rPr lang="en-US" i="1" dirty="0" smtClean="0">
                <a:solidFill>
                  <a:srgbClr val="FF0000"/>
                </a:solidFill>
              </a:rPr>
              <a:t> </a:t>
            </a:r>
            <a:r>
              <a:rPr lang="en-US" i="1" dirty="0" err="1" smtClean="0">
                <a:solidFill>
                  <a:srgbClr val="FF0000"/>
                </a:solidFill>
              </a:rPr>
              <a:t>kepada</a:t>
            </a:r>
            <a:r>
              <a:rPr lang="en-US" i="1" dirty="0" smtClean="0">
                <a:solidFill>
                  <a:srgbClr val="FF0000"/>
                </a:solidFill>
              </a:rPr>
              <a:t> </a:t>
            </a:r>
            <a:r>
              <a:rPr lang="en-US" i="1" dirty="0" err="1" smtClean="0">
                <a:solidFill>
                  <a:srgbClr val="FF0000"/>
                </a:solidFill>
              </a:rPr>
              <a:t>manusia</a:t>
            </a:r>
            <a:r>
              <a:rPr lang="en-US" i="1" dirty="0" smtClean="0">
                <a:solidFill>
                  <a:srgbClr val="FF0000"/>
                </a:solidFill>
              </a:rPr>
              <a:t> </a:t>
            </a:r>
            <a:r>
              <a:rPr lang="en-US" i="1" dirty="0" err="1" smtClean="0">
                <a:solidFill>
                  <a:srgbClr val="FF0000"/>
                </a:solidFill>
              </a:rPr>
              <a:t>apa</a:t>
            </a:r>
            <a:r>
              <a:rPr lang="en-US" i="1" dirty="0" smtClean="0">
                <a:solidFill>
                  <a:srgbClr val="FF0000"/>
                </a:solidFill>
              </a:rPr>
              <a:t> yang </a:t>
            </a:r>
            <a:r>
              <a:rPr lang="en-US" i="1" dirty="0" err="1" smtClean="0">
                <a:solidFill>
                  <a:srgbClr val="FF0000"/>
                </a:solidFill>
              </a:rPr>
              <a:t>tidak</a:t>
            </a:r>
            <a:r>
              <a:rPr lang="en-US" i="1" dirty="0" smtClean="0">
                <a:solidFill>
                  <a:srgbClr val="FF0000"/>
                </a:solidFill>
              </a:rPr>
              <a:t> </a:t>
            </a:r>
            <a:r>
              <a:rPr lang="en-US" i="1" dirty="0" err="1" smtClean="0">
                <a:solidFill>
                  <a:srgbClr val="FF0000"/>
                </a:solidFill>
              </a:rPr>
              <a:t>diketahui</a:t>
            </a:r>
            <a:r>
              <a:rPr lang="en-US" i="1" dirty="0" smtClean="0">
                <a:solidFill>
                  <a:srgbClr val="FF0000"/>
                </a:solidFill>
              </a:rPr>
              <a:t>.”</a:t>
            </a:r>
            <a:endParaRPr lang="en-US" dirty="0" smtClean="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457200" y="228600"/>
            <a:ext cx="8229600" cy="6324600"/>
          </a:xfrm>
        </p:spPr>
        <p:txBody>
          <a:bodyPr/>
          <a:lstStyle/>
          <a:p>
            <a:pPr algn="just" eaLnBrk="1" hangingPunct="1"/>
            <a:r>
              <a:rPr lang="en-US" sz="3000" smtClean="0"/>
              <a:t>Ayat –ayat di atas , jelas merupakan sumber motivasi bagi umat islam untuk tidak pernah berhenti menuntut ilmu,  untuk terus membaca ,sehingga posisi yang tinggi dihadapan ALLah akan tetap terjaga, yang berarti juga rasa takut kepada ALLah akan menjiwai seluruh aktivitas kehidupan manusia untuk melakukan amal shaleh , dengan demikian nampak bahwa keimanan yang diiringi dengan ilmu akan membuahkan amal ,sehingga Nurcholis Madjd (1992: 130) menyebutkan bahwa keimanan dan amal perbuatan membentuk segi tiga pola hidup yang kukuh ini seolah menengahi antara iman dan amal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a:xfrm>
            <a:off x="457200" y="228600"/>
            <a:ext cx="8229600" cy="6248400"/>
          </a:xfrm>
        </p:spPr>
        <p:txBody>
          <a:bodyPr/>
          <a:lstStyle/>
          <a:p>
            <a:pPr eaLnBrk="1" hangingPunct="1"/>
            <a:r>
              <a:rPr lang="en-US" smtClean="0"/>
              <a:t>Di samping ayat –ayat AL qur”an, banyak juga hadist yang memberikan dorongan kuat untuk menuntut Ilmu antara lain hadis berikut yang dikutip dari kitab jaami’u Ashogir (Jalaludin-Asuyuti, t. t :44 ) : </a:t>
            </a:r>
          </a:p>
          <a:p>
            <a:pPr algn="ctr" eaLnBrk="1" hangingPunct="1">
              <a:buFont typeface="Arial" charset="0"/>
              <a:buNone/>
            </a:pPr>
            <a:r>
              <a:rPr lang="en-US" sz="2800" i="1" smtClean="0"/>
              <a:t>	</a:t>
            </a:r>
            <a:r>
              <a:rPr lang="en-US" sz="2800" i="1" smtClean="0">
                <a:solidFill>
                  <a:srgbClr val="FF0000"/>
                </a:solidFill>
              </a:rPr>
              <a:t>“Carilah ilmu walai sampai ke negri Cina ,karena sesungguhnya menuntut ilmu itu wajib bagi setiap muslim’”</a:t>
            </a:r>
            <a:r>
              <a:rPr lang="en-US" sz="2800" i="1" smtClean="0"/>
              <a:t>(hadis riwayat Baihaqi).</a:t>
            </a:r>
            <a:endParaRPr lang="en-US" sz="2800" smtClean="0"/>
          </a:p>
          <a:p>
            <a:pPr algn="ctr" eaLnBrk="1" hangingPunct="1">
              <a:buFont typeface="Arial" charset="0"/>
              <a:buNone/>
            </a:pPr>
            <a:r>
              <a:rPr lang="en-US" sz="2800" i="1" smtClean="0">
                <a:solidFill>
                  <a:srgbClr val="FF0000"/>
                </a:solidFill>
              </a:rPr>
              <a:t>“Carilah ilmu walau sampai ke negeri cina, karena sesungguhnya menuntut ilmu itu wajib bagi setiap muslim . sesungguhnya Malaikat akan meletakan sayapnya bagi penuntut ilmu karena rela atas apa yang dia tuntut “</a:t>
            </a:r>
            <a:r>
              <a:rPr lang="en-US" sz="2800" i="1" smtClean="0"/>
              <a:t>(hadist riwayat Ibnu Abdil Bar).</a:t>
            </a:r>
            <a:endParaRPr lang="en-US" sz="2800" smtClean="0"/>
          </a:p>
          <a:p>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kesimpulan</a:t>
            </a:r>
          </a:p>
        </p:txBody>
      </p:sp>
      <p:sp>
        <p:nvSpPr>
          <p:cNvPr id="20483" name="Content Placeholder 2"/>
          <p:cNvSpPr>
            <a:spLocks noGrp="1"/>
          </p:cNvSpPr>
          <p:nvPr>
            <p:ph idx="1"/>
          </p:nvPr>
        </p:nvSpPr>
        <p:spPr/>
        <p:txBody>
          <a:bodyPr/>
          <a:lstStyle/>
          <a:p>
            <a:r>
              <a:rPr lang="en-US" smtClean="0"/>
              <a:t>Dari hadist tersebut di atas , semakin jelas komitmen ajaran Islam pada ilmu ,dimana menuntut ilmu menduduki posisi fardhu (wajib) bagi umat islam tanpa mengenal batas wilayah</a:t>
            </a:r>
          </a:p>
          <a:p>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SUS\Pictures\images.8.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334000" y="609600"/>
            <a:ext cx="3200400" cy="3429000"/>
          </a:xfrm>
          <a:noFill/>
        </p:spPr>
      </p:pic>
      <p:pic>
        <p:nvPicPr>
          <p:cNvPr id="3075" name="Picture 4" descr="C:\Users\ASUS\Pictures\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133600"/>
            <a:ext cx="44196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t>kesimpulan</a:t>
            </a:r>
          </a:p>
        </p:txBody>
      </p:sp>
      <p:sp>
        <p:nvSpPr>
          <p:cNvPr id="21507" name="Content Placeholder 2"/>
          <p:cNvSpPr>
            <a:spLocks noGrp="1"/>
          </p:cNvSpPr>
          <p:nvPr>
            <p:ph idx="1"/>
          </p:nvPr>
        </p:nvSpPr>
        <p:spPr/>
        <p:txBody>
          <a:bodyPr/>
          <a:lstStyle/>
          <a:p>
            <a:pPr algn="just" eaLnBrk="1" hangingPunct="1"/>
            <a:r>
              <a:rPr lang="en-US" smtClean="0"/>
              <a:t> Al-qur’an telah mengajarkan ilmu dan para </a:t>
            </a:r>
            <a:r>
              <a:rPr lang="en-US" u="sng" smtClean="0"/>
              <a:t>ulama menempati kedudukan yang sangat terhormat</a:t>
            </a:r>
            <a:r>
              <a:rPr lang="en-US" smtClean="0"/>
              <a:t>, sementara hadis nabi menunjukan bahwa menuntut ilmu merupakan suatu kewajiban bagi setiap muslim.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457200" y="685800"/>
            <a:ext cx="8229600" cy="5440363"/>
          </a:xfrm>
        </p:spPr>
        <p:txBody>
          <a:bodyPr/>
          <a:lstStyle/>
          <a:p>
            <a:pPr algn="just" eaLnBrk="1" hangingPunct="1">
              <a:buFont typeface="Arial" charset="0"/>
              <a:buNone/>
            </a:pPr>
            <a:r>
              <a:rPr lang="en-US" sz="3000" smtClean="0"/>
              <a:t>Imam ghozali berpendapat:</a:t>
            </a:r>
          </a:p>
          <a:p>
            <a:pPr algn="just" eaLnBrk="1" hangingPunct="1">
              <a:buFont typeface="Arial" charset="0"/>
              <a:buNone/>
            </a:pPr>
            <a:r>
              <a:rPr lang="en-US" sz="3000" smtClean="0"/>
              <a:t>Imam Ghazali di dalam Kitabnya </a:t>
            </a:r>
            <a:r>
              <a:rPr lang="en-US" sz="3000" i="1" smtClean="0"/>
              <a:t>Ihya Ulumudin </a:t>
            </a:r>
            <a:r>
              <a:rPr lang="en-US" sz="3000" smtClean="0"/>
              <a:t>mengklasifikasikan Ilmu dalam dua kelompok yaitu </a:t>
            </a:r>
          </a:p>
          <a:p>
            <a:pPr algn="just" eaLnBrk="1" hangingPunct="1">
              <a:buFont typeface="Arial" charset="0"/>
              <a:buNone/>
            </a:pPr>
            <a:r>
              <a:rPr lang="en-US" sz="3000" smtClean="0"/>
              <a:t>1). Ilmu Fardu a’in, dan </a:t>
            </a:r>
          </a:p>
          <a:p>
            <a:pPr algn="just" eaLnBrk="1" hangingPunct="1">
              <a:buFont typeface="Arial" charset="0"/>
              <a:buNone/>
            </a:pPr>
            <a:r>
              <a:rPr lang="en-US" sz="3000" smtClean="0"/>
              <a:t>2).Ilmu Fardu Kifayah, kemudian beliau menyatakan pengertian Ilmu-ilmu tersebut sebagai berikut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kesimpulan</a:t>
            </a:r>
          </a:p>
        </p:txBody>
      </p:sp>
      <p:sp>
        <p:nvSpPr>
          <p:cNvPr id="23555" name="Content Placeholder 2"/>
          <p:cNvSpPr>
            <a:spLocks noGrp="1"/>
          </p:cNvSpPr>
          <p:nvPr>
            <p:ph idx="1"/>
          </p:nvPr>
        </p:nvSpPr>
        <p:spPr/>
        <p:txBody>
          <a:bodyPr/>
          <a:lstStyle/>
          <a:p>
            <a:pPr eaLnBrk="1" hangingPunct="1"/>
            <a:r>
              <a:rPr lang="en-US" i="1" u="sng" smtClean="0">
                <a:solidFill>
                  <a:srgbClr val="FF0000"/>
                </a:solidFill>
              </a:rPr>
              <a:t>“Ilmu fardu a’in</a:t>
            </a:r>
            <a:r>
              <a:rPr lang="en-US" i="1" smtClean="0"/>
              <a:t> . Ilmu tentang cara amal perbuatan yang wajib, Maka orang yang mengetahui ilmu yang wajib dan waktu wajibnya, berartilah dia sudah mengetahui ilmu fardu a’in “ (1979 : 82)</a:t>
            </a:r>
            <a:endParaRPr lang="en-US" smtClean="0"/>
          </a:p>
          <a:p>
            <a:pPr eaLnBrk="1" hangingPunct="1"/>
            <a:r>
              <a:rPr lang="en-US" i="1" u="sng" smtClean="0">
                <a:solidFill>
                  <a:srgbClr val="00B050"/>
                </a:solidFill>
              </a:rPr>
              <a:t>“Ilmu fardu kifayah</a:t>
            </a:r>
            <a:r>
              <a:rPr lang="en-US" i="1" smtClean="0"/>
              <a:t>. Ialah tiap-tiap ilmu yang tidak dapat dikesampingkan dalam menegakan urusan duniawi “ (1979 : 84) </a:t>
            </a:r>
            <a:endParaRPr lang="en-US" smtClean="0"/>
          </a:p>
          <a:p>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pPr algn="just">
              <a:defRPr/>
            </a:pPr>
            <a:r>
              <a:rPr lang="en-US" dirty="0" err="1" smtClean="0"/>
              <a:t>Lebih</a:t>
            </a:r>
            <a:r>
              <a:rPr lang="en-US" dirty="0" smtClean="0"/>
              <a:t> </a:t>
            </a:r>
            <a:r>
              <a:rPr lang="en-US" dirty="0" err="1" smtClean="0"/>
              <a:t>jauh</a:t>
            </a:r>
            <a:r>
              <a:rPr lang="en-US" dirty="0" smtClean="0"/>
              <a:t> </a:t>
            </a:r>
            <a:r>
              <a:rPr lang="en-US" i="1" dirty="0" smtClean="0"/>
              <a:t>Al </a:t>
            </a:r>
            <a:r>
              <a:rPr lang="en-US" i="1" dirty="0" err="1" smtClean="0"/>
              <a:t>Ghazali</a:t>
            </a:r>
            <a:r>
              <a:rPr lang="en-US" dirty="0" smtClean="0"/>
              <a:t> </a:t>
            </a:r>
            <a:r>
              <a:rPr lang="en-US" dirty="0" err="1" smtClean="0"/>
              <a:t>menjelaskan</a:t>
            </a:r>
            <a:r>
              <a:rPr lang="en-US" dirty="0" smtClean="0"/>
              <a:t> </a:t>
            </a:r>
            <a:r>
              <a:rPr lang="en-US" dirty="0" err="1" smtClean="0"/>
              <a:t>bahwa</a:t>
            </a:r>
            <a:r>
              <a:rPr lang="en-US" dirty="0" smtClean="0"/>
              <a:t> yang </a:t>
            </a:r>
            <a:r>
              <a:rPr lang="en-US" dirty="0" err="1" smtClean="0"/>
              <a:t>termasuk</a:t>
            </a:r>
            <a:r>
              <a:rPr lang="en-US" dirty="0" smtClean="0"/>
              <a:t> </a:t>
            </a:r>
            <a:r>
              <a:rPr lang="en-US" u="sng" dirty="0" err="1" smtClean="0">
                <a:solidFill>
                  <a:srgbClr val="FF0000"/>
                </a:solidFill>
              </a:rPr>
              <a:t>ilmu</a:t>
            </a:r>
            <a:r>
              <a:rPr lang="en-US" u="sng" dirty="0" smtClean="0">
                <a:solidFill>
                  <a:srgbClr val="FF0000"/>
                </a:solidFill>
              </a:rPr>
              <a:t> </a:t>
            </a:r>
            <a:r>
              <a:rPr lang="en-US" u="sng" dirty="0" err="1" smtClean="0">
                <a:solidFill>
                  <a:srgbClr val="FF0000"/>
                </a:solidFill>
              </a:rPr>
              <a:t>fardu</a:t>
            </a:r>
            <a:r>
              <a:rPr lang="en-US" u="sng" dirty="0" smtClean="0">
                <a:solidFill>
                  <a:srgbClr val="FF0000"/>
                </a:solidFill>
              </a:rPr>
              <a:t> </a:t>
            </a:r>
            <a:r>
              <a:rPr lang="en-US" u="sng" dirty="0" err="1" smtClean="0">
                <a:solidFill>
                  <a:srgbClr val="FF0000"/>
                </a:solidFill>
              </a:rPr>
              <a:t>a’in</a:t>
            </a:r>
            <a:r>
              <a:rPr lang="en-US" u="sng" dirty="0" smtClean="0">
                <a:solidFill>
                  <a:srgbClr val="FF0000"/>
                </a:solidFill>
              </a:rPr>
              <a:t> </a:t>
            </a:r>
            <a:r>
              <a:rPr lang="en-US" u="sng" dirty="0" err="1" smtClean="0">
                <a:solidFill>
                  <a:srgbClr val="FF0000"/>
                </a:solidFill>
              </a:rPr>
              <a:t>ialah</a:t>
            </a:r>
            <a:r>
              <a:rPr lang="en-US" u="sng" dirty="0" smtClean="0">
                <a:solidFill>
                  <a:srgbClr val="FF0000"/>
                </a:solidFill>
              </a:rPr>
              <a:t> </a:t>
            </a:r>
            <a:r>
              <a:rPr lang="en-US" u="sng" dirty="0" err="1" smtClean="0">
                <a:solidFill>
                  <a:srgbClr val="FF0000"/>
                </a:solidFill>
              </a:rPr>
              <a:t>ilmu</a:t>
            </a:r>
            <a:r>
              <a:rPr lang="en-US" u="sng" dirty="0" smtClean="0">
                <a:solidFill>
                  <a:srgbClr val="FF0000"/>
                </a:solidFill>
              </a:rPr>
              <a:t> agama </a:t>
            </a:r>
            <a:r>
              <a:rPr lang="en-US" u="sng" dirty="0" err="1" smtClean="0">
                <a:solidFill>
                  <a:srgbClr val="FF0000"/>
                </a:solidFill>
              </a:rPr>
              <a:t>dengan</a:t>
            </a:r>
            <a:r>
              <a:rPr lang="en-US" u="sng" dirty="0" smtClean="0">
                <a:solidFill>
                  <a:srgbClr val="FF0000"/>
                </a:solidFill>
              </a:rPr>
              <a:t> </a:t>
            </a:r>
            <a:r>
              <a:rPr lang="en-US" u="sng" dirty="0" err="1" smtClean="0">
                <a:solidFill>
                  <a:srgbClr val="FF0000"/>
                </a:solidFill>
              </a:rPr>
              <a:t>segala</a:t>
            </a:r>
            <a:r>
              <a:rPr lang="en-US" u="sng" dirty="0" smtClean="0">
                <a:solidFill>
                  <a:srgbClr val="FF0000"/>
                </a:solidFill>
              </a:rPr>
              <a:t> </a:t>
            </a:r>
            <a:r>
              <a:rPr lang="en-US" u="sng" dirty="0" err="1" smtClean="0">
                <a:solidFill>
                  <a:srgbClr val="FF0000"/>
                </a:solidFill>
              </a:rPr>
              <a:t>cabangnya</a:t>
            </a:r>
            <a:r>
              <a:rPr lang="en-US" u="sng" dirty="0" smtClean="0">
                <a:solidFill>
                  <a:srgbClr val="FF0000"/>
                </a:solidFill>
              </a:rPr>
              <a:t>, </a:t>
            </a:r>
            <a:r>
              <a:rPr lang="en-US" u="sng" dirty="0" err="1" smtClean="0">
                <a:solidFill>
                  <a:srgbClr val="FF0000"/>
                </a:solidFill>
              </a:rPr>
              <a:t>seperti</a:t>
            </a:r>
            <a:r>
              <a:rPr lang="en-US" u="sng" dirty="0" smtClean="0">
                <a:solidFill>
                  <a:srgbClr val="FF0000"/>
                </a:solidFill>
              </a:rPr>
              <a:t> yang </a:t>
            </a:r>
            <a:r>
              <a:rPr lang="en-US" u="sng" dirty="0" err="1" smtClean="0">
                <a:solidFill>
                  <a:srgbClr val="FF0000"/>
                </a:solidFill>
              </a:rPr>
              <a:t>tercakup</a:t>
            </a:r>
            <a:r>
              <a:rPr lang="en-US" u="sng" dirty="0" smtClean="0">
                <a:solidFill>
                  <a:srgbClr val="FF0000"/>
                </a:solidFill>
              </a:rPr>
              <a:t> </a:t>
            </a:r>
            <a:r>
              <a:rPr lang="en-US" u="sng" dirty="0" err="1" smtClean="0">
                <a:solidFill>
                  <a:srgbClr val="FF0000"/>
                </a:solidFill>
              </a:rPr>
              <a:t>dalam</a:t>
            </a:r>
            <a:r>
              <a:rPr lang="en-US" u="sng" dirty="0" smtClean="0">
                <a:solidFill>
                  <a:srgbClr val="FF0000"/>
                </a:solidFill>
              </a:rPr>
              <a:t> </a:t>
            </a:r>
            <a:r>
              <a:rPr lang="en-US" u="sng" dirty="0" err="1" smtClean="0">
                <a:solidFill>
                  <a:srgbClr val="FF0000"/>
                </a:solidFill>
              </a:rPr>
              <a:t>rukun</a:t>
            </a:r>
            <a:r>
              <a:rPr lang="en-US" u="sng" dirty="0" smtClean="0">
                <a:solidFill>
                  <a:srgbClr val="FF0000"/>
                </a:solidFill>
              </a:rPr>
              <a:t> Islam</a:t>
            </a:r>
            <a:r>
              <a:rPr lang="en-US" dirty="0" smtClean="0"/>
              <a:t>, </a:t>
            </a:r>
            <a:r>
              <a:rPr lang="en-US" dirty="0" err="1" smtClean="0"/>
              <a:t>sementara</a:t>
            </a:r>
            <a:r>
              <a:rPr lang="en-US" dirty="0" smtClean="0"/>
              <a:t> </a:t>
            </a:r>
            <a:r>
              <a:rPr lang="en-US" dirty="0" err="1" smtClean="0"/>
              <a:t>itu</a:t>
            </a:r>
            <a:r>
              <a:rPr lang="en-US" dirty="0" smtClean="0"/>
              <a:t> yang </a:t>
            </a:r>
            <a:r>
              <a:rPr lang="en-US" dirty="0" err="1" smtClean="0"/>
              <a:t>termasuk</a:t>
            </a:r>
            <a:r>
              <a:rPr lang="en-US" dirty="0" smtClean="0"/>
              <a:t> </a:t>
            </a:r>
            <a:r>
              <a:rPr lang="en-US" dirty="0" err="1" smtClean="0"/>
              <a:t>dalam</a:t>
            </a:r>
            <a:r>
              <a:rPr lang="en-US" dirty="0" smtClean="0"/>
              <a:t> </a:t>
            </a:r>
            <a:r>
              <a:rPr lang="en-US" dirty="0" err="1" smtClean="0"/>
              <a:t>ilmu</a:t>
            </a:r>
            <a:r>
              <a:rPr lang="en-US" dirty="0" smtClean="0"/>
              <a:t> (yang </a:t>
            </a:r>
            <a:r>
              <a:rPr lang="en-US" dirty="0" err="1" smtClean="0"/>
              <a:t>menuntutnya</a:t>
            </a:r>
            <a:r>
              <a:rPr lang="en-US" dirty="0" smtClean="0"/>
              <a:t>) </a:t>
            </a:r>
            <a:r>
              <a:rPr lang="en-US" u="sng" dirty="0" err="1" smtClean="0">
                <a:solidFill>
                  <a:schemeClr val="accent3"/>
                </a:solidFill>
              </a:rPr>
              <a:t>fardhu</a:t>
            </a:r>
            <a:r>
              <a:rPr lang="en-US" u="sng" dirty="0" smtClean="0">
                <a:solidFill>
                  <a:schemeClr val="accent3"/>
                </a:solidFill>
              </a:rPr>
              <a:t> </a:t>
            </a:r>
            <a:r>
              <a:rPr lang="en-US" u="sng" dirty="0" err="1" smtClean="0">
                <a:solidFill>
                  <a:schemeClr val="accent3"/>
                </a:solidFill>
              </a:rPr>
              <a:t>kifayah</a:t>
            </a:r>
            <a:r>
              <a:rPr lang="en-US" u="sng" dirty="0" smtClean="0">
                <a:solidFill>
                  <a:schemeClr val="accent3"/>
                </a:solidFill>
              </a:rPr>
              <a:t> </a:t>
            </a:r>
            <a:r>
              <a:rPr lang="en-US" u="sng" dirty="0" err="1" smtClean="0">
                <a:solidFill>
                  <a:schemeClr val="accent3"/>
                </a:solidFill>
              </a:rPr>
              <a:t>antara</a:t>
            </a:r>
            <a:r>
              <a:rPr lang="en-US" u="sng" dirty="0" smtClean="0">
                <a:solidFill>
                  <a:schemeClr val="accent3"/>
                </a:solidFill>
              </a:rPr>
              <a:t> lain </a:t>
            </a:r>
            <a:r>
              <a:rPr lang="en-US" u="sng" dirty="0" err="1" smtClean="0">
                <a:solidFill>
                  <a:schemeClr val="accent3"/>
                </a:solidFill>
              </a:rPr>
              <a:t>ilmu</a:t>
            </a:r>
            <a:r>
              <a:rPr lang="en-US" u="sng" dirty="0" smtClean="0">
                <a:solidFill>
                  <a:schemeClr val="accent3"/>
                </a:solidFill>
              </a:rPr>
              <a:t> </a:t>
            </a:r>
            <a:r>
              <a:rPr lang="en-US" u="sng" dirty="0" err="1" smtClean="0">
                <a:solidFill>
                  <a:schemeClr val="accent3"/>
                </a:solidFill>
              </a:rPr>
              <a:t>kedokteran</a:t>
            </a:r>
            <a:r>
              <a:rPr lang="en-US" u="sng" dirty="0" smtClean="0">
                <a:solidFill>
                  <a:schemeClr val="accent3"/>
                </a:solidFill>
              </a:rPr>
              <a:t>, </a:t>
            </a:r>
            <a:r>
              <a:rPr lang="en-US" u="sng" dirty="0" err="1" smtClean="0">
                <a:solidFill>
                  <a:schemeClr val="accent3"/>
                </a:solidFill>
              </a:rPr>
              <a:t>ilmu</a:t>
            </a:r>
            <a:r>
              <a:rPr lang="en-US" u="sng" dirty="0" smtClean="0">
                <a:solidFill>
                  <a:schemeClr val="accent3"/>
                </a:solidFill>
              </a:rPr>
              <a:t> </a:t>
            </a:r>
            <a:r>
              <a:rPr lang="en-US" u="sng" dirty="0" err="1" smtClean="0">
                <a:solidFill>
                  <a:schemeClr val="accent3"/>
                </a:solidFill>
              </a:rPr>
              <a:t>berhitung</a:t>
            </a:r>
            <a:r>
              <a:rPr lang="en-US" u="sng" dirty="0" smtClean="0">
                <a:solidFill>
                  <a:schemeClr val="accent3"/>
                </a:solidFill>
              </a:rPr>
              <a:t> </a:t>
            </a:r>
            <a:r>
              <a:rPr lang="en-US" u="sng" dirty="0" err="1" smtClean="0">
                <a:solidFill>
                  <a:schemeClr val="accent3"/>
                </a:solidFill>
              </a:rPr>
              <a:t>untuk</a:t>
            </a:r>
            <a:r>
              <a:rPr lang="en-US" u="sng" dirty="0" smtClean="0">
                <a:solidFill>
                  <a:schemeClr val="accent3"/>
                </a:solidFill>
              </a:rPr>
              <a:t> </a:t>
            </a:r>
            <a:r>
              <a:rPr lang="en-US" u="sng" dirty="0" err="1" smtClean="0">
                <a:solidFill>
                  <a:schemeClr val="accent3"/>
                </a:solidFill>
              </a:rPr>
              <a:t>jual</a:t>
            </a:r>
            <a:r>
              <a:rPr lang="en-US" u="sng" dirty="0" smtClean="0">
                <a:solidFill>
                  <a:schemeClr val="accent3"/>
                </a:solidFill>
              </a:rPr>
              <a:t> </a:t>
            </a:r>
            <a:r>
              <a:rPr lang="en-US" u="sng" dirty="0" err="1" smtClean="0">
                <a:solidFill>
                  <a:schemeClr val="accent3"/>
                </a:solidFill>
              </a:rPr>
              <a:t>beli</a:t>
            </a:r>
            <a:r>
              <a:rPr lang="en-US" u="sng" dirty="0" smtClean="0">
                <a:solidFill>
                  <a:schemeClr val="accent3"/>
                </a:solidFill>
              </a:rPr>
              <a:t>, </a:t>
            </a:r>
            <a:r>
              <a:rPr lang="en-US" u="sng" dirty="0" err="1" smtClean="0">
                <a:solidFill>
                  <a:schemeClr val="accent3"/>
                </a:solidFill>
              </a:rPr>
              <a:t>ilmu</a:t>
            </a:r>
            <a:r>
              <a:rPr lang="en-US" u="sng" dirty="0" smtClean="0">
                <a:solidFill>
                  <a:schemeClr val="accent3"/>
                </a:solidFill>
              </a:rPr>
              <a:t> </a:t>
            </a:r>
            <a:r>
              <a:rPr lang="en-US" u="sng" dirty="0" err="1" smtClean="0">
                <a:solidFill>
                  <a:schemeClr val="accent3"/>
                </a:solidFill>
              </a:rPr>
              <a:t>pertanian</a:t>
            </a:r>
            <a:r>
              <a:rPr lang="en-US" u="sng" dirty="0" smtClean="0">
                <a:solidFill>
                  <a:schemeClr val="accent3"/>
                </a:solidFill>
              </a:rPr>
              <a:t>, </a:t>
            </a:r>
            <a:r>
              <a:rPr lang="en-US" u="sng" dirty="0" err="1" smtClean="0">
                <a:solidFill>
                  <a:schemeClr val="accent3"/>
                </a:solidFill>
              </a:rPr>
              <a:t>ilmu</a:t>
            </a:r>
            <a:r>
              <a:rPr lang="en-US" u="sng" dirty="0" smtClean="0">
                <a:solidFill>
                  <a:schemeClr val="accent3"/>
                </a:solidFill>
              </a:rPr>
              <a:t> </a:t>
            </a:r>
            <a:r>
              <a:rPr lang="en-US" u="sng" dirty="0" err="1" smtClean="0">
                <a:solidFill>
                  <a:schemeClr val="accent3"/>
                </a:solidFill>
              </a:rPr>
              <a:t>politik</a:t>
            </a:r>
            <a:r>
              <a:rPr lang="en-US" u="sng" dirty="0" smtClean="0">
                <a:solidFill>
                  <a:schemeClr val="accent3"/>
                </a:solidFill>
              </a:rPr>
              <a:t>, </a:t>
            </a:r>
            <a:r>
              <a:rPr lang="en-US" u="sng" dirty="0" err="1" smtClean="0">
                <a:solidFill>
                  <a:schemeClr val="accent3"/>
                </a:solidFill>
              </a:rPr>
              <a:t>bahkan</a:t>
            </a:r>
            <a:r>
              <a:rPr lang="en-US" u="sng" dirty="0" smtClean="0">
                <a:solidFill>
                  <a:schemeClr val="accent3"/>
                </a:solidFill>
              </a:rPr>
              <a:t> </a:t>
            </a:r>
            <a:r>
              <a:rPr lang="en-US" u="sng" dirty="0" err="1" smtClean="0">
                <a:solidFill>
                  <a:schemeClr val="accent3"/>
                </a:solidFill>
              </a:rPr>
              <a:t>ilmu</a:t>
            </a:r>
            <a:r>
              <a:rPr lang="en-US" u="sng" dirty="0" smtClean="0">
                <a:solidFill>
                  <a:schemeClr val="accent3"/>
                </a:solidFill>
              </a:rPr>
              <a:t> </a:t>
            </a:r>
            <a:r>
              <a:rPr lang="en-US" u="sng" dirty="0" err="1" smtClean="0">
                <a:solidFill>
                  <a:schemeClr val="accent3"/>
                </a:solidFill>
              </a:rPr>
              <a:t>menjahit</a:t>
            </a:r>
            <a:r>
              <a:rPr lang="en-US" dirty="0" smtClean="0"/>
              <a:t>, yang </a:t>
            </a:r>
            <a:r>
              <a:rPr lang="en-US" dirty="0" err="1" smtClean="0"/>
              <a:t>pada</a:t>
            </a:r>
            <a:r>
              <a:rPr lang="en-US" dirty="0" smtClean="0"/>
              <a:t> </a:t>
            </a:r>
            <a:r>
              <a:rPr lang="en-US" dirty="0" err="1" smtClean="0"/>
              <a:t>dasarnya</a:t>
            </a:r>
            <a:r>
              <a:rPr lang="en-US" dirty="0" smtClean="0"/>
              <a:t> </a:t>
            </a:r>
            <a:r>
              <a:rPr lang="en-US" dirty="0" err="1" smtClean="0"/>
              <a:t>ilmu-ilmu</a:t>
            </a:r>
            <a:r>
              <a:rPr lang="en-US" dirty="0" smtClean="0"/>
              <a:t> yang </a:t>
            </a:r>
            <a:r>
              <a:rPr lang="en-US" dirty="0" err="1" smtClean="0"/>
              <a:t>dapat</a:t>
            </a:r>
            <a:r>
              <a:rPr lang="en-US" dirty="0" smtClean="0"/>
              <a:t> </a:t>
            </a:r>
            <a:r>
              <a:rPr lang="en-US" dirty="0" err="1" smtClean="0"/>
              <a:t>membantu</a:t>
            </a:r>
            <a:r>
              <a:rPr lang="en-US" dirty="0" smtClean="0"/>
              <a:t> </a:t>
            </a:r>
            <a:r>
              <a:rPr lang="en-US" dirty="0" err="1" smtClean="0"/>
              <a:t>dan</a:t>
            </a:r>
            <a:r>
              <a:rPr lang="en-US" dirty="0" smtClean="0"/>
              <a:t> </a:t>
            </a:r>
            <a:r>
              <a:rPr lang="en-US" dirty="0" err="1" smtClean="0"/>
              <a:t>penting</a:t>
            </a:r>
            <a:r>
              <a:rPr lang="en-US" dirty="0" smtClean="0"/>
              <a:t> </a:t>
            </a:r>
            <a:r>
              <a:rPr lang="en-US" dirty="0" err="1" smtClean="0"/>
              <a:t>bagi</a:t>
            </a:r>
            <a:r>
              <a:rPr lang="en-US" dirty="0" smtClean="0"/>
              <a:t> </a:t>
            </a:r>
            <a:r>
              <a:rPr lang="en-US" dirty="0" err="1" smtClean="0"/>
              <a:t>usaha</a:t>
            </a:r>
            <a:r>
              <a:rPr lang="en-US" dirty="0" smtClean="0"/>
              <a:t> </a:t>
            </a:r>
            <a:r>
              <a:rPr lang="en-US" dirty="0" err="1" smtClean="0"/>
              <a:t>untuk</a:t>
            </a:r>
            <a:r>
              <a:rPr lang="en-US" dirty="0" smtClean="0"/>
              <a:t> </a:t>
            </a:r>
            <a:r>
              <a:rPr lang="en-US" dirty="0" err="1" smtClean="0"/>
              <a:t>menegakan</a:t>
            </a:r>
            <a:r>
              <a:rPr lang="en-US" dirty="0" smtClean="0"/>
              <a:t> </a:t>
            </a:r>
            <a:r>
              <a:rPr lang="en-US" dirty="0" err="1" smtClean="0"/>
              <a:t>urusan</a:t>
            </a:r>
            <a:r>
              <a:rPr lang="en-US" dirty="0" smtClean="0"/>
              <a:t> </a:t>
            </a:r>
            <a:r>
              <a:rPr lang="en-US" dirty="0" err="1" smtClean="0"/>
              <a:t>dunia</a:t>
            </a:r>
            <a:r>
              <a:rPr lang="en-US" dirty="0" smtClean="0"/>
              <a:t>.</a:t>
            </a:r>
          </a:p>
          <a:p>
            <a:pPr>
              <a:defRPr/>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457200" y="0"/>
            <a:ext cx="8229600" cy="6858000"/>
          </a:xfrm>
        </p:spPr>
        <p:txBody>
          <a:bodyPr/>
          <a:lstStyle/>
          <a:p>
            <a:pPr algn="just" eaLnBrk="1" hangingPunct="1">
              <a:buFont typeface="Arial" charset="0"/>
              <a:buNone/>
              <a:defRPr/>
            </a:pPr>
            <a:r>
              <a:rPr lang="en-US" sz="2000" i="1" dirty="0" err="1" smtClean="0"/>
              <a:t>Ibnu</a:t>
            </a:r>
            <a:r>
              <a:rPr lang="en-US" sz="2000" i="1" dirty="0" smtClean="0"/>
              <a:t> </a:t>
            </a:r>
            <a:r>
              <a:rPr lang="en-US" sz="2000" i="1" dirty="0" err="1" smtClean="0"/>
              <a:t>Khaldun</a:t>
            </a:r>
            <a:r>
              <a:rPr lang="en-US" sz="2000" dirty="0" smtClean="0"/>
              <a:t> yang </a:t>
            </a:r>
            <a:r>
              <a:rPr lang="en-US" sz="2000" dirty="0" err="1" smtClean="0"/>
              <a:t>membagi</a:t>
            </a:r>
            <a:r>
              <a:rPr lang="en-US" sz="2000" dirty="0" smtClean="0"/>
              <a:t> </a:t>
            </a:r>
            <a:r>
              <a:rPr lang="en-US" sz="2000" dirty="0" err="1" smtClean="0"/>
              <a:t>kelompok</a:t>
            </a:r>
            <a:r>
              <a:rPr lang="en-US" sz="2000" dirty="0" smtClean="0"/>
              <a:t> </a:t>
            </a:r>
            <a:r>
              <a:rPr lang="en-US" sz="2000" dirty="0" err="1" smtClean="0"/>
              <a:t>ilmu</a:t>
            </a:r>
            <a:r>
              <a:rPr lang="en-US" sz="2000" dirty="0" smtClean="0"/>
              <a:t> </a:t>
            </a:r>
            <a:r>
              <a:rPr lang="en-US" sz="2000" dirty="0" err="1" smtClean="0"/>
              <a:t>ke</a:t>
            </a:r>
            <a:r>
              <a:rPr lang="en-US" sz="2000" dirty="0" smtClean="0"/>
              <a:t> </a:t>
            </a:r>
            <a:r>
              <a:rPr lang="en-US" sz="2000" dirty="0" err="1" smtClean="0"/>
              <a:t>dalam</a:t>
            </a:r>
            <a:r>
              <a:rPr lang="en-US" sz="2000" dirty="0" smtClean="0"/>
              <a:t> </a:t>
            </a:r>
            <a:r>
              <a:rPr lang="en-US" sz="2000" dirty="0" err="1" smtClean="0"/>
              <a:t>dua</a:t>
            </a:r>
            <a:r>
              <a:rPr lang="en-US" sz="2000" dirty="0" smtClean="0"/>
              <a:t> </a:t>
            </a:r>
            <a:r>
              <a:rPr lang="en-US" sz="2000" dirty="0" err="1" smtClean="0"/>
              <a:t>kelompok</a:t>
            </a:r>
            <a:r>
              <a:rPr lang="en-US" sz="2000" dirty="0" smtClean="0"/>
              <a:t> </a:t>
            </a:r>
            <a:r>
              <a:rPr lang="en-US" sz="2000" dirty="0" err="1" smtClean="0"/>
              <a:t>yaitu</a:t>
            </a:r>
            <a:r>
              <a:rPr lang="en-US" sz="2000" dirty="0" smtClean="0"/>
              <a:t> :</a:t>
            </a:r>
          </a:p>
          <a:p>
            <a:pPr algn="just" eaLnBrk="1" hangingPunct="1">
              <a:buFont typeface="Arial" charset="0"/>
              <a:buNone/>
              <a:defRPr/>
            </a:pPr>
            <a:r>
              <a:rPr lang="en-US" sz="2000" i="1" dirty="0" smtClean="0"/>
              <a:t>1.</a:t>
            </a:r>
            <a:r>
              <a:rPr lang="en-US" sz="2000" dirty="0" smtClean="0">
                <a:solidFill>
                  <a:schemeClr val="accent4">
                    <a:lumMod val="50000"/>
                  </a:schemeClr>
                </a:solidFill>
              </a:rPr>
              <a:t> </a:t>
            </a:r>
            <a:r>
              <a:rPr lang="en-US" sz="2000" i="1" dirty="0" err="1" smtClean="0">
                <a:solidFill>
                  <a:schemeClr val="accent4">
                    <a:lumMod val="50000"/>
                  </a:schemeClr>
                </a:solidFill>
              </a:rPr>
              <a:t>Ilmu</a:t>
            </a:r>
            <a:r>
              <a:rPr lang="en-US" sz="2000" i="1" dirty="0" smtClean="0">
                <a:solidFill>
                  <a:schemeClr val="accent4">
                    <a:lumMod val="50000"/>
                  </a:schemeClr>
                </a:solidFill>
              </a:rPr>
              <a:t> yang </a:t>
            </a:r>
            <a:r>
              <a:rPr lang="en-US" sz="2000" i="1" dirty="0" err="1" smtClean="0">
                <a:solidFill>
                  <a:schemeClr val="accent4">
                    <a:lumMod val="50000"/>
                  </a:schemeClr>
                </a:solidFill>
              </a:rPr>
              <a:t>merupakan</a:t>
            </a:r>
            <a:r>
              <a:rPr lang="en-US" sz="2000" i="1" dirty="0" smtClean="0">
                <a:solidFill>
                  <a:schemeClr val="accent4">
                    <a:lumMod val="50000"/>
                  </a:schemeClr>
                </a:solidFill>
              </a:rPr>
              <a:t> </a:t>
            </a:r>
            <a:r>
              <a:rPr lang="en-US" sz="2000" i="1" dirty="0" err="1" smtClean="0">
                <a:solidFill>
                  <a:schemeClr val="accent4">
                    <a:lumMod val="50000"/>
                  </a:schemeClr>
                </a:solidFill>
              </a:rPr>
              <a:t>suatu</a:t>
            </a:r>
            <a:r>
              <a:rPr lang="en-US" sz="2000" i="1" dirty="0" smtClean="0">
                <a:solidFill>
                  <a:schemeClr val="accent4">
                    <a:lumMod val="50000"/>
                  </a:schemeClr>
                </a:solidFill>
              </a:rPr>
              <a:t> yang </a:t>
            </a:r>
            <a:r>
              <a:rPr lang="en-US" sz="2000" i="1" dirty="0" err="1" smtClean="0">
                <a:solidFill>
                  <a:schemeClr val="accent4">
                    <a:lumMod val="50000"/>
                  </a:schemeClr>
                </a:solidFill>
              </a:rPr>
              <a:t>alami</a:t>
            </a:r>
            <a:r>
              <a:rPr lang="en-US" sz="2000" i="1" dirty="0" smtClean="0">
                <a:solidFill>
                  <a:schemeClr val="accent4">
                    <a:lumMod val="50000"/>
                  </a:schemeClr>
                </a:solidFill>
              </a:rPr>
              <a:t> </a:t>
            </a:r>
            <a:r>
              <a:rPr lang="en-US" sz="2000" i="1" dirty="0" err="1" smtClean="0">
                <a:solidFill>
                  <a:schemeClr val="accent4">
                    <a:lumMod val="50000"/>
                  </a:schemeClr>
                </a:solidFill>
              </a:rPr>
              <a:t>pada</a:t>
            </a:r>
            <a:r>
              <a:rPr lang="en-US" sz="2000" i="1" dirty="0" smtClean="0">
                <a:solidFill>
                  <a:schemeClr val="accent4">
                    <a:lumMod val="50000"/>
                  </a:schemeClr>
                </a:solidFill>
              </a:rPr>
              <a:t> </a:t>
            </a:r>
            <a:r>
              <a:rPr lang="en-US" sz="2000" i="1" dirty="0" err="1" smtClean="0">
                <a:solidFill>
                  <a:schemeClr val="accent4">
                    <a:lumMod val="50000"/>
                  </a:schemeClr>
                </a:solidFill>
              </a:rPr>
              <a:t>manusia</a:t>
            </a:r>
            <a:r>
              <a:rPr lang="en-US" sz="2000" i="1" dirty="0" smtClean="0">
                <a:solidFill>
                  <a:schemeClr val="accent4">
                    <a:lumMod val="50000"/>
                  </a:schemeClr>
                </a:solidFill>
              </a:rPr>
              <a:t>, yang </a:t>
            </a:r>
            <a:r>
              <a:rPr lang="en-US" sz="2000" i="1" dirty="0" err="1" smtClean="0">
                <a:solidFill>
                  <a:schemeClr val="accent4">
                    <a:lumMod val="50000"/>
                  </a:schemeClr>
                </a:solidFill>
              </a:rPr>
              <a:t>ia</a:t>
            </a:r>
            <a:r>
              <a:rPr lang="en-US" sz="2000" i="1" dirty="0" smtClean="0">
                <a:solidFill>
                  <a:schemeClr val="accent4">
                    <a:lumMod val="50000"/>
                  </a:schemeClr>
                </a:solidFill>
              </a:rPr>
              <a:t> </a:t>
            </a:r>
            <a:r>
              <a:rPr lang="en-US" sz="2000" i="1" dirty="0" err="1" smtClean="0">
                <a:solidFill>
                  <a:schemeClr val="accent4">
                    <a:lumMod val="50000"/>
                  </a:schemeClr>
                </a:solidFill>
              </a:rPr>
              <a:t>bisa</a:t>
            </a:r>
            <a:r>
              <a:rPr lang="en-US" sz="2000" i="1" dirty="0" smtClean="0">
                <a:solidFill>
                  <a:schemeClr val="accent4">
                    <a:lumMod val="50000"/>
                  </a:schemeClr>
                </a:solidFill>
              </a:rPr>
              <a:t> </a:t>
            </a:r>
            <a:r>
              <a:rPr lang="en-US" sz="2000" i="1" dirty="0" err="1" smtClean="0">
                <a:solidFill>
                  <a:schemeClr val="accent4">
                    <a:lumMod val="50000"/>
                  </a:schemeClr>
                </a:solidFill>
              </a:rPr>
              <a:t>menemukannya</a:t>
            </a:r>
            <a:r>
              <a:rPr lang="en-US" sz="2000" i="1" dirty="0" smtClean="0">
                <a:solidFill>
                  <a:schemeClr val="accent4">
                    <a:lumMod val="50000"/>
                  </a:schemeClr>
                </a:solidFill>
              </a:rPr>
              <a:t> </a:t>
            </a:r>
            <a:r>
              <a:rPr lang="en-US" sz="2000" i="1" dirty="0" err="1" smtClean="0">
                <a:solidFill>
                  <a:schemeClr val="accent4">
                    <a:lumMod val="50000"/>
                  </a:schemeClr>
                </a:solidFill>
              </a:rPr>
              <a:t>karena</a:t>
            </a:r>
            <a:r>
              <a:rPr lang="en-US" sz="2000" i="1" dirty="0" smtClean="0">
                <a:solidFill>
                  <a:schemeClr val="accent4">
                    <a:lumMod val="50000"/>
                  </a:schemeClr>
                </a:solidFill>
              </a:rPr>
              <a:t> </a:t>
            </a:r>
            <a:r>
              <a:rPr lang="en-US" sz="2000" i="1" dirty="0" err="1" smtClean="0">
                <a:solidFill>
                  <a:schemeClr val="accent4">
                    <a:lumMod val="50000"/>
                  </a:schemeClr>
                </a:solidFill>
              </a:rPr>
              <a:t>kegiatan</a:t>
            </a:r>
            <a:r>
              <a:rPr lang="en-US" sz="2000" i="1" dirty="0" smtClean="0">
                <a:solidFill>
                  <a:schemeClr val="accent4">
                    <a:lumMod val="50000"/>
                  </a:schemeClr>
                </a:solidFill>
              </a:rPr>
              <a:t> </a:t>
            </a:r>
            <a:r>
              <a:rPr lang="en-US" sz="2000" i="1" dirty="0" err="1" smtClean="0">
                <a:solidFill>
                  <a:schemeClr val="accent4">
                    <a:lumMod val="50000"/>
                  </a:schemeClr>
                </a:solidFill>
              </a:rPr>
              <a:t>berpikir</a:t>
            </a:r>
            <a:r>
              <a:rPr lang="en-US" sz="2000" i="1" dirty="0" smtClean="0">
                <a:solidFill>
                  <a:schemeClr val="accent4">
                    <a:lumMod val="50000"/>
                  </a:schemeClr>
                </a:solidFill>
              </a:rPr>
              <a:t>.</a:t>
            </a:r>
            <a:endParaRPr lang="en-US" sz="2000" dirty="0" smtClean="0">
              <a:solidFill>
                <a:schemeClr val="accent4">
                  <a:lumMod val="50000"/>
                </a:schemeClr>
              </a:solidFill>
            </a:endParaRPr>
          </a:p>
          <a:p>
            <a:pPr algn="just" eaLnBrk="1" hangingPunct="1">
              <a:buFont typeface="Arial" charset="0"/>
              <a:buNone/>
              <a:defRPr/>
            </a:pPr>
            <a:r>
              <a:rPr lang="en-US" sz="2000" i="1" dirty="0" smtClean="0">
                <a:solidFill>
                  <a:schemeClr val="accent4">
                    <a:lumMod val="50000"/>
                  </a:schemeClr>
                </a:solidFill>
              </a:rPr>
              <a:t>2.</a:t>
            </a:r>
            <a:r>
              <a:rPr lang="en-US" sz="2000" dirty="0" smtClean="0">
                <a:solidFill>
                  <a:schemeClr val="accent4">
                    <a:lumMod val="50000"/>
                  </a:schemeClr>
                </a:solidFill>
              </a:rPr>
              <a:t> </a:t>
            </a:r>
            <a:r>
              <a:rPr lang="en-US" sz="2000" i="1" dirty="0" err="1" smtClean="0">
                <a:solidFill>
                  <a:schemeClr val="accent4">
                    <a:lumMod val="50000"/>
                  </a:schemeClr>
                </a:solidFill>
              </a:rPr>
              <a:t>Ilmu</a:t>
            </a:r>
            <a:r>
              <a:rPr lang="en-US" sz="2000" i="1" dirty="0" smtClean="0">
                <a:solidFill>
                  <a:schemeClr val="accent4">
                    <a:lumMod val="50000"/>
                  </a:schemeClr>
                </a:solidFill>
              </a:rPr>
              <a:t> yang </a:t>
            </a:r>
            <a:r>
              <a:rPr lang="en-US" sz="2000" i="1" dirty="0" err="1" smtClean="0">
                <a:solidFill>
                  <a:schemeClr val="accent4">
                    <a:lumMod val="50000"/>
                  </a:schemeClr>
                </a:solidFill>
              </a:rPr>
              <a:t>bersifat</a:t>
            </a:r>
            <a:r>
              <a:rPr lang="en-US" sz="2000" i="1" dirty="0" smtClean="0">
                <a:solidFill>
                  <a:schemeClr val="accent4">
                    <a:lumMod val="50000"/>
                  </a:schemeClr>
                </a:solidFill>
              </a:rPr>
              <a:t> </a:t>
            </a:r>
            <a:r>
              <a:rPr lang="en-US" sz="2000" i="1" dirty="0" err="1" smtClean="0">
                <a:solidFill>
                  <a:schemeClr val="accent4">
                    <a:lumMod val="50000"/>
                  </a:schemeClr>
                </a:solidFill>
              </a:rPr>
              <a:t>tradisional</a:t>
            </a:r>
            <a:r>
              <a:rPr lang="en-US" sz="2000" i="1" dirty="0" smtClean="0">
                <a:solidFill>
                  <a:schemeClr val="accent4">
                    <a:lumMod val="50000"/>
                  </a:schemeClr>
                </a:solidFill>
              </a:rPr>
              <a:t> (</a:t>
            </a:r>
            <a:r>
              <a:rPr lang="en-US" sz="2000" i="1" dirty="0" err="1" smtClean="0">
                <a:solidFill>
                  <a:schemeClr val="accent4">
                    <a:lumMod val="50000"/>
                  </a:schemeClr>
                </a:solidFill>
              </a:rPr>
              <a:t>naqli</a:t>
            </a:r>
            <a:r>
              <a:rPr lang="en-US" sz="2000" i="1" dirty="0" smtClean="0">
                <a:solidFill>
                  <a:schemeClr val="accent4">
                    <a:lumMod val="50000"/>
                  </a:schemeClr>
                </a:solidFill>
              </a:rPr>
              <a:t>).</a:t>
            </a:r>
            <a:endParaRPr lang="en-US" sz="2000" dirty="0" smtClean="0">
              <a:solidFill>
                <a:schemeClr val="accent4">
                  <a:lumMod val="50000"/>
                </a:schemeClr>
              </a:solidFill>
            </a:endParaRPr>
          </a:p>
          <a:p>
            <a:pPr algn="just" eaLnBrk="1" hangingPunct="1">
              <a:buFont typeface="Arial" charset="0"/>
              <a:buNone/>
              <a:defRPr/>
            </a:pPr>
            <a:r>
              <a:rPr lang="en-US" sz="2000" dirty="0" err="1" smtClean="0"/>
              <a:t>bila</a:t>
            </a:r>
            <a:r>
              <a:rPr lang="en-US" sz="2000" dirty="0" smtClean="0"/>
              <a:t> </a:t>
            </a:r>
            <a:r>
              <a:rPr lang="en-US" sz="2000" dirty="0" err="1" smtClean="0"/>
              <a:t>kita</a:t>
            </a:r>
            <a:r>
              <a:rPr lang="en-US" sz="2000" dirty="0" smtClean="0"/>
              <a:t> </a:t>
            </a:r>
            <a:r>
              <a:rPr lang="en-US" sz="2000" dirty="0" err="1" smtClean="0"/>
              <a:t>lihat</a:t>
            </a:r>
            <a:r>
              <a:rPr lang="en-US" sz="2000" dirty="0" smtClean="0"/>
              <a:t> </a:t>
            </a:r>
            <a:r>
              <a:rPr lang="en-US" sz="2000" dirty="0" err="1" smtClean="0"/>
              <a:t>pengelompokan</a:t>
            </a:r>
            <a:r>
              <a:rPr lang="en-US" sz="2000" dirty="0" smtClean="0"/>
              <a:t> </a:t>
            </a:r>
            <a:r>
              <a:rPr lang="en-US" sz="2000" dirty="0" err="1" smtClean="0"/>
              <a:t>di</a:t>
            </a:r>
            <a:r>
              <a:rPr lang="en-US" sz="2000" dirty="0" smtClean="0"/>
              <a:t> </a:t>
            </a:r>
            <a:r>
              <a:rPr lang="en-US" sz="2000" dirty="0" err="1" smtClean="0"/>
              <a:t>atas</a:t>
            </a:r>
            <a:r>
              <a:rPr lang="en-US" sz="2000" dirty="0" smtClean="0"/>
              <a:t>, </a:t>
            </a:r>
            <a:r>
              <a:rPr lang="en-US" sz="2000" dirty="0" err="1" smtClean="0"/>
              <a:t>bisa</a:t>
            </a:r>
            <a:r>
              <a:rPr lang="en-US" sz="2000" dirty="0" smtClean="0"/>
              <a:t> </a:t>
            </a:r>
            <a:r>
              <a:rPr lang="en-US" sz="2000" dirty="0" err="1" smtClean="0"/>
              <a:t>disederhanakan</a:t>
            </a:r>
            <a:r>
              <a:rPr lang="en-US" sz="2000" dirty="0" smtClean="0"/>
              <a:t> </a:t>
            </a:r>
            <a:r>
              <a:rPr lang="en-US" sz="2000" dirty="0" err="1" smtClean="0"/>
              <a:t>menjadi</a:t>
            </a:r>
            <a:r>
              <a:rPr lang="en-US" sz="2000" dirty="0" smtClean="0"/>
              <a:t> </a:t>
            </a:r>
          </a:p>
          <a:p>
            <a:pPr algn="just" eaLnBrk="1" hangingPunct="1">
              <a:buFont typeface="Arial" charset="0"/>
              <a:buNone/>
              <a:defRPr/>
            </a:pPr>
            <a:r>
              <a:rPr lang="en-US" sz="2000" dirty="0" smtClean="0"/>
              <a:t>1). </a:t>
            </a:r>
            <a:r>
              <a:rPr lang="en-US" sz="2000" dirty="0" err="1" smtClean="0"/>
              <a:t>Ilmu</a:t>
            </a:r>
            <a:r>
              <a:rPr lang="en-US" sz="2000" dirty="0" smtClean="0"/>
              <a:t> </a:t>
            </a:r>
            <a:r>
              <a:rPr lang="en-US" sz="2000" dirty="0" err="1" smtClean="0"/>
              <a:t>aqliyah</a:t>
            </a:r>
            <a:r>
              <a:rPr lang="en-US" sz="2000" dirty="0" smtClean="0"/>
              <a:t> , </a:t>
            </a:r>
            <a:r>
              <a:rPr lang="en-US" sz="2000" dirty="0" err="1" smtClean="0"/>
              <a:t>dan</a:t>
            </a:r>
            <a:r>
              <a:rPr lang="en-US" sz="2000" dirty="0" smtClean="0"/>
              <a:t> 2). </a:t>
            </a:r>
            <a:r>
              <a:rPr lang="en-US" sz="2000" dirty="0" err="1" smtClean="0"/>
              <a:t>Ilmu</a:t>
            </a:r>
            <a:r>
              <a:rPr lang="en-US" sz="2000" dirty="0" smtClean="0"/>
              <a:t> </a:t>
            </a:r>
            <a:r>
              <a:rPr lang="en-US" sz="2000" dirty="0" err="1" smtClean="0"/>
              <a:t>naqliyah</a:t>
            </a:r>
            <a:r>
              <a:rPr lang="en-US" sz="2000" dirty="0" smtClean="0"/>
              <a:t>.</a:t>
            </a:r>
          </a:p>
          <a:p>
            <a:pPr algn="just" eaLnBrk="1" hangingPunct="1">
              <a:buFont typeface="Arial" charset="0"/>
              <a:buNone/>
              <a:defRPr/>
            </a:pPr>
            <a:r>
              <a:rPr lang="en-US" sz="2000" dirty="0" err="1" smtClean="0"/>
              <a:t>Dalam</a:t>
            </a:r>
            <a:r>
              <a:rPr lang="en-US" sz="2000" dirty="0" smtClean="0"/>
              <a:t> </a:t>
            </a:r>
            <a:r>
              <a:rPr lang="en-US" sz="2000" dirty="0" err="1" smtClean="0"/>
              <a:t>penjelasan</a:t>
            </a:r>
            <a:r>
              <a:rPr lang="en-US" sz="2000" dirty="0" smtClean="0"/>
              <a:t> </a:t>
            </a:r>
            <a:r>
              <a:rPr lang="en-US" sz="2000" dirty="0" err="1" smtClean="0"/>
              <a:t>selanjutnya</a:t>
            </a:r>
            <a:r>
              <a:rPr lang="en-US" sz="2000" dirty="0" smtClean="0"/>
              <a:t> </a:t>
            </a:r>
            <a:r>
              <a:rPr lang="en-US" sz="2000" dirty="0" err="1" smtClean="0"/>
              <a:t>Ibnu</a:t>
            </a:r>
            <a:r>
              <a:rPr lang="en-US" sz="2000" dirty="0" smtClean="0"/>
              <a:t> </a:t>
            </a:r>
            <a:r>
              <a:rPr lang="en-US" sz="2000" dirty="0" err="1" smtClean="0"/>
              <a:t>Khaldun</a:t>
            </a:r>
            <a:r>
              <a:rPr lang="en-US" sz="2000" dirty="0" smtClean="0"/>
              <a:t> </a:t>
            </a:r>
            <a:r>
              <a:rPr lang="en-US" sz="2000" dirty="0" err="1" smtClean="0"/>
              <a:t>menyatakan</a:t>
            </a:r>
            <a:r>
              <a:rPr lang="en-US" sz="2000" dirty="0" smtClean="0"/>
              <a:t> :</a:t>
            </a:r>
          </a:p>
          <a:p>
            <a:pPr algn="just" eaLnBrk="1" hangingPunct="1">
              <a:buFont typeface="Arial" charset="0"/>
              <a:buNone/>
              <a:defRPr/>
            </a:pPr>
            <a:r>
              <a:rPr lang="en-US" sz="2000" i="1" dirty="0" smtClean="0"/>
              <a:t>	</a:t>
            </a:r>
            <a:r>
              <a:rPr lang="en-US" sz="2000" i="1" dirty="0" smtClean="0">
                <a:solidFill>
                  <a:srgbClr val="FF0000"/>
                </a:solidFill>
              </a:rPr>
              <a:t>“</a:t>
            </a:r>
            <a:r>
              <a:rPr lang="en-US" sz="2000" i="1" dirty="0" err="1" smtClean="0">
                <a:solidFill>
                  <a:srgbClr val="FF0000"/>
                </a:solidFill>
              </a:rPr>
              <a:t>Kelompok</a:t>
            </a:r>
            <a:r>
              <a:rPr lang="en-US" sz="2000" i="1" dirty="0" smtClean="0">
                <a:solidFill>
                  <a:srgbClr val="FF0000"/>
                </a:solidFill>
              </a:rPr>
              <a:t> </a:t>
            </a:r>
            <a:r>
              <a:rPr lang="en-US" sz="2000" i="1" dirty="0" err="1" smtClean="0">
                <a:solidFill>
                  <a:srgbClr val="FF0000"/>
                </a:solidFill>
              </a:rPr>
              <a:t>pertama</a:t>
            </a:r>
            <a:r>
              <a:rPr lang="en-US" sz="2000" i="1" dirty="0" smtClean="0">
                <a:solidFill>
                  <a:srgbClr val="FF0000"/>
                </a:solidFill>
              </a:rPr>
              <a:t> </a:t>
            </a:r>
            <a:r>
              <a:rPr lang="en-US" sz="2000" i="1" dirty="0" err="1" smtClean="0">
                <a:solidFill>
                  <a:srgbClr val="FF0000"/>
                </a:solidFill>
              </a:rPr>
              <a:t>itu</a:t>
            </a:r>
            <a:r>
              <a:rPr lang="en-US" sz="2000" i="1" dirty="0" smtClean="0">
                <a:solidFill>
                  <a:srgbClr val="FF0000"/>
                </a:solidFill>
              </a:rPr>
              <a:t> </a:t>
            </a:r>
            <a:r>
              <a:rPr lang="en-US" sz="2000" i="1" dirty="0" err="1" smtClean="0">
                <a:solidFill>
                  <a:srgbClr val="FF0000"/>
                </a:solidFill>
              </a:rPr>
              <a:t>adalah</a:t>
            </a:r>
            <a:r>
              <a:rPr lang="en-US" sz="2000" i="1" dirty="0" smtClean="0">
                <a:solidFill>
                  <a:srgbClr val="FF0000"/>
                </a:solidFill>
              </a:rPr>
              <a:t> </a:t>
            </a:r>
            <a:r>
              <a:rPr lang="en-US" sz="2000" i="1" dirty="0" err="1" smtClean="0">
                <a:solidFill>
                  <a:srgbClr val="FF0000"/>
                </a:solidFill>
              </a:rPr>
              <a:t>ilmu-ilmu</a:t>
            </a:r>
            <a:r>
              <a:rPr lang="en-US" sz="2000" i="1" dirty="0" smtClean="0">
                <a:solidFill>
                  <a:srgbClr val="FF0000"/>
                </a:solidFill>
              </a:rPr>
              <a:t> </a:t>
            </a:r>
            <a:r>
              <a:rPr lang="en-US" sz="2000" i="1" dirty="0" err="1" smtClean="0">
                <a:solidFill>
                  <a:srgbClr val="FF0000"/>
                </a:solidFill>
              </a:rPr>
              <a:t>hikmmah</a:t>
            </a:r>
            <a:r>
              <a:rPr lang="en-US" sz="2000" i="1" dirty="0" smtClean="0">
                <a:solidFill>
                  <a:srgbClr val="FF0000"/>
                </a:solidFill>
              </a:rPr>
              <a:t> </a:t>
            </a:r>
            <a:r>
              <a:rPr lang="en-US" sz="2000" i="1" dirty="0" err="1" smtClean="0">
                <a:solidFill>
                  <a:srgbClr val="FF0000"/>
                </a:solidFill>
              </a:rPr>
              <a:t>dan</a:t>
            </a:r>
            <a:r>
              <a:rPr lang="en-US" sz="2000" i="1" dirty="0" smtClean="0">
                <a:solidFill>
                  <a:srgbClr val="FF0000"/>
                </a:solidFill>
              </a:rPr>
              <a:t> </a:t>
            </a:r>
            <a:r>
              <a:rPr lang="en-US" sz="2000" i="1" dirty="0" err="1" smtClean="0">
                <a:solidFill>
                  <a:srgbClr val="FF0000"/>
                </a:solidFill>
              </a:rPr>
              <a:t>falsafah</a:t>
            </a:r>
            <a:r>
              <a:rPr lang="en-US" sz="2000" i="1" dirty="0" smtClean="0">
                <a:solidFill>
                  <a:srgbClr val="FF0000"/>
                </a:solidFill>
              </a:rPr>
              <a:t>. </a:t>
            </a:r>
            <a:r>
              <a:rPr lang="en-US" sz="2000" i="1" dirty="0" err="1" smtClean="0">
                <a:solidFill>
                  <a:srgbClr val="FF0000"/>
                </a:solidFill>
              </a:rPr>
              <a:t>Yaituilmu</a:t>
            </a:r>
            <a:r>
              <a:rPr lang="en-US" sz="2000" i="1" dirty="0" smtClean="0">
                <a:solidFill>
                  <a:srgbClr val="FF0000"/>
                </a:solidFill>
              </a:rPr>
              <a:t> </a:t>
            </a:r>
            <a:r>
              <a:rPr lang="en-US" sz="2000" i="1" dirty="0" err="1" smtClean="0">
                <a:solidFill>
                  <a:srgbClr val="FF0000"/>
                </a:solidFill>
              </a:rPr>
              <a:t>pengetahuan</a:t>
            </a:r>
            <a:r>
              <a:rPr lang="en-US" sz="2000" i="1" dirty="0" smtClean="0">
                <a:solidFill>
                  <a:srgbClr val="FF0000"/>
                </a:solidFill>
              </a:rPr>
              <a:t> yang </a:t>
            </a:r>
            <a:r>
              <a:rPr lang="en-US" sz="2000" i="1" dirty="0" err="1" smtClean="0">
                <a:solidFill>
                  <a:srgbClr val="FF0000"/>
                </a:solidFill>
              </a:rPr>
              <a:t>bisa</a:t>
            </a:r>
            <a:r>
              <a:rPr lang="en-US" sz="2000" i="1" dirty="0" smtClean="0">
                <a:solidFill>
                  <a:srgbClr val="FF0000"/>
                </a:solidFill>
              </a:rPr>
              <a:t> </a:t>
            </a:r>
            <a:r>
              <a:rPr lang="en-US" sz="2000" i="1" dirty="0" err="1" smtClean="0">
                <a:solidFill>
                  <a:srgbClr val="FF0000"/>
                </a:solidFill>
              </a:rPr>
              <a:t>diperdapat</a:t>
            </a:r>
            <a:r>
              <a:rPr lang="en-US" sz="2000" i="1" dirty="0" smtClean="0">
                <a:solidFill>
                  <a:srgbClr val="FF0000"/>
                </a:solidFill>
              </a:rPr>
              <a:t> </a:t>
            </a:r>
            <a:r>
              <a:rPr lang="en-US" sz="2000" i="1" dirty="0" err="1" smtClean="0">
                <a:solidFill>
                  <a:srgbClr val="FF0000"/>
                </a:solidFill>
              </a:rPr>
              <a:t>manusia</a:t>
            </a:r>
            <a:r>
              <a:rPr lang="en-US" sz="2000" i="1" dirty="0" smtClean="0">
                <a:solidFill>
                  <a:srgbClr val="FF0000"/>
                </a:solidFill>
              </a:rPr>
              <a:t> </a:t>
            </a:r>
            <a:r>
              <a:rPr lang="en-US" sz="2000" i="1" dirty="0" err="1" smtClean="0">
                <a:solidFill>
                  <a:srgbClr val="FF0000"/>
                </a:solidFill>
              </a:rPr>
              <a:t>karena</a:t>
            </a:r>
            <a:r>
              <a:rPr lang="en-US" sz="2000" i="1" dirty="0" smtClean="0">
                <a:solidFill>
                  <a:srgbClr val="FF0000"/>
                </a:solidFill>
              </a:rPr>
              <a:t> </a:t>
            </a:r>
            <a:r>
              <a:rPr lang="en-US" sz="2000" i="1" dirty="0" err="1" smtClean="0">
                <a:solidFill>
                  <a:srgbClr val="FF0000"/>
                </a:solidFill>
              </a:rPr>
              <a:t>alam</a:t>
            </a:r>
            <a:r>
              <a:rPr lang="en-US" sz="2000" i="1" dirty="0" smtClean="0">
                <a:solidFill>
                  <a:srgbClr val="FF0000"/>
                </a:solidFill>
              </a:rPr>
              <a:t> </a:t>
            </a:r>
            <a:r>
              <a:rPr lang="en-US" sz="2000" i="1" dirty="0" err="1" smtClean="0">
                <a:solidFill>
                  <a:srgbClr val="FF0000"/>
                </a:solidFill>
              </a:rPr>
              <a:t>berpikirnya</a:t>
            </a:r>
            <a:r>
              <a:rPr lang="en-US" sz="2000" i="1" dirty="0" smtClean="0">
                <a:solidFill>
                  <a:srgbClr val="FF0000"/>
                </a:solidFill>
              </a:rPr>
              <a:t>, yang </a:t>
            </a:r>
            <a:r>
              <a:rPr lang="en-US" sz="2000" i="1" dirty="0" err="1" smtClean="0">
                <a:solidFill>
                  <a:srgbClr val="FF0000"/>
                </a:solidFill>
              </a:rPr>
              <a:t>dengan</a:t>
            </a:r>
            <a:r>
              <a:rPr lang="en-US" sz="2000" i="1" dirty="0" smtClean="0">
                <a:solidFill>
                  <a:srgbClr val="FF0000"/>
                </a:solidFill>
              </a:rPr>
              <a:t> </a:t>
            </a:r>
            <a:r>
              <a:rPr lang="en-US" sz="2000" i="1" dirty="0" err="1" smtClean="0">
                <a:solidFill>
                  <a:srgbClr val="FF0000"/>
                </a:solidFill>
              </a:rPr>
              <a:t>indra—indra</a:t>
            </a:r>
            <a:r>
              <a:rPr lang="en-US" sz="2000" i="1" dirty="0" smtClean="0">
                <a:solidFill>
                  <a:srgbClr val="FF0000"/>
                </a:solidFill>
              </a:rPr>
              <a:t> </a:t>
            </a:r>
            <a:r>
              <a:rPr lang="en-US" sz="2000" i="1" dirty="0" err="1" smtClean="0">
                <a:solidFill>
                  <a:srgbClr val="FF0000"/>
                </a:solidFill>
              </a:rPr>
              <a:t>kemanusiaannya</a:t>
            </a:r>
            <a:r>
              <a:rPr lang="en-US" sz="2000" i="1" dirty="0" smtClean="0">
                <a:solidFill>
                  <a:srgbClr val="FF0000"/>
                </a:solidFill>
              </a:rPr>
              <a:t> </a:t>
            </a:r>
            <a:r>
              <a:rPr lang="en-US" sz="2000" i="1" dirty="0" err="1" smtClean="0">
                <a:solidFill>
                  <a:srgbClr val="FF0000"/>
                </a:solidFill>
              </a:rPr>
              <a:t>ia</a:t>
            </a:r>
            <a:r>
              <a:rPr lang="en-US" sz="2000" i="1" dirty="0" smtClean="0">
                <a:solidFill>
                  <a:srgbClr val="FF0000"/>
                </a:solidFill>
              </a:rPr>
              <a:t> </a:t>
            </a:r>
            <a:r>
              <a:rPr lang="en-US" sz="2000" i="1" dirty="0" err="1" smtClean="0">
                <a:solidFill>
                  <a:srgbClr val="FF0000"/>
                </a:solidFill>
              </a:rPr>
              <a:t>dapat</a:t>
            </a:r>
            <a:r>
              <a:rPr lang="en-US" sz="2000" i="1" dirty="0" smtClean="0">
                <a:solidFill>
                  <a:srgbClr val="FF0000"/>
                </a:solidFill>
              </a:rPr>
              <a:t> </a:t>
            </a:r>
            <a:r>
              <a:rPr lang="en-US" sz="2000" i="1" dirty="0" err="1" smtClean="0">
                <a:solidFill>
                  <a:srgbClr val="FF0000"/>
                </a:solidFill>
              </a:rPr>
              <a:t>sampai</a:t>
            </a:r>
            <a:r>
              <a:rPr lang="en-US" sz="2000" i="1" dirty="0" smtClean="0">
                <a:solidFill>
                  <a:srgbClr val="FF0000"/>
                </a:solidFill>
              </a:rPr>
              <a:t> </a:t>
            </a:r>
            <a:r>
              <a:rPr lang="en-US" sz="2000" i="1" dirty="0" err="1" smtClean="0">
                <a:solidFill>
                  <a:srgbClr val="FF0000"/>
                </a:solidFill>
              </a:rPr>
              <a:t>kepada</a:t>
            </a:r>
            <a:r>
              <a:rPr lang="en-US" sz="2000" i="1" dirty="0" smtClean="0">
                <a:solidFill>
                  <a:srgbClr val="FF0000"/>
                </a:solidFill>
              </a:rPr>
              <a:t> </a:t>
            </a:r>
            <a:r>
              <a:rPr lang="en-US" sz="2000" i="1" dirty="0" err="1" smtClean="0">
                <a:solidFill>
                  <a:srgbClr val="FF0000"/>
                </a:solidFill>
              </a:rPr>
              <a:t>objek-objeknya</a:t>
            </a:r>
            <a:r>
              <a:rPr lang="en-US" sz="2000" i="1" dirty="0" smtClean="0">
                <a:solidFill>
                  <a:srgbClr val="FF0000"/>
                </a:solidFill>
              </a:rPr>
              <a:t>, </a:t>
            </a:r>
            <a:r>
              <a:rPr lang="en-US" sz="2000" i="1" dirty="0" err="1" smtClean="0">
                <a:solidFill>
                  <a:srgbClr val="FF0000"/>
                </a:solidFill>
              </a:rPr>
              <a:t>persoalannya</a:t>
            </a:r>
            <a:r>
              <a:rPr lang="en-US" sz="2000" i="1" dirty="0" smtClean="0">
                <a:solidFill>
                  <a:srgbClr val="FF0000"/>
                </a:solidFill>
              </a:rPr>
              <a:t>, </a:t>
            </a:r>
            <a:r>
              <a:rPr lang="en-US" sz="2000" i="1" dirty="0" err="1" smtClean="0">
                <a:solidFill>
                  <a:srgbClr val="FF0000"/>
                </a:solidFill>
              </a:rPr>
              <a:t>segi-segi</a:t>
            </a:r>
            <a:r>
              <a:rPr lang="en-US" sz="2000" i="1" dirty="0" smtClean="0">
                <a:solidFill>
                  <a:srgbClr val="FF0000"/>
                </a:solidFill>
              </a:rPr>
              <a:t> </a:t>
            </a:r>
            <a:r>
              <a:rPr lang="en-US" sz="2000" i="1" dirty="0" err="1" smtClean="0">
                <a:solidFill>
                  <a:srgbClr val="FF0000"/>
                </a:solidFill>
              </a:rPr>
              <a:t>demonstrasinya</a:t>
            </a:r>
            <a:r>
              <a:rPr lang="en-US" sz="2000" i="1" dirty="0" smtClean="0">
                <a:solidFill>
                  <a:srgbClr val="FF0000"/>
                </a:solidFill>
              </a:rPr>
              <a:t> </a:t>
            </a:r>
            <a:r>
              <a:rPr lang="en-US" sz="2000" i="1" dirty="0" err="1" smtClean="0">
                <a:solidFill>
                  <a:srgbClr val="FF0000"/>
                </a:solidFill>
              </a:rPr>
              <a:t>dan</a:t>
            </a:r>
            <a:r>
              <a:rPr lang="en-US" sz="2000" i="1" dirty="0" smtClean="0">
                <a:solidFill>
                  <a:srgbClr val="FF0000"/>
                </a:solidFill>
              </a:rPr>
              <a:t> </a:t>
            </a:r>
            <a:r>
              <a:rPr lang="en-US" sz="2000" i="1" dirty="0" err="1" smtClean="0">
                <a:solidFill>
                  <a:srgbClr val="FF0000"/>
                </a:solidFill>
              </a:rPr>
              <a:t>aspek-aspek</a:t>
            </a:r>
            <a:r>
              <a:rPr lang="en-US" sz="2000" i="1" dirty="0" smtClean="0">
                <a:solidFill>
                  <a:srgbClr val="FF0000"/>
                </a:solidFill>
              </a:rPr>
              <a:t> </a:t>
            </a:r>
            <a:r>
              <a:rPr lang="en-US" sz="2000" i="1" dirty="0" err="1" smtClean="0">
                <a:solidFill>
                  <a:srgbClr val="FF0000"/>
                </a:solidFill>
              </a:rPr>
              <a:t>pengajarannya</a:t>
            </a:r>
            <a:r>
              <a:rPr lang="en-US" sz="2000" i="1" dirty="0" smtClean="0">
                <a:solidFill>
                  <a:srgbClr val="FF0000"/>
                </a:solidFill>
              </a:rPr>
              <a:t>, </a:t>
            </a:r>
            <a:r>
              <a:rPr lang="en-US" sz="2000" i="1" dirty="0" err="1" smtClean="0">
                <a:solidFill>
                  <a:srgbClr val="FF0000"/>
                </a:solidFill>
              </a:rPr>
              <a:t>sehingga</a:t>
            </a:r>
            <a:r>
              <a:rPr lang="en-US" sz="2000" i="1" dirty="0" smtClean="0">
                <a:solidFill>
                  <a:srgbClr val="FF0000"/>
                </a:solidFill>
              </a:rPr>
              <a:t> </a:t>
            </a:r>
            <a:r>
              <a:rPr lang="en-US" sz="2000" i="1" dirty="0" err="1" smtClean="0">
                <a:solidFill>
                  <a:srgbClr val="FF0000"/>
                </a:solidFill>
              </a:rPr>
              <a:t>penelitian</a:t>
            </a:r>
            <a:r>
              <a:rPr lang="en-US" sz="2000" i="1" dirty="0" smtClean="0">
                <a:solidFill>
                  <a:srgbClr val="FF0000"/>
                </a:solidFill>
              </a:rPr>
              <a:t> </a:t>
            </a:r>
            <a:r>
              <a:rPr lang="en-US" sz="2000" i="1" dirty="0" err="1" smtClean="0">
                <a:solidFill>
                  <a:srgbClr val="FF0000"/>
                </a:solidFill>
              </a:rPr>
              <a:t>dan</a:t>
            </a:r>
            <a:r>
              <a:rPr lang="en-US" sz="2000" i="1" dirty="0" smtClean="0">
                <a:solidFill>
                  <a:srgbClr val="FF0000"/>
                </a:solidFill>
              </a:rPr>
              <a:t> </a:t>
            </a:r>
            <a:r>
              <a:rPr lang="en-US" sz="2000" i="1" dirty="0" err="1" smtClean="0">
                <a:solidFill>
                  <a:srgbClr val="FF0000"/>
                </a:solidFill>
              </a:rPr>
              <a:t>penyelidikannya</a:t>
            </a:r>
            <a:r>
              <a:rPr lang="en-US" sz="2000" i="1" dirty="0" smtClean="0">
                <a:solidFill>
                  <a:srgbClr val="FF0000"/>
                </a:solidFill>
              </a:rPr>
              <a:t> </a:t>
            </a:r>
            <a:r>
              <a:rPr lang="en-US" sz="2000" i="1" dirty="0" err="1" smtClean="0">
                <a:solidFill>
                  <a:srgbClr val="FF0000"/>
                </a:solidFill>
              </a:rPr>
              <a:t>itu</a:t>
            </a:r>
            <a:r>
              <a:rPr lang="en-US" sz="2000" i="1" dirty="0" smtClean="0">
                <a:solidFill>
                  <a:srgbClr val="FF0000"/>
                </a:solidFill>
              </a:rPr>
              <a:t> </a:t>
            </a:r>
            <a:r>
              <a:rPr lang="en-US" sz="2000" i="1" dirty="0" err="1" smtClean="0">
                <a:solidFill>
                  <a:srgbClr val="FF0000"/>
                </a:solidFill>
              </a:rPr>
              <a:t>menyampaikan</a:t>
            </a:r>
            <a:r>
              <a:rPr lang="en-US" sz="2000" i="1" dirty="0" smtClean="0">
                <a:solidFill>
                  <a:srgbClr val="FF0000"/>
                </a:solidFill>
              </a:rPr>
              <a:t> </a:t>
            </a:r>
            <a:r>
              <a:rPr lang="en-US" sz="2000" i="1" dirty="0" err="1" smtClean="0">
                <a:solidFill>
                  <a:srgbClr val="FF0000"/>
                </a:solidFill>
              </a:rPr>
              <a:t>kepada</a:t>
            </a:r>
            <a:r>
              <a:rPr lang="en-US" sz="2000" i="1" dirty="0" smtClean="0">
                <a:solidFill>
                  <a:srgbClr val="FF0000"/>
                </a:solidFill>
              </a:rPr>
              <a:t> </a:t>
            </a:r>
            <a:r>
              <a:rPr lang="en-US" sz="2000" i="1" dirty="0" err="1" smtClean="0">
                <a:solidFill>
                  <a:srgbClr val="FF0000"/>
                </a:solidFill>
              </a:rPr>
              <a:t>mana</a:t>
            </a:r>
            <a:r>
              <a:rPr lang="en-US" sz="2000" i="1" dirty="0" smtClean="0">
                <a:solidFill>
                  <a:srgbClr val="FF0000"/>
                </a:solidFill>
              </a:rPr>
              <a:t> yang </a:t>
            </a:r>
            <a:r>
              <a:rPr lang="en-US" sz="2000" i="1" dirty="0" err="1" smtClean="0">
                <a:solidFill>
                  <a:srgbClr val="FF0000"/>
                </a:solidFill>
              </a:rPr>
              <a:t>benar</a:t>
            </a:r>
            <a:r>
              <a:rPr lang="en-US" sz="2000" i="1" dirty="0" smtClean="0">
                <a:solidFill>
                  <a:srgbClr val="FF0000"/>
                </a:solidFill>
              </a:rPr>
              <a:t> </a:t>
            </a:r>
            <a:r>
              <a:rPr lang="en-US" sz="2000" i="1" dirty="0" err="1" smtClean="0">
                <a:solidFill>
                  <a:srgbClr val="FF0000"/>
                </a:solidFill>
              </a:rPr>
              <a:t>dan</a:t>
            </a:r>
            <a:r>
              <a:rPr lang="en-US" sz="2000" i="1" dirty="0" smtClean="0">
                <a:solidFill>
                  <a:srgbClr val="FF0000"/>
                </a:solidFill>
              </a:rPr>
              <a:t> yang </a:t>
            </a:r>
            <a:r>
              <a:rPr lang="en-US" sz="2000" i="1" dirty="0" err="1" smtClean="0">
                <a:solidFill>
                  <a:srgbClr val="FF0000"/>
                </a:solidFill>
              </a:rPr>
              <a:t>salah</a:t>
            </a:r>
            <a:r>
              <a:rPr lang="en-US" sz="2000" i="1" dirty="0" smtClean="0">
                <a:solidFill>
                  <a:srgbClr val="FF0000"/>
                </a:solidFill>
              </a:rPr>
              <a:t>, </a:t>
            </a:r>
            <a:r>
              <a:rPr lang="en-US" sz="2000" i="1" dirty="0" err="1" smtClean="0">
                <a:solidFill>
                  <a:srgbClr val="FF0000"/>
                </a:solidFill>
              </a:rPr>
              <a:t>sesuai</a:t>
            </a:r>
            <a:r>
              <a:rPr lang="en-US" sz="2000" i="1" dirty="0" smtClean="0">
                <a:solidFill>
                  <a:srgbClr val="FF0000"/>
                </a:solidFill>
              </a:rPr>
              <a:t> </a:t>
            </a:r>
            <a:r>
              <a:rPr lang="en-US" sz="2000" i="1" dirty="0" err="1" smtClean="0">
                <a:solidFill>
                  <a:srgbClr val="FF0000"/>
                </a:solidFill>
              </a:rPr>
              <a:t>dengan</a:t>
            </a:r>
            <a:r>
              <a:rPr lang="en-US" sz="2000" i="1" dirty="0" smtClean="0">
                <a:solidFill>
                  <a:srgbClr val="FF0000"/>
                </a:solidFill>
              </a:rPr>
              <a:t> </a:t>
            </a:r>
            <a:r>
              <a:rPr lang="en-US" sz="2000" i="1" dirty="0" err="1" smtClean="0">
                <a:solidFill>
                  <a:srgbClr val="FF0000"/>
                </a:solidFill>
              </a:rPr>
              <a:t>kedudukannya</a:t>
            </a:r>
            <a:r>
              <a:rPr lang="en-US" sz="2000" i="1" dirty="0" smtClean="0">
                <a:solidFill>
                  <a:srgbClr val="FF0000"/>
                </a:solidFill>
              </a:rPr>
              <a:t> </a:t>
            </a:r>
            <a:r>
              <a:rPr lang="en-US" sz="2000" i="1" dirty="0" err="1" smtClean="0">
                <a:solidFill>
                  <a:srgbClr val="FF0000"/>
                </a:solidFill>
              </a:rPr>
              <a:t>sebagai</a:t>
            </a:r>
            <a:r>
              <a:rPr lang="en-US" sz="2000" i="1" dirty="0" smtClean="0">
                <a:solidFill>
                  <a:srgbClr val="FF0000"/>
                </a:solidFill>
              </a:rPr>
              <a:t> </a:t>
            </a:r>
            <a:r>
              <a:rPr lang="en-US" sz="2000" i="1" dirty="0" err="1" smtClean="0">
                <a:solidFill>
                  <a:srgbClr val="FF0000"/>
                </a:solidFill>
              </a:rPr>
              <a:t>manusia</a:t>
            </a:r>
            <a:r>
              <a:rPr lang="en-US" sz="2000" i="1" dirty="0" smtClean="0">
                <a:solidFill>
                  <a:srgbClr val="FF0000"/>
                </a:solidFill>
              </a:rPr>
              <a:t> </a:t>
            </a:r>
            <a:r>
              <a:rPr lang="en-US" sz="2000" i="1" dirty="0" err="1" smtClean="0">
                <a:solidFill>
                  <a:srgbClr val="FF0000"/>
                </a:solidFill>
              </a:rPr>
              <a:t>berpikir</a:t>
            </a:r>
            <a:r>
              <a:rPr lang="en-US" sz="2000" i="1" dirty="0" smtClean="0">
                <a:solidFill>
                  <a:srgbClr val="FF0000"/>
                </a:solidFill>
              </a:rPr>
              <a:t>. </a:t>
            </a:r>
            <a:r>
              <a:rPr lang="en-US" sz="2000" i="1" dirty="0" err="1" smtClean="0">
                <a:solidFill>
                  <a:srgbClr val="FF0000"/>
                </a:solidFill>
              </a:rPr>
              <a:t>Kedua</a:t>
            </a:r>
            <a:r>
              <a:rPr lang="en-US" sz="2000" i="1" dirty="0" smtClean="0">
                <a:solidFill>
                  <a:srgbClr val="FF0000"/>
                </a:solidFill>
              </a:rPr>
              <a:t>, </a:t>
            </a:r>
            <a:r>
              <a:rPr lang="en-US" sz="2000" i="1" dirty="0" err="1" smtClean="0">
                <a:solidFill>
                  <a:srgbClr val="FF0000"/>
                </a:solidFill>
              </a:rPr>
              <a:t>ilmu-ilmu</a:t>
            </a:r>
            <a:r>
              <a:rPr lang="en-US" sz="2000" i="1" dirty="0" smtClean="0">
                <a:solidFill>
                  <a:srgbClr val="FF0000"/>
                </a:solidFill>
              </a:rPr>
              <a:t> </a:t>
            </a:r>
            <a:r>
              <a:rPr lang="en-US" sz="2000" i="1" dirty="0" err="1" smtClean="0">
                <a:solidFill>
                  <a:srgbClr val="FF0000"/>
                </a:solidFill>
              </a:rPr>
              <a:t>tradisional</a:t>
            </a:r>
            <a:r>
              <a:rPr lang="en-US" sz="2000" i="1" dirty="0" smtClean="0">
                <a:solidFill>
                  <a:srgbClr val="FF0000"/>
                </a:solidFill>
              </a:rPr>
              <a:t> (</a:t>
            </a:r>
            <a:r>
              <a:rPr lang="en-US" sz="2000" i="1" dirty="0" err="1" smtClean="0">
                <a:solidFill>
                  <a:srgbClr val="FF0000"/>
                </a:solidFill>
              </a:rPr>
              <a:t>naqli</a:t>
            </a:r>
            <a:r>
              <a:rPr lang="en-US" sz="2000" i="1" dirty="0" smtClean="0">
                <a:solidFill>
                  <a:srgbClr val="FF0000"/>
                </a:solidFill>
              </a:rPr>
              <a:t> </a:t>
            </a:r>
            <a:r>
              <a:rPr lang="en-US" sz="2000" i="1" dirty="0" err="1" smtClean="0">
                <a:solidFill>
                  <a:srgbClr val="FF0000"/>
                </a:solidFill>
              </a:rPr>
              <a:t>dan</a:t>
            </a:r>
            <a:r>
              <a:rPr lang="en-US" sz="2000" i="1" dirty="0" smtClean="0">
                <a:solidFill>
                  <a:srgbClr val="FF0000"/>
                </a:solidFill>
              </a:rPr>
              <a:t> </a:t>
            </a:r>
            <a:r>
              <a:rPr lang="en-US" sz="2000" i="1" dirty="0" err="1" smtClean="0">
                <a:solidFill>
                  <a:srgbClr val="FF0000"/>
                </a:solidFill>
              </a:rPr>
              <a:t>wadl’i</a:t>
            </a:r>
            <a:r>
              <a:rPr lang="en-US" sz="2000" i="1" dirty="0" smtClean="0">
                <a:solidFill>
                  <a:srgbClr val="FF0000"/>
                </a:solidFill>
              </a:rPr>
              <a:t>. </a:t>
            </a:r>
            <a:r>
              <a:rPr lang="en-US" sz="2000" i="1" dirty="0" err="1" smtClean="0">
                <a:solidFill>
                  <a:srgbClr val="FF0000"/>
                </a:solidFill>
              </a:rPr>
              <a:t>Ilmu</a:t>
            </a:r>
            <a:r>
              <a:rPr lang="en-US" sz="2000" i="1" dirty="0" smtClean="0">
                <a:solidFill>
                  <a:srgbClr val="FF0000"/>
                </a:solidFill>
              </a:rPr>
              <a:t> </a:t>
            </a:r>
            <a:r>
              <a:rPr lang="en-US" sz="2000" i="1" dirty="0" err="1" smtClean="0">
                <a:solidFill>
                  <a:srgbClr val="FF0000"/>
                </a:solidFill>
              </a:rPr>
              <a:t>itu</a:t>
            </a:r>
            <a:r>
              <a:rPr lang="en-US" sz="2000" i="1" dirty="0" smtClean="0">
                <a:solidFill>
                  <a:srgbClr val="FF0000"/>
                </a:solidFill>
              </a:rPr>
              <a:t> </a:t>
            </a:r>
            <a:r>
              <a:rPr lang="en-US" sz="2000" i="1" dirty="0" err="1" smtClean="0">
                <a:solidFill>
                  <a:srgbClr val="FF0000"/>
                </a:solidFill>
              </a:rPr>
              <a:t>secara</a:t>
            </a:r>
            <a:r>
              <a:rPr lang="en-US" sz="2000" i="1" dirty="0" smtClean="0">
                <a:solidFill>
                  <a:srgbClr val="FF0000"/>
                </a:solidFill>
              </a:rPr>
              <a:t> </a:t>
            </a:r>
            <a:r>
              <a:rPr lang="en-US" sz="2000" i="1" dirty="0" err="1" smtClean="0">
                <a:solidFill>
                  <a:srgbClr val="FF0000"/>
                </a:solidFill>
              </a:rPr>
              <a:t>keseluruhannya</a:t>
            </a:r>
            <a:r>
              <a:rPr lang="en-US" sz="2000" i="1" dirty="0" smtClean="0">
                <a:solidFill>
                  <a:srgbClr val="FF0000"/>
                </a:solidFill>
              </a:rPr>
              <a:t> </a:t>
            </a:r>
            <a:r>
              <a:rPr lang="en-US" sz="2000" i="1" dirty="0" err="1" smtClean="0">
                <a:solidFill>
                  <a:srgbClr val="FF0000"/>
                </a:solidFill>
              </a:rPr>
              <a:t>disandarkan</a:t>
            </a:r>
            <a:r>
              <a:rPr lang="en-US" sz="2000" i="1" dirty="0" smtClean="0">
                <a:solidFill>
                  <a:srgbClr val="FF0000"/>
                </a:solidFill>
              </a:rPr>
              <a:t> </a:t>
            </a:r>
            <a:r>
              <a:rPr lang="en-US" sz="2000" i="1" dirty="0" err="1" smtClean="0">
                <a:solidFill>
                  <a:srgbClr val="FF0000"/>
                </a:solidFill>
              </a:rPr>
              <a:t>kepada</a:t>
            </a:r>
            <a:r>
              <a:rPr lang="en-US" sz="2000" i="1" dirty="0" smtClean="0">
                <a:solidFill>
                  <a:srgbClr val="FF0000"/>
                </a:solidFill>
              </a:rPr>
              <a:t> </a:t>
            </a:r>
            <a:r>
              <a:rPr lang="en-US" sz="2000" i="1" dirty="0" err="1" smtClean="0">
                <a:solidFill>
                  <a:srgbClr val="FF0000"/>
                </a:solidFill>
              </a:rPr>
              <a:t>berita</a:t>
            </a:r>
            <a:r>
              <a:rPr lang="en-US" sz="2000" i="1" dirty="0" smtClean="0">
                <a:solidFill>
                  <a:srgbClr val="FF0000"/>
                </a:solidFill>
              </a:rPr>
              <a:t> </a:t>
            </a:r>
            <a:r>
              <a:rPr lang="en-US" sz="2000" i="1" dirty="0" err="1" smtClean="0">
                <a:solidFill>
                  <a:srgbClr val="FF0000"/>
                </a:solidFill>
              </a:rPr>
              <a:t>dari</a:t>
            </a:r>
            <a:r>
              <a:rPr lang="en-US" sz="2000" i="1" dirty="0" smtClean="0">
                <a:solidFill>
                  <a:srgbClr val="FF0000"/>
                </a:solidFill>
              </a:rPr>
              <a:t> </a:t>
            </a:r>
            <a:r>
              <a:rPr lang="en-US" sz="2000" i="1" dirty="0" err="1" smtClean="0">
                <a:solidFill>
                  <a:srgbClr val="FF0000"/>
                </a:solidFill>
              </a:rPr>
              <a:t>pembuat</a:t>
            </a:r>
            <a:r>
              <a:rPr lang="en-US" sz="2000" i="1" dirty="0" smtClean="0">
                <a:solidFill>
                  <a:srgbClr val="FF0000"/>
                </a:solidFill>
              </a:rPr>
              <a:t> </a:t>
            </a:r>
            <a:r>
              <a:rPr lang="en-US" sz="2000" i="1" dirty="0" err="1" smtClean="0">
                <a:solidFill>
                  <a:srgbClr val="FF0000"/>
                </a:solidFill>
              </a:rPr>
              <a:t>konvensi</a:t>
            </a:r>
            <a:r>
              <a:rPr lang="en-US" sz="2000" i="1" dirty="0" smtClean="0">
                <a:solidFill>
                  <a:srgbClr val="FF0000"/>
                </a:solidFill>
              </a:rPr>
              <a:t> </a:t>
            </a:r>
            <a:r>
              <a:rPr lang="en-US" sz="2000" i="1" dirty="0" err="1" smtClean="0">
                <a:solidFill>
                  <a:srgbClr val="FF0000"/>
                </a:solidFill>
              </a:rPr>
              <a:t>syara</a:t>
            </a:r>
            <a:r>
              <a:rPr lang="en-US" sz="2000" i="1" dirty="0" smtClean="0">
                <a:solidFill>
                  <a:srgbClr val="FF0000"/>
                </a:solidFill>
              </a:rPr>
              <a:t> “ </a:t>
            </a:r>
            <a:r>
              <a:rPr lang="en-US" sz="2000" dirty="0" smtClean="0"/>
              <a:t>(</a:t>
            </a:r>
            <a:r>
              <a:rPr lang="en-US" sz="2000" dirty="0" err="1" smtClean="0"/>
              <a:t>Nurcholis</a:t>
            </a:r>
            <a:r>
              <a:rPr lang="en-US" sz="2000" dirty="0" smtClean="0"/>
              <a:t> </a:t>
            </a:r>
            <a:r>
              <a:rPr lang="en-US" sz="2000" dirty="0" err="1" smtClean="0"/>
              <a:t>Madjid</a:t>
            </a:r>
            <a:r>
              <a:rPr lang="en-US" sz="2000" dirty="0" smtClean="0"/>
              <a:t>, 1984 : 310)</a:t>
            </a:r>
          </a:p>
          <a:p>
            <a:pPr algn="just" eaLnBrk="1" hangingPunct="1">
              <a:buFont typeface="Arial" charset="0"/>
              <a:buNone/>
              <a:defRPr/>
            </a:pPr>
            <a:r>
              <a:rPr lang="en-US" sz="2000" dirty="0" smtClean="0"/>
              <a:t>	</a:t>
            </a:r>
            <a:r>
              <a:rPr lang="en-US" sz="2000" dirty="0" err="1" smtClean="0"/>
              <a:t>Bila</a:t>
            </a:r>
            <a:r>
              <a:rPr lang="en-US" sz="2000" dirty="0" smtClean="0"/>
              <a:t> </a:t>
            </a:r>
            <a:r>
              <a:rPr lang="en-US" sz="2000" dirty="0" err="1" smtClean="0"/>
              <a:t>melihat</a:t>
            </a:r>
            <a:r>
              <a:rPr lang="en-US" sz="2000" dirty="0" smtClean="0"/>
              <a:t> </a:t>
            </a:r>
            <a:r>
              <a:rPr lang="en-US" sz="2000" dirty="0" err="1" smtClean="0"/>
              <a:t>pengertian</a:t>
            </a:r>
            <a:r>
              <a:rPr lang="en-US" sz="2000" dirty="0" smtClean="0"/>
              <a:t> </a:t>
            </a:r>
            <a:r>
              <a:rPr lang="en-US" sz="2000" dirty="0" err="1" smtClean="0"/>
              <a:t>ilmu</a:t>
            </a:r>
            <a:r>
              <a:rPr lang="en-US" sz="2000" dirty="0" smtClean="0"/>
              <a:t> </a:t>
            </a:r>
            <a:r>
              <a:rPr lang="en-US" sz="2000" dirty="0" err="1" smtClean="0"/>
              <a:t>untuk</a:t>
            </a:r>
            <a:r>
              <a:rPr lang="en-US" sz="2000" dirty="0" smtClean="0"/>
              <a:t> </a:t>
            </a:r>
            <a:r>
              <a:rPr lang="en-US" sz="2000" dirty="0" err="1" smtClean="0"/>
              <a:t>kelompok</a:t>
            </a:r>
            <a:r>
              <a:rPr lang="en-US" sz="2000" dirty="0" smtClean="0"/>
              <a:t> </a:t>
            </a:r>
            <a:r>
              <a:rPr lang="en-US" sz="2000" dirty="0" err="1" smtClean="0"/>
              <a:t>pertama</a:t>
            </a:r>
            <a:r>
              <a:rPr lang="en-US" sz="2000" dirty="0" smtClean="0"/>
              <a:t> </a:t>
            </a:r>
            <a:r>
              <a:rPr lang="en-US" sz="2000" dirty="0" err="1" smtClean="0"/>
              <a:t>nampaknya</a:t>
            </a:r>
            <a:r>
              <a:rPr lang="en-US" sz="2000" dirty="0" smtClean="0"/>
              <a:t> </a:t>
            </a:r>
            <a:r>
              <a:rPr lang="en-US" sz="2000" dirty="0" err="1" smtClean="0"/>
              <a:t>mencakup</a:t>
            </a:r>
            <a:r>
              <a:rPr lang="en-US" sz="2000" dirty="0" smtClean="0"/>
              <a:t> </a:t>
            </a:r>
            <a:r>
              <a:rPr lang="en-US" sz="2000" dirty="0" err="1" smtClean="0"/>
              <a:t>ilmu-ilmu</a:t>
            </a:r>
            <a:r>
              <a:rPr lang="en-US" sz="2000" dirty="0" smtClean="0"/>
              <a:t> </a:t>
            </a:r>
            <a:r>
              <a:rPr lang="en-US" sz="2000" dirty="0" err="1" smtClean="0"/>
              <a:t>dalam</a:t>
            </a:r>
            <a:r>
              <a:rPr lang="en-US" sz="2000" dirty="0" smtClean="0"/>
              <a:t> </a:t>
            </a:r>
            <a:r>
              <a:rPr lang="en-US" sz="2000" dirty="0" err="1" smtClean="0"/>
              <a:t>spektrum</a:t>
            </a:r>
            <a:r>
              <a:rPr lang="en-US" sz="2000" dirty="0" smtClean="0"/>
              <a:t> </a:t>
            </a:r>
            <a:r>
              <a:rPr lang="en-US" sz="2000" dirty="0" err="1" smtClean="0"/>
              <a:t>luas</a:t>
            </a:r>
            <a:r>
              <a:rPr lang="en-US" sz="2000" dirty="0" smtClean="0"/>
              <a:t> </a:t>
            </a:r>
            <a:r>
              <a:rPr lang="en-US" sz="2000" dirty="0" err="1" smtClean="0"/>
              <a:t>sepanjang</a:t>
            </a:r>
            <a:r>
              <a:rPr lang="en-US" sz="2000" dirty="0" smtClean="0"/>
              <a:t> </a:t>
            </a:r>
            <a:r>
              <a:rPr lang="en-US" sz="2000" dirty="0" err="1" smtClean="0"/>
              <a:t>hal</a:t>
            </a:r>
            <a:r>
              <a:rPr lang="en-US" sz="2000" dirty="0" smtClean="0"/>
              <a:t> </a:t>
            </a:r>
            <a:r>
              <a:rPr lang="en-US" sz="2000" dirty="0" err="1" smtClean="0"/>
              <a:t>itu</a:t>
            </a:r>
            <a:r>
              <a:rPr lang="en-US" sz="2000" dirty="0" smtClean="0"/>
              <a:t> </a:t>
            </a:r>
            <a:r>
              <a:rPr lang="en-US" sz="2000" dirty="0" err="1" smtClean="0"/>
              <a:t>diperoleh</a:t>
            </a:r>
            <a:r>
              <a:rPr lang="en-US" sz="2000" dirty="0" smtClean="0"/>
              <a:t> </a:t>
            </a:r>
            <a:r>
              <a:rPr lang="en-US" sz="2000" dirty="0" err="1" smtClean="0"/>
              <a:t>melalui</a:t>
            </a:r>
            <a:r>
              <a:rPr lang="en-US" sz="2000" dirty="0" smtClean="0"/>
              <a:t> </a:t>
            </a:r>
            <a:r>
              <a:rPr lang="en-US" sz="2000" dirty="0" err="1" smtClean="0"/>
              <a:t>kegiatan</a:t>
            </a:r>
            <a:r>
              <a:rPr lang="en-US" sz="2000" dirty="0" smtClean="0"/>
              <a:t> </a:t>
            </a:r>
            <a:r>
              <a:rPr lang="en-US" sz="2000" dirty="0" err="1" smtClean="0"/>
              <a:t>berpikir</a:t>
            </a:r>
            <a:r>
              <a:rPr lang="en-US" sz="2000" dirty="0" smtClean="0"/>
              <a:t>. </a:t>
            </a:r>
            <a:r>
              <a:rPr lang="en-US" sz="2000" dirty="0" err="1" smtClean="0"/>
              <a:t>Adapun</a:t>
            </a:r>
            <a:r>
              <a:rPr lang="en-US" sz="2000" dirty="0" smtClean="0"/>
              <a:t> </a:t>
            </a:r>
            <a:r>
              <a:rPr lang="en-US" sz="2000" dirty="0" err="1" smtClean="0"/>
              <a:t>untuk</a:t>
            </a:r>
            <a:r>
              <a:rPr lang="en-US" sz="2000" dirty="0" smtClean="0"/>
              <a:t> </a:t>
            </a:r>
            <a:r>
              <a:rPr lang="en-US" sz="2000" dirty="0" err="1" smtClean="0"/>
              <a:t>kelompok</a:t>
            </a:r>
            <a:r>
              <a:rPr lang="en-US" sz="2000" dirty="0" smtClean="0"/>
              <a:t> </a:t>
            </a:r>
            <a:r>
              <a:rPr lang="en-US" sz="2000" dirty="0" err="1" smtClean="0"/>
              <a:t>ilmu</a:t>
            </a:r>
            <a:r>
              <a:rPr lang="en-US" sz="2000" dirty="0" smtClean="0"/>
              <a:t> yang </a:t>
            </a:r>
            <a:r>
              <a:rPr lang="en-US" sz="2000" dirty="0" err="1" smtClean="0"/>
              <a:t>kedua</a:t>
            </a:r>
            <a:r>
              <a:rPr lang="en-US" sz="2000" dirty="0" smtClean="0"/>
              <a:t> </a:t>
            </a:r>
            <a:r>
              <a:rPr lang="en-US" sz="2000" dirty="0" err="1" smtClean="0"/>
              <a:t>Ibnu</a:t>
            </a:r>
            <a:r>
              <a:rPr lang="en-US" sz="2000" dirty="0" smtClean="0"/>
              <a:t> </a:t>
            </a:r>
            <a:r>
              <a:rPr lang="en-US" sz="2000" dirty="0" err="1" smtClean="0"/>
              <a:t>Khaldun</a:t>
            </a:r>
            <a:r>
              <a:rPr lang="en-US" sz="2000" dirty="0" smtClean="0"/>
              <a:t> </a:t>
            </a:r>
            <a:r>
              <a:rPr lang="en-US" sz="2000" dirty="0" err="1" smtClean="0"/>
              <a:t>merujuk</a:t>
            </a:r>
            <a:r>
              <a:rPr lang="en-US" sz="2000" dirty="0" smtClean="0"/>
              <a:t> </a:t>
            </a:r>
            <a:r>
              <a:rPr lang="en-US" sz="2000" dirty="0" err="1" smtClean="0"/>
              <a:t>pada</a:t>
            </a:r>
            <a:r>
              <a:rPr lang="en-US" sz="2000" dirty="0" smtClean="0"/>
              <a:t> </a:t>
            </a:r>
            <a:r>
              <a:rPr lang="en-US" sz="2000" dirty="0" err="1" smtClean="0"/>
              <a:t>ilmu</a:t>
            </a:r>
            <a:r>
              <a:rPr lang="en-US" sz="2000" dirty="0" smtClean="0"/>
              <a:t> yang </a:t>
            </a:r>
            <a:r>
              <a:rPr lang="en-US" sz="2000" dirty="0" err="1" smtClean="0"/>
              <a:t>sumber</a:t>
            </a:r>
            <a:r>
              <a:rPr lang="en-US" sz="2000" dirty="0" smtClean="0"/>
              <a:t> </a:t>
            </a:r>
            <a:r>
              <a:rPr lang="en-US" sz="2000" dirty="0" err="1" smtClean="0"/>
              <a:t>keseluruhannya</a:t>
            </a:r>
            <a:r>
              <a:rPr lang="en-US" sz="2000" dirty="0" smtClean="0"/>
              <a:t> </a:t>
            </a:r>
            <a:r>
              <a:rPr lang="en-US" sz="2000" dirty="0" err="1" smtClean="0"/>
              <a:t>ialah</a:t>
            </a:r>
            <a:r>
              <a:rPr lang="en-US" sz="2000" dirty="0" smtClean="0"/>
              <a:t> </a:t>
            </a:r>
            <a:r>
              <a:rPr lang="en-US" sz="2000" dirty="0" err="1" smtClean="0"/>
              <a:t>ajaran-ajaran</a:t>
            </a:r>
            <a:r>
              <a:rPr lang="en-US" sz="2000" dirty="0" smtClean="0"/>
              <a:t> </a:t>
            </a:r>
            <a:r>
              <a:rPr lang="en-US" sz="2000" dirty="0" err="1" smtClean="0"/>
              <a:t>syariat</a:t>
            </a:r>
            <a:r>
              <a:rPr lang="en-US" sz="2000" dirty="0" smtClean="0"/>
              <a:t> </a:t>
            </a:r>
            <a:r>
              <a:rPr lang="en-US" sz="2000" dirty="0" err="1" smtClean="0"/>
              <a:t>dari</a:t>
            </a:r>
            <a:r>
              <a:rPr lang="en-US" sz="2000" dirty="0" smtClean="0"/>
              <a:t> al </a:t>
            </a:r>
            <a:r>
              <a:rPr lang="en-US" sz="2000" dirty="0" err="1" smtClean="0"/>
              <a:t>qur’an</a:t>
            </a:r>
            <a:r>
              <a:rPr lang="en-US" sz="2000" dirty="0" smtClean="0"/>
              <a:t> </a:t>
            </a:r>
            <a:r>
              <a:rPr lang="en-US" sz="2000" dirty="0" err="1" smtClean="0"/>
              <a:t>dan</a:t>
            </a:r>
            <a:r>
              <a:rPr lang="en-US" sz="2000" dirty="0" smtClean="0"/>
              <a:t> </a:t>
            </a:r>
            <a:r>
              <a:rPr lang="en-US" sz="2000" dirty="0" err="1" smtClean="0"/>
              <a:t>sunnah</a:t>
            </a:r>
            <a:r>
              <a:rPr lang="en-US" sz="2000" dirty="0" smtClean="0"/>
              <a:t> </a:t>
            </a:r>
            <a:r>
              <a:rPr lang="en-US" sz="2000" dirty="0" err="1" smtClean="0"/>
              <a:t>Rasul</a:t>
            </a:r>
            <a:r>
              <a:rPr lang="en-US" sz="2000" dirty="0" smtClean="0"/>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274638"/>
            <a:ext cx="8229600" cy="944562"/>
          </a:xfrm>
        </p:spPr>
        <p:txBody>
          <a:bodyPr/>
          <a:lstStyle/>
          <a:p>
            <a:r>
              <a:rPr lang="en-US" smtClean="0"/>
              <a:t>HADIST YANG MENJELASKAN TENTANG MENUNTUT ILMU</a:t>
            </a:r>
          </a:p>
        </p:txBody>
      </p:sp>
      <p:pic>
        <p:nvPicPr>
          <p:cNvPr id="26627"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57200" y="1371600"/>
            <a:ext cx="8229600" cy="4519613"/>
          </a:xfr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5"/>
          <p:cNvSpPr>
            <a:spLocks noGrp="1"/>
          </p:cNvSpPr>
          <p:nvPr>
            <p:ph idx="1"/>
          </p:nvPr>
        </p:nvSpPr>
        <p:spPr>
          <a:xfrm>
            <a:off x="457200" y="0"/>
            <a:ext cx="8229600" cy="6126163"/>
          </a:xfrm>
        </p:spPr>
        <p:txBody>
          <a:bodyPr/>
          <a:lstStyle/>
          <a:p>
            <a:pPr algn="ctr">
              <a:buFont typeface="Arial" charset="0"/>
              <a:buNone/>
            </a:pPr>
            <a:r>
              <a:rPr lang="en-US" sz="2800" smtClean="0"/>
              <a:t>“Pelajarilah ilmu maka sesungguhnya karena takut kepada Allah dan menuntutnya (ilmu) ibadah dan mempelajarinya (mengulang- ulanginya) adalah tasbih mempelajarinya (ilmu) dan membahasnya (mengkajinya)</a:t>
            </a:r>
            <a:r>
              <a:rPr lang="sv-SE" sz="2800" smtClean="0"/>
              <a:t> adalah jihad (berjuang di jalan Allah)</a:t>
            </a:r>
            <a:r>
              <a:rPr lang="en-US" sz="2800" smtClean="0"/>
              <a:t> dan mengajarkannya orang yang tidak tahu adaah sedekah dan memberikannya kepada ahlinya (keluarga atau famili) adalah pendekatan diri kepada Allah dan dia (ilmu) itu teman sewaktu sendirian dan sahabat sewaktu kesepian dan petunjuk kepada agama dan penyabar dalam keadaan suka dan duka dan pembantu (menteri) ketika di lapangan dan menjadi keluarga dekat ketika merantau (ditengah- tengah orang asing) dan menuju pelita (penerang)jalan menuju syurga”</a:t>
            </a:r>
          </a:p>
          <a:p>
            <a:endParaRPr lang="en-US" sz="29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mtClean="0"/>
              <a:t>KESIMPULAN</a:t>
            </a:r>
          </a:p>
        </p:txBody>
      </p:sp>
      <p:sp>
        <p:nvSpPr>
          <p:cNvPr id="28675" name="Content Placeholder 2"/>
          <p:cNvSpPr>
            <a:spLocks noGrp="1"/>
          </p:cNvSpPr>
          <p:nvPr>
            <p:ph idx="1"/>
          </p:nvPr>
        </p:nvSpPr>
        <p:spPr/>
        <p:txBody>
          <a:bodyPr/>
          <a:lstStyle/>
          <a:p>
            <a:r>
              <a:rPr lang="en-US" smtClean="0"/>
              <a:t>JADI MENUNTUT ILMU JELASLAH BAGI MUSLIM MERUPAKAN KEWAJIBAN YANG MUTLAK</a:t>
            </a:r>
          </a:p>
          <a:p>
            <a:r>
              <a:rPr lang="en-US" smtClean="0"/>
              <a:t>MENEBARKAN ILMU ADALAH KEWAJIBAN</a:t>
            </a:r>
          </a:p>
          <a:p>
            <a:r>
              <a:rPr lang="en-US" smtClean="0"/>
              <a:t>MENUNTUT ILMU MENJAUHKAN DIRI DARI KEBODOHAN DAN KEMISKINAN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274638"/>
            <a:ext cx="8229600" cy="639762"/>
          </a:xfrm>
        </p:spPr>
        <p:txBody>
          <a:bodyPr/>
          <a:lstStyle/>
          <a:p>
            <a:r>
              <a:rPr lang="en-US" smtClean="0"/>
              <a:t>KESIMPULAN</a:t>
            </a:r>
          </a:p>
        </p:txBody>
      </p:sp>
      <p:sp>
        <p:nvSpPr>
          <p:cNvPr id="29699" name="Content Placeholder 2"/>
          <p:cNvSpPr>
            <a:spLocks noGrp="1"/>
          </p:cNvSpPr>
          <p:nvPr>
            <p:ph idx="1"/>
          </p:nvPr>
        </p:nvSpPr>
        <p:spPr>
          <a:xfrm>
            <a:off x="457200" y="838200"/>
            <a:ext cx="8229600" cy="5287963"/>
          </a:xfrm>
        </p:spPr>
        <p:txBody>
          <a:bodyPr/>
          <a:lstStyle/>
          <a:p>
            <a:pPr>
              <a:buFont typeface="Arial" charset="0"/>
              <a:buNone/>
            </a:pPr>
            <a:r>
              <a:rPr lang="en-US" sz="3000" smtClean="0"/>
              <a:t>1.</a:t>
            </a:r>
            <a:r>
              <a:rPr lang="en-US" smtClean="0"/>
              <a:t> Menuntut ilmu adalah termasuk bukti ketakwaan seseorang kepada Allah SWT, karena mematuhi perintahnya.</a:t>
            </a:r>
          </a:p>
          <a:p>
            <a:pPr>
              <a:buFont typeface="Arial" charset="0"/>
              <a:buNone/>
            </a:pPr>
            <a:r>
              <a:rPr lang="en-US" smtClean="0"/>
              <a:t>2. Menuntut ilmu juga termasuk ibadah, mempelajarinya dengan berulang-ulang termasuk tasbih, dan mengkajinya termasuk jihad atau berjalan di jalan Allah.</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74638"/>
            <a:ext cx="8229600" cy="792162"/>
          </a:xfrm>
        </p:spPr>
        <p:txBody>
          <a:bodyPr/>
          <a:lstStyle/>
          <a:p>
            <a:r>
              <a:rPr lang="en-US" smtClean="0"/>
              <a:t>KESIMPULAN</a:t>
            </a:r>
          </a:p>
        </p:txBody>
      </p:sp>
      <p:sp>
        <p:nvSpPr>
          <p:cNvPr id="30723" name="Content Placeholder 2"/>
          <p:cNvSpPr>
            <a:spLocks noGrp="1"/>
          </p:cNvSpPr>
          <p:nvPr>
            <p:ph idx="1"/>
          </p:nvPr>
        </p:nvSpPr>
        <p:spPr>
          <a:xfrm>
            <a:off x="457200" y="990600"/>
            <a:ext cx="8229600" cy="5135563"/>
          </a:xfrm>
        </p:spPr>
        <p:txBody>
          <a:bodyPr/>
          <a:lstStyle/>
          <a:p>
            <a:pPr>
              <a:buFont typeface="Arial" charset="0"/>
              <a:buNone/>
            </a:pPr>
            <a:r>
              <a:rPr lang="en-US" smtClean="0"/>
              <a:t>3. Mengajarkan ilmu kepada orang lain adalah termasuk sedekah dan memberikannya kepada orang yang akan menyebarkannya termasuk pendekatan diri kepada Allah SWT.</a:t>
            </a:r>
          </a:p>
          <a:p>
            <a:pPr>
              <a:buFont typeface="Arial" charset="0"/>
              <a:buNone/>
            </a:pPr>
            <a:r>
              <a:rPr lang="en-US" smtClean="0"/>
              <a:t>4. Ilmu akan mejadi teman dikala sendiri dan menjadi sahabat dikala kesepian.</a:t>
            </a:r>
          </a:p>
          <a:p>
            <a:pPr>
              <a:buFont typeface="Arial" charset="0"/>
              <a:buNone/>
            </a:pPr>
            <a:r>
              <a:rPr lang="en-US" smtClean="0"/>
              <a:t>5. Ilmu juga akan menjadi petunjuk kepada agama, karena dengaN ilmu akan menambah kuat keyakinan, sadar dan kekhusuan dalam beribadah.</a:t>
            </a:r>
          </a:p>
          <a:p>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ASUS\Pictures\images.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00200" y="3733800"/>
            <a:ext cx="4276725" cy="2743200"/>
          </a:xfrm>
          <a:noFill/>
        </p:spPr>
      </p:pic>
      <p:pic>
        <p:nvPicPr>
          <p:cNvPr id="4099" name="Picture 3" descr="C:\Users\ASUS\Pictures\images.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381000"/>
            <a:ext cx="2971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4" descr="C:\Users\ASUS\Pictures\images.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228600"/>
            <a:ext cx="3505200" cy="352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274638"/>
            <a:ext cx="8229600" cy="792162"/>
          </a:xfrm>
        </p:spPr>
        <p:txBody>
          <a:bodyPr/>
          <a:lstStyle/>
          <a:p>
            <a:r>
              <a:rPr lang="en-US" smtClean="0"/>
              <a:t>KESIMPULAN</a:t>
            </a:r>
          </a:p>
        </p:txBody>
      </p:sp>
      <p:sp>
        <p:nvSpPr>
          <p:cNvPr id="31747" name="Content Placeholder 2"/>
          <p:cNvSpPr>
            <a:spLocks noGrp="1"/>
          </p:cNvSpPr>
          <p:nvPr>
            <p:ph idx="1"/>
          </p:nvPr>
        </p:nvSpPr>
        <p:spPr/>
        <p:txBody>
          <a:bodyPr/>
          <a:lstStyle/>
          <a:p>
            <a:pPr>
              <a:buFont typeface="Arial" charset="0"/>
              <a:buNone/>
            </a:pPr>
            <a:r>
              <a:rPr lang="en-US" smtClean="0"/>
              <a:t>6. Disamping itu, ilmu juga dapat menjadi penasehat dikala senang atau susah, dan menjadi pembantu ketika berada ditengah- tengah masyarakat dan menjadi keluarga dekat ketika berada di rantauan.</a:t>
            </a:r>
          </a:p>
          <a:p>
            <a:pPr>
              <a:buFont typeface="Arial" charset="0"/>
              <a:buNone/>
            </a:pPr>
            <a:r>
              <a:rPr lang="sv-SE" smtClean="0"/>
              <a:t>7. Dan dengan ilmu dapat menjadi pelita penerang menuju jalan ke surga.</a:t>
            </a:r>
            <a:endParaRPr lang="en-US" smtClean="0"/>
          </a:p>
          <a:p>
            <a:endParaRPr 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C:\Users\ASUS\Pictures\index.10.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685800" y="609600"/>
            <a:ext cx="7696200" cy="5410200"/>
          </a:xfr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lgn="l" eaLnBrk="1" hangingPunct="1"/>
            <a:r>
              <a:rPr lang="en-US" sz="2000" smtClean="0"/>
              <a:t>1.ILMU MENUNTUN SESEORANG MENJADI KENAL TUHANNYA</a:t>
            </a:r>
            <a:br>
              <a:rPr lang="en-US" sz="2000" smtClean="0"/>
            </a:br>
            <a:r>
              <a:rPr lang="en-US" sz="2000" smtClean="0"/>
              <a:t>2.ILMU MENUNTUN SESEORANG MENJADI  MEMPUNYAI SOPAN SANTUN</a:t>
            </a:r>
            <a:br>
              <a:rPr lang="en-US" sz="2000" smtClean="0"/>
            </a:br>
            <a:r>
              <a:rPr lang="en-US" sz="2000" smtClean="0"/>
              <a:t>3. ILMU MENUNTUN  SESEORANG MENJADI  MENGENAL DIRINYA SENDIRI</a:t>
            </a:r>
            <a:br>
              <a:rPr lang="en-US" sz="2000" smtClean="0"/>
            </a:br>
            <a:r>
              <a:rPr lang="en-US" sz="2000" smtClean="0"/>
              <a:t>4. ILMU ADALAH CAHAYA</a:t>
            </a:r>
            <a:br>
              <a:rPr lang="en-US" sz="2000" smtClean="0"/>
            </a:br>
            <a:r>
              <a:rPr lang="en-US" sz="2000" smtClean="0"/>
              <a:t>5. LIHATLAH ORANG YANG BERILMU DARI AKHLAKNYA</a:t>
            </a:r>
          </a:p>
        </p:txBody>
      </p:sp>
      <p:pic>
        <p:nvPicPr>
          <p:cNvPr id="33795" name="Picture 2" descr="C:\Users\ASUS\Pictures\images.19.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2133600"/>
            <a:ext cx="5943600" cy="3124200"/>
          </a:xfr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0"/>
            <a:ext cx="8229600" cy="914400"/>
          </a:xfrm>
        </p:spPr>
        <p:txBody>
          <a:bodyPr/>
          <a:lstStyle/>
          <a:p>
            <a:pPr eaLnBrk="1" hangingPunct="1"/>
            <a:r>
              <a:rPr lang="en-US" smtClean="0"/>
              <a:t>DISKUSIKAN</a:t>
            </a:r>
          </a:p>
        </p:txBody>
      </p:sp>
      <p:sp>
        <p:nvSpPr>
          <p:cNvPr id="34819" name="Content Placeholder 2"/>
          <p:cNvSpPr>
            <a:spLocks noGrp="1"/>
          </p:cNvSpPr>
          <p:nvPr>
            <p:ph idx="1"/>
          </p:nvPr>
        </p:nvSpPr>
        <p:spPr>
          <a:xfrm>
            <a:off x="457200" y="685800"/>
            <a:ext cx="8229600" cy="5440363"/>
          </a:xfrm>
        </p:spPr>
        <p:txBody>
          <a:bodyPr/>
          <a:lstStyle/>
          <a:p>
            <a:pPr marL="514350" indent="-514350" eaLnBrk="1" hangingPunct="1">
              <a:buFont typeface="Calibri" pitchFamily="34" charset="0"/>
              <a:buAutoNum type="arabicPeriod"/>
            </a:pPr>
            <a:r>
              <a:rPr lang="en-US" sz="2800" smtClean="0"/>
              <a:t>Q.S. At-Taubah (9): 122 TAJWIDNYA?</a:t>
            </a:r>
          </a:p>
          <a:p>
            <a:pPr marL="514350" indent="-514350" eaLnBrk="1" hangingPunct="1">
              <a:buFont typeface="Calibri" pitchFamily="34" charset="0"/>
              <a:buAutoNum type="arabicPeriod"/>
            </a:pPr>
            <a:r>
              <a:rPr lang="en-US" sz="2400" smtClean="0"/>
              <a:t>ILMU BERTUJUAN UNTUK MENUNTUN SESEORANG KEPADA?</a:t>
            </a:r>
          </a:p>
          <a:p>
            <a:pPr marL="514350" indent="-514350" eaLnBrk="1" hangingPunct="1">
              <a:buFont typeface="Calibri" pitchFamily="34" charset="0"/>
              <a:buAutoNum type="arabicPeriod"/>
            </a:pPr>
            <a:r>
              <a:rPr lang="en-US" sz="2400" smtClean="0"/>
              <a:t>ORANG YANG BERILMU DIANGKAT DERAJATNYA KENAPA?</a:t>
            </a:r>
          </a:p>
          <a:p>
            <a:pPr marL="514350" indent="-514350" eaLnBrk="1" hangingPunct="1">
              <a:buFont typeface="Calibri" pitchFamily="34" charset="0"/>
              <a:buAutoNum type="arabicPeriod"/>
            </a:pPr>
            <a:r>
              <a:rPr lang="en-US" sz="2400" smtClean="0"/>
              <a:t>MENGAPA ILMU HARUS DISAMPAIKAN/DIAJARKAN KEPADA ORANG LAIN DAN APA MANFAATNYA?</a:t>
            </a:r>
          </a:p>
          <a:p>
            <a:pPr marL="514350" indent="-514350" eaLnBrk="1" hangingPunct="1">
              <a:buFont typeface="Calibri" pitchFamily="34" charset="0"/>
              <a:buAutoNum type="arabicPeriod"/>
            </a:pPr>
            <a:r>
              <a:rPr lang="en-US" sz="2400" smtClean="0"/>
              <a:t>JELASKAN ILMU ADALAH CAHAYA!</a:t>
            </a:r>
          </a:p>
          <a:p>
            <a:pPr marL="514350" indent="-514350" eaLnBrk="1" hangingPunct="1">
              <a:buFont typeface="Calibri" pitchFamily="34" charset="0"/>
              <a:buAutoNum type="arabicPeriod"/>
            </a:pPr>
            <a:r>
              <a:rPr lang="en-US" sz="2400" smtClean="0"/>
              <a:t>KENAPA SESEORANG TIDAK DAPAT MENERIMA ILMU DENGAN BAIK?</a:t>
            </a:r>
          </a:p>
          <a:p>
            <a:pPr marL="514350" indent="-514350" eaLnBrk="1" hangingPunct="1">
              <a:buFont typeface="Calibri" pitchFamily="34" charset="0"/>
              <a:buAutoNum type="arabicPeriod"/>
            </a:pPr>
            <a:r>
              <a:rPr lang="en-US" sz="2400" smtClean="0"/>
              <a:t>MENGAPA HARUS MENUNTUT ILMU?</a:t>
            </a:r>
          </a:p>
          <a:p>
            <a:pPr marL="514350" indent="-514350" eaLnBrk="1" hangingPunct="1">
              <a:buFont typeface="Calibri" pitchFamily="34" charset="0"/>
              <a:buAutoNum type="arabicPeriod"/>
            </a:pPr>
            <a:r>
              <a:rPr lang="en-US" sz="2400" smtClean="0"/>
              <a:t>BAGAIMANA CARA MENYAMPAIKAN ILMU KEPADA SESAMA?</a:t>
            </a:r>
          </a:p>
          <a:p>
            <a:pPr marL="514350" indent="-514350" eaLnBrk="1" hangingPunct="1">
              <a:buFont typeface="Calibri" pitchFamily="34" charset="0"/>
              <a:buAutoNum type="arabicPeriod"/>
            </a:pPr>
            <a:endParaRPr lang="en-US" sz="2800" smtClean="0"/>
          </a:p>
          <a:p>
            <a:pPr marL="514350" indent="-514350" eaLnBrk="1" hangingPunct="1">
              <a:buFont typeface="Arial" charset="0"/>
              <a:buNone/>
            </a:pPr>
            <a:endParaRPr lang="en-US" sz="2800" smtClean="0"/>
          </a:p>
          <a:p>
            <a:pPr marL="514350" indent="-514350" eaLnBrk="1" hangingPunct="1">
              <a:buFont typeface="Calibri" pitchFamily="34" charset="0"/>
              <a:buAutoNum type="arabicPeriod"/>
            </a:pPr>
            <a:endParaRPr lang="en-US" sz="28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 descr="C:\Users\ASUS\Pictures\images.4.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43200" y="4038600"/>
            <a:ext cx="3962400" cy="2819400"/>
          </a:xfrm>
          <a:noFill/>
        </p:spPr>
      </p:pic>
      <p:pic>
        <p:nvPicPr>
          <p:cNvPr id="5123" name="Picture 6" descr="C:\Users\ASUS\Pictures\images.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304800"/>
            <a:ext cx="3810000" cy="341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7" descr="C:\Users\ASUS\Pictures\SHCbdgVNW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81000"/>
            <a:ext cx="31623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ASUS\Pictures\images.9.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43000" y="457200"/>
            <a:ext cx="7391400" cy="5562600"/>
          </a:xfr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ASUS\Pictures\images.5.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33400" y="1676400"/>
            <a:ext cx="3733800" cy="4343400"/>
          </a:xfrm>
          <a:noFill/>
        </p:spPr>
      </p:pic>
      <p:pic>
        <p:nvPicPr>
          <p:cNvPr id="7171" name="Picture 3" descr="C:\Users\ASUS\Pictures\images.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914400"/>
            <a:ext cx="3519488"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endParaRPr lang="en-US" smtClean="0"/>
          </a:p>
        </p:txBody>
      </p:sp>
      <p:pic>
        <p:nvPicPr>
          <p:cNvPr id="8195" name="Picture 2" descr="C:\Users\ASUS\Pictures\images.1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219200" y="1752600"/>
            <a:ext cx="7086600" cy="3505200"/>
          </a:xfr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ASUS\Pictures\images.1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14400" y="457200"/>
            <a:ext cx="7772400" cy="5334000"/>
          </a:xfr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ASUS\Pictures\images.16.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181600" y="3886200"/>
            <a:ext cx="3352800" cy="2447925"/>
          </a:xfrm>
          <a:noFill/>
        </p:spPr>
      </p:pic>
      <p:pic>
        <p:nvPicPr>
          <p:cNvPr id="10243" name="Picture 3" descr="C:\Users\ASUS\Pictures\index.j1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429000"/>
            <a:ext cx="2933700" cy="279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4" descr="C:\Users\ASUS\Pictures\images.1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304800"/>
            <a:ext cx="5715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450</TotalTime>
  <Words>1298</Words>
  <Application>Microsoft Office PowerPoint</Application>
  <PresentationFormat>On-screen Show (4:3)</PresentationFormat>
  <Paragraphs>81</Paragraphs>
  <Slides>33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Calibri</vt:lpstr>
      <vt:lpstr>Office Theme</vt:lpstr>
      <vt:lpstr>KEWAJIBAN MENUNTUT ILMU DAN MENGAJARKANNYA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VS</vt:lpstr>
      <vt:lpstr>APAKAH ITU ILMU?</vt:lpstr>
      <vt:lpstr>Beberapa pengertian ILMU:</vt:lpstr>
      <vt:lpstr>Kedudukan ilmu dalam islam</vt:lpstr>
      <vt:lpstr> Sebagaimana dikemukakan oleh Dr Mahadi Ghulsyani9(1995;; 39) sebagai berikut; </vt:lpstr>
      <vt:lpstr>Penjelasan ayat-ayat lain:</vt:lpstr>
      <vt:lpstr>Mendorong umat islam banyak membaca akan segala ilmu</vt:lpstr>
      <vt:lpstr>PowerPoint Presentation</vt:lpstr>
      <vt:lpstr>PowerPoint Presentation</vt:lpstr>
      <vt:lpstr>kesimpulan</vt:lpstr>
      <vt:lpstr>kesimpulan</vt:lpstr>
      <vt:lpstr>PowerPoint Presentation</vt:lpstr>
      <vt:lpstr>kesimpulan</vt:lpstr>
      <vt:lpstr>PowerPoint Presentation</vt:lpstr>
      <vt:lpstr>PowerPoint Presentation</vt:lpstr>
      <vt:lpstr>HADIST YANG MENJELASKAN TENTANG MENUNTUT ILMU</vt:lpstr>
      <vt:lpstr>PowerPoint Presentation</vt:lpstr>
      <vt:lpstr>KESIMPULAN</vt:lpstr>
      <vt:lpstr>KESIMPULAN</vt:lpstr>
      <vt:lpstr>KESIMPULAN</vt:lpstr>
      <vt:lpstr>KESIMPULAN</vt:lpstr>
      <vt:lpstr>PowerPoint Presentation</vt:lpstr>
      <vt:lpstr>1.ILMU MENUNTUN SESEORANG MENJADI KENAL TUHANNYA 2.ILMU MENUNTUN SESEORANG MENJADI  MEMPUNYAI SOPAN SANTUN 3. ILMU MENUNTUN  SESEORANG MENJADI  MENGENAL DIRINYA SENDIRI 4. ILMU ADALAH CAHAYA 5. LIHATLAH ORANG YANG BERILMU DARI AKHLAKNYA</vt:lpstr>
      <vt:lpstr>DISKUSIKAN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KEWAJIBAN MENUNTUT ILMU DAN MENGAJARKANNYA</dc:title>
  <dc:creator>ASUS</dc:creator>
  <cp:lastModifiedBy>Asus</cp:lastModifiedBy>
  <cp:revision>38</cp:revision>
  <dcterms:created xsi:type="dcterms:W3CDTF">2013-09-18T05:10:40Z</dcterms:created>
  <dcterms:modified xsi:type="dcterms:W3CDTF">2021-01-04T15:10:58Z</dcterms:modified>
</cp:coreProperties>
</file>